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4749-3F43-429B-A270-1B00BDBE5AE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321-C5FE-4899-8CAA-1A9A7596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7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4749-3F43-429B-A270-1B00BDBE5AE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321-C5FE-4899-8CAA-1A9A7596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6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4749-3F43-429B-A270-1B00BDBE5AE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321-C5FE-4899-8CAA-1A9A7596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4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4749-3F43-429B-A270-1B00BDBE5AE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321-C5FE-4899-8CAA-1A9A7596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9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4749-3F43-429B-A270-1B00BDBE5AE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321-C5FE-4899-8CAA-1A9A7596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32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4749-3F43-429B-A270-1B00BDBE5AE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321-C5FE-4899-8CAA-1A9A7596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7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4749-3F43-429B-A270-1B00BDBE5AE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321-C5FE-4899-8CAA-1A9A7596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81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4749-3F43-429B-A270-1B00BDBE5AE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321-C5FE-4899-8CAA-1A9A7596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67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4749-3F43-429B-A270-1B00BDBE5AE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321-C5FE-4899-8CAA-1A9A7596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1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4749-3F43-429B-A270-1B00BDBE5AE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321-C5FE-4899-8CAA-1A9A7596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8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4749-3F43-429B-A270-1B00BDBE5AE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321-C5FE-4899-8CAA-1A9A7596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58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4749-3F43-429B-A270-1B00BDBE5AE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23321-C5FE-4899-8CAA-1A9A7596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9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igen.tuxfamily.org/dox/classEigen_1_1DenseBase.html#ae814abb451b48ed872819192dc188c19" TargetMode="External"/><Relationship Id="rId2" Type="http://schemas.openxmlformats.org/officeDocument/2006/relationships/hyperlink" Target="https://eigen.tuxfamily.org/dox/group__matrixtypedefs.html#gae40207c482eaada1403778d30123644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eigen.tuxfamily.org/dox/group__matrixtypedefs.html#gaded8ea004065d07b12a363fe1ed36b4c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2678"/>
          </a:xfrm>
        </p:spPr>
        <p:txBody>
          <a:bodyPr/>
          <a:lstStyle/>
          <a:p>
            <a:r>
              <a:rPr lang="en-US" altLang="ko-KR" dirty="0" smtClean="0"/>
              <a:t>Eigen library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Doug Young Suh</a:t>
            </a:r>
          </a:p>
          <a:p>
            <a:r>
              <a:rPr lang="en-US" altLang="ko-KR" dirty="0" smtClean="0"/>
              <a:t>Oct.</a:t>
            </a:r>
            <a:r>
              <a:rPr lang="en-US" altLang="ko-KR" dirty="0" smtClean="0"/>
              <a:t> 25, </a:t>
            </a:r>
            <a:r>
              <a:rPr lang="en-US" altLang="ko-KR" dirty="0" smtClean="0"/>
              <a:t>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6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9626" y="391758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EigenValue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EigenVector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1330" y="1802413"/>
            <a:ext cx="115202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u="none" strike="noStrike" dirty="0" err="1" smtClean="0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2"/>
              </a:rPr>
              <a:t>MatrixXcf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= </a:t>
            </a:r>
            <a:r>
              <a:rPr lang="en-US" altLang="ko-KR" b="0" u="none" strike="noStrike" dirty="0" err="1" smtClean="0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/>
              </a:rPr>
              <a:t>MatrixXcf</a:t>
            </a:r>
            <a:r>
              <a:rPr lang="en-US" altLang="ko-KR" b="0" u="none" strike="noStrike" dirty="0" smtClean="0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/>
              </a:rPr>
              <a:t>::Random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(4,4);</a:t>
            </a:r>
          </a:p>
          <a:p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&lt;&lt; </a:t>
            </a:r>
            <a:r>
              <a:rPr lang="en-US" altLang="ko-KR" b="0" dirty="0" smtClean="0">
                <a:solidFill>
                  <a:srgbClr val="002080"/>
                </a:solidFill>
                <a:effectLst/>
                <a:latin typeface="Courier New" panose="02070309020205020404" pitchFamily="49" charset="0"/>
              </a:rPr>
              <a:t>"Here is a random 4x4 matrix, A:"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&lt;&lt;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&lt;&lt; A &lt;&lt;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&lt;&lt;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ComplexEigenSolver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MatrixXcf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ces.compute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(A);</a:t>
            </a:r>
          </a:p>
          <a:p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&lt;&lt; </a:t>
            </a:r>
            <a:r>
              <a:rPr lang="en-US" altLang="ko-KR" b="0" dirty="0" smtClean="0">
                <a:solidFill>
                  <a:srgbClr val="002080"/>
                </a:solidFill>
                <a:effectLst/>
                <a:latin typeface="Courier New" panose="02070309020205020404" pitchFamily="49" charset="0"/>
              </a:rPr>
              <a:t>"The eigenvalues of A are:"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&lt;&lt;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&lt;&lt;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ces.eigenvalues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&lt;&lt;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&lt;&lt; </a:t>
            </a:r>
            <a:r>
              <a:rPr lang="en-US" altLang="ko-KR" b="0" dirty="0" smtClean="0">
                <a:solidFill>
                  <a:srgbClr val="002080"/>
                </a:solidFill>
                <a:effectLst/>
                <a:latin typeface="Courier New" panose="02070309020205020404" pitchFamily="49" charset="0"/>
              </a:rPr>
              <a:t>"The matrix of eigenvectors, V, is:"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&lt;&lt;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&lt;&lt;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ces.eigenvectors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&lt;&lt;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&lt;&lt;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complex&lt;float&gt; lambda =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ces.eigenvalues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()[0];</a:t>
            </a:r>
          </a:p>
          <a:p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&lt;&lt; </a:t>
            </a:r>
            <a:r>
              <a:rPr lang="en-US" altLang="ko-KR" b="0" dirty="0" smtClean="0">
                <a:solidFill>
                  <a:srgbClr val="002080"/>
                </a:solidFill>
                <a:effectLst/>
                <a:latin typeface="Courier New" panose="02070309020205020404" pitchFamily="49" charset="0"/>
              </a:rPr>
              <a:t>"Consider the first eigenvalue, lambda = "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&lt;&lt; lambda &lt;&lt;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b="0" u="none" strike="noStrike" dirty="0" err="1" smtClean="0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4"/>
              </a:rPr>
              <a:t>VectorXcf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 =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ces.eigenvectors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().col(0);</a:t>
            </a:r>
          </a:p>
          <a:p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&lt;&lt; </a:t>
            </a:r>
            <a:r>
              <a:rPr lang="en-US" altLang="ko-KR" b="0" dirty="0" smtClean="0">
                <a:solidFill>
                  <a:srgbClr val="002080"/>
                </a:solidFill>
                <a:effectLst/>
                <a:latin typeface="Courier New" panose="02070309020205020404" pitchFamily="49" charset="0"/>
              </a:rPr>
              <a:t>"If v is the corresponding eigenvector, then lambda * v = "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&lt;&lt;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&lt;&lt; lambda * v &lt;&lt;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&lt;&lt; </a:t>
            </a:r>
            <a:r>
              <a:rPr lang="en-US" altLang="ko-KR" b="0" dirty="0" smtClean="0">
                <a:solidFill>
                  <a:srgbClr val="002080"/>
                </a:solidFill>
                <a:effectLst/>
                <a:latin typeface="Courier New" panose="02070309020205020404" pitchFamily="49" charset="0"/>
              </a:rPr>
              <a:t>"... and A * v = "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&lt;&lt;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&lt;&lt; A * v &lt;&lt;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&lt;&lt;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&lt;&lt; </a:t>
            </a:r>
            <a:r>
              <a:rPr lang="en-US" altLang="ko-KR" b="0" dirty="0" smtClean="0">
                <a:solidFill>
                  <a:srgbClr val="002080"/>
                </a:solidFill>
                <a:effectLst/>
                <a:latin typeface="Courier New" panose="02070309020205020404" pitchFamily="49" charset="0"/>
              </a:rPr>
              <a:t>"Finally, V * D * V^(-1) = "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&lt;&lt;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endParaRPr lang="en-US" altLang="ko-KR" b="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&lt;&lt;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ces.eigenvectors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*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ces.eigenvalues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asDiagonal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*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ces.eigenvectors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().inverse() &lt;&lt; 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622439" y="782727"/>
                <a:ext cx="2340864" cy="6155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ko-KR" sz="4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sz="4000" b="0" i="1" smtClean="0">
                          <a:latin typeface="Cambria Math" panose="02040503050406030204" pitchFamily="18" charset="0"/>
                        </a:rPr>
                        <m:t>λ</m:t>
                      </m:r>
                      <m:acc>
                        <m:accPr>
                          <m:chr m:val="⃗"/>
                          <m:ctrlPr>
                            <a:rPr lang="en-US" altLang="ko-KR" sz="4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39" y="782727"/>
                <a:ext cx="2340864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0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lang="en-US" altLang="ko-KR" dirty="0" err="1" smtClean="0"/>
              <a:t>EigenValue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EigenVector</a:t>
            </a:r>
            <a:endParaRPr lang="ko-KR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09710" y="1057972"/>
            <a:ext cx="10946166" cy="5282209"/>
          </a:xfrm>
          <a:prstGeom prst="rect">
            <a:avLst/>
          </a:prstGeom>
          <a:solidFill>
            <a:srgbClr val="FBFC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" rIns="0" bIns="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Here is a random 4x4 matrix, </a:t>
            </a:r>
            <a:endParaRPr kumimoji="0" lang="en-US" altLang="ko-KR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A: (-0.211,0.68) (0.108,-0.444) (0.435,0.271) (-0.198,-0.687) </a:t>
            </a:r>
            <a:endParaRPr kumimoji="0" lang="en-US" altLang="ko-KR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(0.597,0.566) (0.258,-0.0452) (0.214,-0.717) (-0.782,-0.74)</a:t>
            </a:r>
            <a:endParaRPr kumimoji="0" lang="en-US" altLang="ko-KR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 (-0.605,0.823) (0.0268,-0.27) (-0.514,-0.967) (-0.563,0.998)</a:t>
            </a:r>
            <a:endParaRPr kumimoji="0" lang="en-US" altLang="ko-KR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 (0.536,-0.33) (0.832,0.904) (0.608,-0.726) (0.678,0.0259) </a:t>
            </a:r>
            <a:endParaRPr kumimoji="0" lang="en-US" altLang="ko-KR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The eigenvalues of A are: (0.137,0.505) (-0.758,1.22) (1.52,-0.402) (-0.691,-1.63) </a:t>
            </a:r>
            <a:endParaRPr kumimoji="0" lang="en-US" altLang="ko-KR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The matrix of eigenvectors, V, is: </a:t>
            </a:r>
            <a:endParaRPr kumimoji="0" lang="en-US" altLang="ko-KR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(-0.246,-0.106) (0.418,0.263) (0.0417,-0.296) (-0.122,0.271)</a:t>
            </a:r>
            <a:endParaRPr kumimoji="0" lang="en-US" altLang="ko-KR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 (-0.205,-0.629) (0.466,-0.457) (0.244,-0.456) (0.247,0.23)</a:t>
            </a:r>
            <a:endParaRPr kumimoji="0" lang="en-US" altLang="ko-KR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 (-0.432,-0.0359) (-0.0651,-0.0146) (-0.191,0.334) (0.859,-0.0877)</a:t>
            </a:r>
            <a:endParaRPr kumimoji="0" lang="en-US" altLang="ko-KR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 (-0.301,0.46) (-0.41,-0.397) (0.623,0.328) (-0.116,0.195) </a:t>
            </a:r>
            <a:endParaRPr kumimoji="0" lang="en-US" altLang="ko-KR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Consider the first eigenvalue, lambda = (0.137,0.505)</a:t>
            </a:r>
            <a:endParaRPr kumimoji="0" lang="en-US" altLang="ko-KR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 If v is the corresponding eigenvector, then </a:t>
            </a:r>
            <a:endParaRPr kumimoji="0" lang="en-US" altLang="ko-KR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           </a:t>
            </a: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lambda * v = (0.0197,-0.139) (0.29,-0.19) (-0.0412,-0.223) (-0.274,-0.0891) ... </a:t>
            </a:r>
            <a:endParaRPr kumimoji="0" lang="en-US" altLang="ko-KR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                </a:t>
            </a: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and A * v = (0.0197,-0.139) (0.29,-0.19) (-0.0412,-0.223) (-0.274,-0.0891) </a:t>
            </a:r>
            <a:endParaRPr kumimoji="0" lang="en-US" altLang="ko-KR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Finally, V * D * V^(-1) = (-0.211,0.68) (0.108,-0.444) (0.435,0.271) (-0.198,-0.687)</a:t>
            </a:r>
            <a:endParaRPr kumimoji="0" lang="en-US" altLang="ko-KR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                                  </a:t>
            </a: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 (0.597,0.566) (0.258,-0.0452) (0.214,-0.717) (-0.782,-0.74)</a:t>
            </a:r>
            <a:endParaRPr kumimoji="0" lang="en-US" altLang="ko-KR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                                 </a:t>
            </a: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 (-0.605,0.823) (0.0268,-0.27) (-0.514,-0.967) (-0.563,0.998) </a:t>
            </a:r>
            <a:endParaRPr kumimoji="0" lang="en-US" altLang="ko-KR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                                   </a:t>
            </a: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(0.536,-0.33) (0.832,0.904) (0.608,-0.726) (0.678,0.0259)</a:t>
            </a:r>
            <a:r>
              <a:rPr kumimoji="0" lang="ko-KR" altLang="ko-K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ko-KR" altLang="ko-KR" sz="4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Eigen </a:t>
            </a:r>
            <a:r>
              <a:rPr lang="en-US" altLang="ko-KR" dirty="0" smtClean="0"/>
              <a:t>library </a:t>
            </a:r>
            <a:r>
              <a:rPr lang="en-US" altLang="ko-KR" dirty="0" smtClean="0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 sources optimized </a:t>
            </a:r>
            <a:r>
              <a:rPr lang="en-US" altLang="ko-KR" dirty="0" smtClean="0"/>
              <a:t>for matrix operations</a:t>
            </a:r>
          </a:p>
          <a:p>
            <a:r>
              <a:rPr lang="en-US" altLang="ko-KR" dirty="0" smtClean="0"/>
              <a:t>Used by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(computer vision)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566300" y="2982897"/>
            <a:ext cx="4039339" cy="896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Applications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Machine Learning / Deep Learning)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66300" y="3992417"/>
            <a:ext cx="4039339" cy="535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Tensor Flow, </a:t>
            </a:r>
            <a:r>
              <a:rPr lang="en-US" altLang="ko-KR" dirty="0" err="1" smtClean="0">
                <a:solidFill>
                  <a:schemeClr val="tx1"/>
                </a:solidFill>
              </a:rPr>
              <a:t>OpenCV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66300" y="4640488"/>
            <a:ext cx="4039339" cy="42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Eigen library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66300" y="5175684"/>
            <a:ext cx="4039339" cy="535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Kernel(CPU, GPU, ASIC)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699" y="3269765"/>
            <a:ext cx="1621829" cy="14453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844" y="3080413"/>
            <a:ext cx="1509750" cy="1560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0079" y="5367011"/>
            <a:ext cx="1190625" cy="10572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474" y="486541"/>
            <a:ext cx="5611882" cy="95812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648" y="4483485"/>
            <a:ext cx="881434" cy="69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Download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93" y="1385828"/>
            <a:ext cx="8830818" cy="34999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3" y="4571466"/>
            <a:ext cx="9026957" cy="1919780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8778240" y="5574182"/>
            <a:ext cx="234086" cy="395021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Include in Visual C++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9004" cy="4351338"/>
          </a:xfrm>
        </p:spPr>
        <p:txBody>
          <a:bodyPr/>
          <a:lstStyle/>
          <a:p>
            <a:r>
              <a:rPr lang="en-US" altLang="ko-KR" dirty="0" smtClean="0"/>
              <a:t>Zip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압축 </a:t>
            </a:r>
            <a:r>
              <a:rPr lang="ko-KR" altLang="en-US" dirty="0" err="1" smtClean="0"/>
              <a:t>풀기한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folder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copy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folder </a:t>
            </a:r>
            <a:r>
              <a:rPr lang="ko-KR" altLang="en-US" dirty="0" smtClean="0"/>
              <a:t>이름을 바꾼다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Project </a:t>
            </a:r>
            <a:r>
              <a:rPr lang="ko-KR" altLang="en-US" dirty="0" smtClean="0"/>
              <a:t>이름에서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오른쪽 </a:t>
            </a:r>
            <a:r>
              <a:rPr lang="en-US" altLang="ko-KR" dirty="0" smtClean="0"/>
              <a:t>button click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속성</a:t>
            </a:r>
            <a:r>
              <a:rPr lang="en-US" altLang="ko-KR" dirty="0" smtClean="0">
                <a:sym typeface="Wingdings" panose="05000000000000000000" pitchFamily="2" charset="2"/>
              </a:rPr>
              <a:t>(property)  C/C++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601" y="3027974"/>
            <a:ext cx="7154266" cy="2776858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6125957" y="3531479"/>
            <a:ext cx="234086" cy="395021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7760850" y="3505962"/>
            <a:ext cx="234086" cy="395021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47" y="2969861"/>
            <a:ext cx="3152775" cy="2476500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 rot="10254462">
            <a:off x="2411039" y="4104137"/>
            <a:ext cx="6656831" cy="1225244"/>
          </a:xfrm>
          <a:custGeom>
            <a:avLst/>
            <a:gdLst>
              <a:gd name="connsiteX0" fmla="*/ 0 w 5574182"/>
              <a:gd name="connsiteY0" fmla="*/ 882908 h 1870460"/>
              <a:gd name="connsiteX1" fmla="*/ 950976 w 5574182"/>
              <a:gd name="connsiteY1" fmla="*/ 268431 h 1870460"/>
              <a:gd name="connsiteX2" fmla="*/ 3028492 w 5574182"/>
              <a:gd name="connsiteY2" fmla="*/ 107497 h 1870460"/>
              <a:gd name="connsiteX3" fmla="*/ 5574182 w 5574182"/>
              <a:gd name="connsiteY3" fmla="*/ 1870460 h 187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4182" h="1870460">
                <a:moveTo>
                  <a:pt x="0" y="882908"/>
                </a:moveTo>
                <a:cubicBezTo>
                  <a:pt x="223113" y="640287"/>
                  <a:pt x="446227" y="397666"/>
                  <a:pt x="950976" y="268431"/>
                </a:cubicBezTo>
                <a:cubicBezTo>
                  <a:pt x="1455725" y="139196"/>
                  <a:pt x="2257958" y="-159508"/>
                  <a:pt x="3028492" y="107497"/>
                </a:cubicBezTo>
                <a:cubicBezTo>
                  <a:pt x="3799026" y="374502"/>
                  <a:pt x="4686604" y="1122481"/>
                  <a:pt x="5574182" y="187046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1256200" y="3696420"/>
            <a:ext cx="234086" cy="395021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796694" y="3373904"/>
            <a:ext cx="117371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altLang="ko-KR" dirty="0" smtClean="0"/>
              <a:t>Backslash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663" y="520717"/>
            <a:ext cx="2145003" cy="1339802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6871317" y="1651247"/>
            <a:ext cx="1651246" cy="1793289"/>
          </a:xfrm>
          <a:custGeom>
            <a:avLst/>
            <a:gdLst>
              <a:gd name="connsiteX0" fmla="*/ 1651246 w 1651246"/>
              <a:gd name="connsiteY0" fmla="*/ 0 h 1793289"/>
              <a:gd name="connsiteX1" fmla="*/ 1127464 w 1651246"/>
              <a:gd name="connsiteY1" fmla="*/ 568170 h 1793289"/>
              <a:gd name="connsiteX2" fmla="*/ 0 w 1651246"/>
              <a:gd name="connsiteY2" fmla="*/ 1793289 h 179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246" h="1793289">
                <a:moveTo>
                  <a:pt x="1651246" y="0"/>
                </a:moveTo>
                <a:lnTo>
                  <a:pt x="1127464" y="568170"/>
                </a:lnTo>
                <a:lnTo>
                  <a:pt x="0" y="1793289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Tutorials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820" y="133166"/>
            <a:ext cx="887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77" y="1621145"/>
            <a:ext cx="7791450" cy="5000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52" y="2305466"/>
            <a:ext cx="34766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Inverse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32" y="2343982"/>
            <a:ext cx="5943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4" y="1924844"/>
            <a:ext cx="7924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array and inner product(dot( ))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72" y="1769876"/>
            <a:ext cx="8355972" cy="4222433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5062118" y="1585221"/>
            <a:ext cx="2377440" cy="360621"/>
          </a:xfrm>
          <a:prstGeom prst="wedgeRoundRectCallout">
            <a:avLst>
              <a:gd name="adj1" fmla="val -74973"/>
              <a:gd name="adj2" fmla="val 6916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Array of 10 vectors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062118" y="2080779"/>
            <a:ext cx="2377440" cy="360621"/>
          </a:xfrm>
          <a:prstGeom prst="wedgeRoundRectCallout">
            <a:avLst>
              <a:gd name="adj1" fmla="val -103896"/>
              <a:gd name="adj2" fmla="val 6308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Decide dimension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221834" y="3105521"/>
            <a:ext cx="2276246" cy="360621"/>
          </a:xfrm>
          <a:prstGeom prst="wedgeRoundRectCallout">
            <a:avLst>
              <a:gd name="adj1" fmla="val -47588"/>
              <a:gd name="adj2" fmla="val -1296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Set element values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979823" y="5304642"/>
            <a:ext cx="1779422" cy="360621"/>
          </a:xfrm>
          <a:prstGeom prst="wedgeRoundRectCallout">
            <a:avLst>
              <a:gd name="adj1" fmla="val -122"/>
              <a:gd name="adj2" fmla="val -16816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Inner 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893869" y="4001294"/>
            <a:ext cx="2545689" cy="360621"/>
          </a:xfrm>
          <a:prstGeom prst="wedgeRoundRectCallout">
            <a:avLst>
              <a:gd name="adj1" fmla="val -69287"/>
              <a:gd name="adj2" fmla="val -9311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Orthonormal vectors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616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Cambria Math</vt:lpstr>
      <vt:lpstr>Courier New</vt:lpstr>
      <vt:lpstr>Wingdings</vt:lpstr>
      <vt:lpstr>Office 테마</vt:lpstr>
      <vt:lpstr>Eigen library</vt:lpstr>
      <vt:lpstr>Eigen library </vt:lpstr>
      <vt:lpstr>Download</vt:lpstr>
      <vt:lpstr>Include in Visual C++</vt:lpstr>
      <vt:lpstr>Tutorials </vt:lpstr>
      <vt:lpstr>Examples </vt:lpstr>
      <vt:lpstr>Inverse </vt:lpstr>
      <vt:lpstr>Matrix multiplication</vt:lpstr>
      <vt:lpstr>Vector array and inner product(dot( ))</vt:lpstr>
      <vt:lpstr>EigenValue/EigenVector</vt:lpstr>
      <vt:lpstr>EigenValue/EigenVector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Suh Doug young</dc:creator>
  <cp:lastModifiedBy>Suh Doug young</cp:lastModifiedBy>
  <cp:revision>12</cp:revision>
  <dcterms:created xsi:type="dcterms:W3CDTF">2019-07-14T00:19:44Z</dcterms:created>
  <dcterms:modified xsi:type="dcterms:W3CDTF">2019-10-24T22:20:29Z</dcterms:modified>
</cp:coreProperties>
</file>