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3" r:id="rId5"/>
    <p:sldId id="265" r:id="rId6"/>
    <p:sldId id="264" r:id="rId7"/>
    <p:sldId id="266" r:id="rId8"/>
  </p:sldIdLst>
  <p:sldSz cx="12192000" cy="6858000"/>
  <p:notesSz cx="6735763" cy="9799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83" d="100"/>
          <a:sy n="83" d="100"/>
        </p:scale>
        <p:origin x="8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D3A5-857A-48AC-B500-F7C896FD32C5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0B88-37FF-47E5-BF3E-54665A348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2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D3A5-857A-48AC-B500-F7C896FD32C5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0B88-37FF-47E5-BF3E-54665A348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30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D3A5-857A-48AC-B500-F7C896FD32C5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0B88-37FF-47E5-BF3E-54665A348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349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D3A5-857A-48AC-B500-F7C896FD32C5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0B88-37FF-47E5-BF3E-54665A348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749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D3A5-857A-48AC-B500-F7C896FD32C5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0B88-37FF-47E5-BF3E-54665A348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466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D3A5-857A-48AC-B500-F7C896FD32C5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0B88-37FF-47E5-BF3E-54665A348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098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D3A5-857A-48AC-B500-F7C896FD32C5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0B88-37FF-47E5-BF3E-54665A348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800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D3A5-857A-48AC-B500-F7C896FD32C5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0B88-37FF-47E5-BF3E-54665A348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708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D3A5-857A-48AC-B500-F7C896FD32C5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0B88-37FF-47E5-BF3E-54665A348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795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D3A5-857A-48AC-B500-F7C896FD32C5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0B88-37FF-47E5-BF3E-54665A348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663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D3A5-857A-48AC-B500-F7C896FD32C5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0B88-37FF-47E5-BF3E-54665A348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222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2D3A5-857A-48AC-B500-F7C896FD32C5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70B88-37FF-47E5-BF3E-54665A348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117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4919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Matrix </a:t>
            </a:r>
            <a:r>
              <a:rPr lang="en-US" altLang="ko-KR" dirty="0" smtClean="0">
                <a:latin typeface="Sitka Small" panose="02000505000000020004" pitchFamily="2" charset="0"/>
              </a:rPr>
              <a:t>Inverse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2019. 3. 8</a:t>
            </a:r>
          </a:p>
          <a:p>
            <a:endParaRPr lang="en-US" altLang="ko-KR" dirty="0"/>
          </a:p>
          <a:p>
            <a:r>
              <a:rPr lang="en-US" altLang="ko-KR" dirty="0" smtClean="0"/>
              <a:t>Doug Young Suh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75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Gauss Jordan</a:t>
            </a:r>
          </a:p>
          <a:p>
            <a:r>
              <a:rPr lang="en-US" altLang="ko-KR" dirty="0" smtClean="0"/>
              <a:t>LSM(curve fitting)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4363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80111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Solve equation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874071" cy="4511565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Ax = b 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Swapping rows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Scalar multi. to a row    Ex) (2)X2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Subtract a row  Ex) (2)’=(1)X2-(2)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41621" y="2676291"/>
                <a:ext cx="1458541" cy="730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621" y="2676291"/>
                <a:ext cx="1458541" cy="73077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500162" y="2690980"/>
                <a:ext cx="597728" cy="730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 smtClean="0"/>
                  <a:t>=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0162" y="2690980"/>
                <a:ext cx="597728" cy="730777"/>
              </a:xfrm>
              <a:prstGeom prst="rect">
                <a:avLst/>
              </a:prstGeom>
              <a:blipFill rotWithShape="0">
                <a:blip r:embed="rId3"/>
                <a:stretch>
                  <a:fillRect r="-244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097890" y="2675392"/>
                <a:ext cx="567270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7890" y="2675392"/>
                <a:ext cx="567270" cy="73257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2135" y="2673781"/>
            <a:ext cx="2019300" cy="5048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0136" y="3721806"/>
            <a:ext cx="2105025" cy="5810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14911" y="4593344"/>
            <a:ext cx="2000250" cy="533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552548" y="2275801"/>
            <a:ext cx="2186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Original equation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879294" y="2672108"/>
                <a:ext cx="1474506" cy="492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9294" y="2672108"/>
                <a:ext cx="1474506" cy="492955"/>
              </a:xfrm>
              <a:prstGeom prst="rect">
                <a:avLst/>
              </a:prstGeom>
              <a:blipFill rotWithShape="0">
                <a:blip r:embed="rId8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9879294" y="3721806"/>
                <a:ext cx="1468222" cy="492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9294" y="3721806"/>
                <a:ext cx="1468222" cy="492955"/>
              </a:xfrm>
              <a:prstGeom prst="rect">
                <a:avLst/>
              </a:prstGeom>
              <a:blipFill rotWithShape="0">
                <a:blip r:embed="rId9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9879294" y="4593344"/>
                <a:ext cx="1468222" cy="492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9294" y="4593344"/>
                <a:ext cx="1468222" cy="492955"/>
              </a:xfrm>
              <a:prstGeom prst="rect">
                <a:avLst/>
              </a:prstGeom>
              <a:blipFill rotWithShape="0">
                <a:blip r:embed="rId1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9879294" y="5553372"/>
                <a:ext cx="1641347" cy="492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9294" y="5553372"/>
                <a:ext cx="1641347" cy="492955"/>
              </a:xfrm>
              <a:prstGeom prst="rect">
                <a:avLst/>
              </a:prstGeom>
              <a:blipFill rotWithShape="0">
                <a:blip r:embed="rId11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014911" y="5567645"/>
                <a:ext cx="2133340" cy="5350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+5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=3    ∙∙∙(1)</m:t>
                            </m:r>
                          </m:e>
                        </m:mr>
                        <m:m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=1    ∙∙∙(2)</m:t>
                            </m:r>
                          </m:e>
                        </m:mr>
                      </m:m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911" y="5567645"/>
                <a:ext cx="2133340" cy="53508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918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Gauss Jordan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</a:t>
            </a:r>
            <a:r>
              <a:rPr lang="ko-KR" altLang="en-US" dirty="0" smtClean="0"/>
              <a:t>가 </a:t>
            </a:r>
            <a:r>
              <a:rPr lang="en-US" altLang="ko-KR" dirty="0" smtClean="0">
                <a:latin typeface="Sitka Small" panose="02000505000000020004" pitchFamily="2" charset="0"/>
              </a:rPr>
              <a:t>I</a:t>
            </a:r>
            <a:r>
              <a:rPr lang="ko-KR" altLang="en-US" dirty="0" smtClean="0"/>
              <a:t>가 되도록 </a:t>
            </a:r>
            <a:r>
              <a:rPr lang="en-US" altLang="ko-KR" dirty="0" smtClean="0"/>
              <a:t>operation</a:t>
            </a:r>
            <a:r>
              <a:rPr lang="ko-KR" altLang="en-US" dirty="0" smtClean="0"/>
              <a:t>하면</a:t>
            </a:r>
            <a:r>
              <a:rPr lang="en-US" altLang="ko-KR" dirty="0" smtClean="0"/>
              <a:t>,</a:t>
            </a:r>
            <a:endParaRPr lang="en-US" altLang="ko-KR" dirty="0"/>
          </a:p>
          <a:p>
            <a:pPr lvl="1"/>
            <a:r>
              <a:rPr lang="en-US" altLang="ko-KR" dirty="0" smtClean="0">
                <a:latin typeface="Sitka Small" panose="02000505000000020004" pitchFamily="2" charset="0"/>
              </a:rPr>
              <a:t>b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solution</a:t>
            </a:r>
            <a:r>
              <a:rPr lang="ko-KR" altLang="en-US" dirty="0" smtClean="0"/>
              <a:t>이 </a:t>
            </a:r>
            <a:r>
              <a:rPr lang="ko-KR" altLang="en-US" dirty="0"/>
              <a:t>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en-US" altLang="ko-KR" dirty="0" smtClean="0">
                <a:latin typeface="Sitka Small" panose="02000505000000020004" pitchFamily="2" charset="0"/>
              </a:rPr>
              <a:t>I</a:t>
            </a:r>
            <a:r>
              <a:rPr lang="ko-KR" altLang="en-US" dirty="0"/>
              <a:t>가 </a:t>
            </a:r>
            <a:r>
              <a:rPr lang="en-US" altLang="ko-KR" dirty="0"/>
              <a:t>A</a:t>
            </a:r>
            <a:r>
              <a:rPr lang="en-US" altLang="ko-KR" baseline="30000" dirty="0"/>
              <a:t>-1</a:t>
            </a:r>
            <a:r>
              <a:rPr lang="ko-KR" altLang="en-US" dirty="0"/>
              <a:t>이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944206" y="578739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Sitka Small" panose="02000505000000020004" pitchFamily="2" charset="0"/>
              </a:rPr>
              <a:t>I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870546" y="57784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357070" y="59342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707982" y="571462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</a:t>
            </a:r>
            <a:endParaRPr lang="ko-KR" altLang="en-US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693917" y="957045"/>
                <a:ext cx="3193246" cy="492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>
                        <a:latin typeface="Cambria Math" panose="02040503050406030204" pitchFamily="18" charset="0"/>
                      </a:rPr>
                      <m:t>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dirty="0" smtClean="0"/>
                  <a:t>    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3917" y="957045"/>
                <a:ext cx="3193246" cy="492955"/>
              </a:xfrm>
              <a:prstGeom prst="rect">
                <a:avLst/>
              </a:prstGeom>
              <a:blipFill rotWithShape="0">
                <a:blip r:embed="rId2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693917" y="1828583"/>
                <a:ext cx="2733184" cy="492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3917" y="1828583"/>
                <a:ext cx="2733184" cy="492955"/>
              </a:xfrm>
              <a:prstGeom prst="rect">
                <a:avLst/>
              </a:prstGeom>
              <a:blipFill rotWithShape="0">
                <a:blip r:embed="rId3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693917" y="2788611"/>
                <a:ext cx="2919261" cy="492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    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3917" y="2788611"/>
                <a:ext cx="2919261" cy="492955"/>
              </a:xfrm>
              <a:prstGeom prst="rect">
                <a:avLst/>
              </a:prstGeom>
              <a:blipFill rotWithShape="0">
                <a:blip r:embed="rId4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705435" y="3636925"/>
                <a:ext cx="2919261" cy="492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    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435" y="3636925"/>
                <a:ext cx="2919261" cy="492955"/>
              </a:xfrm>
              <a:prstGeom prst="rect">
                <a:avLst/>
              </a:prstGeom>
              <a:blipFill rotWithShape="0">
                <a:blip r:embed="rId5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689094" y="4495104"/>
                <a:ext cx="3220625" cy="492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    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9094" y="4495104"/>
                <a:ext cx="3220625" cy="492955"/>
              </a:xfrm>
              <a:prstGeom prst="rect">
                <a:avLst/>
              </a:prstGeom>
              <a:blipFill rotWithShape="0">
                <a:blip r:embed="rId6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689094" y="5343418"/>
                <a:ext cx="3537892" cy="492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    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−5/2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9094" y="5343418"/>
                <a:ext cx="3537892" cy="492955"/>
              </a:xfrm>
              <a:prstGeom prst="rect">
                <a:avLst/>
              </a:prstGeom>
              <a:blipFill rotWithShape="0">
                <a:blip r:embed="rId7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9100741" y="5024714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baseline="30000" dirty="0"/>
              <a:t>-1</a:t>
            </a:r>
            <a:endParaRPr lang="ko-KR" altLang="en-US" baseline="30000" dirty="0"/>
          </a:p>
        </p:txBody>
      </p:sp>
      <p:sp>
        <p:nvSpPr>
          <p:cNvPr id="27" name="TextBox 26"/>
          <p:cNvSpPr txBox="1"/>
          <p:nvPr/>
        </p:nvSpPr>
        <p:spPr>
          <a:xfrm>
            <a:off x="8027081" y="5023815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864517" y="5017437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Sitka Small" panose="02000505000000020004" pitchFamily="2" charset="0"/>
              </a:rPr>
              <a:t>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405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LSM(Least Square Method)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048204"/>
          </a:xfrm>
        </p:spPr>
        <p:txBody>
          <a:bodyPr/>
          <a:lstStyle/>
          <a:p>
            <a:r>
              <a:rPr lang="en-US" altLang="ko-KR" dirty="0" smtClean="0"/>
              <a:t>set of (x, y) data  </a:t>
            </a:r>
            <a:r>
              <a:rPr lang="en-US" altLang="ko-KR" dirty="0" smtClean="0">
                <a:sym typeface="Wingdings" panose="05000000000000000000" pitchFamily="2" charset="2"/>
              </a:rPr>
              <a:t>  Estimate </a:t>
            </a:r>
            <a:r>
              <a:rPr lang="en-US" altLang="ko-KR" b="1" i="1" dirty="0" smtClean="0">
                <a:sym typeface="Wingdings" panose="05000000000000000000" pitchFamily="2" charset="2"/>
              </a:rPr>
              <a:t>a</a:t>
            </a:r>
            <a:r>
              <a:rPr lang="en-US" altLang="ko-KR" dirty="0" smtClean="0">
                <a:sym typeface="Wingdings" panose="05000000000000000000" pitchFamily="2" charset="2"/>
              </a:rPr>
              <a:t> and </a:t>
            </a:r>
            <a:r>
              <a:rPr lang="en-US" altLang="ko-KR" b="1" i="1" dirty="0" smtClean="0">
                <a:sym typeface="Wingdings" panose="05000000000000000000" pitchFamily="2" charset="2"/>
              </a:rPr>
              <a:t>b</a:t>
            </a:r>
            <a:r>
              <a:rPr lang="en-US" altLang="ko-KR" dirty="0" smtClean="0">
                <a:sym typeface="Wingdings" panose="05000000000000000000" pitchFamily="2" charset="2"/>
              </a:rPr>
              <a:t> of y = </a:t>
            </a:r>
            <a:r>
              <a:rPr lang="en-US" altLang="ko-KR" b="1" i="1" dirty="0" smtClean="0">
                <a:sym typeface="Wingdings" panose="05000000000000000000" pitchFamily="2" charset="2"/>
              </a:rPr>
              <a:t>a</a:t>
            </a:r>
            <a:r>
              <a:rPr lang="en-US" altLang="ko-KR" dirty="0" smtClean="0">
                <a:sym typeface="Wingdings" panose="05000000000000000000" pitchFamily="2" charset="2"/>
              </a:rPr>
              <a:t>x + </a:t>
            </a:r>
            <a:r>
              <a:rPr lang="en-US" altLang="ko-KR" b="1" i="1" dirty="0" smtClean="0">
                <a:sym typeface="Wingdings" panose="05000000000000000000" pitchFamily="2" charset="2"/>
              </a:rPr>
              <a:t>b</a:t>
            </a:r>
            <a:r>
              <a:rPr lang="en-US" altLang="ko-KR" dirty="0" smtClean="0"/>
              <a:t> </a:t>
            </a:r>
          </a:p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096000" y="3013079"/>
                <a:ext cx="3677401" cy="17751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nary>
                              </m:e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013079"/>
                <a:ext cx="3677401" cy="177516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/>
          <p:cNvSpPr/>
          <p:nvPr/>
        </p:nvSpPr>
        <p:spPr>
          <a:xfrm>
            <a:off x="6792639" y="5105791"/>
            <a:ext cx="4203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sym typeface="Wingdings" panose="05000000000000000000" pitchFamily="2" charset="2"/>
              </a:rPr>
              <a:t>A</a:t>
            </a:r>
            <a:endParaRPr lang="ko-KR" altLang="en-US" sz="2800" dirty="0"/>
          </a:p>
        </p:txBody>
      </p:sp>
      <p:sp>
        <p:nvSpPr>
          <p:cNvPr id="7" name="직사각형 6"/>
          <p:cNvSpPr/>
          <p:nvPr/>
        </p:nvSpPr>
        <p:spPr>
          <a:xfrm>
            <a:off x="9133068" y="5105791"/>
            <a:ext cx="3946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sym typeface="Wingdings" panose="05000000000000000000" pitchFamily="2" charset="2"/>
              </a:rPr>
              <a:t>B</a:t>
            </a:r>
            <a:endParaRPr lang="ko-KR" altLang="en-US" sz="2800" dirty="0"/>
          </a:p>
        </p:txBody>
      </p:sp>
      <p:sp>
        <p:nvSpPr>
          <p:cNvPr id="8" name="직사각형 7"/>
          <p:cNvSpPr/>
          <p:nvPr/>
        </p:nvSpPr>
        <p:spPr>
          <a:xfrm>
            <a:off x="7975677" y="5105791"/>
            <a:ext cx="9829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sym typeface="Wingdings" panose="05000000000000000000" pitchFamily="2" charset="2"/>
              </a:rPr>
              <a:t>x   =</a:t>
            </a:r>
            <a:endParaRPr lang="ko-KR" altLang="en-US" sz="2800" dirty="0"/>
          </a:p>
        </p:txBody>
      </p:sp>
      <p:pic>
        <p:nvPicPr>
          <p:cNvPr id="1026" name="Picture 2" descr="LSM curve fitting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078" y="2920035"/>
            <a:ext cx="4024493" cy="266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095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612" y="529786"/>
            <a:ext cx="6845246" cy="5647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40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Assignment</a:t>
            </a:r>
            <a:r>
              <a:rPr lang="en-US" altLang="ko-KR" dirty="0" smtClean="0"/>
              <a:t>: LSM-extended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 smtClean="0"/>
                  <a:t>   </a:t>
                </a:r>
                <a:endParaRPr lang="en-US" altLang="ko-KR" dirty="0" smtClean="0"/>
              </a:p>
              <a:p>
                <a:pPr marL="0" indent="0">
                  <a:buNone/>
                </a:pPr>
                <a:r>
                  <a:rPr lang="en-US" altLang="ko-KR" dirty="0"/>
                  <a:t> </a:t>
                </a:r>
                <a:r>
                  <a:rPr lang="en-US" altLang="ko-KR" dirty="0" smtClean="0"/>
                  <a:t> data2.txt   N x1 y1 x1 y2 … </a:t>
                </a:r>
                <a:r>
                  <a:rPr lang="en-US" altLang="ko-KR" dirty="0" err="1" smtClean="0"/>
                  <a:t>xN</a:t>
                </a:r>
                <a:r>
                  <a:rPr lang="en-US" altLang="ko-KR" dirty="0" smtClean="0"/>
                  <a:t> </a:t>
                </a:r>
                <a:r>
                  <a:rPr lang="en-US" altLang="ko-KR" dirty="0" err="1" smtClean="0"/>
                  <a:t>yN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 smtClean="0"/>
              </a:p>
              <a:p>
                <a:pPr marL="0" indent="0">
                  <a:buNone/>
                </a:pPr>
                <a:endParaRPr lang="ko-KR" altLang="en-US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</m:sup>
                    </m:sSup>
                  </m:oMath>
                </a14:m>
                <a:r>
                  <a:rPr lang="ko-KR" altLang="en-US" dirty="0" smtClean="0"/>
                  <a:t>      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𝑙𝑜𝑔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b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a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x</m:t>
                    </m:r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 </a:t>
                </a:r>
                <a:r>
                  <a:rPr lang="en-US" altLang="ko-KR" dirty="0" smtClean="0"/>
                  <a:t>datae.txt   </a:t>
                </a:r>
                <a:r>
                  <a:rPr lang="en-US" altLang="ko-KR" dirty="0"/>
                  <a:t>N x1 y1 x1 y2 … </a:t>
                </a:r>
                <a:r>
                  <a:rPr lang="en-US" altLang="ko-KR" dirty="0" err="1"/>
                  <a:t>xN</a:t>
                </a:r>
                <a:r>
                  <a:rPr lang="en-US" altLang="ko-KR" dirty="0"/>
                  <a:t> </a:t>
                </a:r>
                <a:r>
                  <a:rPr lang="en-US" altLang="ko-KR" dirty="0" err="1"/>
                  <a:t>yN</a:t>
                </a:r>
                <a:endParaRPr lang="en-US" altLang="ko-KR" dirty="0"/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LSM curve fitting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464" y="1825625"/>
            <a:ext cx="4328964" cy="285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314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110</Words>
  <Application>Microsoft Office PowerPoint</Application>
  <PresentationFormat>와이드스크린</PresentationFormat>
  <Paragraphs>56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Arial</vt:lpstr>
      <vt:lpstr>Cambria Math</vt:lpstr>
      <vt:lpstr>Sitka Small</vt:lpstr>
      <vt:lpstr>Wingdings</vt:lpstr>
      <vt:lpstr>Office 테마</vt:lpstr>
      <vt:lpstr>Matrix Inverse </vt:lpstr>
      <vt:lpstr>Contents</vt:lpstr>
      <vt:lpstr>Solve equation </vt:lpstr>
      <vt:lpstr>Gauss Jordan</vt:lpstr>
      <vt:lpstr>LSM(Least Square Method)</vt:lpstr>
      <vt:lpstr>PowerPoint 프레젠테이션</vt:lpstr>
      <vt:lpstr>Assignment: LSM-extended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Suh Doug young</dc:creator>
  <cp:lastModifiedBy>Suh Doug young</cp:lastModifiedBy>
  <cp:revision>51</cp:revision>
  <cp:lastPrinted>2019-03-07T06:41:20Z</cp:lastPrinted>
  <dcterms:created xsi:type="dcterms:W3CDTF">2019-03-05T22:21:10Z</dcterms:created>
  <dcterms:modified xsi:type="dcterms:W3CDTF">2019-04-07T01:25:40Z</dcterms:modified>
</cp:coreProperties>
</file>