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8" r:id="rId4"/>
    <p:sldId id="274" r:id="rId5"/>
    <p:sldId id="275" r:id="rId6"/>
    <p:sldId id="276" r:id="rId7"/>
    <p:sldId id="272" r:id="rId8"/>
    <p:sldId id="264" r:id="rId9"/>
    <p:sldId id="267" r:id="rId10"/>
    <p:sldId id="277" r:id="rId11"/>
    <p:sldId id="268" r:id="rId12"/>
    <p:sldId id="265" r:id="rId13"/>
    <p:sldId id="279" r:id="rId14"/>
    <p:sldId id="269" r:id="rId15"/>
    <p:sldId id="280" r:id="rId16"/>
    <p:sldId id="27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4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2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D3A5-857A-48AC-B500-F7C896FD32C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919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Integration and </a:t>
            </a:r>
            <a:r>
              <a:rPr lang="en-US" altLang="ko-KR" dirty="0" smtClean="0"/>
              <a:t>differentiation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2019. 9. 16</a:t>
            </a:r>
          </a:p>
          <a:p>
            <a:endParaRPr lang="en-US" altLang="ko-KR" dirty="0"/>
          </a:p>
          <a:p>
            <a:r>
              <a:rPr lang="en-US" altLang="ko-KR" dirty="0" smtClean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3578"/>
                <a:ext cx="10515600" cy="3535363"/>
              </a:xfrm>
            </p:spPr>
            <p:txBody>
              <a:bodyPr/>
              <a:lstStyle/>
              <a:p>
                <a:r>
                  <a:rPr lang="en-US" altLang="ko-KR" dirty="0"/>
                  <a:t>Size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</a:p>
              <a:p>
                <a:r>
                  <a:rPr lang="en-US" altLang="ko-KR" dirty="0" smtClean="0"/>
                  <a:t>Approximation of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    </a:t>
                </a:r>
                <a:r>
                  <a:rPr lang="en-US" altLang="ko-KR" dirty="0" smtClean="0"/>
                  <a:t>vs.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3578"/>
                <a:ext cx="10515600" cy="3535363"/>
              </a:xfrm>
              <a:blipFill rotWithShape="0">
                <a:blip r:embed="rId2"/>
                <a:stretch>
                  <a:fillRect l="-1043" t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281125" y="1265289"/>
                <a:ext cx="52935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ko-KR" sz="2800" dirty="0"/>
                  <a:t>Error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(10)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800" dirty="0"/>
                  <a:t> 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125" y="1265289"/>
                <a:ext cx="52935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6242633" y="3823820"/>
            <a:ext cx="3117267" cy="2576979"/>
            <a:chOff x="4363033" y="3722220"/>
            <a:chExt cx="3117267" cy="2576979"/>
          </a:xfrm>
        </p:grpSpPr>
        <p:sp>
          <p:nvSpPr>
            <p:cNvPr id="6" name="자유형 5"/>
            <p:cNvSpPr/>
            <p:nvPr/>
          </p:nvSpPr>
          <p:spPr>
            <a:xfrm flipV="1">
              <a:off x="5243684" y="4378090"/>
              <a:ext cx="1982616" cy="1921109"/>
            </a:xfrm>
            <a:custGeom>
              <a:avLst/>
              <a:gdLst>
                <a:gd name="connsiteX0" fmla="*/ 2158738 w 2158738"/>
                <a:gd name="connsiteY0" fmla="*/ 1498862 h 1555423"/>
                <a:gd name="connsiteX1" fmla="*/ 2139884 w 2158738"/>
                <a:gd name="connsiteY1" fmla="*/ 0 h 1555423"/>
                <a:gd name="connsiteX2" fmla="*/ 0 w 2158738"/>
                <a:gd name="connsiteY2" fmla="*/ 1555423 h 1555423"/>
                <a:gd name="connsiteX3" fmla="*/ 2158738 w 2158738"/>
                <a:gd name="connsiteY3" fmla="*/ 1498862 h 155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738" h="1555423">
                  <a:moveTo>
                    <a:pt x="2158738" y="1498862"/>
                  </a:moveTo>
                  <a:lnTo>
                    <a:pt x="2139884" y="0"/>
                  </a:lnTo>
                  <a:lnTo>
                    <a:pt x="0" y="1555423"/>
                  </a:lnTo>
                  <a:lnTo>
                    <a:pt x="2158738" y="14988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4955610" y="4354194"/>
              <a:ext cx="252469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 flipV="1">
              <a:off x="5195400" y="3722220"/>
              <a:ext cx="12620" cy="18784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5129547" y="4331816"/>
              <a:ext cx="2096753" cy="1967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endCxn id="6" idx="1"/>
            </p:cNvCxnSpPr>
            <p:nvPr/>
          </p:nvCxnSpPr>
          <p:spPr>
            <a:xfrm>
              <a:off x="5195399" y="4390890"/>
              <a:ext cx="2013585" cy="19083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/>
                <p:cNvSpPr/>
                <p:nvPr/>
              </p:nvSpPr>
              <p:spPr>
                <a:xfrm>
                  <a:off x="4363033" y="4378092"/>
                  <a:ext cx="96539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2800" dirty="0"/>
                </a:p>
              </p:txBody>
            </p:sp>
          </mc:Choice>
          <mc:Fallback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033" y="4378092"/>
                  <a:ext cx="96539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직사각형 16"/>
            <p:cNvSpPr/>
            <p:nvPr/>
          </p:nvSpPr>
          <p:spPr>
            <a:xfrm>
              <a:off x="6541917" y="4378090"/>
              <a:ext cx="306217" cy="1421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978733" y="3816022"/>
            <a:ext cx="3117267" cy="2576979"/>
            <a:chOff x="4363033" y="3722220"/>
            <a:chExt cx="3117267" cy="2576979"/>
          </a:xfrm>
        </p:grpSpPr>
        <p:sp>
          <p:nvSpPr>
            <p:cNvPr id="30" name="자유형 29"/>
            <p:cNvSpPr/>
            <p:nvPr/>
          </p:nvSpPr>
          <p:spPr>
            <a:xfrm flipV="1">
              <a:off x="5243684" y="4378090"/>
              <a:ext cx="1982616" cy="1921109"/>
            </a:xfrm>
            <a:custGeom>
              <a:avLst/>
              <a:gdLst>
                <a:gd name="connsiteX0" fmla="*/ 2158738 w 2158738"/>
                <a:gd name="connsiteY0" fmla="*/ 1498862 h 1555423"/>
                <a:gd name="connsiteX1" fmla="*/ 2139884 w 2158738"/>
                <a:gd name="connsiteY1" fmla="*/ 0 h 1555423"/>
                <a:gd name="connsiteX2" fmla="*/ 0 w 2158738"/>
                <a:gd name="connsiteY2" fmla="*/ 1555423 h 1555423"/>
                <a:gd name="connsiteX3" fmla="*/ 2158738 w 2158738"/>
                <a:gd name="connsiteY3" fmla="*/ 1498862 h 155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738" h="1555423">
                  <a:moveTo>
                    <a:pt x="2158738" y="1498862"/>
                  </a:moveTo>
                  <a:lnTo>
                    <a:pt x="2139884" y="0"/>
                  </a:lnTo>
                  <a:lnTo>
                    <a:pt x="0" y="1555423"/>
                  </a:lnTo>
                  <a:lnTo>
                    <a:pt x="2158738" y="14988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4955610" y="4354194"/>
              <a:ext cx="252469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5195400" y="3722220"/>
              <a:ext cx="12620" cy="18784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5129547" y="4331816"/>
              <a:ext cx="2096753" cy="1967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endCxn id="30" idx="1"/>
            </p:cNvCxnSpPr>
            <p:nvPr/>
          </p:nvCxnSpPr>
          <p:spPr>
            <a:xfrm>
              <a:off x="5195399" y="4390890"/>
              <a:ext cx="2013585" cy="19083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직사각형 34"/>
                <p:cNvSpPr/>
                <p:nvPr/>
              </p:nvSpPr>
              <p:spPr>
                <a:xfrm>
                  <a:off x="4363033" y="4378092"/>
                  <a:ext cx="96539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2800" dirty="0"/>
                </a:p>
              </p:txBody>
            </p:sp>
          </mc:Choice>
          <mc:Fallback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033" y="4378092"/>
                  <a:ext cx="965392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직사각형 35"/>
            <p:cNvSpPr/>
            <p:nvPr/>
          </p:nvSpPr>
          <p:spPr>
            <a:xfrm>
              <a:off x="6335299" y="4332808"/>
              <a:ext cx="306217" cy="1421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41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57187"/>
            <a:ext cx="8791575" cy="6143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5638799" y="1698626"/>
                <a:ext cx="57149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 smtClean="0"/>
                  <a:t>Compare 5 different sizes </a:t>
                </a:r>
                <a:r>
                  <a:rPr lang="en-US" altLang="ko-KR" sz="2800" dirty="0"/>
                  <a:t>of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800" dirty="0" smtClean="0"/>
                  <a:t>.</a:t>
                </a:r>
                <a:r>
                  <a:rPr lang="ko-KR" altLang="en-US" sz="2800" dirty="0"/>
                  <a:t> </a:t>
                </a: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99" y="1698626"/>
                <a:ext cx="571499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134"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51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Differentiation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339" y="2362753"/>
            <a:ext cx="10545725" cy="140667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Definition of differentiation 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42466" y="3769426"/>
                <a:ext cx="5295014" cy="1044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</m:e>
                              </m:d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66" y="3769426"/>
                <a:ext cx="5295014" cy="10448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Differentiation(</a:t>
            </a:r>
            <a:r>
              <a:rPr lang="ko-KR" altLang="en-US" dirty="0" smtClean="0"/>
              <a:t>미분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difference(</a:t>
            </a:r>
            <a:r>
              <a:rPr lang="ko-KR" altLang="en-US" dirty="0" smtClean="0">
                <a:sym typeface="Wingdings" panose="05000000000000000000" pitchFamily="2" charset="2"/>
              </a:rPr>
              <a:t>차분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9911" y="2989110"/>
                <a:ext cx="5295014" cy="99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𝑑𝑠𝑖𝑛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4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US" altLang="ko-KR" sz="4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4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1" y="2989110"/>
                <a:ext cx="5295014" cy="9936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5753100" y="2937877"/>
                <a:ext cx="5875776" cy="1163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 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+∆)</m:t>
                              </m:r>
                            </m:e>
                          </m:d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2937877"/>
                <a:ext cx="5875776" cy="1163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0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27" y="252413"/>
            <a:ext cx="75342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3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42" y="1771754"/>
            <a:ext cx="9485955" cy="386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shifted?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(1)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 smtClean="0"/>
              <a:t>(2)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 smtClean="0"/>
              <a:t>(3)</a:t>
            </a:r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62161" y="1690688"/>
                <a:ext cx="5295014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61" y="1690688"/>
                <a:ext cx="5295014" cy="9221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66625" y="2967012"/>
                <a:ext cx="10598934" cy="1420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+∆</m:t>
                                      </m:r>
                                    </m:e>
                                  </m:d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den>
                              </m:f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</m:e>
                              </m:d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 smtClean="0"/>
              </a:p>
              <a:p>
                <a:pPr/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                         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25" y="2967012"/>
                <a:ext cx="10598934" cy="1420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59180" y="4522594"/>
                <a:ext cx="6321288" cy="1176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+∆/2</m:t>
                                  </m:r>
                                </m:e>
                              </m:d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 smtClean="0"/>
              </a:p>
              <a:p>
                <a:pPr/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                         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80" y="4522594"/>
                <a:ext cx="6321288" cy="11760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1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Performance = (benefit)  /  (cost)</a:t>
            </a:r>
          </a:p>
          <a:p>
            <a:endParaRPr lang="en-US" altLang="ko-KR" dirty="0"/>
          </a:p>
          <a:p>
            <a:r>
              <a:rPr lang="en-US" altLang="ko-KR" dirty="0" smtClean="0"/>
              <a:t>Performance in this problem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(accuracy) / (computation time)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70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Accuracy in SNR(Signal-to-Noise Ratio)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9398"/>
          </a:xfrm>
        </p:spPr>
        <p:txBody>
          <a:bodyPr/>
          <a:lstStyle/>
          <a:p>
            <a:r>
              <a:rPr lang="en-US" altLang="ko-KR" dirty="0" smtClean="0"/>
              <a:t>Ratio in power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2475496" y="2428847"/>
                <a:ext cx="6187207" cy="76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 smtClean="0"/>
                  <a:t>(Signal power)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func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96" y="2428847"/>
                <a:ext cx="6187207" cy="761747"/>
              </a:xfrm>
              <a:prstGeom prst="rect">
                <a:avLst/>
              </a:prstGeom>
              <a:blipFill rotWithShape="0">
                <a:blip r:embed="rId2"/>
                <a:stretch>
                  <a:fillRect l="-1970" b="-3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475495" y="3325531"/>
                <a:ext cx="7303410" cy="76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 smtClean="0"/>
                  <a:t>(Noise power)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func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95" y="3325531"/>
                <a:ext cx="7303410" cy="761747"/>
              </a:xfrm>
              <a:prstGeom prst="rect">
                <a:avLst/>
              </a:prstGeom>
              <a:blipFill rotWithShape="0">
                <a:blip r:embed="rId3"/>
                <a:stretch>
                  <a:fillRect l="-1669" b="-4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556316" y="4539960"/>
                <a:ext cx="6385338" cy="1117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=10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16" y="4539960"/>
                <a:ext cx="6385338" cy="11176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0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Computation time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67" y="1905138"/>
            <a:ext cx="9146124" cy="4351338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2152232" y="2100810"/>
            <a:ext cx="1767761" cy="260727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22949" y="2931938"/>
            <a:ext cx="3594743" cy="511450"/>
          </a:xfrm>
          <a:custGeom>
            <a:avLst/>
            <a:gdLst>
              <a:gd name="connsiteX0" fmla="*/ 485079 w 3594743"/>
              <a:gd name="connsiteY0" fmla="*/ 17996 h 511450"/>
              <a:gd name="connsiteX1" fmla="*/ 2846616 w 3594743"/>
              <a:gd name="connsiteY1" fmla="*/ 2093 h 511450"/>
              <a:gd name="connsiteX2" fmla="*/ 2973837 w 3594743"/>
              <a:gd name="connsiteY2" fmla="*/ 17996 h 511450"/>
              <a:gd name="connsiteX3" fmla="*/ 3411159 w 3594743"/>
              <a:gd name="connsiteY3" fmla="*/ 161119 h 511450"/>
              <a:gd name="connsiteX4" fmla="*/ 3538380 w 3594743"/>
              <a:gd name="connsiteY4" fmla="*/ 296292 h 511450"/>
              <a:gd name="connsiteX5" fmla="*/ 3546331 w 3594743"/>
              <a:gd name="connsiteY5" fmla="*/ 471220 h 511450"/>
              <a:gd name="connsiteX6" fmla="*/ 2926129 w 3594743"/>
              <a:gd name="connsiteY6" fmla="*/ 510977 h 511450"/>
              <a:gd name="connsiteX7" fmla="*/ 270394 w 3594743"/>
              <a:gd name="connsiteY7" fmla="*/ 503025 h 511450"/>
              <a:gd name="connsiteX8" fmla="*/ 715667 w 3594743"/>
              <a:gd name="connsiteY8" fmla="*/ 503025 h 511450"/>
              <a:gd name="connsiteX9" fmla="*/ 190881 w 3594743"/>
              <a:gd name="connsiteY9" fmla="*/ 510977 h 511450"/>
              <a:gd name="connsiteX10" fmla="*/ 63660 w 3594743"/>
              <a:gd name="connsiteY10" fmla="*/ 487123 h 511450"/>
              <a:gd name="connsiteX11" fmla="*/ 49 w 3594743"/>
              <a:gd name="connsiteY11" fmla="*/ 320145 h 511450"/>
              <a:gd name="connsiteX12" fmla="*/ 55708 w 3594743"/>
              <a:gd name="connsiteY12" fmla="*/ 113412 h 511450"/>
              <a:gd name="connsiteX13" fmla="*/ 190881 w 3594743"/>
              <a:gd name="connsiteY13" fmla="*/ 25947 h 511450"/>
              <a:gd name="connsiteX14" fmla="*/ 485079 w 3594743"/>
              <a:gd name="connsiteY14" fmla="*/ 17996 h 51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4743" h="511450">
                <a:moveTo>
                  <a:pt x="485079" y="17996"/>
                </a:moveTo>
                <a:lnTo>
                  <a:pt x="2846616" y="2093"/>
                </a:lnTo>
                <a:cubicBezTo>
                  <a:pt x="3261409" y="2093"/>
                  <a:pt x="2879747" y="-8508"/>
                  <a:pt x="2973837" y="17996"/>
                </a:cubicBezTo>
                <a:cubicBezTo>
                  <a:pt x="3067928" y="44500"/>
                  <a:pt x="3317069" y="114736"/>
                  <a:pt x="3411159" y="161119"/>
                </a:cubicBezTo>
                <a:cubicBezTo>
                  <a:pt x="3505249" y="207502"/>
                  <a:pt x="3515851" y="244609"/>
                  <a:pt x="3538380" y="296292"/>
                </a:cubicBezTo>
                <a:cubicBezTo>
                  <a:pt x="3560909" y="347976"/>
                  <a:pt x="3648373" y="435439"/>
                  <a:pt x="3546331" y="471220"/>
                </a:cubicBezTo>
                <a:cubicBezTo>
                  <a:pt x="3444289" y="507001"/>
                  <a:pt x="2926129" y="510977"/>
                  <a:pt x="2926129" y="510977"/>
                </a:cubicBezTo>
                <a:lnTo>
                  <a:pt x="270394" y="503025"/>
                </a:lnTo>
                <a:lnTo>
                  <a:pt x="715667" y="503025"/>
                </a:lnTo>
                <a:cubicBezTo>
                  <a:pt x="702415" y="504350"/>
                  <a:pt x="299549" y="513627"/>
                  <a:pt x="190881" y="510977"/>
                </a:cubicBezTo>
                <a:cubicBezTo>
                  <a:pt x="82213" y="508327"/>
                  <a:pt x="95465" y="518928"/>
                  <a:pt x="63660" y="487123"/>
                </a:cubicBezTo>
                <a:cubicBezTo>
                  <a:pt x="31855" y="455318"/>
                  <a:pt x="1374" y="382430"/>
                  <a:pt x="49" y="320145"/>
                </a:cubicBezTo>
                <a:cubicBezTo>
                  <a:pt x="-1276" y="257860"/>
                  <a:pt x="23903" y="162445"/>
                  <a:pt x="55708" y="113412"/>
                </a:cubicBezTo>
                <a:cubicBezTo>
                  <a:pt x="87513" y="64379"/>
                  <a:pt x="121970" y="40524"/>
                  <a:pt x="190881" y="25947"/>
                </a:cubicBezTo>
                <a:cubicBezTo>
                  <a:pt x="259792" y="11370"/>
                  <a:pt x="42457" y="21972"/>
                  <a:pt x="485079" y="1799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545694" y="4708728"/>
            <a:ext cx="2765777" cy="221082"/>
          </a:xfrm>
          <a:custGeom>
            <a:avLst/>
            <a:gdLst>
              <a:gd name="connsiteX0" fmla="*/ 485079 w 3594743"/>
              <a:gd name="connsiteY0" fmla="*/ 17996 h 511450"/>
              <a:gd name="connsiteX1" fmla="*/ 2846616 w 3594743"/>
              <a:gd name="connsiteY1" fmla="*/ 2093 h 511450"/>
              <a:gd name="connsiteX2" fmla="*/ 2973837 w 3594743"/>
              <a:gd name="connsiteY2" fmla="*/ 17996 h 511450"/>
              <a:gd name="connsiteX3" fmla="*/ 3411159 w 3594743"/>
              <a:gd name="connsiteY3" fmla="*/ 161119 h 511450"/>
              <a:gd name="connsiteX4" fmla="*/ 3538380 w 3594743"/>
              <a:gd name="connsiteY4" fmla="*/ 296292 h 511450"/>
              <a:gd name="connsiteX5" fmla="*/ 3546331 w 3594743"/>
              <a:gd name="connsiteY5" fmla="*/ 471220 h 511450"/>
              <a:gd name="connsiteX6" fmla="*/ 2926129 w 3594743"/>
              <a:gd name="connsiteY6" fmla="*/ 510977 h 511450"/>
              <a:gd name="connsiteX7" fmla="*/ 270394 w 3594743"/>
              <a:gd name="connsiteY7" fmla="*/ 503025 h 511450"/>
              <a:gd name="connsiteX8" fmla="*/ 715667 w 3594743"/>
              <a:gd name="connsiteY8" fmla="*/ 503025 h 511450"/>
              <a:gd name="connsiteX9" fmla="*/ 190881 w 3594743"/>
              <a:gd name="connsiteY9" fmla="*/ 510977 h 511450"/>
              <a:gd name="connsiteX10" fmla="*/ 63660 w 3594743"/>
              <a:gd name="connsiteY10" fmla="*/ 487123 h 511450"/>
              <a:gd name="connsiteX11" fmla="*/ 49 w 3594743"/>
              <a:gd name="connsiteY11" fmla="*/ 320145 h 511450"/>
              <a:gd name="connsiteX12" fmla="*/ 55708 w 3594743"/>
              <a:gd name="connsiteY12" fmla="*/ 113412 h 511450"/>
              <a:gd name="connsiteX13" fmla="*/ 190881 w 3594743"/>
              <a:gd name="connsiteY13" fmla="*/ 25947 h 511450"/>
              <a:gd name="connsiteX14" fmla="*/ 485079 w 3594743"/>
              <a:gd name="connsiteY14" fmla="*/ 17996 h 51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4743" h="511450">
                <a:moveTo>
                  <a:pt x="485079" y="17996"/>
                </a:moveTo>
                <a:lnTo>
                  <a:pt x="2846616" y="2093"/>
                </a:lnTo>
                <a:cubicBezTo>
                  <a:pt x="3261409" y="2093"/>
                  <a:pt x="2879747" y="-8508"/>
                  <a:pt x="2973837" y="17996"/>
                </a:cubicBezTo>
                <a:cubicBezTo>
                  <a:pt x="3067928" y="44500"/>
                  <a:pt x="3317069" y="114736"/>
                  <a:pt x="3411159" y="161119"/>
                </a:cubicBezTo>
                <a:cubicBezTo>
                  <a:pt x="3505249" y="207502"/>
                  <a:pt x="3515851" y="244609"/>
                  <a:pt x="3538380" y="296292"/>
                </a:cubicBezTo>
                <a:cubicBezTo>
                  <a:pt x="3560909" y="347976"/>
                  <a:pt x="3648373" y="435439"/>
                  <a:pt x="3546331" y="471220"/>
                </a:cubicBezTo>
                <a:cubicBezTo>
                  <a:pt x="3444289" y="507001"/>
                  <a:pt x="2926129" y="510977"/>
                  <a:pt x="2926129" y="510977"/>
                </a:cubicBezTo>
                <a:lnTo>
                  <a:pt x="270394" y="503025"/>
                </a:lnTo>
                <a:lnTo>
                  <a:pt x="715667" y="503025"/>
                </a:lnTo>
                <a:cubicBezTo>
                  <a:pt x="702415" y="504350"/>
                  <a:pt x="299549" y="513627"/>
                  <a:pt x="190881" y="510977"/>
                </a:cubicBezTo>
                <a:cubicBezTo>
                  <a:pt x="82213" y="508327"/>
                  <a:pt x="95465" y="518928"/>
                  <a:pt x="63660" y="487123"/>
                </a:cubicBezTo>
                <a:cubicBezTo>
                  <a:pt x="31855" y="455318"/>
                  <a:pt x="1374" y="382430"/>
                  <a:pt x="49" y="320145"/>
                </a:cubicBezTo>
                <a:cubicBezTo>
                  <a:pt x="-1276" y="257860"/>
                  <a:pt x="23903" y="162445"/>
                  <a:pt x="55708" y="113412"/>
                </a:cubicBezTo>
                <a:cubicBezTo>
                  <a:pt x="87513" y="64379"/>
                  <a:pt x="121970" y="40524"/>
                  <a:pt x="190881" y="25947"/>
                </a:cubicBezTo>
                <a:cubicBezTo>
                  <a:pt x="259792" y="11370"/>
                  <a:pt x="42457" y="21972"/>
                  <a:pt x="485079" y="1799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545694" y="5144260"/>
            <a:ext cx="2765777" cy="221082"/>
          </a:xfrm>
          <a:custGeom>
            <a:avLst/>
            <a:gdLst>
              <a:gd name="connsiteX0" fmla="*/ 485079 w 3594743"/>
              <a:gd name="connsiteY0" fmla="*/ 17996 h 511450"/>
              <a:gd name="connsiteX1" fmla="*/ 2846616 w 3594743"/>
              <a:gd name="connsiteY1" fmla="*/ 2093 h 511450"/>
              <a:gd name="connsiteX2" fmla="*/ 2973837 w 3594743"/>
              <a:gd name="connsiteY2" fmla="*/ 17996 h 511450"/>
              <a:gd name="connsiteX3" fmla="*/ 3411159 w 3594743"/>
              <a:gd name="connsiteY3" fmla="*/ 161119 h 511450"/>
              <a:gd name="connsiteX4" fmla="*/ 3538380 w 3594743"/>
              <a:gd name="connsiteY4" fmla="*/ 296292 h 511450"/>
              <a:gd name="connsiteX5" fmla="*/ 3546331 w 3594743"/>
              <a:gd name="connsiteY5" fmla="*/ 471220 h 511450"/>
              <a:gd name="connsiteX6" fmla="*/ 2926129 w 3594743"/>
              <a:gd name="connsiteY6" fmla="*/ 510977 h 511450"/>
              <a:gd name="connsiteX7" fmla="*/ 270394 w 3594743"/>
              <a:gd name="connsiteY7" fmla="*/ 503025 h 511450"/>
              <a:gd name="connsiteX8" fmla="*/ 715667 w 3594743"/>
              <a:gd name="connsiteY8" fmla="*/ 503025 h 511450"/>
              <a:gd name="connsiteX9" fmla="*/ 190881 w 3594743"/>
              <a:gd name="connsiteY9" fmla="*/ 510977 h 511450"/>
              <a:gd name="connsiteX10" fmla="*/ 63660 w 3594743"/>
              <a:gd name="connsiteY10" fmla="*/ 487123 h 511450"/>
              <a:gd name="connsiteX11" fmla="*/ 49 w 3594743"/>
              <a:gd name="connsiteY11" fmla="*/ 320145 h 511450"/>
              <a:gd name="connsiteX12" fmla="*/ 55708 w 3594743"/>
              <a:gd name="connsiteY12" fmla="*/ 113412 h 511450"/>
              <a:gd name="connsiteX13" fmla="*/ 190881 w 3594743"/>
              <a:gd name="connsiteY13" fmla="*/ 25947 h 511450"/>
              <a:gd name="connsiteX14" fmla="*/ 485079 w 3594743"/>
              <a:gd name="connsiteY14" fmla="*/ 17996 h 51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4743" h="511450">
                <a:moveTo>
                  <a:pt x="485079" y="17996"/>
                </a:moveTo>
                <a:lnTo>
                  <a:pt x="2846616" y="2093"/>
                </a:lnTo>
                <a:cubicBezTo>
                  <a:pt x="3261409" y="2093"/>
                  <a:pt x="2879747" y="-8508"/>
                  <a:pt x="2973837" y="17996"/>
                </a:cubicBezTo>
                <a:cubicBezTo>
                  <a:pt x="3067928" y="44500"/>
                  <a:pt x="3317069" y="114736"/>
                  <a:pt x="3411159" y="161119"/>
                </a:cubicBezTo>
                <a:cubicBezTo>
                  <a:pt x="3505249" y="207502"/>
                  <a:pt x="3515851" y="244609"/>
                  <a:pt x="3538380" y="296292"/>
                </a:cubicBezTo>
                <a:cubicBezTo>
                  <a:pt x="3560909" y="347976"/>
                  <a:pt x="3648373" y="435439"/>
                  <a:pt x="3546331" y="471220"/>
                </a:cubicBezTo>
                <a:cubicBezTo>
                  <a:pt x="3444289" y="507001"/>
                  <a:pt x="2926129" y="510977"/>
                  <a:pt x="2926129" y="510977"/>
                </a:cubicBezTo>
                <a:lnTo>
                  <a:pt x="270394" y="503025"/>
                </a:lnTo>
                <a:lnTo>
                  <a:pt x="715667" y="503025"/>
                </a:lnTo>
                <a:cubicBezTo>
                  <a:pt x="702415" y="504350"/>
                  <a:pt x="299549" y="513627"/>
                  <a:pt x="190881" y="510977"/>
                </a:cubicBezTo>
                <a:cubicBezTo>
                  <a:pt x="82213" y="508327"/>
                  <a:pt x="95465" y="518928"/>
                  <a:pt x="63660" y="487123"/>
                </a:cubicBezTo>
                <a:cubicBezTo>
                  <a:pt x="31855" y="455318"/>
                  <a:pt x="1374" y="382430"/>
                  <a:pt x="49" y="320145"/>
                </a:cubicBezTo>
                <a:cubicBezTo>
                  <a:pt x="-1276" y="257860"/>
                  <a:pt x="23903" y="162445"/>
                  <a:pt x="55708" y="113412"/>
                </a:cubicBezTo>
                <a:cubicBezTo>
                  <a:pt x="87513" y="64379"/>
                  <a:pt x="121970" y="40524"/>
                  <a:pt x="190881" y="25947"/>
                </a:cubicBezTo>
                <a:cubicBezTo>
                  <a:pt x="259792" y="11370"/>
                  <a:pt x="42457" y="21972"/>
                  <a:pt x="485079" y="1799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531113" y="5365342"/>
            <a:ext cx="2406647" cy="221082"/>
          </a:xfrm>
          <a:custGeom>
            <a:avLst/>
            <a:gdLst>
              <a:gd name="connsiteX0" fmla="*/ 485079 w 3594743"/>
              <a:gd name="connsiteY0" fmla="*/ 17996 h 511450"/>
              <a:gd name="connsiteX1" fmla="*/ 2846616 w 3594743"/>
              <a:gd name="connsiteY1" fmla="*/ 2093 h 511450"/>
              <a:gd name="connsiteX2" fmla="*/ 2973837 w 3594743"/>
              <a:gd name="connsiteY2" fmla="*/ 17996 h 511450"/>
              <a:gd name="connsiteX3" fmla="*/ 3411159 w 3594743"/>
              <a:gd name="connsiteY3" fmla="*/ 161119 h 511450"/>
              <a:gd name="connsiteX4" fmla="*/ 3538380 w 3594743"/>
              <a:gd name="connsiteY4" fmla="*/ 296292 h 511450"/>
              <a:gd name="connsiteX5" fmla="*/ 3546331 w 3594743"/>
              <a:gd name="connsiteY5" fmla="*/ 471220 h 511450"/>
              <a:gd name="connsiteX6" fmla="*/ 2926129 w 3594743"/>
              <a:gd name="connsiteY6" fmla="*/ 510977 h 511450"/>
              <a:gd name="connsiteX7" fmla="*/ 270394 w 3594743"/>
              <a:gd name="connsiteY7" fmla="*/ 503025 h 511450"/>
              <a:gd name="connsiteX8" fmla="*/ 715667 w 3594743"/>
              <a:gd name="connsiteY8" fmla="*/ 503025 h 511450"/>
              <a:gd name="connsiteX9" fmla="*/ 190881 w 3594743"/>
              <a:gd name="connsiteY9" fmla="*/ 510977 h 511450"/>
              <a:gd name="connsiteX10" fmla="*/ 63660 w 3594743"/>
              <a:gd name="connsiteY10" fmla="*/ 487123 h 511450"/>
              <a:gd name="connsiteX11" fmla="*/ 49 w 3594743"/>
              <a:gd name="connsiteY11" fmla="*/ 320145 h 511450"/>
              <a:gd name="connsiteX12" fmla="*/ 55708 w 3594743"/>
              <a:gd name="connsiteY12" fmla="*/ 113412 h 511450"/>
              <a:gd name="connsiteX13" fmla="*/ 190881 w 3594743"/>
              <a:gd name="connsiteY13" fmla="*/ 25947 h 511450"/>
              <a:gd name="connsiteX14" fmla="*/ 485079 w 3594743"/>
              <a:gd name="connsiteY14" fmla="*/ 17996 h 51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4743" h="511450">
                <a:moveTo>
                  <a:pt x="485079" y="17996"/>
                </a:moveTo>
                <a:lnTo>
                  <a:pt x="2846616" y="2093"/>
                </a:lnTo>
                <a:cubicBezTo>
                  <a:pt x="3261409" y="2093"/>
                  <a:pt x="2879747" y="-8508"/>
                  <a:pt x="2973837" y="17996"/>
                </a:cubicBezTo>
                <a:cubicBezTo>
                  <a:pt x="3067928" y="44500"/>
                  <a:pt x="3317069" y="114736"/>
                  <a:pt x="3411159" y="161119"/>
                </a:cubicBezTo>
                <a:cubicBezTo>
                  <a:pt x="3505249" y="207502"/>
                  <a:pt x="3515851" y="244609"/>
                  <a:pt x="3538380" y="296292"/>
                </a:cubicBezTo>
                <a:cubicBezTo>
                  <a:pt x="3560909" y="347976"/>
                  <a:pt x="3648373" y="435439"/>
                  <a:pt x="3546331" y="471220"/>
                </a:cubicBezTo>
                <a:cubicBezTo>
                  <a:pt x="3444289" y="507001"/>
                  <a:pt x="2926129" y="510977"/>
                  <a:pt x="2926129" y="510977"/>
                </a:cubicBezTo>
                <a:lnTo>
                  <a:pt x="270394" y="503025"/>
                </a:lnTo>
                <a:lnTo>
                  <a:pt x="715667" y="503025"/>
                </a:lnTo>
                <a:cubicBezTo>
                  <a:pt x="702415" y="504350"/>
                  <a:pt x="299549" y="513627"/>
                  <a:pt x="190881" y="510977"/>
                </a:cubicBezTo>
                <a:cubicBezTo>
                  <a:pt x="82213" y="508327"/>
                  <a:pt x="95465" y="518928"/>
                  <a:pt x="63660" y="487123"/>
                </a:cubicBezTo>
                <a:cubicBezTo>
                  <a:pt x="31855" y="455318"/>
                  <a:pt x="1374" y="382430"/>
                  <a:pt x="49" y="320145"/>
                </a:cubicBezTo>
                <a:cubicBezTo>
                  <a:pt x="-1276" y="257860"/>
                  <a:pt x="23903" y="162445"/>
                  <a:pt x="55708" y="113412"/>
                </a:cubicBezTo>
                <a:cubicBezTo>
                  <a:pt x="87513" y="64379"/>
                  <a:pt x="121970" y="40524"/>
                  <a:pt x="190881" y="25947"/>
                </a:cubicBezTo>
                <a:cubicBezTo>
                  <a:pt x="259792" y="11370"/>
                  <a:pt x="42457" y="21972"/>
                  <a:pt x="485079" y="1799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523983" y="5586424"/>
            <a:ext cx="3651821" cy="221082"/>
          </a:xfrm>
          <a:custGeom>
            <a:avLst/>
            <a:gdLst>
              <a:gd name="connsiteX0" fmla="*/ 485079 w 3594743"/>
              <a:gd name="connsiteY0" fmla="*/ 17996 h 511450"/>
              <a:gd name="connsiteX1" fmla="*/ 2846616 w 3594743"/>
              <a:gd name="connsiteY1" fmla="*/ 2093 h 511450"/>
              <a:gd name="connsiteX2" fmla="*/ 2973837 w 3594743"/>
              <a:gd name="connsiteY2" fmla="*/ 17996 h 511450"/>
              <a:gd name="connsiteX3" fmla="*/ 3411159 w 3594743"/>
              <a:gd name="connsiteY3" fmla="*/ 161119 h 511450"/>
              <a:gd name="connsiteX4" fmla="*/ 3538380 w 3594743"/>
              <a:gd name="connsiteY4" fmla="*/ 296292 h 511450"/>
              <a:gd name="connsiteX5" fmla="*/ 3546331 w 3594743"/>
              <a:gd name="connsiteY5" fmla="*/ 471220 h 511450"/>
              <a:gd name="connsiteX6" fmla="*/ 2926129 w 3594743"/>
              <a:gd name="connsiteY6" fmla="*/ 510977 h 511450"/>
              <a:gd name="connsiteX7" fmla="*/ 270394 w 3594743"/>
              <a:gd name="connsiteY7" fmla="*/ 503025 h 511450"/>
              <a:gd name="connsiteX8" fmla="*/ 715667 w 3594743"/>
              <a:gd name="connsiteY8" fmla="*/ 503025 h 511450"/>
              <a:gd name="connsiteX9" fmla="*/ 190881 w 3594743"/>
              <a:gd name="connsiteY9" fmla="*/ 510977 h 511450"/>
              <a:gd name="connsiteX10" fmla="*/ 63660 w 3594743"/>
              <a:gd name="connsiteY10" fmla="*/ 487123 h 511450"/>
              <a:gd name="connsiteX11" fmla="*/ 49 w 3594743"/>
              <a:gd name="connsiteY11" fmla="*/ 320145 h 511450"/>
              <a:gd name="connsiteX12" fmla="*/ 55708 w 3594743"/>
              <a:gd name="connsiteY12" fmla="*/ 113412 h 511450"/>
              <a:gd name="connsiteX13" fmla="*/ 190881 w 3594743"/>
              <a:gd name="connsiteY13" fmla="*/ 25947 h 511450"/>
              <a:gd name="connsiteX14" fmla="*/ 485079 w 3594743"/>
              <a:gd name="connsiteY14" fmla="*/ 17996 h 51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4743" h="511450">
                <a:moveTo>
                  <a:pt x="485079" y="17996"/>
                </a:moveTo>
                <a:lnTo>
                  <a:pt x="2846616" y="2093"/>
                </a:lnTo>
                <a:cubicBezTo>
                  <a:pt x="3261409" y="2093"/>
                  <a:pt x="2879747" y="-8508"/>
                  <a:pt x="2973837" y="17996"/>
                </a:cubicBezTo>
                <a:cubicBezTo>
                  <a:pt x="3067928" y="44500"/>
                  <a:pt x="3317069" y="114736"/>
                  <a:pt x="3411159" y="161119"/>
                </a:cubicBezTo>
                <a:cubicBezTo>
                  <a:pt x="3505249" y="207502"/>
                  <a:pt x="3515851" y="244609"/>
                  <a:pt x="3538380" y="296292"/>
                </a:cubicBezTo>
                <a:cubicBezTo>
                  <a:pt x="3560909" y="347976"/>
                  <a:pt x="3648373" y="435439"/>
                  <a:pt x="3546331" y="471220"/>
                </a:cubicBezTo>
                <a:cubicBezTo>
                  <a:pt x="3444289" y="507001"/>
                  <a:pt x="2926129" y="510977"/>
                  <a:pt x="2926129" y="510977"/>
                </a:cubicBezTo>
                <a:lnTo>
                  <a:pt x="270394" y="503025"/>
                </a:lnTo>
                <a:lnTo>
                  <a:pt x="715667" y="503025"/>
                </a:lnTo>
                <a:cubicBezTo>
                  <a:pt x="702415" y="504350"/>
                  <a:pt x="299549" y="513627"/>
                  <a:pt x="190881" y="510977"/>
                </a:cubicBezTo>
                <a:cubicBezTo>
                  <a:pt x="82213" y="508327"/>
                  <a:pt x="95465" y="518928"/>
                  <a:pt x="63660" y="487123"/>
                </a:cubicBezTo>
                <a:cubicBezTo>
                  <a:pt x="31855" y="455318"/>
                  <a:pt x="1374" y="382430"/>
                  <a:pt x="49" y="320145"/>
                </a:cubicBezTo>
                <a:cubicBezTo>
                  <a:pt x="-1276" y="257860"/>
                  <a:pt x="23903" y="162445"/>
                  <a:pt x="55708" y="113412"/>
                </a:cubicBezTo>
                <a:cubicBezTo>
                  <a:pt x="87513" y="64379"/>
                  <a:pt x="121970" y="40524"/>
                  <a:pt x="190881" y="25947"/>
                </a:cubicBezTo>
                <a:cubicBezTo>
                  <a:pt x="259792" y="11370"/>
                  <a:pt x="42457" y="21972"/>
                  <a:pt x="485079" y="1799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9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5409" y="13335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포물선 </a:t>
            </a:r>
            <a:r>
              <a:rPr lang="en-US" altLang="ko-KR" dirty="0" smtClean="0"/>
              <a:t>(parabola)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8" name="Picture 10" descr="angry birds parabola projec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09" y="1825625"/>
            <a:ext cx="7922289" cy="44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160" y="3919992"/>
            <a:ext cx="2608888" cy="19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160" y="1815300"/>
            <a:ext cx="2608888" cy="17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Compare performance of integration and differentiation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where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∙100</m:t>
                    </m:r>
                  </m:oMath>
                </a14:m>
                <a:r>
                  <a:rPr lang="en-US" altLang="ko-KR" dirty="0" smtClean="0"/>
                  <a:t> and time interval is [0, 0.1sec]. That is, plot (SNR) </a:t>
                </a:r>
                <a:r>
                  <a:rPr lang="en-US" altLang="ko-KR" dirty="0"/>
                  <a:t>in terms of </a:t>
                </a:r>
                <a:r>
                  <a:rPr lang="en-US" altLang="ko-KR" dirty="0" smtClean="0"/>
                  <a:t>computation time of different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dirty="0" smtClean="0"/>
                  <a:t> sizes. If time is too short, repeat 1000 times or 10000 times.</a:t>
                </a:r>
                <a:endParaRPr lang="en-US" altLang="ko-KR" sz="1200" dirty="0" smtClean="0"/>
              </a:p>
              <a:p>
                <a:endParaRPr lang="en-US" altLang="ko-KR" sz="1200" dirty="0" smtClean="0"/>
              </a:p>
              <a:p>
                <a:pPr lvl="1"/>
                <a:r>
                  <a:rPr lang="en-US" altLang="ko-KR" dirty="0" smtClean="0"/>
                  <a:t>10 pts : plot (SNR) versus time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integration and differentiation.</a:t>
                </a:r>
              </a:p>
              <a:p>
                <a:pPr lvl="1"/>
                <a:r>
                  <a:rPr lang="en-US" altLang="ko-KR" dirty="0" smtClean="0"/>
                  <a:t>5 </a:t>
                </a:r>
                <a:r>
                  <a:rPr lang="en-US" altLang="ko-KR" dirty="0"/>
                  <a:t>pts : plot (SNR) versus </a:t>
                </a:r>
                <a:r>
                  <a:rPr lang="en-US" altLang="ko-KR" dirty="0" smtClean="0"/>
                  <a:t>time for </a:t>
                </a:r>
                <a:r>
                  <a:rPr lang="en-US" altLang="ko-KR" dirty="0"/>
                  <a:t>integration </a:t>
                </a:r>
                <a:r>
                  <a:rPr lang="en-US" altLang="ko-KR" dirty="0" smtClean="0"/>
                  <a:t>or </a:t>
                </a:r>
                <a:r>
                  <a:rPr lang="en-US" altLang="ko-KR" dirty="0"/>
                  <a:t>differentiation.</a:t>
                </a:r>
                <a:endParaRPr lang="ko-KR" altLang="en-US" dirty="0"/>
              </a:p>
              <a:p>
                <a:pPr lvl="1"/>
                <a:r>
                  <a:rPr lang="en-US" altLang="ko-KR" dirty="0" smtClean="0"/>
                  <a:t>0 </a:t>
                </a:r>
                <a:r>
                  <a:rPr lang="en-US" altLang="ko-KR" dirty="0"/>
                  <a:t>pts : </a:t>
                </a:r>
                <a:r>
                  <a:rPr lang="en-US" altLang="ko-KR" dirty="0" smtClean="0"/>
                  <a:t>no plot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10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re cann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657" y="2085951"/>
            <a:ext cx="4973873" cy="27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Fire!!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59749" y="4069958"/>
            <a:ext cx="457200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4194277" y="2096354"/>
            <a:ext cx="13536" cy="20144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369032" y="2089955"/>
            <a:ext cx="62501" cy="127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2157501" y="2364023"/>
                <a:ext cx="2050312" cy="498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01" y="2364023"/>
                <a:ext cx="2050312" cy="498021"/>
              </a:xfrm>
              <a:prstGeom prst="rect">
                <a:avLst/>
              </a:prstGeom>
              <a:blipFill rotWithShape="0">
                <a:blip r:embed="rId3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7581835" y="4204895"/>
                <a:ext cx="23196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35" y="4204895"/>
                <a:ext cx="231963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 flipV="1">
            <a:off x="4194277" y="2102754"/>
            <a:ext cx="4547378" cy="1933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194277" y="2102753"/>
            <a:ext cx="454737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741655" y="2102753"/>
            <a:ext cx="0" cy="1967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6182585" y="2364022"/>
                <a:ext cx="7276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85" y="2364022"/>
                <a:ext cx="72769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자유형 28"/>
          <p:cNvSpPr/>
          <p:nvPr/>
        </p:nvSpPr>
        <p:spPr>
          <a:xfrm>
            <a:off x="5842000" y="3352800"/>
            <a:ext cx="185782" cy="736600"/>
          </a:xfrm>
          <a:custGeom>
            <a:avLst/>
            <a:gdLst>
              <a:gd name="connsiteX0" fmla="*/ 0 w 185782"/>
              <a:gd name="connsiteY0" fmla="*/ 0 h 736600"/>
              <a:gd name="connsiteX1" fmla="*/ 165100 w 185782"/>
              <a:gd name="connsiteY1" fmla="*/ 317500 h 736600"/>
              <a:gd name="connsiteX2" fmla="*/ 177800 w 185782"/>
              <a:gd name="connsiteY2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" h="736600">
                <a:moveTo>
                  <a:pt x="0" y="0"/>
                </a:moveTo>
                <a:cubicBezTo>
                  <a:pt x="67733" y="97366"/>
                  <a:pt x="135467" y="194733"/>
                  <a:pt x="165100" y="317500"/>
                </a:cubicBezTo>
                <a:cubicBezTo>
                  <a:pt x="194733" y="440267"/>
                  <a:pt x="186266" y="588433"/>
                  <a:pt x="177800" y="73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6021503" y="3409434"/>
                <a:ext cx="5718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3600" dirty="0"/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03" y="3409434"/>
                <a:ext cx="57182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9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 flipV="1">
            <a:off x="8530367" y="4227024"/>
            <a:ext cx="1627702" cy="1555423"/>
          </a:xfrm>
          <a:custGeom>
            <a:avLst/>
            <a:gdLst>
              <a:gd name="connsiteX0" fmla="*/ 2158738 w 2158738"/>
              <a:gd name="connsiteY0" fmla="*/ 1498862 h 1555423"/>
              <a:gd name="connsiteX1" fmla="*/ 2139884 w 2158738"/>
              <a:gd name="connsiteY1" fmla="*/ 0 h 1555423"/>
              <a:gd name="connsiteX2" fmla="*/ 0 w 2158738"/>
              <a:gd name="connsiteY2" fmla="*/ 1555423 h 1555423"/>
              <a:gd name="connsiteX3" fmla="*/ 2158738 w 2158738"/>
              <a:gd name="connsiteY3" fmla="*/ 1498862 h 155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738" h="1555423">
                <a:moveTo>
                  <a:pt x="2158738" y="1498862"/>
                </a:moveTo>
                <a:lnTo>
                  <a:pt x="2139884" y="0"/>
                </a:lnTo>
                <a:lnTo>
                  <a:pt x="0" y="1555423"/>
                </a:lnTo>
                <a:lnTo>
                  <a:pt x="2158738" y="149886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수직방향 등가속도 운동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거리 </a:t>
                </a:r>
                <a:r>
                  <a:rPr lang="en-US" altLang="ko-KR" dirty="0" smtClean="0"/>
                  <a:t>= 0</a:t>
                </a:r>
              </a:p>
              <a:p>
                <a:r>
                  <a:rPr lang="ko-KR" altLang="en-US" dirty="0" smtClean="0"/>
                  <a:t>초기 속도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가속도</a:t>
                </a:r>
                <a:r>
                  <a:rPr lang="en-US" altLang="ko-KR" dirty="0" smtClean="0"/>
                  <a:t> 9.8m/sec</a:t>
                </a:r>
                <a:r>
                  <a:rPr lang="en-US" altLang="ko-KR" baseline="30000" dirty="0" smtClean="0"/>
                  <a:t>2</a:t>
                </a:r>
              </a:p>
              <a:p>
                <a:r>
                  <a:rPr lang="ko-KR" altLang="en-US" dirty="0" smtClean="0"/>
                  <a:t>꼭대기 도달 시간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9.8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자유형 3"/>
          <p:cNvSpPr/>
          <p:nvPr/>
        </p:nvSpPr>
        <p:spPr>
          <a:xfrm flipH="1">
            <a:off x="6960117" y="2699555"/>
            <a:ext cx="1627702" cy="1555423"/>
          </a:xfrm>
          <a:custGeom>
            <a:avLst/>
            <a:gdLst>
              <a:gd name="connsiteX0" fmla="*/ 2158738 w 2158738"/>
              <a:gd name="connsiteY0" fmla="*/ 1498862 h 1555423"/>
              <a:gd name="connsiteX1" fmla="*/ 2139884 w 2158738"/>
              <a:gd name="connsiteY1" fmla="*/ 0 h 1555423"/>
              <a:gd name="connsiteX2" fmla="*/ 0 w 2158738"/>
              <a:gd name="connsiteY2" fmla="*/ 1555423 h 1555423"/>
              <a:gd name="connsiteX3" fmla="*/ 2158738 w 2158738"/>
              <a:gd name="connsiteY3" fmla="*/ 1498862 h 155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738" h="1555423">
                <a:moveTo>
                  <a:pt x="2158738" y="1498862"/>
                </a:moveTo>
                <a:lnTo>
                  <a:pt x="2139884" y="0"/>
                </a:lnTo>
                <a:lnTo>
                  <a:pt x="0" y="1555423"/>
                </a:lnTo>
                <a:lnTo>
                  <a:pt x="2158738" y="149886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348927" y="4230839"/>
            <a:ext cx="4572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 flipV="1">
            <a:off x="6935308" y="2380780"/>
            <a:ext cx="24809" cy="3692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15328" y="3165518"/>
            <a:ext cx="158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속도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0319008" y="4356393"/>
            <a:ext cx="12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시간</a:t>
            </a:r>
            <a:endParaRPr lang="ko-KR" altLang="en-US" sz="3600" dirty="0"/>
          </a:p>
        </p:txBody>
      </p:sp>
      <p:cxnSp>
        <p:nvCxnSpPr>
          <p:cNvPr id="9" name="직선 연결선 8"/>
          <p:cNvCxnSpPr>
            <a:stCxn id="20" idx="1"/>
            <a:endCxn id="4" idx="1"/>
          </p:cNvCxnSpPr>
          <p:nvPr/>
        </p:nvCxnSpPr>
        <p:spPr>
          <a:xfrm flipH="1" flipV="1">
            <a:off x="6974333" y="2699555"/>
            <a:ext cx="3169520" cy="308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4" idx="1"/>
          </p:cNvCxnSpPr>
          <p:nvPr/>
        </p:nvCxnSpPr>
        <p:spPr>
          <a:xfrm flipV="1">
            <a:off x="6911832" y="2699555"/>
            <a:ext cx="62501" cy="127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207907" y="3736048"/>
                <a:ext cx="80002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907" y="3736048"/>
                <a:ext cx="800027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9727995" y="3731257"/>
                <a:ext cx="969946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995" y="3731257"/>
                <a:ext cx="969946" cy="490199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5615328" y="2293060"/>
                <a:ext cx="13585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i="1" dirty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ko-KR" altLang="en-US" sz="28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328" y="2293060"/>
                <a:ext cx="135857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5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수평방향 등속도 운동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초기 속도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간 거리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>
            <a:off x="6372520" y="4560778"/>
            <a:ext cx="41619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 flipV="1">
            <a:off x="6548810" y="2710720"/>
            <a:ext cx="14008" cy="2084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8829" y="3495457"/>
            <a:ext cx="158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속도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0279341" y="4656603"/>
            <a:ext cx="12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시간</a:t>
            </a:r>
            <a:endParaRPr lang="ko-KR" altLang="en-US" sz="3600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525333" y="3029494"/>
            <a:ext cx="62501" cy="127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9309395" y="4550612"/>
                <a:ext cx="969946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395" y="4550612"/>
                <a:ext cx="969946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5228829" y="2622999"/>
                <a:ext cx="1393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ko-KR" altLang="en-US" sz="28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29" y="2622999"/>
                <a:ext cx="139384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/>
          <p:nvPr/>
        </p:nvCxnSpPr>
        <p:spPr>
          <a:xfrm>
            <a:off x="6587834" y="3029494"/>
            <a:ext cx="3414005" cy="1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587405" y="3035893"/>
            <a:ext cx="2958601" cy="1514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12707" y="349233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/>
              <a:t>거리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13502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982" y="31185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How to hit?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634" y="4835758"/>
            <a:ext cx="842324" cy="85471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자유형 6"/>
          <p:cNvSpPr/>
          <p:nvPr/>
        </p:nvSpPr>
        <p:spPr>
          <a:xfrm>
            <a:off x="2630078" y="1376283"/>
            <a:ext cx="5957740" cy="3846166"/>
          </a:xfrm>
          <a:custGeom>
            <a:avLst/>
            <a:gdLst>
              <a:gd name="connsiteX0" fmla="*/ 0 w 5957740"/>
              <a:gd name="connsiteY0" fmla="*/ 3846166 h 3846166"/>
              <a:gd name="connsiteX1" fmla="*/ 301658 w 5957740"/>
              <a:gd name="connsiteY1" fmla="*/ 2573548 h 3846166"/>
              <a:gd name="connsiteX2" fmla="*/ 980388 w 5957740"/>
              <a:gd name="connsiteY2" fmla="*/ 1555453 h 3846166"/>
              <a:gd name="connsiteX3" fmla="*/ 2168165 w 5957740"/>
              <a:gd name="connsiteY3" fmla="*/ 452517 h 3846166"/>
              <a:gd name="connsiteX4" fmla="*/ 3563332 w 5957740"/>
              <a:gd name="connsiteY4" fmla="*/ 30 h 3846166"/>
              <a:gd name="connsiteX5" fmla="*/ 5175316 w 5957740"/>
              <a:gd name="connsiteY5" fmla="*/ 433663 h 3846166"/>
              <a:gd name="connsiteX6" fmla="*/ 5957740 w 5957740"/>
              <a:gd name="connsiteY6" fmla="*/ 1168954 h 384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7740" h="3846166">
                <a:moveTo>
                  <a:pt x="0" y="3846166"/>
                </a:moveTo>
                <a:cubicBezTo>
                  <a:pt x="69130" y="3400749"/>
                  <a:pt x="138260" y="2955333"/>
                  <a:pt x="301658" y="2573548"/>
                </a:cubicBezTo>
                <a:cubicBezTo>
                  <a:pt x="465056" y="2191763"/>
                  <a:pt x="669304" y="1908958"/>
                  <a:pt x="980388" y="1555453"/>
                </a:cubicBezTo>
                <a:cubicBezTo>
                  <a:pt x="1291472" y="1201948"/>
                  <a:pt x="1737674" y="711754"/>
                  <a:pt x="2168165" y="452517"/>
                </a:cubicBezTo>
                <a:cubicBezTo>
                  <a:pt x="2598656" y="193280"/>
                  <a:pt x="3062140" y="3172"/>
                  <a:pt x="3563332" y="30"/>
                </a:cubicBezTo>
                <a:cubicBezTo>
                  <a:pt x="4064524" y="-3112"/>
                  <a:pt x="4776248" y="238842"/>
                  <a:pt x="5175316" y="433663"/>
                </a:cubicBezTo>
                <a:cubicBezTo>
                  <a:pt x="5574384" y="628484"/>
                  <a:pt x="5766062" y="898719"/>
                  <a:pt x="5957740" y="1168954"/>
                </a:cubicBezTo>
              </a:path>
            </a:pathLst>
          </a:cu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30" y="4697218"/>
            <a:ext cx="823093" cy="9932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835" y="4487423"/>
            <a:ext cx="869121" cy="12030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21081237">
            <a:off x="1755043" y="4090967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662292" y="5110873"/>
            <a:ext cx="118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(0,0)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729946" y="5088946"/>
            <a:ext cx="118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(X,0)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608948" y="3706247"/>
                <a:ext cx="19116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40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4000" b="0" i="1" dirty="0" smtClean="0">
                          <a:latin typeface="Cambria Math" panose="02040503050406030204" pitchFamily="18" charset="0"/>
                        </a:rPr>
                        <m:t>?  </m:t>
                      </m:r>
                      <m:r>
                        <a:rPr lang="ko-KR" altLang="en-US" sz="40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40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48" y="3706247"/>
                <a:ext cx="1911614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자유형 12"/>
          <p:cNvSpPr/>
          <p:nvPr/>
        </p:nvSpPr>
        <p:spPr>
          <a:xfrm>
            <a:off x="8568965" y="2526383"/>
            <a:ext cx="857839" cy="1998483"/>
          </a:xfrm>
          <a:custGeom>
            <a:avLst/>
            <a:gdLst>
              <a:gd name="connsiteX0" fmla="*/ 0 w 857839"/>
              <a:gd name="connsiteY0" fmla="*/ 0 h 1998483"/>
              <a:gd name="connsiteX1" fmla="*/ 329938 w 857839"/>
              <a:gd name="connsiteY1" fmla="*/ 631596 h 1998483"/>
              <a:gd name="connsiteX2" fmla="*/ 725864 w 857839"/>
              <a:gd name="connsiteY2" fmla="*/ 1545996 h 1998483"/>
              <a:gd name="connsiteX3" fmla="*/ 857839 w 857839"/>
              <a:gd name="connsiteY3" fmla="*/ 1998483 h 199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39" h="1998483">
                <a:moveTo>
                  <a:pt x="0" y="0"/>
                </a:moveTo>
                <a:cubicBezTo>
                  <a:pt x="104480" y="186965"/>
                  <a:pt x="208961" y="373930"/>
                  <a:pt x="329938" y="631596"/>
                </a:cubicBezTo>
                <a:cubicBezTo>
                  <a:pt x="450915" y="889262"/>
                  <a:pt x="637880" y="1318181"/>
                  <a:pt x="725864" y="1545996"/>
                </a:cubicBezTo>
                <a:cubicBezTo>
                  <a:pt x="813848" y="1773811"/>
                  <a:pt x="835843" y="1886147"/>
                  <a:pt x="857839" y="1998483"/>
                </a:cubicBezTo>
              </a:path>
            </a:pathLst>
          </a:cu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3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Integration in the continuous time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8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3600" dirty="0" smtClean="0"/>
                  <a:t>Example) free-fall(constant acceleration) </a:t>
                </a:r>
              </a:p>
              <a:p>
                <a:pPr lvl="1"/>
                <a:r>
                  <a:rPr lang="en-US" altLang="ko-KR" sz="3200" b="0" dirty="0" smtClean="0"/>
                  <a:t>Constant acceleration 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−9.8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200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3200" b="0" dirty="0" smtClean="0"/>
                  <a:t>Velocity 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9.8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altLang="ko-KR" sz="3200" dirty="0" smtClean="0"/>
              </a:p>
              <a:p>
                <a:pPr lvl="1"/>
                <a:r>
                  <a:rPr lang="en-US" altLang="ko-KR" sz="3200" dirty="0" smtClean="0"/>
                  <a:t>Distance :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9.8</m:t>
                        </m:r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3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490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85"/>
                <a:ext cx="10515600" cy="4351338"/>
              </a:xfrm>
              <a:blipFill rotWithShape="0">
                <a:blip r:embed="rId2"/>
                <a:stretch>
                  <a:fillRect l="-1797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 flipH="1">
            <a:off x="2017583" y="3922012"/>
            <a:ext cx="152400" cy="18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자유형 59"/>
          <p:cNvSpPr/>
          <p:nvPr/>
        </p:nvSpPr>
        <p:spPr>
          <a:xfrm flipV="1">
            <a:off x="7213015" y="3421534"/>
            <a:ext cx="2789802" cy="2741848"/>
          </a:xfrm>
          <a:custGeom>
            <a:avLst/>
            <a:gdLst>
              <a:gd name="connsiteX0" fmla="*/ 2158738 w 2158738"/>
              <a:gd name="connsiteY0" fmla="*/ 1498862 h 1555423"/>
              <a:gd name="connsiteX1" fmla="*/ 2139884 w 2158738"/>
              <a:gd name="connsiteY1" fmla="*/ 0 h 1555423"/>
              <a:gd name="connsiteX2" fmla="*/ 0 w 2158738"/>
              <a:gd name="connsiteY2" fmla="*/ 1555423 h 1555423"/>
              <a:gd name="connsiteX3" fmla="*/ 2158738 w 2158738"/>
              <a:gd name="connsiteY3" fmla="*/ 1498862 h 155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738" h="1555423">
                <a:moveTo>
                  <a:pt x="2158738" y="1498862"/>
                </a:moveTo>
                <a:lnTo>
                  <a:pt x="2139884" y="0"/>
                </a:lnTo>
                <a:lnTo>
                  <a:pt x="0" y="1555423"/>
                </a:lnTo>
                <a:lnTo>
                  <a:pt x="2158738" y="149886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Integration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Summation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8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9.8(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  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85"/>
                <a:ext cx="10515600" cy="4351338"/>
              </a:xfrm>
              <a:blipFill rotWithShape="0"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자유형 20"/>
          <p:cNvSpPr/>
          <p:nvPr/>
        </p:nvSpPr>
        <p:spPr>
          <a:xfrm flipV="1">
            <a:off x="2182984" y="3443052"/>
            <a:ext cx="2789802" cy="2741848"/>
          </a:xfrm>
          <a:custGeom>
            <a:avLst/>
            <a:gdLst>
              <a:gd name="connsiteX0" fmla="*/ 2158738 w 2158738"/>
              <a:gd name="connsiteY0" fmla="*/ 1498862 h 1555423"/>
              <a:gd name="connsiteX1" fmla="*/ 2139884 w 2158738"/>
              <a:gd name="connsiteY1" fmla="*/ 0 h 1555423"/>
              <a:gd name="connsiteX2" fmla="*/ 0 w 2158738"/>
              <a:gd name="connsiteY2" fmla="*/ 1555423 h 1555423"/>
              <a:gd name="connsiteX3" fmla="*/ 2158738 w 2158738"/>
              <a:gd name="connsiteY3" fmla="*/ 1498862 h 155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738" h="1555423">
                <a:moveTo>
                  <a:pt x="2158738" y="1498862"/>
                </a:moveTo>
                <a:lnTo>
                  <a:pt x="2139884" y="0"/>
                </a:lnTo>
                <a:lnTo>
                  <a:pt x="0" y="1555423"/>
                </a:lnTo>
                <a:lnTo>
                  <a:pt x="2158738" y="149886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501210" y="3443439"/>
            <a:ext cx="4572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134699" y="2787180"/>
            <a:ext cx="24809" cy="3692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2068847" y="3396777"/>
            <a:ext cx="3169520" cy="308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21" idx="1"/>
          </p:cNvCxnSpPr>
          <p:nvPr/>
        </p:nvCxnSpPr>
        <p:spPr>
          <a:xfrm>
            <a:off x="2134699" y="3455851"/>
            <a:ext cx="2813721" cy="27290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1302333" y="3443053"/>
                <a:ext cx="9653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33" y="3443053"/>
                <a:ext cx="96539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38366" y="2945629"/>
                <a:ext cx="4611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66" y="2945629"/>
                <a:ext cx="46115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/>
          <p:cNvSpPr/>
          <p:nvPr/>
        </p:nvSpPr>
        <p:spPr>
          <a:xfrm>
            <a:off x="2182983" y="3443052"/>
            <a:ext cx="306217" cy="29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500483" y="3443051"/>
            <a:ext cx="306217" cy="523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817983" y="3455755"/>
            <a:ext cx="306217" cy="798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124200" y="3455755"/>
            <a:ext cx="306217" cy="1128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30417" y="3443051"/>
            <a:ext cx="306217" cy="1421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36634" y="3443051"/>
            <a:ext cx="306217" cy="1725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42851" y="3443051"/>
            <a:ext cx="306217" cy="2043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349068" y="3455755"/>
            <a:ext cx="306217" cy="2310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66568" y="3429677"/>
            <a:ext cx="306217" cy="2573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526435" y="3429677"/>
            <a:ext cx="4572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7159924" y="2773418"/>
            <a:ext cx="24809" cy="3692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 flipV="1">
            <a:off x="7094072" y="3383015"/>
            <a:ext cx="3169520" cy="308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/>
              <p:cNvSpPr/>
              <p:nvPr/>
            </p:nvSpPr>
            <p:spPr>
              <a:xfrm>
                <a:off x="6327558" y="3429291"/>
                <a:ext cx="9653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58" y="3429291"/>
                <a:ext cx="96539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10263591" y="2931867"/>
                <a:ext cx="4611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591" y="2931867"/>
                <a:ext cx="46115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/>
          <p:cNvGrpSpPr/>
          <p:nvPr/>
        </p:nvGrpSpPr>
        <p:grpSpPr>
          <a:xfrm>
            <a:off x="7159925" y="3415915"/>
            <a:ext cx="1650999" cy="1638685"/>
            <a:chOff x="7159925" y="3415915"/>
            <a:chExt cx="1768175" cy="1752985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7159925" y="3432568"/>
              <a:ext cx="1752996" cy="17363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7190006" y="3424425"/>
              <a:ext cx="204835" cy="195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387815" y="3424424"/>
              <a:ext cx="190778" cy="3328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85622" y="3432507"/>
              <a:ext cx="190778" cy="5081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76401" y="3432507"/>
              <a:ext cx="190778" cy="718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967179" y="3424424"/>
              <a:ext cx="190778" cy="904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157957" y="3424424"/>
              <a:ext cx="190778" cy="1098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348736" y="3424424"/>
              <a:ext cx="190778" cy="1300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539514" y="3432507"/>
              <a:ext cx="190778" cy="1469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737322" y="3415915"/>
              <a:ext cx="190778" cy="16375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8810589" y="3441315"/>
            <a:ext cx="178471" cy="1680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88389" y="3454014"/>
            <a:ext cx="178806" cy="1841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165853" y="3454015"/>
            <a:ext cx="192605" cy="203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356925" y="3440467"/>
            <a:ext cx="179670" cy="2223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534748" y="3415915"/>
            <a:ext cx="173417" cy="2438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712571" y="3428083"/>
            <a:ext cx="191575" cy="2575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918"/>
            <a:ext cx="9944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269</Words>
  <Application>Microsoft Office PowerPoint</Application>
  <PresentationFormat>와이드스크린</PresentationFormat>
  <Paragraphs>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Wingdings</vt:lpstr>
      <vt:lpstr>Office 테마</vt:lpstr>
      <vt:lpstr>Integration and differentiation</vt:lpstr>
      <vt:lpstr>포물선 (parabola)</vt:lpstr>
      <vt:lpstr>Fire!!</vt:lpstr>
      <vt:lpstr>수직방향 등가속도 운동</vt:lpstr>
      <vt:lpstr>수평방향 등속도 운동</vt:lpstr>
      <vt:lpstr>How to hit?</vt:lpstr>
      <vt:lpstr>Integration in the continuous time </vt:lpstr>
      <vt:lpstr>Integration  Summation</vt:lpstr>
      <vt:lpstr>PowerPoint 프레젠테이션</vt:lpstr>
      <vt:lpstr>Error</vt:lpstr>
      <vt:lpstr>PowerPoint 프레젠테이션</vt:lpstr>
      <vt:lpstr>Differentiation </vt:lpstr>
      <vt:lpstr>Differentiation(미분)  difference(차분) </vt:lpstr>
      <vt:lpstr>PowerPoint 프레젠테이션</vt:lpstr>
      <vt:lpstr>Results </vt:lpstr>
      <vt:lpstr>Why shifted?</vt:lpstr>
      <vt:lpstr>Performance </vt:lpstr>
      <vt:lpstr>Accuracy in SNR(Signal-to-Noise Ratio)</vt:lpstr>
      <vt:lpstr>Computation time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 Doug young</dc:creator>
  <cp:lastModifiedBy>suh</cp:lastModifiedBy>
  <cp:revision>41</cp:revision>
  <dcterms:created xsi:type="dcterms:W3CDTF">2019-03-05T22:21:10Z</dcterms:created>
  <dcterms:modified xsi:type="dcterms:W3CDTF">2019-09-16T09:09:11Z</dcterms:modified>
</cp:coreProperties>
</file>