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73" autoAdjust="0"/>
    <p:restoredTop sz="94660"/>
  </p:normalViewPr>
  <p:slideViewPr>
    <p:cSldViewPr snapToGrid="0">
      <p:cViewPr>
        <p:scale>
          <a:sx n="60" d="100"/>
          <a:sy n="60" d="100"/>
        </p:scale>
        <p:origin x="132" y="1320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3.w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7B5B125-7E97-4CF3-A13A-4F2A8B183A85}" type="datetime1">
              <a:rPr lang="ko-KR" altLang="en-US"/>
              <a:pPr lvl="0"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CC61222-6D2B-4D6F-B800-EC9080A0987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액션게임은 가장 인기 있는 게임 중 하나이다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최근 액션게임 트렌드는 </a:t>
            </a:r>
            <a:r>
              <a:rPr lang="en-US" altLang="ko-KR"/>
              <a:t>‘</a:t>
            </a:r>
            <a:r>
              <a:rPr lang="ko-KR" altLang="en-US"/>
              <a:t>아바타보다 플레이어</a:t>
            </a:r>
            <a:r>
              <a:rPr lang="ko-KR" altLang="en-US" baseline="0"/>
              <a:t>가 성장하는 게임</a:t>
            </a:r>
            <a:r>
              <a:rPr lang="en-US" altLang="ko-KR" baseline="0"/>
              <a:t>‘ </a:t>
            </a:r>
            <a:r>
              <a:rPr lang="ko-KR" altLang="en-US" baseline="0"/>
              <a:t>이다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대표작으로 몬스터헌터</a:t>
            </a:r>
            <a:r>
              <a:rPr lang="en-US" altLang="ko-KR" baseline="0"/>
              <a:t>, </a:t>
            </a:r>
            <a:r>
              <a:rPr lang="ko-KR" altLang="en-US" baseline="0"/>
              <a:t>다크소울 등이 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/>
              <a:t>상기 다크소울은 </a:t>
            </a:r>
            <a:r>
              <a:rPr lang="ko-KR" altLang="en-US" baseline="0"/>
              <a:t>매니악한 난이도로 인기를 끌었다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게임이 너무 어려워서 유행어가 </a:t>
            </a:r>
            <a:r>
              <a:rPr lang="en-US" altLang="ko-KR" baseline="0"/>
              <a:t>‘</a:t>
            </a:r>
            <a:r>
              <a:rPr lang="ko-KR" altLang="en-US" baseline="0"/>
              <a:t>게임하다 어려워서 게임패드 던져서 부숴먹었다</a:t>
            </a:r>
            <a:r>
              <a:rPr lang="en-US" altLang="ko-KR" baseline="0"/>
              <a:t>.‘ </a:t>
            </a:r>
            <a:r>
              <a:rPr lang="ko-KR" altLang="en-US" baseline="0"/>
              <a:t>이다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플레이어들은 난이도를 극복하고 성장하게 되면서 달성감을 느낀다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성장의 끝을 보여준 플레이어는 </a:t>
            </a:r>
            <a:r>
              <a:rPr lang="en-US" altLang="ko-KR" baseline="0"/>
              <a:t>‘</a:t>
            </a:r>
            <a:r>
              <a:rPr lang="ko-KR" altLang="en-US" baseline="0"/>
              <a:t>고인물</a:t>
            </a:r>
            <a:r>
              <a:rPr lang="en-US" altLang="ko-KR" baseline="0"/>
              <a:t>‘ </a:t>
            </a:r>
            <a:r>
              <a:rPr lang="ko-KR" altLang="en-US" baseline="0"/>
              <a:t>이라고 불리게 되는데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고인물은 본래 플레이어 유입이 없는 게임에 남아있는 올드 유저를 흐르지 않는 물에 빗대어 </a:t>
            </a:r>
            <a:r>
              <a:rPr lang="en-US" altLang="ko-KR" baseline="0"/>
              <a:t>‘</a:t>
            </a:r>
            <a:r>
              <a:rPr lang="ko-KR" altLang="en-US" baseline="0"/>
              <a:t>고인 물은 썩는다</a:t>
            </a:r>
            <a:r>
              <a:rPr lang="en-US" altLang="ko-KR" baseline="0"/>
              <a:t>’ </a:t>
            </a:r>
            <a:r>
              <a:rPr lang="ko-KR" altLang="en-US" baseline="0"/>
              <a:t>라는 속담을 인용해 만든 단어이나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현재는 올드유저 </a:t>
            </a:r>
            <a:r>
              <a:rPr lang="en-US" altLang="ko-KR" baseline="0"/>
              <a:t>-&gt; </a:t>
            </a:r>
            <a:r>
              <a:rPr lang="ko-KR" altLang="en-US" baseline="0"/>
              <a:t>숙련도가 높은 유저로 의미가 확장되었다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6463630-DDF2-4B6D-B6C7-C7AAFE7998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하스스톤은 </a:t>
            </a:r>
            <a:r>
              <a:rPr lang="en-US" altLang="ko-KR"/>
              <a:t>Trading card game(TCG) </a:t>
            </a:r>
            <a:r>
              <a:rPr lang="ko-KR" altLang="en-US"/>
              <a:t>으로 플레이어가 </a:t>
            </a:r>
            <a:r>
              <a:rPr lang="en-US" altLang="ko-KR"/>
              <a:t>1:1</a:t>
            </a:r>
            <a:r>
              <a:rPr lang="ko-KR" altLang="en-US"/>
              <a:t>로 대전하는 방식이다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플레이어는 자신의 차례마다 비용을 지불하여 카드를 사용할 수 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카드의 종류는 전장에서 싸움을 담당하는 하수인 카드</a:t>
            </a:r>
            <a:r>
              <a:rPr lang="en-US" altLang="ko-KR"/>
              <a:t>, </a:t>
            </a:r>
            <a:r>
              <a:rPr lang="ko-KR" altLang="en-US"/>
              <a:t>하수인과</a:t>
            </a:r>
            <a:r>
              <a:rPr lang="en-US" altLang="ko-KR"/>
              <a:t> </a:t>
            </a:r>
            <a:r>
              <a:rPr lang="ko-KR" altLang="en-US"/>
              <a:t>전장</a:t>
            </a:r>
            <a:r>
              <a:rPr lang="en-US" altLang="ko-KR"/>
              <a:t>, </a:t>
            </a:r>
            <a:r>
              <a:rPr lang="ko-KR" altLang="en-US"/>
              <a:t>플레이어에게 영향을 줄 수 있는 주문 카드가 </a:t>
            </a:r>
            <a:r>
              <a:rPr lang="ko-KR" altLang="en-US" baseline="0"/>
              <a:t>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/>
              <a:t>이러한 카드들</a:t>
            </a:r>
            <a:r>
              <a:rPr lang="ko-KR" altLang="en-US" baseline="0"/>
              <a:t> 중에 무작위 효과를 가진 카드들이 있다</a:t>
            </a:r>
            <a:r>
              <a:rPr lang="en-US" altLang="ko-KR" baseline="0"/>
              <a:t>. </a:t>
            </a:r>
            <a:r>
              <a:rPr lang="ko-KR" altLang="en-US" baseline="0"/>
              <a:t>이러한 카드들은 사용자에게 막대한 이득을 주거나</a:t>
            </a:r>
            <a:r>
              <a:rPr lang="en-US" altLang="ko-KR" baseline="0"/>
              <a:t>, </a:t>
            </a:r>
            <a:r>
              <a:rPr lang="ko-KR" altLang="en-US" baseline="0"/>
              <a:t>손해를 볼 수도 있다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lvl="0">
              <a:defRPr/>
            </a:pPr>
            <a:r>
              <a:rPr lang="ko-KR" altLang="en-US"/>
              <a:t>무작위 카드에서 운 좋게 상대방에게 불리한 효과가 연속으로 나오면 지던 게임도 이기는 것이 가능하다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이러한 수는 상대방이 읽을 수 없기 때문에 수읽기에 능한 고수라 할지라도 대처할 수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수읽기를 못하는 초보자도 운에 맡기면 고수를 이길 수 있는 방법이 존재하는 것이다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하스스톤</a:t>
            </a:r>
            <a:r>
              <a:rPr lang="ko-KR" altLang="en-US" baseline="0"/>
              <a:t> 커뮤니티에서는 운</a:t>
            </a:r>
            <a:r>
              <a:rPr lang="en-US" altLang="ko-KR" baseline="0"/>
              <a:t>=</a:t>
            </a:r>
            <a:r>
              <a:rPr lang="ko-KR" altLang="en-US" baseline="0"/>
              <a:t>실력 으로 통한다</a:t>
            </a:r>
            <a:r>
              <a:rPr lang="en-US" altLang="ko-KR" baseline="0"/>
              <a:t>. </a:t>
            </a:r>
            <a:r>
              <a:rPr lang="ko-KR" altLang="en-US" baseline="0"/>
              <a:t>운이 좋아서 이긴 싸움도 실력으로 평가 받는다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/>
              <a:t>하스스톤의 </a:t>
            </a:r>
            <a:r>
              <a:rPr lang="en-US" altLang="ko-KR"/>
              <a:t>RANDOM</a:t>
            </a:r>
            <a:r>
              <a:rPr lang="en-US" altLang="ko-KR" baseline="0"/>
              <a:t> MOMENTS </a:t>
            </a:r>
            <a:r>
              <a:rPr lang="ko-KR" altLang="en-US" baseline="0"/>
              <a:t>비디오는 인기있는 하스스톤 콘텐츠 중 하나이다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6463630-DDF2-4B6D-B6C7-C7AAFE7998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0.png"  /><Relationship Id="rId4" Type="http://schemas.openxmlformats.org/officeDocument/2006/relationships/image" Target="../media/image15.gif"  /><Relationship Id="rId5" Type="http://schemas.openxmlformats.org/officeDocument/2006/relationships/image" Target="../media/image1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2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Relationship Id="rId3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2.xml"  /><Relationship Id="rId4" Type="http://schemas.openxmlformats.org/officeDocument/2006/relationships/image" Target="../media/image4.jpeg"  /><Relationship Id="rId5" Type="http://schemas.openxmlformats.org/officeDocument/2006/relationships/image" Target="../media/image5.png"  /><Relationship Id="rId6" Type="http://schemas.openxmlformats.org/officeDocument/2006/relationships/oleObject" Target="../embeddings/oleObject1.bin"  /><Relationship Id="rId7" Type="http://schemas.openxmlformats.org/officeDocument/2006/relationships/image" Target="../media/image3.w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Random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2019. 3. 6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#4: Enumerated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P(at least 2 heads at 3 coin tosses)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𝑙𝑜𝑜𝑘𝑒𝑑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HHH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HHT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HTH            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𝑜𝑢𝑡𝑐𝑜𝑚𝑒𝑠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endParaRPr lang="en-US" altLang="ko-KR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THH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HTT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THT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TTH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ko-KR" dirty="0" smtClean="0"/>
                  <a:t>TTT</a:t>
                </a:r>
              </a:p>
              <a:p>
                <a:r>
                  <a:rPr lang="en-US" altLang="ko-KR" dirty="0" smtClean="0"/>
                  <a:t>P(12 at 2 dice-roll)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𝑙𝑜𝑜𝑘𝑒𝑑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𝑓𝑜𝑟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594" y="2723696"/>
            <a:ext cx="2143125" cy="2143125"/>
          </a:xfrm>
          <a:prstGeom prst="rect">
            <a:avLst/>
          </a:prstGeom>
        </p:spPr>
      </p:pic>
      <p:pic>
        <p:nvPicPr>
          <p:cNvPr id="15362" name="Picture 2" descr="two dice probability tabl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40" y="3616669"/>
            <a:ext cx="2906031" cy="26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683047" y="230188"/>
            <a:ext cx="1947171" cy="1300276"/>
            <a:chOff x="7683047" y="230188"/>
            <a:chExt cx="1947171" cy="1300276"/>
          </a:xfrm>
        </p:grpSpPr>
        <p:pic>
          <p:nvPicPr>
            <p:cNvPr id="15364" name="Picture 4" descr="coin head and tail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047" y="230188"/>
              <a:ext cx="1866176" cy="1232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239196" y="1161132"/>
              <a:ext cx="13910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Head    Tail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#5: In certain cases,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means add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ko-KR" dirty="0" smtClean="0"/>
                  <a:t>)=P</a:t>
                </a:r>
                <a:r>
                  <a:rPr lang="en-US" altLang="ko-KR" dirty="0"/>
                  <a:t>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♥ OR ◆</a:t>
                </a:r>
                <a:r>
                  <a:rPr lang="en-US" altLang="ko-KR" dirty="0" smtClean="0"/>
                  <a:t>)=</a:t>
                </a:r>
                <a:r>
                  <a:rPr lang="en-US" altLang="ko-KR" dirty="0"/>
                  <a:t>P(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♥</a:t>
                </a:r>
                <a:r>
                  <a:rPr lang="en-US" altLang="ko-KR" dirty="0" smtClean="0"/>
                  <a:t>)+P(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◆</a:t>
                </a:r>
                <a:r>
                  <a:rPr lang="en-US" altLang="ko-KR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P(Ace OR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◆</a:t>
                </a:r>
                <a:r>
                  <a:rPr lang="en-US" altLang="ko-KR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altLang="ko-KR" b="1" dirty="0" smtClean="0"/>
                  <a:t> ≠</a:t>
                </a:r>
                <a:r>
                  <a:rPr lang="en-US" altLang="ko-KR" dirty="0" smtClean="0"/>
                  <a:t> P(Aces)+</a:t>
                </a:r>
                <a:r>
                  <a:rPr lang="en-US" altLang="ko-KR" dirty="0"/>
                  <a:t>P(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◆</a:t>
                </a:r>
                <a:r>
                  <a:rPr lang="en-US" altLang="ko-KR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playing c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70" y="3257550"/>
            <a:ext cx="740212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wo dice probability tabl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014" y="4226822"/>
            <a:ext cx="2459615" cy="24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844573"/>
            <a:ext cx="3514725" cy="23431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#6: In certain cases,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means multiply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31871" cy="4351338"/>
              </a:xfrm>
            </p:spPr>
            <p:txBody>
              <a:bodyPr/>
              <a:lstStyle/>
              <a:p>
                <a:r>
                  <a:rPr lang="en-US" altLang="ko-KR" dirty="0" smtClean="0"/>
                  <a:t>P(12)=</a:t>
                </a:r>
                <a:r>
                  <a:rPr lang="en-US" altLang="ko-KR" dirty="0"/>
                  <a:t> P</a:t>
                </a:r>
                <a:r>
                  <a:rPr lang="en-US" altLang="ko-KR" baseline="-25000" dirty="0"/>
                  <a:t>A</a:t>
                </a:r>
                <a:r>
                  <a:rPr lang="en-US" altLang="ko-KR" dirty="0"/>
                  <a:t>(6)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P</a:t>
                </a:r>
                <a:r>
                  <a:rPr lang="en-US" altLang="ko-KR" baseline="-25000" dirty="0" smtClean="0"/>
                  <a:t>B</a:t>
                </a:r>
                <a:r>
                  <a:rPr lang="en-US" altLang="ko-KR" dirty="0" smtClean="0"/>
                  <a:t>(6)=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31871" cy="4351338"/>
              </a:xfrm>
              <a:blipFill rotWithShape="0">
                <a:blip r:embed="rId4"/>
                <a:stretch>
                  <a:fillRect l="-237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02022" y="2844573"/>
            <a:ext cx="872355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r>
              <a:rPr lang="en-US" altLang="ko-KR" dirty="0" smtClean="0"/>
              <a:t>Dice 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95443" y="3323544"/>
            <a:ext cx="854721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r>
              <a:rPr lang="en-US" altLang="ko-KR" dirty="0" smtClean="0"/>
              <a:t>Dice 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>
                <a:off x="5812972" y="1840478"/>
                <a:ext cx="6147708" cy="49603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Four rolls of dice, at least one 6</a:t>
                </a:r>
              </a:p>
              <a:p>
                <a:pPr lvl="1"/>
                <a:r>
                  <a:rPr lang="en-US" altLang="ko-KR" dirty="0" smtClean="0"/>
                  <a:t>{6666}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{666X, 66X6, 6X66, X666</a:t>
                </a:r>
                <a:r>
                  <a:rPr lang="en-US" altLang="ko-KR" dirty="0" smtClean="0"/>
                  <a:t>}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{</a:t>
                </a:r>
                <a:r>
                  <a:rPr lang="en-US" altLang="ko-KR" dirty="0" smtClean="0"/>
                  <a:t>66XX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6XX6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XX66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X6X6, X66X, 6X6X}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{</a:t>
                </a:r>
                <a:r>
                  <a:rPr lang="en-US" altLang="ko-KR" dirty="0" smtClean="0"/>
                  <a:t>6XXX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X6XX, XX6X, XXX6}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{XXXX}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P(3 sixes out of four rolls)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1840478"/>
                <a:ext cx="6147708" cy="4960371"/>
              </a:xfrm>
              <a:prstGeom prst="rect">
                <a:avLst/>
              </a:prstGeom>
              <a:blipFill rotWithShape="0">
                <a:blip r:embed="rId5"/>
                <a:stretch>
                  <a:fillRect l="-1786" t="-2211" r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7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#6: In certain cases,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means multiply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>
                <a:off x="938893" y="1840478"/>
                <a:ext cx="11021787" cy="49603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Four rolls of dice</a:t>
                </a:r>
              </a:p>
              <a:p>
                <a:pPr lvl="1"/>
                <a:r>
                  <a:rPr lang="en-US" altLang="ko-KR" dirty="0" smtClean="0"/>
                  <a:t>{6666}                                       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{666X, 66X6, 6X66, X666</a:t>
                </a:r>
                <a:r>
                  <a:rPr lang="en-US" altLang="ko-KR" dirty="0" smtClean="0"/>
                  <a:t>}               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{</a:t>
                </a:r>
                <a:r>
                  <a:rPr lang="en-US" altLang="ko-KR" dirty="0" smtClean="0"/>
                  <a:t>66XX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6XX6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XX66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X6X6, X66X, 6X6X}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 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{</a:t>
                </a:r>
                <a:r>
                  <a:rPr lang="en-US" altLang="ko-KR" dirty="0" smtClean="0"/>
                  <a:t>6XXX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X6XX, XX6X, XXX6}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             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{XXXX}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                                      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93" y="1840478"/>
                <a:ext cx="11021787" cy="4960371"/>
              </a:xfrm>
              <a:prstGeom prst="rect">
                <a:avLst/>
              </a:prstGeom>
              <a:blipFill rotWithShape="0">
                <a:blip r:embed="rId2"/>
                <a:stretch>
                  <a:fillRect l="-996" t="-2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Rule #7: One minus “Does” = “Doesn’t”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>
                <a:off x="938894" y="1840478"/>
                <a:ext cx="9388928" cy="3972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Coin    P(H) = 1 – P(T)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Dice    P(NOT 6) = 1 – P(6) </a:t>
                </a:r>
                <a:r>
                  <a:rPr lang="en-US" altLang="ko-KR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94" y="1840478"/>
                <a:ext cx="9388928" cy="3972493"/>
              </a:xfrm>
              <a:prstGeom prst="rect">
                <a:avLst/>
              </a:prstGeom>
              <a:blipFill rotWithShape="0">
                <a:blip r:embed="rId2"/>
                <a:stretch>
                  <a:fillRect l="-1169" t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1445079" y="3453492"/>
            <a:ext cx="4114800" cy="2277836"/>
            <a:chOff x="3143250" y="3404507"/>
            <a:chExt cx="4114800" cy="2277836"/>
          </a:xfrm>
        </p:grpSpPr>
        <p:sp>
          <p:nvSpPr>
            <p:cNvPr id="3" name="타원 2"/>
            <p:cNvSpPr/>
            <p:nvPr/>
          </p:nvSpPr>
          <p:spPr>
            <a:xfrm>
              <a:off x="3143250" y="3404507"/>
              <a:ext cx="4114800" cy="2277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940348" y="4820041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/>
                <a:t>6</a:t>
              </a:r>
              <a:endParaRPr lang="ko-KR" altLang="en-US" sz="4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70050" y="3824785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12100" y="4262225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40366" y="3701534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/>
                <a:t>5</a:t>
              </a:r>
              <a:endParaRPr lang="ko-KR" altLang="en-US" sz="4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38900" y="4337995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/>
                <a:t>4</a:t>
              </a:r>
              <a:endParaRPr lang="ko-KR" altLang="en-US" sz="4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80950" y="4718027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/>
                <a:t>3</a:t>
              </a:r>
              <a:endParaRPr lang="ko-KR" altLang="en-US" sz="4000" dirty="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3588967" y="3570903"/>
              <a:ext cx="2590993" cy="1709617"/>
            </a:xfrm>
            <a:custGeom>
              <a:avLst/>
              <a:gdLst>
                <a:gd name="connsiteX0" fmla="*/ 852404 w 2590993"/>
                <a:gd name="connsiteY0" fmla="*/ 249983 h 1709617"/>
                <a:gd name="connsiteX1" fmla="*/ 346219 w 2590993"/>
                <a:gd name="connsiteY1" fmla="*/ 535733 h 1709617"/>
                <a:gd name="connsiteX2" fmla="*/ 3319 w 2590993"/>
                <a:gd name="connsiteY2" fmla="*/ 1090904 h 1709617"/>
                <a:gd name="connsiteX3" fmla="*/ 550326 w 2590993"/>
                <a:gd name="connsiteY3" fmla="*/ 1572597 h 1709617"/>
                <a:gd name="connsiteX4" fmla="*/ 991197 w 2590993"/>
                <a:gd name="connsiteY4" fmla="*/ 1670568 h 1709617"/>
                <a:gd name="connsiteX5" fmla="*/ 1717819 w 2590993"/>
                <a:gd name="connsiteY5" fmla="*/ 1662404 h 1709617"/>
                <a:gd name="connsiteX6" fmla="*/ 2330140 w 2590993"/>
                <a:gd name="connsiteY6" fmla="*/ 1115397 h 1709617"/>
                <a:gd name="connsiteX7" fmla="*/ 2583233 w 2590993"/>
                <a:gd name="connsiteY7" fmla="*/ 462254 h 1709617"/>
                <a:gd name="connsiteX8" fmla="*/ 2452604 w 2590993"/>
                <a:gd name="connsiteY8" fmla="*/ 13218 h 1709617"/>
                <a:gd name="connsiteX9" fmla="*/ 1750476 w 2590993"/>
                <a:gd name="connsiteY9" fmla="*/ 119354 h 1709617"/>
                <a:gd name="connsiteX10" fmla="*/ 1236126 w 2590993"/>
                <a:gd name="connsiteY10" fmla="*/ 119354 h 1709617"/>
                <a:gd name="connsiteX11" fmla="*/ 852404 w 2590993"/>
                <a:gd name="connsiteY11" fmla="*/ 249983 h 170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0993" h="1709617">
                  <a:moveTo>
                    <a:pt x="852404" y="249983"/>
                  </a:moveTo>
                  <a:cubicBezTo>
                    <a:pt x="704086" y="319380"/>
                    <a:pt x="487733" y="395580"/>
                    <a:pt x="346219" y="535733"/>
                  </a:cubicBezTo>
                  <a:cubicBezTo>
                    <a:pt x="204705" y="675886"/>
                    <a:pt x="-30699" y="918094"/>
                    <a:pt x="3319" y="1090904"/>
                  </a:cubicBezTo>
                  <a:cubicBezTo>
                    <a:pt x="37337" y="1263714"/>
                    <a:pt x="385680" y="1475986"/>
                    <a:pt x="550326" y="1572597"/>
                  </a:cubicBezTo>
                  <a:cubicBezTo>
                    <a:pt x="714972" y="1669208"/>
                    <a:pt x="796615" y="1655600"/>
                    <a:pt x="991197" y="1670568"/>
                  </a:cubicBezTo>
                  <a:cubicBezTo>
                    <a:pt x="1185779" y="1685536"/>
                    <a:pt x="1494662" y="1754933"/>
                    <a:pt x="1717819" y="1662404"/>
                  </a:cubicBezTo>
                  <a:cubicBezTo>
                    <a:pt x="1940976" y="1569875"/>
                    <a:pt x="2185904" y="1315422"/>
                    <a:pt x="2330140" y="1115397"/>
                  </a:cubicBezTo>
                  <a:cubicBezTo>
                    <a:pt x="2474376" y="915372"/>
                    <a:pt x="2562822" y="645951"/>
                    <a:pt x="2583233" y="462254"/>
                  </a:cubicBezTo>
                  <a:cubicBezTo>
                    <a:pt x="2603644" y="278558"/>
                    <a:pt x="2591397" y="70368"/>
                    <a:pt x="2452604" y="13218"/>
                  </a:cubicBezTo>
                  <a:cubicBezTo>
                    <a:pt x="2313811" y="-43932"/>
                    <a:pt x="1953222" y="101665"/>
                    <a:pt x="1750476" y="119354"/>
                  </a:cubicBezTo>
                  <a:cubicBezTo>
                    <a:pt x="1547730" y="137043"/>
                    <a:pt x="1383083" y="94861"/>
                    <a:pt x="1236126" y="119354"/>
                  </a:cubicBezTo>
                  <a:cubicBezTo>
                    <a:pt x="1089169" y="143847"/>
                    <a:pt x="1000722" y="180586"/>
                    <a:pt x="852404" y="249983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95662" y="3535022"/>
              <a:ext cx="1121846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0"/>
            </a:effectLst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NOT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97" y="3224709"/>
            <a:ext cx="1346199" cy="12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#8: Sum of random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Roll dice twice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2~12 (Probabilities are not equal.)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P(7)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 smtClean="0"/>
                  <a:t>   while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P(2)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=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P(12)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wo dice probability tabl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46" y="2978286"/>
            <a:ext cx="3284207" cy="32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dungeons and dragons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12" y="2868914"/>
            <a:ext cx="2323068" cy="33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0546">
            <a:off x="8865432" y="2970363"/>
            <a:ext cx="1895475" cy="155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직사각형 6"/>
          <p:cNvSpPr/>
          <p:nvPr/>
        </p:nvSpPr>
        <p:spPr>
          <a:xfrm>
            <a:off x="8648697" y="4918012"/>
            <a:ext cx="32694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Roll dice 3 times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 lot of values 10 or 11,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 very few at 3 or 18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1241064" y="3004457"/>
            <a:ext cx="6016986" cy="1280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34430" y="2817586"/>
            <a:ext cx="3984172" cy="34943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#9: Roll the dice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Monte </a:t>
            </a:r>
            <a:r>
              <a:rPr lang="en-US" altLang="ko-KR" dirty="0"/>
              <a:t>C</a:t>
            </a:r>
            <a:r>
              <a:rPr lang="en-US" altLang="ko-KR" dirty="0" smtClean="0"/>
              <a:t>arlo method</a:t>
            </a:r>
          </a:p>
          <a:p>
            <a:pPr lvl="1"/>
            <a:r>
              <a:rPr lang="en-US" altLang="ko-KR" dirty="0" smtClean="0"/>
              <a:t>Simulation of random event 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if(</a:t>
            </a:r>
            <a:r>
              <a:rPr lang="en-US" altLang="ko-KR" dirty="0" err="1" smtClean="0">
                <a:solidFill>
                  <a:srgbClr val="0070C0"/>
                </a:solidFill>
              </a:rPr>
              <a:t>Random.value</a:t>
            </a:r>
            <a:r>
              <a:rPr lang="en-US" altLang="ko-KR" dirty="0" smtClean="0">
                <a:solidFill>
                  <a:srgbClr val="0070C0"/>
                </a:solidFill>
              </a:rPr>
              <a:t>&gt;.5f)          kill( );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else </a:t>
            </a:r>
            <a:r>
              <a:rPr lang="en-US" altLang="ko-KR" dirty="0">
                <a:solidFill>
                  <a:srgbClr val="0070C0"/>
                </a:solidFill>
              </a:rPr>
              <a:t>if(</a:t>
            </a:r>
            <a:r>
              <a:rPr lang="en-US" altLang="ko-KR" dirty="0" err="1">
                <a:solidFill>
                  <a:srgbClr val="0070C0"/>
                </a:solidFill>
              </a:rPr>
              <a:t>Random.value</a:t>
            </a:r>
            <a:r>
              <a:rPr lang="en-US" altLang="ko-KR" dirty="0" smtClean="0">
                <a:solidFill>
                  <a:srgbClr val="0070C0"/>
                </a:solidFill>
              </a:rPr>
              <a:t>&gt;.25f)  capture( ); 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else                               release( );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445606" y="2833467"/>
            <a:ext cx="4457919" cy="3351968"/>
            <a:chOff x="701909" y="1861457"/>
            <a:chExt cx="4791463" cy="3482597"/>
          </a:xfrm>
        </p:grpSpPr>
        <p:sp>
          <p:nvSpPr>
            <p:cNvPr id="4" name="타원 3"/>
            <p:cNvSpPr/>
            <p:nvPr/>
          </p:nvSpPr>
          <p:spPr>
            <a:xfrm>
              <a:off x="2653393" y="1874611"/>
              <a:ext cx="1894114" cy="181564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600450" y="1861457"/>
              <a:ext cx="0" cy="1853293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4" idx="6"/>
            </p:cNvCxnSpPr>
            <p:nvPr/>
          </p:nvCxnSpPr>
          <p:spPr>
            <a:xfrm flipH="1">
              <a:off x="3600450" y="2782434"/>
              <a:ext cx="9470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2958446" y="25977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05502" y="2240684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5502" y="3000199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pic>
          <p:nvPicPr>
            <p:cNvPr id="10" name="Picture 2" descr="dar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909" y="2546227"/>
              <a:ext cx="1374652" cy="955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3653" y="3714750"/>
                  <a:ext cx="99937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653" y="3714750"/>
                  <a:ext cx="999376" cy="518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6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481068" y="4267177"/>
                  <a:ext cx="1009764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068" y="4267177"/>
                  <a:ext cx="1009764" cy="518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91584" y="4825450"/>
                  <a:ext cx="999248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584" y="4825450"/>
                  <a:ext cx="999248" cy="5186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56267" y="4424949"/>
                  <a:ext cx="25371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267" y="4424949"/>
                  <a:ext cx="253710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51" r="-6443" b="-16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직사각형 17"/>
          <p:cNvSpPr/>
          <p:nvPr/>
        </p:nvSpPr>
        <p:spPr>
          <a:xfrm>
            <a:off x="3738155" y="5305088"/>
            <a:ext cx="2970195" cy="10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929" y="5308033"/>
            <a:ext cx="1159329" cy="104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71042" y="5308033"/>
            <a:ext cx="1159329" cy="104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41064" y="49163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37513" y="49387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28334" y="496428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0.25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400851" y="497075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8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10: Geeks love showing off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5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Gomboud’s</a:t>
            </a:r>
            <a:r>
              <a:rPr lang="en-US" altLang="ko-KR" dirty="0" smtClean="0"/>
              <a:t> Law”</a:t>
            </a:r>
          </a:p>
          <a:p>
            <a:r>
              <a:rPr lang="en-US" altLang="ko-KR" dirty="0" smtClean="0"/>
              <a:t>Exercise Rule #10!!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바보같은</a:t>
            </a:r>
            <a:r>
              <a:rPr lang="ko-KR" altLang="en-US" dirty="0" smtClean="0"/>
              <a:t> 질문을 하는 것을 </a:t>
            </a:r>
            <a:r>
              <a:rPr lang="ko-KR" altLang="en-US" dirty="0" err="1" smtClean="0"/>
              <a:t>두려워마라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Gambler’s stupid question brought “Probability Theory.”</a:t>
            </a:r>
            <a:endParaRPr lang="ko-KR" altLang="en-US" dirty="0"/>
          </a:p>
        </p:txBody>
      </p:sp>
      <p:pic>
        <p:nvPicPr>
          <p:cNvPr id="1026" name="Picture 2" descr="geek mat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56" y="1825626"/>
            <a:ext cx="4768068" cy="344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8341112" y="1385151"/>
            <a:ext cx="2040674" cy="880946"/>
          </a:xfrm>
          <a:prstGeom prst="wedgeRoundRectCallout">
            <a:avLst>
              <a:gd name="adj1" fmla="val -76061"/>
              <a:gd name="adj2" fmla="val 1245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</a:rPr>
              <a:t>I’m a math geek.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value(</a:t>
            </a:r>
            <a:r>
              <a:rPr lang="ko-KR" altLang="en-US" dirty="0" smtClean="0"/>
              <a:t>기대치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66413"/>
            <a:ext cx="10515600" cy="610549"/>
          </a:xfrm>
        </p:spPr>
        <p:txBody>
          <a:bodyPr/>
          <a:lstStyle/>
          <a:p>
            <a:r>
              <a:rPr lang="en-US" altLang="ko-KR" dirty="0" smtClean="0"/>
              <a:t>Expected value </a:t>
            </a:r>
            <a:r>
              <a:rPr lang="en-US" altLang="ko-KR" dirty="0" smtClean="0">
                <a:sym typeface="Wingdings" panose="05000000000000000000" pitchFamily="2" charset="2"/>
              </a:rPr>
              <a:t> balancing of the game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83927" y="1690688"/>
            <a:ext cx="3111191" cy="208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Actions or experiments</a:t>
            </a:r>
            <a:endParaRPr lang="ko-KR" altLang="en-US" sz="2800" dirty="0"/>
          </a:p>
        </p:txBody>
      </p:sp>
      <p:sp>
        <p:nvSpPr>
          <p:cNvPr id="5" name="오른쪽 화살표 4"/>
          <p:cNvSpPr/>
          <p:nvPr/>
        </p:nvSpPr>
        <p:spPr>
          <a:xfrm>
            <a:off x="3200401" y="2527029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7553094" y="252702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8506" y="2256271"/>
            <a:ext cx="17718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Expected 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value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8759093" y="2453581"/>
            <a:ext cx="1498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/>
              <a:t>Average</a:t>
            </a:r>
            <a:endParaRPr lang="ko-KR" altLang="en-US" sz="2800" dirty="0"/>
          </a:p>
        </p:txBody>
      </p:sp>
      <p:pic>
        <p:nvPicPr>
          <p:cNvPr id="9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1" y="3715859"/>
            <a:ext cx="1346199" cy="12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1582" y="4095853"/>
                <a:ext cx="5988204" cy="886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82" y="4095853"/>
                <a:ext cx="5988204" cy="886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of expected value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1139283" y="4424992"/>
          <a:ext cx="46928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474"/>
                <a:gridCol w="2319290"/>
                <a:gridCol w="11710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 X 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6/36 X $5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$0.83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2/36 X $5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$0.28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28/36 X (-$1)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-$0.78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3" y="1361461"/>
            <a:ext cx="3514725" cy="23431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4"/>
          <p:cNvGraphicFramePr>
            <a:graphicFrameLocks/>
          </p:cNvGraphicFramePr>
          <p:nvPr>
            <p:extLst/>
          </p:nvPr>
        </p:nvGraphicFramePr>
        <p:xfrm>
          <a:off x="6096000" y="2687024"/>
          <a:ext cx="4692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474"/>
                <a:gridCol w="2319290"/>
                <a:gridCol w="11710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 X 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6/36 X $5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$0.83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30/36 X (-$1)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-$0.83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6096000" y="4700947"/>
          <a:ext cx="4692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474"/>
                <a:gridCol w="2319290"/>
                <a:gridCol w="11710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 X outcome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2/36 X $5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$0.28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34/36 X (-$1)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-$0.94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-$0.86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two dice probability tabl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24" y="1798366"/>
            <a:ext cx="2512664" cy="2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8665028" y="1560285"/>
            <a:ext cx="2688771" cy="705811"/>
          </a:xfrm>
          <a:prstGeom prst="wedgeRoundRectCallout">
            <a:avLst>
              <a:gd name="adj1" fmla="val -23763"/>
              <a:gd name="adj2" fmla="val 12002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내고 </a:t>
            </a:r>
            <a:r>
              <a:rPr lang="en-US" altLang="ko-KR" sz="2000" dirty="0" smtClean="0">
                <a:solidFill>
                  <a:srgbClr val="002060"/>
                </a:solidFill>
              </a:rPr>
              <a:t>7</a:t>
            </a:r>
            <a:r>
              <a:rPr lang="ko-KR" altLang="en-US" sz="2000" dirty="0" smtClean="0">
                <a:solidFill>
                  <a:srgbClr val="002060"/>
                </a:solidFill>
              </a:rPr>
              <a:t>이 나오면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002060"/>
                </a:solidFill>
              </a:rPr>
              <a:t>5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받는 게임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9313" y="3366255"/>
            <a:ext cx="2919729" cy="904636"/>
          </a:xfrm>
          <a:prstGeom prst="wedgeRoundRectCallout">
            <a:avLst>
              <a:gd name="adj1" fmla="val 18343"/>
              <a:gd name="adj2" fmla="val 843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내고 </a:t>
            </a:r>
            <a:r>
              <a:rPr lang="en-US" altLang="ko-KR" sz="2000" dirty="0" smtClean="0">
                <a:solidFill>
                  <a:srgbClr val="002060"/>
                </a:solidFill>
              </a:rPr>
              <a:t>7 </a:t>
            </a:r>
            <a:r>
              <a:rPr lang="ko-KR" altLang="en-US" sz="2000" dirty="0" smtClean="0">
                <a:solidFill>
                  <a:srgbClr val="002060"/>
                </a:solidFill>
              </a:rPr>
              <a:t>또는 </a:t>
            </a:r>
            <a:r>
              <a:rPr lang="en-US" altLang="ko-KR" sz="2000" dirty="0" smtClean="0">
                <a:solidFill>
                  <a:srgbClr val="002060"/>
                </a:solidFill>
              </a:rPr>
              <a:t>11</a:t>
            </a:r>
            <a:r>
              <a:rPr lang="ko-KR" altLang="en-US" sz="2000" dirty="0" smtClean="0">
                <a:solidFill>
                  <a:srgbClr val="002060"/>
                </a:solidFill>
              </a:rPr>
              <a:t> 나오면 </a:t>
            </a:r>
            <a:r>
              <a:rPr lang="en-US" altLang="ko-KR" sz="2000" dirty="0" smtClean="0">
                <a:solidFill>
                  <a:srgbClr val="002060"/>
                </a:solidFill>
              </a:rPr>
              <a:t>5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받는 게임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184572" y="4208214"/>
            <a:ext cx="4530814" cy="420928"/>
          </a:xfrm>
          <a:prstGeom prst="wedgeRoundRectCallout">
            <a:avLst>
              <a:gd name="adj1" fmla="val 27870"/>
              <a:gd name="adj2" fmla="val 1037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내고 </a:t>
            </a:r>
            <a:r>
              <a:rPr lang="en-US" altLang="ko-KR" sz="2000" dirty="0" smtClean="0">
                <a:solidFill>
                  <a:srgbClr val="002060"/>
                </a:solidFill>
              </a:rPr>
              <a:t>11</a:t>
            </a:r>
            <a:r>
              <a:rPr lang="ko-KR" altLang="en-US" sz="2000" dirty="0" smtClean="0">
                <a:solidFill>
                  <a:srgbClr val="002060"/>
                </a:solidFill>
              </a:rPr>
              <a:t> 나오면 </a:t>
            </a:r>
            <a:r>
              <a:rPr lang="en-US" altLang="ko-KR" sz="2000" dirty="0" smtClean="0">
                <a:solidFill>
                  <a:srgbClr val="002060"/>
                </a:solidFill>
              </a:rPr>
              <a:t>5</a:t>
            </a:r>
            <a:r>
              <a:rPr lang="ko-KR" altLang="en-US" sz="2000" dirty="0" smtClean="0">
                <a:solidFill>
                  <a:srgbClr val="002060"/>
                </a:solidFill>
              </a:rPr>
              <a:t>불 받는 게임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Discrete RV(Random Variable)</a:t>
            </a:r>
          </a:p>
          <a:p>
            <a:r>
              <a:rPr lang="en-US" altLang="ko-KR" dirty="0" smtClean="0"/>
              <a:t>Continuous RV</a:t>
            </a:r>
          </a:p>
          <a:p>
            <a:r>
              <a:rPr lang="en-US" altLang="ko-KR" dirty="0" smtClean="0"/>
              <a:t>Seed of RV</a:t>
            </a:r>
          </a:p>
          <a:p>
            <a:r>
              <a:rPr lang="en-US" altLang="ko-KR" dirty="0" smtClean="0"/>
              <a:t>Other RVs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36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Player’s decision and balancing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925229"/>
            <a:ext cx="10515600" cy="2251734"/>
          </a:xfrm>
        </p:spPr>
        <p:txBody>
          <a:bodyPr/>
          <a:lstStyle/>
          <a:p>
            <a:r>
              <a:rPr lang="en-US" altLang="ko-KR" dirty="0" smtClean="0"/>
              <a:t>What will you select?</a:t>
            </a:r>
          </a:p>
          <a:p>
            <a:r>
              <a:rPr lang="en-US" altLang="ko-KR" dirty="0" smtClean="0"/>
              <a:t>If the enemy has energy of 15 or 500,,,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/>
          </p:nvPr>
        </p:nvGraphicFramePr>
        <p:xfrm>
          <a:off x="3469888" y="1697542"/>
          <a:ext cx="4692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474"/>
                <a:gridCol w="2319290"/>
                <a:gridCol w="11710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공격방법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Damage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fireball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element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3057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플레이어는 기대치를 잘 모르고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시행착오를 거치면서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ko-KR" altLang="en-US" dirty="0" smtClean="0">
                <a:sym typeface="Wingdings" panose="05000000000000000000" pitchFamily="2" charset="2"/>
              </a:rPr>
              <a:t>확률에 대해 느낌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en-US" altLang="ko-KR" dirty="0" smtClean="0"/>
          </a:p>
          <a:p>
            <a:r>
              <a:rPr lang="ko-KR" altLang="en-US" dirty="0" smtClean="0"/>
              <a:t>심리학과 기대치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Game A                             Game B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82%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Game B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고통을 회피하고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마음의 평안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얻기 위해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/>
          </p:nvPr>
        </p:nvGraphicFramePr>
        <p:xfrm>
          <a:off x="2687443" y="3336771"/>
          <a:ext cx="31892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24"/>
                <a:gridCol w="15946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Chance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Rewards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$2400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33%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$2500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7750097" y="3466868"/>
          <a:ext cx="27970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56"/>
                <a:gridCol w="11710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Chance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Rewards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$2400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>
          <a:xfrm>
            <a:off x="6096000" y="4404731"/>
            <a:ext cx="5757746" cy="378535"/>
          </a:xfrm>
          <a:prstGeom prst="wedgeRoundRectCallout">
            <a:avLst>
              <a:gd name="adj1" fmla="val -53964"/>
              <a:gd name="adj2" fmla="val -849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</a:rPr>
              <a:t>0.66X2400+0.33X2500+0.01X0 = 2409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element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688"/>
            <a:ext cx="10515600" cy="10585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More concern about </a:t>
            </a:r>
            <a:r>
              <a:rPr lang="en-US" altLang="ko-KR" b="1" i="1" dirty="0" smtClean="0"/>
              <a:t>unnatural</a:t>
            </a:r>
            <a:r>
              <a:rPr lang="en-US" altLang="ko-KR" dirty="0" smtClean="0"/>
              <a:t> causes</a:t>
            </a:r>
          </a:p>
          <a:p>
            <a:r>
              <a:rPr lang="en-US" altLang="ko-KR" dirty="0" smtClean="0"/>
              <a:t>The designer should be aware of </a:t>
            </a:r>
            <a:r>
              <a:rPr lang="en-US" altLang="ko-KR" b="1" i="1" dirty="0" smtClean="0"/>
              <a:t>perceived</a:t>
            </a:r>
            <a:r>
              <a:rPr lang="en-US" altLang="ko-KR" dirty="0" smtClean="0"/>
              <a:t> probabilities.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1639230" y="1915968"/>
          <a:ext cx="8017727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93"/>
                <a:gridCol w="2430966"/>
                <a:gridCol w="24532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Cause of death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Perceived</a:t>
                      </a:r>
                      <a:r>
                        <a:rPr lang="en-US" altLang="ko-KR" baseline="0" dirty="0" smtClean="0"/>
                        <a:t> chance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Actual</a:t>
                      </a:r>
                      <a:r>
                        <a:rPr lang="en-US" altLang="ko-KR" baseline="0" dirty="0" smtClean="0"/>
                        <a:t> chance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Heart disease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Cancer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18%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 natural causes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33%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Accident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5%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Homicide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1%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 unnatural causes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RV (uniform dist.)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589869" cy="4351338"/>
          </a:xfrm>
        </p:spPr>
        <p:txBody>
          <a:bodyPr/>
          <a:lstStyle/>
          <a:p>
            <a:r>
              <a:rPr lang="en-US" altLang="ko-KR" dirty="0" smtClean="0"/>
              <a:t>rand( ) ∈ [0, RAND_MAX]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2302108"/>
            <a:ext cx="7382248" cy="410504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8261405" y="4691270"/>
            <a:ext cx="2568272" cy="4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619214" y="4158532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894164" y="4160100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167540" y="4176390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42490" y="4177958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2575" y="4174822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017525" y="4176390"/>
            <a:ext cx="0" cy="53273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5270" y="4738977"/>
            <a:ext cx="1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02529" y="4738977"/>
            <a:ext cx="1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52545" y="3952606"/>
            <a:ext cx="6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139250" y="2117988"/>
            <a:ext cx="4058975" cy="4058975"/>
            <a:chOff x="7037705" y="1892409"/>
            <a:chExt cx="4058975" cy="4058975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7705" y="1892409"/>
              <a:ext cx="4058975" cy="405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454658" y="273545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ⓐ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194129" y="212320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ⓑ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297496" y="33874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ⓒ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54658" y="449268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ⓓ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75669" y="42143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ⓔ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02442" y="273545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ⓕ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26987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Tetris (Monte-Carlo 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2034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ⓐ</a:t>
            </a:r>
            <a:r>
              <a:rPr lang="en-US" altLang="ko-KR" dirty="0" smtClean="0"/>
              <a:t>:</a:t>
            </a:r>
            <a:r>
              <a:rPr lang="ko-KR" altLang="en-US" dirty="0" smtClean="0"/>
              <a:t>ⓑ</a:t>
            </a:r>
            <a:r>
              <a:rPr lang="en-US" altLang="ko-KR" dirty="0" smtClean="0"/>
              <a:t>:</a:t>
            </a:r>
            <a:r>
              <a:rPr lang="ko-KR" altLang="en-US" dirty="0" smtClean="0"/>
              <a:t>ⓒ</a:t>
            </a:r>
            <a:r>
              <a:rPr lang="en-US" altLang="ko-KR" dirty="0" smtClean="0"/>
              <a:t>:</a:t>
            </a:r>
            <a:r>
              <a:rPr lang="ko-KR" altLang="en-US" dirty="0" smtClean="0"/>
              <a:t>ⓓ</a:t>
            </a:r>
            <a:r>
              <a:rPr lang="en-US" altLang="ko-KR" dirty="0" smtClean="0"/>
              <a:t>:</a:t>
            </a:r>
            <a:r>
              <a:rPr lang="ko-KR" altLang="en-US" dirty="0" smtClean="0"/>
              <a:t>ⓔ</a:t>
            </a:r>
            <a:r>
              <a:rPr lang="en-US" altLang="ko-KR" dirty="0" smtClean="0"/>
              <a:t>:</a:t>
            </a:r>
            <a:r>
              <a:rPr lang="ko-KR" altLang="en-US" dirty="0" smtClean="0"/>
              <a:t>ⓕ </a:t>
            </a:r>
            <a:r>
              <a:rPr lang="en-US" altLang="ko-KR" dirty="0" smtClean="0"/>
              <a:t>= 12.3 : 26.5 : 17.23 : 22.3 : 9.2 : 12.47</a:t>
            </a:r>
          </a:p>
          <a:p>
            <a:r>
              <a:rPr lang="ko-KR" altLang="en-US" dirty="0" smtClean="0"/>
              <a:t>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비율로 나오게 하려면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9" y="2767263"/>
            <a:ext cx="5876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RV </a:t>
            </a:r>
            <a:r>
              <a:rPr lang="en-US" altLang="ko-KR" dirty="0"/>
              <a:t>(uniform dist.)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9761" y="1785868"/>
                <a:ext cx="10515600" cy="150914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RAND_MAX = 32767</a:t>
                </a:r>
              </a:p>
              <a:p>
                <a:r>
                  <a:rPr lang="en-US" altLang="ko-KR" dirty="0" smtClean="0"/>
                  <a:t>(2r)</a:t>
                </a:r>
                <a:r>
                  <a:rPr lang="en-US" altLang="ko-KR" baseline="30000" dirty="0" smtClean="0"/>
                  <a:t>2 </a:t>
                </a:r>
                <a:r>
                  <a:rPr lang="en-US" altLang="ko-KR" dirty="0" smtClean="0"/>
                  <a:t>: </a:t>
                </a:r>
                <a:r>
                  <a:rPr lang="el-GR" altLang="ko-KR" dirty="0" smtClean="0"/>
                  <a:t>π</a:t>
                </a:r>
                <a:r>
                  <a:rPr lang="en-US" altLang="ko-KR" dirty="0" smtClean="0"/>
                  <a:t>r</a:t>
                </a:r>
                <a:r>
                  <a:rPr lang="en-US" altLang="ko-KR" baseline="30000" dirty="0" smtClean="0"/>
                  <a:t>2 </a:t>
                </a:r>
                <a:r>
                  <a:rPr lang="en-US" altLang="ko-KR" dirty="0" smtClean="0"/>
                  <a:t>= N-try : hit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761" y="1785868"/>
                <a:ext cx="10515600" cy="1509147"/>
              </a:xfrm>
              <a:blipFill rotWithShape="0">
                <a:blip r:embed="rId2"/>
                <a:stretch>
                  <a:fillRect l="-1043" b="-10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43" y="3454042"/>
            <a:ext cx="5438775" cy="20764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100515" y="1764197"/>
            <a:ext cx="2575891" cy="2481800"/>
            <a:chOff x="7100515" y="1764197"/>
            <a:chExt cx="2575891" cy="2481800"/>
          </a:xfrm>
        </p:grpSpPr>
        <p:sp>
          <p:nvSpPr>
            <p:cNvPr id="6" name="직사각형 5"/>
            <p:cNvSpPr/>
            <p:nvPr/>
          </p:nvSpPr>
          <p:spPr>
            <a:xfrm>
              <a:off x="7243638" y="2202511"/>
              <a:ext cx="1908313" cy="1884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100515" y="3148717"/>
              <a:ext cx="2377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8197794" y="2011680"/>
              <a:ext cx="0" cy="2234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7243638" y="2202511"/>
              <a:ext cx="1908313" cy="1884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4609" y="3124466"/>
              <a:ext cx="270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06062" y="3077155"/>
              <a:ext cx="270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5321" y="1764197"/>
              <a:ext cx="270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4063" y="1933792"/>
              <a:ext cx="270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2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Seed of RV: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 order of RV’s</a:t>
            </a:r>
            <a:endParaRPr lang="ko-KR" altLang="en-US" dirty="0"/>
          </a:p>
        </p:txBody>
      </p:sp>
      <p:pic>
        <p:nvPicPr>
          <p:cNvPr id="1026" name="Picture 2" descr="https://t1.daumcdn.net/cfile/tistory/231E7D3E51C90E9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24" y="2713182"/>
            <a:ext cx="32956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03" y="2336945"/>
            <a:ext cx="6296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dist. (inter-arrival time)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/>
                  <a:t>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Uniform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exponential</a:t>
                </a:r>
              </a:p>
              <a:p>
                <a:pPr lvl="1"/>
                <a:r>
                  <a:rPr lang="en-US" altLang="ko-KR" dirty="0" smtClean="0"/>
                  <a:t>Get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Inverse of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nter arrival tim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06" y="1605831"/>
            <a:ext cx="2629862" cy="16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alty kic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21" y="3328753"/>
            <a:ext cx="4154032" cy="27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7251588" y="4365266"/>
            <a:ext cx="3753015" cy="683812"/>
          </a:xfrm>
          <a:custGeom>
            <a:avLst/>
            <a:gdLst>
              <a:gd name="connsiteX0" fmla="*/ 0 w 3562184"/>
              <a:gd name="connsiteY0" fmla="*/ 667910 h 683812"/>
              <a:gd name="connsiteX1" fmla="*/ 79513 w 3562184"/>
              <a:gd name="connsiteY1" fmla="*/ 675861 h 683812"/>
              <a:gd name="connsiteX2" fmla="*/ 127221 w 3562184"/>
              <a:gd name="connsiteY2" fmla="*/ 683812 h 683812"/>
              <a:gd name="connsiteX3" fmla="*/ 222637 w 3562184"/>
              <a:gd name="connsiteY3" fmla="*/ 675861 h 683812"/>
              <a:gd name="connsiteX4" fmla="*/ 294198 w 3562184"/>
              <a:gd name="connsiteY4" fmla="*/ 659958 h 683812"/>
              <a:gd name="connsiteX5" fmla="*/ 341906 w 3562184"/>
              <a:gd name="connsiteY5" fmla="*/ 644056 h 683812"/>
              <a:gd name="connsiteX6" fmla="*/ 397565 w 3562184"/>
              <a:gd name="connsiteY6" fmla="*/ 612251 h 683812"/>
              <a:gd name="connsiteX7" fmla="*/ 421419 w 3562184"/>
              <a:gd name="connsiteY7" fmla="*/ 604299 h 683812"/>
              <a:gd name="connsiteX8" fmla="*/ 453224 w 3562184"/>
              <a:gd name="connsiteY8" fmla="*/ 580445 h 683812"/>
              <a:gd name="connsiteX9" fmla="*/ 477078 w 3562184"/>
              <a:gd name="connsiteY9" fmla="*/ 564543 h 683812"/>
              <a:gd name="connsiteX10" fmla="*/ 492981 w 3562184"/>
              <a:gd name="connsiteY10" fmla="*/ 540689 h 683812"/>
              <a:gd name="connsiteX11" fmla="*/ 516835 w 3562184"/>
              <a:gd name="connsiteY11" fmla="*/ 524786 h 683812"/>
              <a:gd name="connsiteX12" fmla="*/ 564543 w 3562184"/>
              <a:gd name="connsiteY12" fmla="*/ 477078 h 683812"/>
              <a:gd name="connsiteX13" fmla="*/ 588397 w 3562184"/>
              <a:gd name="connsiteY13" fmla="*/ 453224 h 683812"/>
              <a:gd name="connsiteX14" fmla="*/ 604299 w 3562184"/>
              <a:gd name="connsiteY14" fmla="*/ 421419 h 683812"/>
              <a:gd name="connsiteX15" fmla="*/ 620202 w 3562184"/>
              <a:gd name="connsiteY15" fmla="*/ 397565 h 683812"/>
              <a:gd name="connsiteX16" fmla="*/ 628153 w 3562184"/>
              <a:gd name="connsiteY16" fmla="*/ 373711 h 683812"/>
              <a:gd name="connsiteX17" fmla="*/ 659958 w 3562184"/>
              <a:gd name="connsiteY17" fmla="*/ 326004 h 683812"/>
              <a:gd name="connsiteX18" fmla="*/ 675861 w 3562184"/>
              <a:gd name="connsiteY18" fmla="*/ 302150 h 683812"/>
              <a:gd name="connsiteX19" fmla="*/ 699715 w 3562184"/>
              <a:gd name="connsiteY19" fmla="*/ 246491 h 683812"/>
              <a:gd name="connsiteX20" fmla="*/ 707666 w 3562184"/>
              <a:gd name="connsiteY20" fmla="*/ 222637 h 683812"/>
              <a:gd name="connsiteX21" fmla="*/ 739471 w 3562184"/>
              <a:gd name="connsiteY21" fmla="*/ 174929 h 683812"/>
              <a:gd name="connsiteX22" fmla="*/ 763325 w 3562184"/>
              <a:gd name="connsiteY22" fmla="*/ 95416 h 683812"/>
              <a:gd name="connsiteX23" fmla="*/ 771277 w 3562184"/>
              <a:gd name="connsiteY23" fmla="*/ 71562 h 683812"/>
              <a:gd name="connsiteX24" fmla="*/ 795130 w 3562184"/>
              <a:gd name="connsiteY24" fmla="*/ 55659 h 683812"/>
              <a:gd name="connsiteX25" fmla="*/ 811033 w 3562184"/>
              <a:gd name="connsiteY25" fmla="*/ 31805 h 683812"/>
              <a:gd name="connsiteX26" fmla="*/ 866692 w 3562184"/>
              <a:gd name="connsiteY26" fmla="*/ 0 h 683812"/>
              <a:gd name="connsiteX27" fmla="*/ 978010 w 3562184"/>
              <a:gd name="connsiteY27" fmla="*/ 15903 h 683812"/>
              <a:gd name="connsiteX28" fmla="*/ 1017767 w 3562184"/>
              <a:gd name="connsiteY28" fmla="*/ 63611 h 683812"/>
              <a:gd name="connsiteX29" fmla="*/ 1041621 w 3562184"/>
              <a:gd name="connsiteY29" fmla="*/ 71562 h 683812"/>
              <a:gd name="connsiteX30" fmla="*/ 1089329 w 3562184"/>
              <a:gd name="connsiteY30" fmla="*/ 119270 h 683812"/>
              <a:gd name="connsiteX31" fmla="*/ 1113183 w 3562184"/>
              <a:gd name="connsiteY31" fmla="*/ 135172 h 683812"/>
              <a:gd name="connsiteX32" fmla="*/ 1137037 w 3562184"/>
              <a:gd name="connsiteY32" fmla="*/ 159026 h 683812"/>
              <a:gd name="connsiteX33" fmla="*/ 1184744 w 3562184"/>
              <a:gd name="connsiteY33" fmla="*/ 190831 h 683812"/>
              <a:gd name="connsiteX34" fmla="*/ 1208598 w 3562184"/>
              <a:gd name="connsiteY34" fmla="*/ 206734 h 683812"/>
              <a:gd name="connsiteX35" fmla="*/ 1232452 w 3562184"/>
              <a:gd name="connsiteY35" fmla="*/ 230588 h 683812"/>
              <a:gd name="connsiteX36" fmla="*/ 1248355 w 3562184"/>
              <a:gd name="connsiteY36" fmla="*/ 254442 h 683812"/>
              <a:gd name="connsiteX37" fmla="*/ 1288111 w 3562184"/>
              <a:gd name="connsiteY37" fmla="*/ 302150 h 683812"/>
              <a:gd name="connsiteX38" fmla="*/ 1296063 w 3562184"/>
              <a:gd name="connsiteY38" fmla="*/ 326004 h 683812"/>
              <a:gd name="connsiteX39" fmla="*/ 1319917 w 3562184"/>
              <a:gd name="connsiteY39" fmla="*/ 341906 h 683812"/>
              <a:gd name="connsiteX40" fmla="*/ 1367624 w 3562184"/>
              <a:gd name="connsiteY40" fmla="*/ 389614 h 683812"/>
              <a:gd name="connsiteX41" fmla="*/ 1383527 w 3562184"/>
              <a:gd name="connsiteY41" fmla="*/ 413468 h 683812"/>
              <a:gd name="connsiteX42" fmla="*/ 1463040 w 3562184"/>
              <a:gd name="connsiteY42" fmla="*/ 469127 h 683812"/>
              <a:gd name="connsiteX43" fmla="*/ 1486894 w 3562184"/>
              <a:gd name="connsiteY43" fmla="*/ 485030 h 683812"/>
              <a:gd name="connsiteX44" fmla="*/ 1510748 w 3562184"/>
              <a:gd name="connsiteY44" fmla="*/ 508884 h 683812"/>
              <a:gd name="connsiteX45" fmla="*/ 1566407 w 3562184"/>
              <a:gd name="connsiteY45" fmla="*/ 532737 h 683812"/>
              <a:gd name="connsiteX46" fmla="*/ 1598212 w 3562184"/>
              <a:gd name="connsiteY46" fmla="*/ 548640 h 683812"/>
              <a:gd name="connsiteX47" fmla="*/ 1669774 w 3562184"/>
              <a:gd name="connsiteY47" fmla="*/ 580445 h 683812"/>
              <a:gd name="connsiteX48" fmla="*/ 1836751 w 3562184"/>
              <a:gd name="connsiteY48" fmla="*/ 572494 h 683812"/>
              <a:gd name="connsiteX49" fmla="*/ 1900362 w 3562184"/>
              <a:gd name="connsiteY49" fmla="*/ 556591 h 683812"/>
              <a:gd name="connsiteX50" fmla="*/ 1948070 w 3562184"/>
              <a:gd name="connsiteY50" fmla="*/ 540689 h 683812"/>
              <a:gd name="connsiteX51" fmla="*/ 1971924 w 3562184"/>
              <a:gd name="connsiteY51" fmla="*/ 516835 h 683812"/>
              <a:gd name="connsiteX52" fmla="*/ 1987826 w 3562184"/>
              <a:gd name="connsiteY52" fmla="*/ 492981 h 683812"/>
              <a:gd name="connsiteX53" fmla="*/ 2011680 w 3562184"/>
              <a:gd name="connsiteY53" fmla="*/ 477078 h 683812"/>
              <a:gd name="connsiteX54" fmla="*/ 2035534 w 3562184"/>
              <a:gd name="connsiteY54" fmla="*/ 445273 h 683812"/>
              <a:gd name="connsiteX55" fmla="*/ 2067339 w 3562184"/>
              <a:gd name="connsiteY55" fmla="*/ 397565 h 683812"/>
              <a:gd name="connsiteX56" fmla="*/ 2091193 w 3562184"/>
              <a:gd name="connsiteY56" fmla="*/ 381663 h 683812"/>
              <a:gd name="connsiteX57" fmla="*/ 2138901 w 3562184"/>
              <a:gd name="connsiteY57" fmla="*/ 333955 h 683812"/>
              <a:gd name="connsiteX58" fmla="*/ 2178657 w 3562184"/>
              <a:gd name="connsiteY58" fmla="*/ 294198 h 683812"/>
              <a:gd name="connsiteX59" fmla="*/ 2194560 w 3562184"/>
              <a:gd name="connsiteY59" fmla="*/ 270344 h 683812"/>
              <a:gd name="connsiteX60" fmla="*/ 2242268 w 3562184"/>
              <a:gd name="connsiteY60" fmla="*/ 238539 h 683812"/>
              <a:gd name="connsiteX61" fmla="*/ 2289976 w 3562184"/>
              <a:gd name="connsiteY61" fmla="*/ 190831 h 683812"/>
              <a:gd name="connsiteX62" fmla="*/ 2337684 w 3562184"/>
              <a:gd name="connsiteY62" fmla="*/ 159026 h 683812"/>
              <a:gd name="connsiteX63" fmla="*/ 2361537 w 3562184"/>
              <a:gd name="connsiteY63" fmla="*/ 143124 h 683812"/>
              <a:gd name="connsiteX64" fmla="*/ 2504661 w 3562184"/>
              <a:gd name="connsiteY64" fmla="*/ 127221 h 683812"/>
              <a:gd name="connsiteX65" fmla="*/ 2615979 w 3562184"/>
              <a:gd name="connsiteY65" fmla="*/ 135172 h 683812"/>
              <a:gd name="connsiteX66" fmla="*/ 2655736 w 3562184"/>
              <a:gd name="connsiteY66" fmla="*/ 182880 h 683812"/>
              <a:gd name="connsiteX67" fmla="*/ 2679590 w 3562184"/>
              <a:gd name="connsiteY67" fmla="*/ 198783 h 683812"/>
              <a:gd name="connsiteX68" fmla="*/ 2703444 w 3562184"/>
              <a:gd name="connsiteY68" fmla="*/ 222637 h 683812"/>
              <a:gd name="connsiteX69" fmla="*/ 2751151 w 3562184"/>
              <a:gd name="connsiteY69" fmla="*/ 246491 h 683812"/>
              <a:gd name="connsiteX70" fmla="*/ 2775005 w 3562184"/>
              <a:gd name="connsiteY70" fmla="*/ 270344 h 683812"/>
              <a:gd name="connsiteX71" fmla="*/ 2798859 w 3562184"/>
              <a:gd name="connsiteY71" fmla="*/ 302150 h 683812"/>
              <a:gd name="connsiteX72" fmla="*/ 2854518 w 3562184"/>
              <a:gd name="connsiteY72" fmla="*/ 333955 h 683812"/>
              <a:gd name="connsiteX73" fmla="*/ 2902226 w 3562184"/>
              <a:gd name="connsiteY73" fmla="*/ 365760 h 683812"/>
              <a:gd name="connsiteX74" fmla="*/ 2957885 w 3562184"/>
              <a:gd name="connsiteY74" fmla="*/ 405517 h 683812"/>
              <a:gd name="connsiteX75" fmla="*/ 2981739 w 3562184"/>
              <a:gd name="connsiteY75" fmla="*/ 421419 h 683812"/>
              <a:gd name="connsiteX76" fmla="*/ 3005593 w 3562184"/>
              <a:gd name="connsiteY76" fmla="*/ 429371 h 683812"/>
              <a:gd name="connsiteX77" fmla="*/ 3037398 w 3562184"/>
              <a:gd name="connsiteY77" fmla="*/ 445273 h 683812"/>
              <a:gd name="connsiteX78" fmla="*/ 3085106 w 3562184"/>
              <a:gd name="connsiteY78" fmla="*/ 461176 h 683812"/>
              <a:gd name="connsiteX79" fmla="*/ 3108960 w 3562184"/>
              <a:gd name="connsiteY79" fmla="*/ 469127 h 683812"/>
              <a:gd name="connsiteX80" fmla="*/ 3156668 w 3562184"/>
              <a:gd name="connsiteY80" fmla="*/ 477078 h 683812"/>
              <a:gd name="connsiteX81" fmla="*/ 3275937 w 3562184"/>
              <a:gd name="connsiteY81" fmla="*/ 516835 h 683812"/>
              <a:gd name="connsiteX82" fmla="*/ 3299791 w 3562184"/>
              <a:gd name="connsiteY82" fmla="*/ 524786 h 683812"/>
              <a:gd name="connsiteX83" fmla="*/ 3355450 w 3562184"/>
              <a:gd name="connsiteY83" fmla="*/ 540689 h 683812"/>
              <a:gd name="connsiteX84" fmla="*/ 3450866 w 3562184"/>
              <a:gd name="connsiteY84" fmla="*/ 556591 h 683812"/>
              <a:gd name="connsiteX85" fmla="*/ 3482671 w 3562184"/>
              <a:gd name="connsiteY85" fmla="*/ 564543 h 683812"/>
              <a:gd name="connsiteX86" fmla="*/ 3506525 w 3562184"/>
              <a:gd name="connsiteY86" fmla="*/ 572494 h 683812"/>
              <a:gd name="connsiteX87" fmla="*/ 3562184 w 3562184"/>
              <a:gd name="connsiteY87" fmla="*/ 588397 h 68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562184" h="683812">
                <a:moveTo>
                  <a:pt x="0" y="667910"/>
                </a:moveTo>
                <a:cubicBezTo>
                  <a:pt x="26504" y="670560"/>
                  <a:pt x="53082" y="672557"/>
                  <a:pt x="79513" y="675861"/>
                </a:cubicBezTo>
                <a:cubicBezTo>
                  <a:pt x="95511" y="677861"/>
                  <a:pt x="111099" y="683812"/>
                  <a:pt x="127221" y="683812"/>
                </a:cubicBezTo>
                <a:cubicBezTo>
                  <a:pt x="159137" y="683812"/>
                  <a:pt x="190832" y="678511"/>
                  <a:pt x="222637" y="675861"/>
                </a:cubicBezTo>
                <a:cubicBezTo>
                  <a:pt x="245350" y="671319"/>
                  <a:pt x="271729" y="666699"/>
                  <a:pt x="294198" y="659958"/>
                </a:cubicBezTo>
                <a:cubicBezTo>
                  <a:pt x="310254" y="655141"/>
                  <a:pt x="341906" y="644056"/>
                  <a:pt x="341906" y="644056"/>
                </a:cubicBezTo>
                <a:cubicBezTo>
                  <a:pt x="365865" y="628083"/>
                  <a:pt x="369315" y="624358"/>
                  <a:pt x="397565" y="612251"/>
                </a:cubicBezTo>
                <a:cubicBezTo>
                  <a:pt x="405269" y="608949"/>
                  <a:pt x="413468" y="606950"/>
                  <a:pt x="421419" y="604299"/>
                </a:cubicBezTo>
                <a:cubicBezTo>
                  <a:pt x="432021" y="596348"/>
                  <a:pt x="442440" y="588148"/>
                  <a:pt x="453224" y="580445"/>
                </a:cubicBezTo>
                <a:cubicBezTo>
                  <a:pt x="461000" y="574891"/>
                  <a:pt x="470321" y="571300"/>
                  <a:pt x="477078" y="564543"/>
                </a:cubicBezTo>
                <a:cubicBezTo>
                  <a:pt x="483835" y="557786"/>
                  <a:pt x="486224" y="547446"/>
                  <a:pt x="492981" y="540689"/>
                </a:cubicBezTo>
                <a:cubicBezTo>
                  <a:pt x="499738" y="533932"/>
                  <a:pt x="509692" y="531135"/>
                  <a:pt x="516835" y="524786"/>
                </a:cubicBezTo>
                <a:cubicBezTo>
                  <a:pt x="533644" y="509845"/>
                  <a:pt x="548640" y="492981"/>
                  <a:pt x="564543" y="477078"/>
                </a:cubicBezTo>
                <a:lnTo>
                  <a:pt x="588397" y="453224"/>
                </a:lnTo>
                <a:cubicBezTo>
                  <a:pt x="593698" y="442622"/>
                  <a:pt x="598418" y="431710"/>
                  <a:pt x="604299" y="421419"/>
                </a:cubicBezTo>
                <a:cubicBezTo>
                  <a:pt x="609040" y="413122"/>
                  <a:pt x="615928" y="406112"/>
                  <a:pt x="620202" y="397565"/>
                </a:cubicBezTo>
                <a:cubicBezTo>
                  <a:pt x="623950" y="390068"/>
                  <a:pt x="624083" y="381038"/>
                  <a:pt x="628153" y="373711"/>
                </a:cubicBezTo>
                <a:cubicBezTo>
                  <a:pt x="637435" y="357004"/>
                  <a:pt x="649356" y="341906"/>
                  <a:pt x="659958" y="326004"/>
                </a:cubicBezTo>
                <a:lnTo>
                  <a:pt x="675861" y="302150"/>
                </a:lnTo>
                <a:cubicBezTo>
                  <a:pt x="692409" y="235954"/>
                  <a:pt x="672259" y="301402"/>
                  <a:pt x="699715" y="246491"/>
                </a:cubicBezTo>
                <a:cubicBezTo>
                  <a:pt x="703463" y="238994"/>
                  <a:pt x="703596" y="229964"/>
                  <a:pt x="707666" y="222637"/>
                </a:cubicBezTo>
                <a:cubicBezTo>
                  <a:pt x="716948" y="205930"/>
                  <a:pt x="739471" y="174929"/>
                  <a:pt x="739471" y="174929"/>
                </a:cubicBezTo>
                <a:cubicBezTo>
                  <a:pt x="751487" y="126868"/>
                  <a:pt x="743970" y="153482"/>
                  <a:pt x="763325" y="95416"/>
                </a:cubicBezTo>
                <a:cubicBezTo>
                  <a:pt x="765975" y="87465"/>
                  <a:pt x="764303" y="76211"/>
                  <a:pt x="771277" y="71562"/>
                </a:cubicBezTo>
                <a:lnTo>
                  <a:pt x="795130" y="55659"/>
                </a:lnTo>
                <a:cubicBezTo>
                  <a:pt x="800431" y="47708"/>
                  <a:pt x="804276" y="38562"/>
                  <a:pt x="811033" y="31805"/>
                </a:cubicBezTo>
                <a:cubicBezTo>
                  <a:pt x="822270" y="20568"/>
                  <a:pt x="854223" y="6235"/>
                  <a:pt x="866692" y="0"/>
                </a:cubicBezTo>
                <a:cubicBezTo>
                  <a:pt x="903798" y="5301"/>
                  <a:pt x="942050" y="5327"/>
                  <a:pt x="978010" y="15903"/>
                </a:cubicBezTo>
                <a:cubicBezTo>
                  <a:pt x="1001957" y="22946"/>
                  <a:pt x="1001290" y="50430"/>
                  <a:pt x="1017767" y="63611"/>
                </a:cubicBezTo>
                <a:cubicBezTo>
                  <a:pt x="1024312" y="68847"/>
                  <a:pt x="1033670" y="68912"/>
                  <a:pt x="1041621" y="71562"/>
                </a:cubicBezTo>
                <a:cubicBezTo>
                  <a:pt x="1057524" y="87465"/>
                  <a:pt x="1070616" y="106795"/>
                  <a:pt x="1089329" y="119270"/>
                </a:cubicBezTo>
                <a:cubicBezTo>
                  <a:pt x="1097280" y="124571"/>
                  <a:pt x="1105842" y="129054"/>
                  <a:pt x="1113183" y="135172"/>
                </a:cubicBezTo>
                <a:cubicBezTo>
                  <a:pt x="1121822" y="142371"/>
                  <a:pt x="1128161" y="152122"/>
                  <a:pt x="1137037" y="159026"/>
                </a:cubicBezTo>
                <a:cubicBezTo>
                  <a:pt x="1152123" y="170760"/>
                  <a:pt x="1168842" y="180229"/>
                  <a:pt x="1184744" y="190831"/>
                </a:cubicBezTo>
                <a:cubicBezTo>
                  <a:pt x="1192695" y="196132"/>
                  <a:pt x="1201841" y="199977"/>
                  <a:pt x="1208598" y="206734"/>
                </a:cubicBezTo>
                <a:cubicBezTo>
                  <a:pt x="1216549" y="214685"/>
                  <a:pt x="1225253" y="221949"/>
                  <a:pt x="1232452" y="230588"/>
                </a:cubicBezTo>
                <a:cubicBezTo>
                  <a:pt x="1238570" y="237929"/>
                  <a:pt x="1242237" y="247101"/>
                  <a:pt x="1248355" y="254442"/>
                </a:cubicBezTo>
                <a:cubicBezTo>
                  <a:pt x="1270339" y="280822"/>
                  <a:pt x="1273304" y="272535"/>
                  <a:pt x="1288111" y="302150"/>
                </a:cubicBezTo>
                <a:cubicBezTo>
                  <a:pt x="1291859" y="309647"/>
                  <a:pt x="1290827" y="319459"/>
                  <a:pt x="1296063" y="326004"/>
                </a:cubicBezTo>
                <a:cubicBezTo>
                  <a:pt x="1302033" y="333466"/>
                  <a:pt x="1312775" y="335557"/>
                  <a:pt x="1319917" y="341906"/>
                </a:cubicBezTo>
                <a:cubicBezTo>
                  <a:pt x="1336726" y="356847"/>
                  <a:pt x="1355149" y="370902"/>
                  <a:pt x="1367624" y="389614"/>
                </a:cubicBezTo>
                <a:cubicBezTo>
                  <a:pt x="1372925" y="397565"/>
                  <a:pt x="1376770" y="406711"/>
                  <a:pt x="1383527" y="413468"/>
                </a:cubicBezTo>
                <a:cubicBezTo>
                  <a:pt x="1395303" y="425244"/>
                  <a:pt x="1455244" y="463930"/>
                  <a:pt x="1463040" y="469127"/>
                </a:cubicBezTo>
                <a:cubicBezTo>
                  <a:pt x="1470991" y="474428"/>
                  <a:pt x="1480137" y="478273"/>
                  <a:pt x="1486894" y="485030"/>
                </a:cubicBezTo>
                <a:cubicBezTo>
                  <a:pt x="1494845" y="492981"/>
                  <a:pt x="1501598" y="502348"/>
                  <a:pt x="1510748" y="508884"/>
                </a:cubicBezTo>
                <a:cubicBezTo>
                  <a:pt x="1537120" y="527721"/>
                  <a:pt x="1540451" y="521613"/>
                  <a:pt x="1566407" y="532737"/>
                </a:cubicBezTo>
                <a:cubicBezTo>
                  <a:pt x="1577302" y="537406"/>
                  <a:pt x="1587207" y="544238"/>
                  <a:pt x="1598212" y="548640"/>
                </a:cubicBezTo>
                <a:cubicBezTo>
                  <a:pt x="1669182" y="577029"/>
                  <a:pt x="1623879" y="549850"/>
                  <a:pt x="1669774" y="580445"/>
                </a:cubicBezTo>
                <a:cubicBezTo>
                  <a:pt x="1725433" y="577795"/>
                  <a:pt x="1781325" y="578228"/>
                  <a:pt x="1836751" y="572494"/>
                </a:cubicBezTo>
                <a:cubicBezTo>
                  <a:pt x="1858491" y="570245"/>
                  <a:pt x="1879627" y="563502"/>
                  <a:pt x="1900362" y="556591"/>
                </a:cubicBezTo>
                <a:lnTo>
                  <a:pt x="1948070" y="540689"/>
                </a:lnTo>
                <a:cubicBezTo>
                  <a:pt x="1956021" y="532738"/>
                  <a:pt x="1964725" y="525474"/>
                  <a:pt x="1971924" y="516835"/>
                </a:cubicBezTo>
                <a:cubicBezTo>
                  <a:pt x="1978042" y="509494"/>
                  <a:pt x="1981069" y="499738"/>
                  <a:pt x="1987826" y="492981"/>
                </a:cubicBezTo>
                <a:cubicBezTo>
                  <a:pt x="1994583" y="486224"/>
                  <a:pt x="2004923" y="483835"/>
                  <a:pt x="2011680" y="477078"/>
                </a:cubicBezTo>
                <a:cubicBezTo>
                  <a:pt x="2021051" y="467707"/>
                  <a:pt x="2027934" y="456130"/>
                  <a:pt x="2035534" y="445273"/>
                </a:cubicBezTo>
                <a:cubicBezTo>
                  <a:pt x="2046494" y="429615"/>
                  <a:pt x="2051436" y="408166"/>
                  <a:pt x="2067339" y="397565"/>
                </a:cubicBezTo>
                <a:lnTo>
                  <a:pt x="2091193" y="381663"/>
                </a:lnTo>
                <a:cubicBezTo>
                  <a:pt x="2128672" y="325446"/>
                  <a:pt x="2079725" y="393131"/>
                  <a:pt x="2138901" y="333955"/>
                </a:cubicBezTo>
                <a:cubicBezTo>
                  <a:pt x="2191913" y="280943"/>
                  <a:pt x="2115046" y="336608"/>
                  <a:pt x="2178657" y="294198"/>
                </a:cubicBezTo>
                <a:cubicBezTo>
                  <a:pt x="2183958" y="286247"/>
                  <a:pt x="2187368" y="276637"/>
                  <a:pt x="2194560" y="270344"/>
                </a:cubicBezTo>
                <a:cubicBezTo>
                  <a:pt x="2208944" y="257758"/>
                  <a:pt x="2242268" y="238539"/>
                  <a:pt x="2242268" y="238539"/>
                </a:cubicBezTo>
                <a:cubicBezTo>
                  <a:pt x="2270262" y="196546"/>
                  <a:pt x="2243950" y="230281"/>
                  <a:pt x="2289976" y="190831"/>
                </a:cubicBezTo>
                <a:cubicBezTo>
                  <a:pt x="2327879" y="158343"/>
                  <a:pt x="2297108" y="172551"/>
                  <a:pt x="2337684" y="159026"/>
                </a:cubicBezTo>
                <a:cubicBezTo>
                  <a:pt x="2345635" y="153725"/>
                  <a:pt x="2352150" y="144912"/>
                  <a:pt x="2361537" y="143124"/>
                </a:cubicBezTo>
                <a:cubicBezTo>
                  <a:pt x="2408691" y="134142"/>
                  <a:pt x="2504661" y="127221"/>
                  <a:pt x="2504661" y="127221"/>
                </a:cubicBezTo>
                <a:cubicBezTo>
                  <a:pt x="2541767" y="129871"/>
                  <a:pt x="2579767" y="126652"/>
                  <a:pt x="2615979" y="135172"/>
                </a:cubicBezTo>
                <a:cubicBezTo>
                  <a:pt x="2633012" y="139180"/>
                  <a:pt x="2645135" y="172279"/>
                  <a:pt x="2655736" y="182880"/>
                </a:cubicBezTo>
                <a:cubicBezTo>
                  <a:pt x="2662493" y="189637"/>
                  <a:pt x="2672249" y="192665"/>
                  <a:pt x="2679590" y="198783"/>
                </a:cubicBezTo>
                <a:cubicBezTo>
                  <a:pt x="2688229" y="205982"/>
                  <a:pt x="2694805" y="215438"/>
                  <a:pt x="2703444" y="222637"/>
                </a:cubicBezTo>
                <a:cubicBezTo>
                  <a:pt x="2723995" y="239762"/>
                  <a:pt x="2727245" y="238522"/>
                  <a:pt x="2751151" y="246491"/>
                </a:cubicBezTo>
                <a:cubicBezTo>
                  <a:pt x="2759102" y="254442"/>
                  <a:pt x="2767687" y="261806"/>
                  <a:pt x="2775005" y="270344"/>
                </a:cubicBezTo>
                <a:cubicBezTo>
                  <a:pt x="2783630" y="280406"/>
                  <a:pt x="2789488" y="292779"/>
                  <a:pt x="2798859" y="302150"/>
                </a:cubicBezTo>
                <a:cubicBezTo>
                  <a:pt x="2812608" y="315899"/>
                  <a:pt x="2838933" y="324604"/>
                  <a:pt x="2854518" y="333955"/>
                </a:cubicBezTo>
                <a:cubicBezTo>
                  <a:pt x="2870907" y="343788"/>
                  <a:pt x="2886323" y="355158"/>
                  <a:pt x="2902226" y="365760"/>
                </a:cubicBezTo>
                <a:cubicBezTo>
                  <a:pt x="2958445" y="403239"/>
                  <a:pt x="2888844" y="356202"/>
                  <a:pt x="2957885" y="405517"/>
                </a:cubicBezTo>
                <a:cubicBezTo>
                  <a:pt x="2965661" y="411071"/>
                  <a:pt x="2973192" y="417145"/>
                  <a:pt x="2981739" y="421419"/>
                </a:cubicBezTo>
                <a:cubicBezTo>
                  <a:pt x="2989236" y="425167"/>
                  <a:pt x="2997889" y="426069"/>
                  <a:pt x="3005593" y="429371"/>
                </a:cubicBezTo>
                <a:cubicBezTo>
                  <a:pt x="3016488" y="434040"/>
                  <a:pt x="3026393" y="440871"/>
                  <a:pt x="3037398" y="445273"/>
                </a:cubicBezTo>
                <a:cubicBezTo>
                  <a:pt x="3052962" y="451499"/>
                  <a:pt x="3069203" y="455875"/>
                  <a:pt x="3085106" y="461176"/>
                </a:cubicBezTo>
                <a:cubicBezTo>
                  <a:pt x="3093057" y="463826"/>
                  <a:pt x="3100693" y="467749"/>
                  <a:pt x="3108960" y="469127"/>
                </a:cubicBezTo>
                <a:lnTo>
                  <a:pt x="3156668" y="477078"/>
                </a:lnTo>
                <a:lnTo>
                  <a:pt x="3275937" y="516835"/>
                </a:lnTo>
                <a:lnTo>
                  <a:pt x="3299791" y="524786"/>
                </a:lnTo>
                <a:cubicBezTo>
                  <a:pt x="3320223" y="531596"/>
                  <a:pt x="3333493" y="536697"/>
                  <a:pt x="3355450" y="540689"/>
                </a:cubicBezTo>
                <a:cubicBezTo>
                  <a:pt x="3446711" y="557282"/>
                  <a:pt x="3376708" y="540111"/>
                  <a:pt x="3450866" y="556591"/>
                </a:cubicBezTo>
                <a:cubicBezTo>
                  <a:pt x="3461534" y="558962"/>
                  <a:pt x="3472163" y="561541"/>
                  <a:pt x="3482671" y="564543"/>
                </a:cubicBezTo>
                <a:cubicBezTo>
                  <a:pt x="3490730" y="566846"/>
                  <a:pt x="3498394" y="570461"/>
                  <a:pt x="3506525" y="572494"/>
                </a:cubicBezTo>
                <a:cubicBezTo>
                  <a:pt x="3561204" y="586163"/>
                  <a:pt x="3530199" y="572403"/>
                  <a:pt x="3562184" y="5883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RV’s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Binomial (p, n) RV: N</a:t>
                </a:r>
                <a:r>
                  <a:rPr lang="ko-KR" altLang="en-US" dirty="0" smtClean="0"/>
                  <a:t>번 던져서 </a:t>
                </a:r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이 나온 횟수</a:t>
                </a:r>
                <a:endParaRPr lang="en-US" altLang="ko-KR" dirty="0" smtClean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Geometric (p) RV: 6</a:t>
                </a:r>
                <a:r>
                  <a:rPr lang="ko-KR" altLang="en-US" dirty="0" smtClean="0"/>
                  <a:t>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횟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=1,2,…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  </a:t>
                </a:r>
                <a:r>
                  <a:rPr lang="en-US" altLang="ko-KR" dirty="0" smtClean="0"/>
                  <a:t>infinite range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  <a:blipFill rotWithShape="0"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2978302" y="4454856"/>
            <a:ext cx="4581525" cy="2047875"/>
            <a:chOff x="2978302" y="4454856"/>
            <a:chExt cx="4581525" cy="20478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302" y="4454856"/>
              <a:ext cx="4581525" cy="20478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75652" y="4929808"/>
              <a:ext cx="1200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14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5958"/>
            <a:ext cx="6420239" cy="22626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RV’s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95604" y="1679986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G</a:t>
            </a:r>
            <a:r>
              <a:rPr lang="en-US" altLang="ko-KR" dirty="0" smtClean="0"/>
              <a:t>aussian RV  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8421" y="2332327"/>
            <a:ext cx="75857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50" charset="-127"/>
              </a:rPr>
              <a:t>// normal_distribution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50" charset="-127"/>
              </a:rPr>
              <a:t>#include &lt;random&gt;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using namespace </a:t>
            </a:r>
            <a:r>
              <a:rPr lang="en-US" altLang="ko-KR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std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…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default_random_engine generator;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normal_distribution&lt;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50" charset="-127"/>
              </a:rPr>
              <a:t>double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&gt; </a:t>
            </a:r>
            <a:r>
              <a:rPr kumimoji="0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myGauss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(5.0,2.0);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…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50" charset="-127"/>
              </a:rPr>
              <a:t>	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50" charset="-127"/>
              </a:rPr>
              <a:t>ouble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number = </a:t>
            </a:r>
            <a:r>
              <a:rPr kumimoji="0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myGauss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(generator);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…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268548" y="3076958"/>
            <a:ext cx="177281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2663" y="270762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mean, µ 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819055" y="3296915"/>
            <a:ext cx="112745" cy="56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91915" y="3052937"/>
            <a:ext cx="2692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tandard deviation, </a:t>
            </a:r>
            <a:r>
              <a:rPr lang="el-GR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6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Skill or random?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1230"/>
            <a:ext cx="10515600" cy="4351338"/>
          </a:xfrm>
        </p:spPr>
        <p:txBody>
          <a:bodyPr/>
          <a:lstStyle/>
          <a:p>
            <a:r>
              <a:rPr lang="en-US" altLang="ko-KR" dirty="0"/>
              <a:t>Hardcore Player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아바타보다</a:t>
            </a:r>
            <a:r>
              <a:rPr lang="ko-KR" altLang="en-US" dirty="0" smtClean="0"/>
              <a:t> </a:t>
            </a:r>
            <a:r>
              <a:rPr lang="ko-KR" altLang="en-US" dirty="0"/>
              <a:t>플레이어가 성장하는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숙련도를 중요시 하는 풍조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고인물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38" y="3045922"/>
            <a:ext cx="4794326" cy="2761709"/>
          </a:xfrm>
          <a:prstGeom prst="rect">
            <a:avLst/>
          </a:prstGeom>
        </p:spPr>
      </p:pic>
      <p:pic>
        <p:nvPicPr>
          <p:cNvPr id="4106" name="Picture 10" descr="ëª¬ì¤í°í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052543"/>
            <a:ext cx="4392168" cy="27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900" y="59425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몬스터헌터</a:t>
            </a:r>
            <a:r>
              <a:rPr lang="ko-KR" altLang="en-US" dirty="0" smtClean="0"/>
              <a:t> 시리즈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9350" y="59425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다크소울</a:t>
            </a:r>
            <a:r>
              <a:rPr lang="ko-KR" altLang="en-US" dirty="0" smtClean="0"/>
              <a:t> 시리즈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610772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Assignment 1. central</a:t>
            </a:r>
            <a:r>
              <a:rPr lang="ko-KR" altLang="en-US"/>
              <a:t> </a:t>
            </a:r>
            <a:r>
              <a:rPr lang="en-US" altLang="ko-KR"/>
              <a:t>limit theorem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71198" cy="4351338"/>
              </a:xfrm>
            </p:spPr>
            <p:txBody>
              <a:bodyPr/>
              <a:lstStyle/>
              <a:p>
                <a:pPr lvl="1">
                  <a:lnSpc>
                    <a:spcPct val="120000"/>
                  </a:lnSpc>
                </a:pPr>
                <a14:m xmlns:m="http://schemas.openxmlformats.org/officeDocument/2006/math">
                  <m:oMathPara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2147483647" pitchFamily="18" charset="0"/>
                          <a:sym typeface="Wingdings" panose="2147483647" pitchFamily="2" charset="2"/>
                        </a:rPr>
                        <m:t>=(10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2147483647" pitchFamily="18" charset="0"/>
                          <a:sym typeface="Wingdings" panose="2147483647" pitchFamily="2" charset="2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10</m:t>
                          </m:r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2147483647" pitchFamily="18" charset="0"/>
                          <a:sym typeface="Wingdings" panose="2147483647" pitchFamily="2" charset="2"/>
                        </a:rPr>
                        <m:t>)</m:t>
                      </m:r>
                    </m:oMath>
                  </m:oMathPara>
                </a14:m>
              </a:p>
              <a:p>
                <a:pPr lvl="1">
                  <a:lnSpc>
                    <a:spcPct val="120000"/>
                  </a:lnSpc>
                </a:pPr>
                <a14:m xmlns:m="http://schemas.openxmlformats.org/officeDocument/2006/math">
                  <m:oMathPara>
                    <m:oMath xmlns:m="http://schemas.openxmlformats.org/officeDocument/2006/math">
                      <m:r>
                        <a:rPr lang="en-US" altLang="ko-KR" i="1">
                          <a:latin typeface="Cambria Math" panose="2147483647" pitchFamily="18" charset="0"/>
                          <a:sym typeface="Wingdings" panose="2147483647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𝑋</m:t>
                          </m:r>
                        </m:sub>
                      </m:sSub>
                      <m:r>
                        <a:rPr lang="en-US" altLang="ko-KR" i="1">
                          <a:latin typeface="Cambria Math" panose="2147483647" pitchFamily="18" charset="0"/>
                          <a:sym typeface="Wingdings" panose="2147483647" pitchFamily="2" charset="2"/>
                        </a:rPr>
                        <m:t>,</m:t>
                      </m:r>
                      <m:r>
                        <a:rPr lang="en-US" altLang="ko-KR" i="1" smtClean="0">
                          <a:latin typeface="Cambria Math" panose="2147483647" pitchFamily="18" charset="0"/>
                          <a:sym typeface="Wingdings" panose="2147483647" pitchFamily="2" charset="2"/>
                        </a:rPr>
                        <m:t xml:space="preserve"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𝑋</m:t>
                          </m:r>
                        </m:sub>
                      </m:sSub>
                      <m:r>
                        <a:rPr lang="en-US" altLang="ko-KR" i="1">
                          <a:latin typeface="Cambria Math" panose="2147483647" pitchFamily="18" charset="0"/>
                          <a:sym typeface="Wingdings" panose="2147483647" pitchFamily="2" charset="2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" name=""/>
              <p:cNvSpPr txBox="1"/>
              <p:nvPr/>
            </p:nvSpPr>
            <p:spPr>
              <a:xfrm>
                <a:off x="838200" y="1825625"/>
                <a:ext cx="6771198" cy="43513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1026" name="Picture 2" descr="central limit theore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90485" y="1393052"/>
            <a:ext cx="3852084" cy="462250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401431" y="2965603"/>
                <a:ext cx="6096000" cy="75289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 xmlns:m="http://schemas.openxmlformats.org/officeDocument/2006/math">
                  <m:oMathPara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333333"/>
                          </a:solidFill>
                          <a:latin typeface="MathJax_Math-italic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333333"/>
                          </a:solidFill>
                          <a:latin typeface="MathJax_Main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333333"/>
                          </a:solidFill>
                          <a:latin typeface="MathJax_Math-italic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333333"/>
                          </a:solidFill>
                          <a:latin typeface="MathJax_Main"/>
                        </a:rPr>
                        <m:t>|</m:t>
                      </m:r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rgbClr val="333333"/>
                          </a:solidFill>
                          <a:latin typeface="MathJax_Math-italic"/>
                        </a:rPr>
                        <m:t>μ</m:t>
                      </m:r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rgbClr val="333333"/>
                          </a:solidFill>
                          <a:latin typeface="MathJax_Main"/>
                        </a:rPr>
                        <m:t>,</m:t>
                      </m:r>
                      <m:sSup>
                        <m:sSupPr>
                          <m:ctrlPr>
                            <a:rPr lang="el-GR" altLang="ko-KR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 dirty="0">
                              <a:solidFill>
                                <a:srgbClr val="333333"/>
                              </a:solidFill>
                              <a:latin typeface="MathJax_Math-italic"/>
                            </a:rPr>
                            <m:t>σ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l-GR" altLang="ko-KR" dirty="0">
                          <a:solidFill>
                            <a:srgbClr val="333333"/>
                          </a:solidFill>
                          <a:latin typeface="MathJax_Main"/>
                        </a:rPr>
                        <m:t>)=</m:t>
                      </m:r>
                      <m:f>
                        <m:fPr>
                          <m:ctrlPr>
                            <a:rPr lang="el-GR" altLang="ko-KR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altLang="ko-KR" i="1" dirty="0" smtClean="0">
                                  <a:solidFill>
                                    <a:srgbClr val="333333"/>
                                  </a:solidFill>
                                  <a:latin typeface="Cambria Math" panose="2147483647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l-GR" altLang="ko-KR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2147483647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dirty="0">
                                      <a:solidFill>
                                        <a:srgbClr val="333333"/>
                                      </a:solidFill>
                                      <a:latin typeface="MathJax_Main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dirty="0">
                                      <a:solidFill>
                                        <a:srgbClr val="333333"/>
                                      </a:solidFill>
                                      <a:latin typeface="MathJax_Math-italic"/>
                                    </a:rPr>
                                    <m:t>πσ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2147483647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333333"/>
                          </a:solidFill>
                          <a:latin typeface="MathJax_Main"/>
                        </a:rPr>
                        <m:t>exp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333333"/>
                          </a:solidFill>
                          <a:latin typeface="MathJax_Size3"/>
                        </a:rPr>
                        <m:t>{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2147483647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dirty="0" smtClean="0">
                                  <a:solidFill>
                                    <a:srgbClr val="333333"/>
                                  </a:solidFill>
                                  <a:latin typeface="Cambria Math" panose="2147483647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solidFill>
                                    <a:srgbClr val="333333"/>
                                  </a:solidFill>
                                  <a:latin typeface="Cambria Math" panose="2147483647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l-GR" altLang="ko-KR" dirty="0">
                                  <a:solidFill>
                                    <a:srgbClr val="333333"/>
                                  </a:solidFill>
                                  <a:latin typeface="MathJax_Math-italic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2147483647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l-GR" altLang="ko-KR" dirty="0">
                          <a:solidFill>
                            <a:srgbClr val="333333"/>
                          </a:solidFill>
                          <a:latin typeface="MathJax_Main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333333"/>
                          </a:solidFill>
                          <a:latin typeface="MathJax_Math-italic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333333"/>
                          </a:solidFill>
                          <a:latin typeface="MathJax_Main"/>
                        </a:rPr>
                        <m:t>−</m:t>
                      </m:r>
                      <m:r>
                        <m:rPr>
                          <m:nor/>
                        </m:rPr>
                        <a:rPr lang="el-GR" altLang="ko-KR" dirty="0">
                          <a:solidFill>
                            <a:srgbClr val="333333"/>
                          </a:solidFill>
                          <a:latin typeface="MathJax_Math-italic"/>
                        </a:rPr>
                        <m:t>μ</m:t>
                      </m:r>
                      <m:sSup>
                        <m:sSupPr>
                          <m:ctrlPr>
                            <a:rPr lang="el-GR" altLang="ko-KR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2147483647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l-GR" altLang="ko-KR" dirty="0">
                          <a:solidFill>
                            <a:srgbClr val="333333"/>
                          </a:solidFill>
                          <a:latin typeface="MathJax_Size3"/>
                        </a:rPr>
                        <m:t>}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" name=""/>
              <p:cNvSpPr txBox="1"/>
              <p:nvPr/>
            </p:nvSpPr>
            <p:spPr>
              <a:xfrm>
                <a:off x="1401431" y="2965603"/>
                <a:ext cx="6096000" cy="752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1922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주사위 한번 던질 때 확률분포를 이용하여</a:t>
            </a:r>
            <a:r>
              <a:rPr lang="en-US" altLang="ko-KR" sz="2800" dirty="0"/>
              <a:t>, </a:t>
            </a:r>
            <a:r>
              <a:rPr lang="ko-KR" altLang="en-US" sz="2800" dirty="0"/>
              <a:t>주사위를 </a:t>
            </a:r>
            <a:r>
              <a:rPr lang="en-US" altLang="ko-KR" sz="2800" dirty="0"/>
              <a:t>100</a:t>
            </a:r>
            <a:r>
              <a:rPr lang="ko-KR" altLang="en-US" sz="2800" dirty="0"/>
              <a:t>번 던져서 나오는 수의 합은 </a:t>
            </a:r>
            <a:r>
              <a:rPr lang="en-US" altLang="ko-KR" sz="2800" dirty="0"/>
              <a:t>Gaussian </a:t>
            </a:r>
            <a:r>
              <a:rPr lang="ko-KR" altLang="en-US" sz="2800" dirty="0"/>
              <a:t>분포에 가까워짐을 보이라</a:t>
            </a:r>
            <a:r>
              <a:rPr lang="en-US" altLang="ko-KR" sz="2800" dirty="0"/>
              <a:t>. </a:t>
            </a:r>
            <a:r>
              <a:rPr lang="ko-KR" altLang="en-US" sz="2800" dirty="0"/>
              <a:t>이를 위하여 </a:t>
            </a:r>
            <a:r>
              <a:rPr lang="en-US" altLang="ko-KR" sz="2800" dirty="0"/>
              <a:t>100</a:t>
            </a:r>
            <a:r>
              <a:rPr lang="ko-KR" altLang="en-US" sz="2800" dirty="0"/>
              <a:t>번 던지는 것은 </a:t>
            </a:r>
            <a:r>
              <a:rPr lang="en-US" altLang="ko-KR" sz="2800" dirty="0"/>
              <a:t>10</a:t>
            </a:r>
            <a:r>
              <a:rPr lang="ko-KR" altLang="en-US" sz="2800" dirty="0" err="1"/>
              <a:t>만번정도</a:t>
            </a:r>
            <a:r>
              <a:rPr lang="ko-KR" altLang="en-US" sz="2800" dirty="0"/>
              <a:t> 해보기 바란다</a:t>
            </a:r>
            <a:r>
              <a:rPr lang="en-US" altLang="ko-KR" sz="2800" dirty="0"/>
              <a:t>.  </a:t>
            </a:r>
            <a:r>
              <a:rPr lang="ko-KR" altLang="en-US" sz="2800" dirty="0"/>
              <a:t>최소값은 </a:t>
            </a:r>
            <a:r>
              <a:rPr lang="en-US" altLang="ko-KR" sz="2800" dirty="0"/>
              <a:t>100</a:t>
            </a:r>
            <a:r>
              <a:rPr lang="ko-KR" altLang="en-US" sz="2800" dirty="0"/>
              <a:t>이고 최대값은 </a:t>
            </a:r>
            <a:r>
              <a:rPr lang="en-US" altLang="ko-KR" sz="2800" dirty="0"/>
              <a:t>600</a:t>
            </a:r>
            <a:r>
              <a:rPr lang="ko-KR" altLang="en-US" sz="2800" dirty="0"/>
              <a:t>이다</a:t>
            </a:r>
            <a:r>
              <a:rPr lang="en-US" altLang="ko-KR" sz="2800" dirty="0"/>
              <a:t>. 100</a:t>
            </a:r>
            <a:r>
              <a:rPr lang="ko-KR" altLang="en-US" sz="2800" dirty="0"/>
              <a:t>번 던진 것의 평균은 </a:t>
            </a:r>
            <a:r>
              <a:rPr lang="en-US" altLang="ko-KR" sz="2800" dirty="0"/>
              <a:t>350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표준편차는 어떻게 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21099"/>
            <a:ext cx="10515600" cy="2176463"/>
          </a:xfrm>
        </p:spPr>
        <p:txBody>
          <a:bodyPr/>
          <a:lstStyle/>
          <a:p>
            <a:r>
              <a:rPr lang="en-US" altLang="ko-KR" dirty="0" smtClean="0"/>
              <a:t>5 pts : Compare</a:t>
            </a:r>
            <a:r>
              <a:rPr lang="ko-KR" altLang="en-US" dirty="0" smtClean="0"/>
              <a:t> </a:t>
            </a:r>
            <a:r>
              <a:rPr lang="en-US" altLang="ko-KR" dirty="0"/>
              <a:t>pdf of </a:t>
            </a:r>
            <a:r>
              <a:rPr lang="en-US" altLang="ko-KR" dirty="0" smtClean="0"/>
              <a:t>100 </a:t>
            </a:r>
            <a:r>
              <a:rPr lang="en-US" altLang="ko-KR" dirty="0"/>
              <a:t>rolls of dice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</a:t>
            </a:r>
            <a:r>
              <a:rPr lang="en-US" altLang="ko-KR" dirty="0" err="1"/>
              <a:t>Guassian</a:t>
            </a:r>
            <a:r>
              <a:rPr lang="en-US" altLang="ko-KR" dirty="0"/>
              <a:t> pdf</a:t>
            </a:r>
            <a:endParaRPr lang="en-US" altLang="ko-KR" dirty="0" smtClean="0"/>
          </a:p>
          <a:p>
            <a:r>
              <a:rPr lang="en-US" altLang="ko-KR" dirty="0" smtClean="0"/>
              <a:t>3 pts : Plot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 of </a:t>
            </a:r>
            <a:r>
              <a:rPr lang="en-US" altLang="ko-KR" dirty="0" smtClean="0"/>
              <a:t>100 </a:t>
            </a:r>
            <a:r>
              <a:rPr lang="en-US" altLang="ko-KR" dirty="0" smtClean="0"/>
              <a:t>rolls of dice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Guassian</a:t>
            </a:r>
            <a:r>
              <a:rPr lang="en-US" altLang="ko-KR" dirty="0" smtClean="0"/>
              <a:t> pdf</a:t>
            </a:r>
          </a:p>
          <a:p>
            <a:r>
              <a:rPr lang="en-US" altLang="ko-KR" dirty="0" smtClean="0"/>
              <a:t>0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: no 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1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2: Binomial and Poisson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32175"/>
              </a:xfrm>
            </p:spPr>
            <p:txBody>
              <a:bodyPr/>
              <a:lstStyle/>
              <a:p>
                <a:r>
                  <a:rPr lang="en-US" altLang="ko-KR" dirty="0" smtClean="0"/>
                  <a:t>Binomial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Poisson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Poisson limit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32175"/>
              </a:xfrm>
              <a:blipFill rotWithShape="0">
                <a:blip r:embed="rId2"/>
                <a:stretch>
                  <a:fillRect l="-1043" t="-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\lim _{n\to \infty }{n \choose k}p_{n}^{k}(1-p_{n})^{n-k}=e^{-\lambda }{\frac {\lambda ^{k}}{k!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865221" y="4106645"/>
                <a:ext cx="7990457" cy="1052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4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m:rPr>
                        <m:brk m:alnAt="7"/>
                      </m:rPr>
                      <a:rPr lang="en-US" altLang="ko-KR" sz="4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4000" dirty="0" smtClean="0"/>
                  <a:t> 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21" y="4106645"/>
                <a:ext cx="7990457" cy="10524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7800" y="5392737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/>
                  <a:t>where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5392737"/>
                <a:ext cx="29718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312"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93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900" y="774700"/>
            <a:ext cx="10515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Prove Poisson limit. Let p = 0.1 and n = 10, 10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10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(n: number of trials   p: success probability) </a:t>
            </a:r>
          </a:p>
          <a:p>
            <a:r>
              <a:rPr lang="en-US" altLang="ko-KR" dirty="0" smtClean="0"/>
              <a:t>Simulate 3 cases at least 1000 times and make average.</a:t>
            </a:r>
          </a:p>
          <a:p>
            <a:r>
              <a:rPr lang="en-US" altLang="ko-KR" dirty="0" smtClean="0"/>
              <a:t>Note that you cannot calculate n! for n&gt;30 or so.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(Hint) </a:t>
            </a:r>
            <a:r>
              <a:rPr lang="en-US" altLang="ko-KR" dirty="0" smtClean="0">
                <a:solidFill>
                  <a:srgbClr val="0070C0"/>
                </a:solidFill>
              </a:rPr>
              <a:t>float Poisson(float alpha,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x)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float </a:t>
            </a:r>
            <a:r>
              <a:rPr lang="en-US" altLang="ko-KR" dirty="0" err="1" smtClean="0">
                <a:solidFill>
                  <a:srgbClr val="0070C0"/>
                </a:solidFill>
              </a:rPr>
              <a:t>px</a:t>
            </a:r>
            <a:r>
              <a:rPr lang="en-US" altLang="ko-KR" dirty="0" smtClean="0">
                <a:solidFill>
                  <a:srgbClr val="0070C0"/>
                </a:solidFill>
              </a:rPr>
              <a:t> = 1.0;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for(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=1; 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&lt;=x; 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++) </a:t>
            </a:r>
            <a:r>
              <a:rPr lang="en-US" altLang="ko-KR" dirty="0" err="1" smtClean="0">
                <a:solidFill>
                  <a:srgbClr val="0070C0"/>
                </a:solidFill>
              </a:rPr>
              <a:t>px</a:t>
            </a:r>
            <a:r>
              <a:rPr lang="en-US" altLang="ko-KR" dirty="0" smtClean="0">
                <a:solidFill>
                  <a:srgbClr val="0070C0"/>
                </a:solidFill>
              </a:rPr>
              <a:t> *= (alpha/(float)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return </a:t>
            </a:r>
            <a:r>
              <a:rPr lang="en-US" altLang="ko-KR" dirty="0" err="1" smtClean="0">
                <a:solidFill>
                  <a:srgbClr val="0070C0"/>
                </a:solidFill>
              </a:rPr>
              <a:t>px</a:t>
            </a:r>
            <a:r>
              <a:rPr lang="en-US" altLang="ko-KR" dirty="0" smtClean="0">
                <a:solidFill>
                  <a:srgbClr val="0070C0"/>
                </a:solidFill>
              </a:rPr>
              <a:t>*</a:t>
            </a:r>
            <a:r>
              <a:rPr lang="en-US" altLang="ko-KR" dirty="0" err="1" smtClean="0">
                <a:solidFill>
                  <a:srgbClr val="0070C0"/>
                </a:solidFill>
              </a:rPr>
              <a:t>exp</a:t>
            </a:r>
            <a:r>
              <a:rPr lang="en-US" altLang="ko-KR" dirty="0" smtClean="0">
                <a:solidFill>
                  <a:srgbClr val="0070C0"/>
                </a:solidFill>
              </a:rPr>
              <a:t>(-alpha);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sz="3000" dirty="0" smtClean="0"/>
              <a:t>5 pts : compared simulation with binomial </a:t>
            </a:r>
            <a:r>
              <a:rPr lang="en-US" altLang="ko-KR" sz="3000" b="1" dirty="0" smtClean="0"/>
              <a:t>AND</a:t>
            </a:r>
            <a:r>
              <a:rPr lang="en-US" altLang="ko-KR" sz="3000" dirty="0" smtClean="0"/>
              <a:t> Poisson</a:t>
            </a:r>
          </a:p>
          <a:p>
            <a:pPr lvl="1"/>
            <a:r>
              <a:rPr lang="en-US" altLang="ko-KR" sz="3000" dirty="0" smtClean="0"/>
              <a:t>3 pts : </a:t>
            </a:r>
            <a:r>
              <a:rPr lang="en-US" altLang="ko-KR" sz="3000" dirty="0"/>
              <a:t>compared simulation with binomial </a:t>
            </a:r>
            <a:r>
              <a:rPr lang="en-US" altLang="ko-KR" sz="3000" b="1" dirty="0" smtClean="0"/>
              <a:t>OR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Poisson</a:t>
            </a:r>
            <a:endParaRPr lang="en-US" altLang="ko-KR" sz="3000" dirty="0" smtClean="0"/>
          </a:p>
          <a:p>
            <a:pPr lvl="1"/>
            <a:r>
              <a:rPr lang="en-US" altLang="ko-KR" sz="3000" dirty="0" smtClean="0"/>
              <a:t>0 pts : no comparison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493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RNG in Hearthstone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실력</a:t>
            </a:r>
            <a:endParaRPr lang="en-US" altLang="ko-KR" dirty="0" smtClean="0"/>
          </a:p>
          <a:p>
            <a:r>
              <a:rPr lang="ko-KR" altLang="en-US" dirty="0" smtClean="0"/>
              <a:t>초보자와 고수의 격차를 줄임</a:t>
            </a:r>
            <a:r>
              <a:rPr lang="en-US" altLang="ko-KR" dirty="0" smtClean="0"/>
              <a:t>(</a:t>
            </a:r>
            <a:r>
              <a:rPr lang="ko-KR" altLang="en-US" dirty="0"/>
              <a:t>형</a:t>
            </a:r>
            <a:r>
              <a:rPr lang="ko-KR" altLang="en-US" dirty="0" smtClean="0"/>
              <a:t>평성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규칙을 뛰어넘는 플레이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풍부한 경험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2054" name="Picture 6" descr="ìê·¸ì¬ë¡  ìí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1228725"/>
            <a:ext cx="3175000" cy="47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52518"/>
            <a:ext cx="3627114" cy="1972641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4686299" y="3852517"/>
          <a:ext cx="3506917" cy="197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6" imgW="3048120" imgH="1714680" progId="Paint.Picture">
                  <p:embed/>
                </p:oleObj>
              </mc:Choice>
              <mc:Fallback>
                <p:oleObj name="비트맵 이미지" r:id="rId6" imgW="3048120" imgH="1714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299" y="3852517"/>
                        <a:ext cx="3506917" cy="197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1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55179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Chance </a:t>
            </a:r>
            <a:r>
              <a:rPr lang="en-US" altLang="ko-KR" dirty="0" smtClean="0">
                <a:sym typeface="Wingdings" panose="05000000000000000000" pitchFamily="2" charset="2"/>
              </a:rPr>
              <a:t> uncertainty  surprises  pleasure, fun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모든 </a:t>
            </a:r>
            <a:r>
              <a:rPr lang="en-US" altLang="ko-KR" dirty="0" smtClean="0">
                <a:sym typeface="Wingdings" panose="05000000000000000000" pitchFamily="2" charset="2"/>
              </a:rPr>
              <a:t>mechanics</a:t>
            </a:r>
            <a:r>
              <a:rPr lang="ko-KR" altLang="en-US" dirty="0" smtClean="0">
                <a:sym typeface="Wingdings" panose="05000000000000000000" pitchFamily="2" charset="2"/>
              </a:rPr>
              <a:t>들과 </a:t>
            </a:r>
            <a:r>
              <a:rPr lang="ko-KR" altLang="en-US" dirty="0" err="1" smtClean="0">
                <a:sym typeface="Wingdings" panose="05000000000000000000" pitchFamily="2" charset="2"/>
              </a:rPr>
              <a:t>관계있다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포기하지 마라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어렵지 않아요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좋은 </a:t>
            </a:r>
            <a:r>
              <a:rPr lang="en-US" altLang="ko-KR" dirty="0" smtClean="0">
                <a:sym typeface="Wingdings" panose="05000000000000000000" pitchFamily="2" charset="2"/>
              </a:rPr>
              <a:t>game designer</a:t>
            </a:r>
            <a:r>
              <a:rPr lang="ko-KR" altLang="en-US" dirty="0" smtClean="0">
                <a:sym typeface="Wingdings" panose="05000000000000000000" pitchFamily="2" charset="2"/>
              </a:rPr>
              <a:t>는 확률을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잘 다룰 수 있어야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6941" y="3609968"/>
            <a:ext cx="1207382" cy="461665"/>
          </a:xfrm>
          <a:prstGeom prst="rect">
            <a:avLst/>
          </a:prstGeom>
          <a:solidFill>
            <a:srgbClr val="FFFF00"/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r>
              <a:rPr lang="en-US" altLang="ko-KR" sz="2400" dirty="0"/>
              <a:t>Chance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230632" y="3064747"/>
            <a:ext cx="0" cy="54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230632" y="4152020"/>
            <a:ext cx="0" cy="54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677697" y="3215473"/>
            <a:ext cx="281354" cy="39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25660" y="4244506"/>
            <a:ext cx="281354" cy="39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677697" y="4249373"/>
            <a:ext cx="281354" cy="39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525660" y="3215473"/>
            <a:ext cx="281354" cy="39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04866" y="2914226"/>
            <a:ext cx="87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Space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17237" y="267414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Time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68825" y="288008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35620" y="457456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Action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43686" y="4643150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Rule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959051" y="455912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Skill </a:t>
            </a:r>
            <a:endParaRPr lang="ko-KR" altLang="en-US" dirty="0"/>
          </a:p>
        </p:txBody>
      </p:sp>
      <p:pic>
        <p:nvPicPr>
          <p:cNvPr id="11268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09" y="2674141"/>
            <a:ext cx="3569401" cy="23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theory </a:t>
            </a:r>
            <a:r>
              <a:rPr lang="ko-KR" altLang="en-US" dirty="0" smtClean="0"/>
              <a:t>확률론의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탄생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2" y="3823380"/>
            <a:ext cx="1704975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669" y="1575537"/>
            <a:ext cx="2210214" cy="2362994"/>
          </a:xfrm>
          <a:prstGeom prst="rect">
            <a:avLst/>
          </a:prstGeom>
          <a:effectLst>
            <a:softEdge rad="1270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66288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A gambler asked to mathematicians, Pascal and Fermat.</a:t>
                </a:r>
              </a:p>
              <a:p>
                <a:pPr lvl="1"/>
                <a:r>
                  <a:rPr lang="en-US" altLang="ko-KR" dirty="0" smtClean="0"/>
                  <a:t>Game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1: </a:t>
                </a:r>
                <a:r>
                  <a:rPr lang="ko-KR" altLang="en-US" dirty="0" smtClean="0"/>
                  <a:t>주사위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개를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번 던져서</a:t>
                </a:r>
                <a:r>
                  <a:rPr lang="en-US" altLang="ko-KR" dirty="0" smtClean="0"/>
                  <a:t>, 6</a:t>
                </a:r>
                <a:r>
                  <a:rPr lang="ko-KR" altLang="en-US" dirty="0" smtClean="0"/>
                  <a:t>이 한번이라도 나오면 </a:t>
                </a:r>
                <a:r>
                  <a:rPr lang="en-US" altLang="ko-KR" dirty="0" smtClean="0"/>
                  <a:t>win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He made some good money.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His reasoning: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&gt;66%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Game 2: </a:t>
                </a:r>
                <a:r>
                  <a:rPr lang="ko-KR" altLang="en-US" dirty="0"/>
                  <a:t>주사위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개를 </a:t>
                </a:r>
                <a:r>
                  <a:rPr lang="en-US" altLang="ko-KR" dirty="0" smtClean="0"/>
                  <a:t>24</a:t>
                </a:r>
                <a:r>
                  <a:rPr lang="ko-KR" altLang="en-US" dirty="0"/>
                  <a:t>번 던져서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12</a:t>
                </a:r>
                <a:r>
                  <a:rPr lang="ko-KR" altLang="en-US" dirty="0" smtClean="0"/>
                  <a:t>가 </a:t>
                </a:r>
                <a:r>
                  <a:rPr lang="ko-KR" altLang="en-US" dirty="0"/>
                  <a:t>한번이라도 나오면 </a:t>
                </a:r>
                <a:r>
                  <a:rPr lang="en-US" altLang="ko-KR" dirty="0"/>
                  <a:t>win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He lost money.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His reasoning: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&gt;66%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662886" cy="4351338"/>
              </a:xfrm>
              <a:blipFill rotWithShape="0">
                <a:blip r:embed="rId4"/>
                <a:stretch>
                  <a:fillRect l="-1136" t="-3361" r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#1: fractions, decimals, </a:t>
            </a:r>
            <a:r>
              <a:rPr lang="en-US" altLang="ko-KR" dirty="0" err="1" smtClean="0"/>
              <a:t>percents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Coin-toss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=0.5=50%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Dice-roll P(6)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0.17=17%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52" y="1825625"/>
            <a:ext cx="2143125" cy="2143125"/>
          </a:xfrm>
          <a:prstGeom prst="rect">
            <a:avLst/>
          </a:prstGeom>
        </p:spPr>
      </p:pic>
      <p:pic>
        <p:nvPicPr>
          <p:cNvPr id="8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49" y="4001294"/>
            <a:ext cx="35147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#2: 0~1 – and that’s it!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53393" y="1874611"/>
            <a:ext cx="1894114" cy="18156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600450" y="1861457"/>
            <a:ext cx="0" cy="18532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6"/>
          </p:cNvCxnSpPr>
          <p:nvPr/>
        </p:nvCxnSpPr>
        <p:spPr>
          <a:xfrm flipH="1">
            <a:off x="3600450" y="2782434"/>
            <a:ext cx="947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58446" y="25977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05502" y="224068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05502" y="300019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3314" name="Picture 2" descr="dart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909" y="2546227"/>
            <a:ext cx="1374652" cy="9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3653" y="3714750"/>
                <a:ext cx="9993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3" y="3714750"/>
                <a:ext cx="999376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81068" y="4267177"/>
                <a:ext cx="10097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68" y="4267177"/>
                <a:ext cx="1009764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91584" y="4825450"/>
                <a:ext cx="99924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84" y="4825450"/>
                <a:ext cx="999248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56267" y="4424949"/>
                <a:ext cx="2537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7" y="4424949"/>
                <a:ext cx="253710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02" r="-120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dice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96" y="1874611"/>
            <a:ext cx="1908292" cy="18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81874" y="3973154"/>
                <a:ext cx="30170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4" y="3973154"/>
                <a:ext cx="3017043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71642" y="4751957"/>
                <a:ext cx="292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642" y="4751957"/>
                <a:ext cx="292727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42" r="-83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60787" y="5508513"/>
                <a:ext cx="4948984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𝑅𝑜𝑙𝑙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7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′6′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 smtClean="0"/>
                  <a:t>?  Nope..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87" y="5508513"/>
                <a:ext cx="4948984" cy="39183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7813" r="-197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7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#3: “Looked for” over “possible outcomes” equals </a:t>
            </a:r>
            <a:r>
              <a:rPr lang="en-US" altLang="ko-KR" b="1" dirty="0" smtClean="0"/>
              <a:t>probability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6193"/>
                <a:ext cx="10515600" cy="1649186"/>
              </a:xfrm>
            </p:spPr>
            <p:txBody>
              <a:bodyPr/>
              <a:lstStyle/>
              <a:p>
                <a:r>
                  <a:rPr lang="en-US" altLang="ko-KR" dirty="0" smtClean="0"/>
                  <a:t>P(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♥</a:t>
                </a:r>
                <a:r>
                  <a:rPr lang="en-US" altLang="ko-KR" dirty="0" smtClean="0"/>
                  <a:t>)=</a:t>
                </a:r>
                <a:r>
                  <a:rPr lang="en-US" altLang="ko-KR" dirty="0"/>
                  <a:t>P</a:t>
                </a:r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◆</a:t>
                </a:r>
                <a:r>
                  <a:rPr lang="en-US" altLang="ko-KR" dirty="0" smtClean="0"/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(♣)=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(♠)=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6193"/>
                <a:ext cx="10515600" cy="1649186"/>
              </a:xfrm>
              <a:blipFill rotWithShape="0">
                <a:blip r:embed="rId2"/>
                <a:stretch>
                  <a:fillRect l="-1043" t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playing c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6" y="3159578"/>
            <a:ext cx="740212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1417</ep:Words>
  <ep:PresentationFormat>와이드스크린</ep:PresentationFormat>
  <ep:Paragraphs>356</ep:Paragraphs>
  <ep:Slides>33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MathJax_Main</vt:lpstr>
      <vt:lpstr>MathJax_Math-italic</vt:lpstr>
      <vt:lpstr>MathJax_Size3</vt:lpstr>
      <vt:lpstr>맑은 고딕</vt:lpstr>
      <vt:lpstr>Arial</vt:lpstr>
      <vt:lpstr>Cambria Math</vt:lpstr>
      <vt:lpstr>Wingdings</vt:lpstr>
      <vt:lpstr>Office 테마</vt:lpstr>
      <vt:lpstr>비트맵 이미지</vt:lpstr>
      <vt:lpstr>Random processing</vt:lpstr>
      <vt:lpstr>Contents</vt:lpstr>
      <vt:lpstr>Skill or random?</vt:lpstr>
      <vt:lpstr>RNG in Hearthstone</vt:lpstr>
      <vt:lpstr>Chance</vt:lpstr>
      <vt:lpstr>Probability theory 확률론의 탄생</vt:lpstr>
      <vt:lpstr>Rule #1: fractions, decimals, percents</vt:lpstr>
      <vt:lpstr>Rule #2: 0~1 – and that’s it!</vt:lpstr>
      <vt:lpstr>Rule #3: “Looked for” over “possible outcomes” equals probability</vt:lpstr>
      <vt:lpstr>Rule #4: Enumerated</vt:lpstr>
      <vt:lpstr>Rule #5: In certain cases, OR means add</vt:lpstr>
      <vt:lpstr>Rule #6: In certain cases, AND means multiply</vt:lpstr>
      <vt:lpstr>Rule #6: In certain cases, AND means multiply</vt:lpstr>
      <vt:lpstr>Rule #7: One minus “Does” = “Doesn’t”</vt:lpstr>
      <vt:lpstr>Rule #8: Sum of random variables</vt:lpstr>
      <vt:lpstr>Rule #9: Roll the dice</vt:lpstr>
      <vt:lpstr>Rule 10: Geeks love showing off</vt:lpstr>
      <vt:lpstr>Expected value(기대치)</vt:lpstr>
      <vt:lpstr>Examples of expected value</vt:lpstr>
      <vt:lpstr xml:space="preserve">Player’s decision and balancing </vt:lpstr>
      <vt:lpstr>Assignment 1. central limit theorem</vt:lpstr>
      <vt:lpstr>Human element 2</vt:lpstr>
      <vt:lpstr>Discrete RV (uniform dist.)</vt:lpstr>
      <vt:lpstr>Tetris (Monte-Carlo Method)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2019-03-05T22:21:10.000</dcterms:created>
  <dc:creator>Suh Doug young</dc:creator>
  <cp:lastModifiedBy>강영민</cp:lastModifiedBy>
  <dcterms:modified xsi:type="dcterms:W3CDTF">2019-10-29T09:56:39.767</dcterms:modified>
  <cp:revision>41</cp:revision>
  <dc:title>PowerPoint 프레젠테이션</dc:title>
  <cp:version>1000.0000.01</cp:version>
</cp:coreProperties>
</file>