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95" r:id="rId3"/>
    <p:sldId id="257" r:id="rId4"/>
    <p:sldId id="297" r:id="rId5"/>
    <p:sldId id="258" r:id="rId6"/>
    <p:sldId id="259" r:id="rId7"/>
    <p:sldId id="260" r:id="rId8"/>
    <p:sldId id="261" r:id="rId9"/>
    <p:sldId id="29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3" r:id="rId24"/>
    <p:sldId id="277" r:id="rId25"/>
    <p:sldId id="278" r:id="rId26"/>
    <p:sldId id="279" r:id="rId27"/>
    <p:sldId id="298" r:id="rId28"/>
    <p:sldId id="282" r:id="rId29"/>
    <p:sldId id="284" r:id="rId30"/>
    <p:sldId id="286" r:id="rId31"/>
    <p:sldId id="292" r:id="rId32"/>
    <p:sldId id="302" r:id="rId33"/>
    <p:sldId id="303" r:id="rId34"/>
    <p:sldId id="306" r:id="rId35"/>
    <p:sldId id="307" r:id="rId36"/>
    <p:sldId id="308" r:id="rId37"/>
    <p:sldId id="309" r:id="rId38"/>
    <p:sldId id="305" r:id="rId39"/>
    <p:sldId id="289" r:id="rId40"/>
    <p:sldId id="290" r:id="rId41"/>
    <p:sldId id="291" r:id="rId42"/>
    <p:sldId id="283" r:id="rId43"/>
    <p:sldId id="285" r:id="rId44"/>
    <p:sldId id="299" r:id="rId45"/>
    <p:sldId id="300" r:id="rId46"/>
    <p:sldId id="310" r:id="rId47"/>
    <p:sldId id="288" r:id="rId48"/>
    <p:sldId id="287" r:id="rId49"/>
    <p:sldId id="311" r:id="rId50"/>
    <p:sldId id="275" r:id="rId51"/>
    <p:sldId id="280" r:id="rId52"/>
    <p:sldId id="276" r:id="rId53"/>
    <p:sldId id="281" r:id="rId54"/>
    <p:sldId id="29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E0594-27A5-444E-9D94-ED4290228BA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7A87-1880-44CF-87E1-80DAE56D8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192D-9BE7-4011-8E37-C7353D911645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63250" y="952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641-92C4-4A12-B25E-B962CF56916D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BFC8-9A74-4776-9291-23E94CD6A49A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5C47-432C-4689-83D4-4E903BBBD168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72775" y="-4207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9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2137-43FE-4903-9482-EBCD23553551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640-717D-46B4-8C85-1EFB298DBC4D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C97-4530-490F-AE4A-A0EAFB1586FA}" type="datetime1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FD2E-25B3-436E-88A0-7D272844A395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A193-7924-47F3-A821-4C552CF47FD3}" type="datetime1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7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AC0-EAA9-442E-B28B-D025C941951D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2A93-1A46-4A3C-99BC-48F2791DFE1F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B1E2-E4A0-40EB-A173-AC2D3D28AF20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8B41-FB7E-4379-B74F-2229A81C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Full-custom and mixed signal design tutorial - </a:t>
            </a:r>
            <a:r>
              <a:rPr lang="en-US" dirty="0" smtClean="0"/>
              <a:t>V0.2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SS65 PDK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trangdld@khu.ac.kr - CSAVLSI - KHU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93677" cy="1325563"/>
          </a:xfrm>
        </p:spPr>
        <p:txBody>
          <a:bodyPr/>
          <a:lstStyle/>
          <a:p>
            <a:r>
              <a:rPr lang="en-US" dirty="0" smtClean="0"/>
              <a:t>2. SS65 PDK and design tools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8840" cy="4351338"/>
          </a:xfrm>
        </p:spPr>
        <p:txBody>
          <a:bodyPr/>
          <a:lstStyle/>
          <a:p>
            <a:r>
              <a:rPr lang="en-US" dirty="0" smtClean="0"/>
              <a:t>Schematic and layout: Virtuoso</a:t>
            </a:r>
          </a:p>
          <a:p>
            <a:r>
              <a:rPr lang="en-US" dirty="0" smtClean="0"/>
              <a:t>spice simulation: HSPICE</a:t>
            </a:r>
          </a:p>
          <a:p>
            <a:r>
              <a:rPr lang="en-US" dirty="0" smtClean="0"/>
              <a:t>DRC, LVS, PEX: </a:t>
            </a:r>
            <a:r>
              <a:rPr lang="en-US" dirty="0" err="1" smtClean="0"/>
              <a:t>Calibre</a:t>
            </a:r>
            <a:r>
              <a:rPr lang="en-US" dirty="0" smtClean="0"/>
              <a:t> (integrated in virtuoso)</a:t>
            </a:r>
          </a:p>
          <a:p>
            <a:r>
              <a:rPr lang="en-US" dirty="0" smtClean="0"/>
              <a:t>Front-end digital design synthesis: Design Compiler (DC)</a:t>
            </a:r>
          </a:p>
          <a:p>
            <a:r>
              <a:rPr lang="en-US" dirty="0" smtClean="0"/>
              <a:t>Back-end: IC Compiler (ICC)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677275" y="1511300"/>
            <a:ext cx="1504950" cy="6286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SS65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05862" y="374649"/>
            <a:ext cx="124777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6" idx="4"/>
          </p:cNvCxnSpPr>
          <p:nvPr/>
        </p:nvCxnSpPr>
        <p:spPr>
          <a:xfrm flipV="1">
            <a:off x="9429750" y="1012824"/>
            <a:ext cx="0" cy="4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192940" y="783430"/>
            <a:ext cx="1609724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cell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4"/>
            <a:endCxn id="10" idx="3"/>
          </p:cNvCxnSpPr>
          <p:nvPr/>
        </p:nvCxnSpPr>
        <p:spPr>
          <a:xfrm flipV="1">
            <a:off x="10182225" y="1328146"/>
            <a:ext cx="246454" cy="49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484268" y="783431"/>
            <a:ext cx="1433513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(SRAM)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13" idx="4"/>
          </p:cNvCxnSpPr>
          <p:nvPr/>
        </p:nvCxnSpPr>
        <p:spPr>
          <a:xfrm flipH="1" flipV="1">
            <a:off x="8201025" y="1421606"/>
            <a:ext cx="476250" cy="40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743003" y="1557335"/>
            <a:ext cx="876300" cy="5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4"/>
            <a:endCxn id="16" idx="2"/>
          </p:cNvCxnSpPr>
          <p:nvPr/>
        </p:nvCxnSpPr>
        <p:spPr>
          <a:xfrm>
            <a:off x="10182225" y="1825625"/>
            <a:ext cx="560778" cy="1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736210" y="2433637"/>
            <a:ext cx="1387078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5" idx="3"/>
            <a:endCxn id="23" idx="0"/>
          </p:cNvCxnSpPr>
          <p:nvPr/>
        </p:nvCxnSpPr>
        <p:spPr>
          <a:xfrm flipH="1">
            <a:off x="9429749" y="2139950"/>
            <a:ext cx="1" cy="29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487372" y="3286125"/>
            <a:ext cx="1884754" cy="523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IDEC</a:t>
            </a:r>
          </a:p>
          <a:p>
            <a:pPr algn="ctr"/>
            <a:r>
              <a:rPr lang="en-US" dirty="0" smtClean="0"/>
              <a:t>MPW service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3" idx="2"/>
            <a:endCxn id="26" idx="0"/>
          </p:cNvCxnSpPr>
          <p:nvPr/>
        </p:nvCxnSpPr>
        <p:spPr>
          <a:xfrm>
            <a:off x="9429749" y="2881312"/>
            <a:ext cx="0" cy="404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927305" y="4341812"/>
            <a:ext cx="1004887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CSAVLSIKHU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6" idx="2"/>
            <a:endCxn id="31" idx="0"/>
          </p:cNvCxnSpPr>
          <p:nvPr/>
        </p:nvCxnSpPr>
        <p:spPr>
          <a:xfrm>
            <a:off x="9429749" y="3810000"/>
            <a:ext cx="0" cy="53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Full-custom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Schematic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HSPICE simulation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Layout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Verification: DRC, LVS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Parasitic extraction and post-simulation</a:t>
            </a:r>
          </a:p>
          <a:p>
            <a:r>
              <a:rPr lang="en-US" dirty="0" smtClean="0"/>
              <a:t>Design example: RC oscillator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452163"/>
            <a:ext cx="3442238" cy="17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3.a. Schematic with Virtuoso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4106" cy="4351338"/>
          </a:xfrm>
        </p:spPr>
        <p:txBody>
          <a:bodyPr/>
          <a:lstStyle/>
          <a:p>
            <a:r>
              <a:rPr lang="en-US" dirty="0" smtClean="0"/>
              <a:t>in the working directory:</a:t>
            </a:r>
          </a:p>
          <a:p>
            <a:pPr marL="0" indent="0">
              <a:buNone/>
            </a:pPr>
            <a:r>
              <a:rPr lang="en-US" dirty="0" smtClean="0"/>
              <a:t>virtuoso &amp; </a:t>
            </a:r>
          </a:p>
          <a:p>
            <a:r>
              <a:rPr lang="en-US" dirty="0" smtClean="0"/>
              <a:t>In Library Manager: File/New/Library</a:t>
            </a:r>
          </a:p>
          <a:p>
            <a:r>
              <a:rPr lang="en-US" dirty="0" smtClean="0"/>
              <a:t>Make your own library “RORC” then click OK</a:t>
            </a:r>
          </a:p>
          <a:p>
            <a:r>
              <a:rPr lang="en-US" dirty="0" smtClean="0"/>
              <a:t>Select “Reference …”</a:t>
            </a:r>
          </a:p>
          <a:p>
            <a:r>
              <a:rPr lang="en-US" dirty="0" smtClean="0"/>
              <a:t>Choose “l6lp” then 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07" y="153429"/>
            <a:ext cx="2181225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465" y="551610"/>
            <a:ext cx="2028825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465" y="2056979"/>
            <a:ext cx="1533525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294" y="1685366"/>
            <a:ext cx="3333750" cy="1304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640" y="3259046"/>
            <a:ext cx="1390650" cy="100012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6" idx="3"/>
            <a:endCxn id="8" idx="0"/>
          </p:cNvCxnSpPr>
          <p:nvPr/>
        </p:nvCxnSpPr>
        <p:spPr>
          <a:xfrm flipV="1">
            <a:off x="9815932" y="551610"/>
            <a:ext cx="1152946" cy="27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10" idx="3"/>
          </p:cNvCxnSpPr>
          <p:nvPr/>
        </p:nvCxnSpPr>
        <p:spPr>
          <a:xfrm flipH="1">
            <a:off x="9688044" y="1285035"/>
            <a:ext cx="266421" cy="105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 flipH="1">
            <a:off x="7096965" y="2990291"/>
            <a:ext cx="924204" cy="26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940" y="3000350"/>
            <a:ext cx="3562350" cy="176212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1" idx="3"/>
            <a:endCxn id="18" idx="1"/>
          </p:cNvCxnSpPr>
          <p:nvPr/>
        </p:nvCxnSpPr>
        <p:spPr>
          <a:xfrm>
            <a:off x="7792290" y="3759109"/>
            <a:ext cx="628650" cy="12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6965" y="4839514"/>
            <a:ext cx="4886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1376" cy="1325563"/>
          </a:xfrm>
        </p:spPr>
        <p:txBody>
          <a:bodyPr/>
          <a:lstStyle/>
          <a:p>
            <a:r>
              <a:rPr lang="en-US" dirty="0" smtClean="0"/>
              <a:t>3.a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4106" cy="4351338"/>
          </a:xfrm>
        </p:spPr>
        <p:txBody>
          <a:bodyPr/>
          <a:lstStyle/>
          <a:p>
            <a:r>
              <a:rPr lang="en-US" dirty="0" smtClean="0"/>
              <a:t>In library, select RORC</a:t>
            </a:r>
          </a:p>
          <a:p>
            <a:r>
              <a:rPr lang="en-US" dirty="0" smtClean="0"/>
              <a:t>File/New/Cell Views</a:t>
            </a:r>
          </a:p>
          <a:p>
            <a:r>
              <a:rPr lang="en-US" dirty="0" smtClean="0"/>
              <a:t>add Cell name: </a:t>
            </a:r>
            <a:r>
              <a:rPr lang="en-US" dirty="0" err="1" smtClean="0"/>
              <a:t>Schmitt_trigger</a:t>
            </a:r>
            <a:endParaRPr lang="en-US" dirty="0" smtClean="0"/>
          </a:p>
          <a:p>
            <a:r>
              <a:rPr lang="en-US" dirty="0" smtClean="0"/>
              <a:t>View schematic, then OK</a:t>
            </a:r>
          </a:p>
          <a:p>
            <a:r>
              <a:rPr lang="en-US" dirty="0" smtClean="0"/>
              <a:t>Schematic Editor window will appear</a:t>
            </a:r>
          </a:p>
          <a:p>
            <a:r>
              <a:rPr lang="en-US" dirty="0" smtClean="0"/>
              <a:t>Click to “Save and check”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0"/>
            <a:ext cx="3000375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164" y="3632200"/>
            <a:ext cx="6459631" cy="178395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849471" y="4061012"/>
            <a:ext cx="389964" cy="336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83424" cy="1325563"/>
          </a:xfrm>
        </p:spPr>
        <p:txBody>
          <a:bodyPr/>
          <a:lstStyle/>
          <a:p>
            <a:r>
              <a:rPr lang="en-US" dirty="0" smtClean="0"/>
              <a:t>3.a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411941"/>
            <a:ext cx="4558554" cy="47650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Schematic Editor: Add Instance by press key “</a:t>
            </a:r>
            <a:r>
              <a:rPr lang="en-US" dirty="0" err="1" smtClean="0"/>
              <a:t>i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In Add Instance: click Browse then choose “l6lp” library.</a:t>
            </a:r>
          </a:p>
          <a:p>
            <a:r>
              <a:rPr lang="en-US" dirty="0" smtClean="0"/>
              <a:t>Select cell “</a:t>
            </a:r>
            <a:r>
              <a:rPr lang="en-US" dirty="0" err="1" smtClean="0"/>
              <a:t>nfet</a:t>
            </a:r>
            <a:r>
              <a:rPr lang="en-US" dirty="0" smtClean="0"/>
              <a:t>” for NMOS and  “</a:t>
            </a:r>
            <a:r>
              <a:rPr lang="en-US" dirty="0" err="1" smtClean="0"/>
              <a:t>pfet</a:t>
            </a:r>
            <a:r>
              <a:rPr lang="en-US" dirty="0" smtClean="0"/>
              <a:t>” for PMOS in RVT or “</a:t>
            </a:r>
            <a:r>
              <a:rPr lang="en-US" dirty="0" err="1" smtClean="0"/>
              <a:t>lvtnfet</a:t>
            </a:r>
            <a:r>
              <a:rPr lang="en-US" dirty="0" smtClean="0"/>
              <a:t>”/”</a:t>
            </a:r>
            <a:r>
              <a:rPr lang="en-US" dirty="0" err="1" smtClean="0"/>
              <a:t>lvtpfet</a:t>
            </a:r>
            <a:r>
              <a:rPr lang="en-US" dirty="0" smtClean="0"/>
              <a:t>” in LVT. Select View symbol.</a:t>
            </a:r>
          </a:p>
          <a:p>
            <a:r>
              <a:rPr lang="en-US" dirty="0" smtClean="0"/>
              <a:t>Click back to Schematic Editor window to paste the instance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04" y="138905"/>
            <a:ext cx="3829050" cy="500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93" y="5274467"/>
            <a:ext cx="5979459" cy="1076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73658" y="2316051"/>
            <a:ext cx="20762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instance’s properties can be change here or in Properties windows later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10" idx="6"/>
          </p:cNvCxnSpPr>
          <p:nvPr/>
        </p:nvCxnSpPr>
        <p:spPr>
          <a:xfrm flipH="1">
            <a:off x="8794376" y="3054715"/>
            <a:ext cx="1079282" cy="7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63778" y="3301042"/>
            <a:ext cx="530598" cy="1051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44633" y="754120"/>
            <a:ext cx="2054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RVT: regular voltage</a:t>
            </a:r>
          </a:p>
          <a:p>
            <a:r>
              <a:rPr lang="en-US" dirty="0" smtClean="0"/>
              <a:t>LVT: low 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3.a.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1941"/>
            <a:ext cx="5002306" cy="518825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Some basic key in Sch. Editor: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: add Instance</a:t>
            </a:r>
          </a:p>
          <a:p>
            <a:pPr lvl="1"/>
            <a:r>
              <a:rPr lang="en-US" dirty="0" smtClean="0"/>
              <a:t>w: wire connecting</a:t>
            </a:r>
          </a:p>
          <a:p>
            <a:pPr lvl="1"/>
            <a:r>
              <a:rPr lang="en-US" dirty="0" smtClean="0"/>
              <a:t>l: assign label for net</a:t>
            </a:r>
          </a:p>
          <a:p>
            <a:pPr lvl="1"/>
            <a:r>
              <a:rPr lang="en-US" dirty="0" smtClean="0"/>
              <a:t>p: add port</a:t>
            </a:r>
          </a:p>
          <a:p>
            <a:pPr lvl="1"/>
            <a:r>
              <a:rPr lang="en-US" dirty="0" smtClean="0"/>
              <a:t>q: open Properties of an instance</a:t>
            </a:r>
          </a:p>
          <a:p>
            <a:pPr lvl="1"/>
            <a:r>
              <a:rPr lang="en-US" dirty="0" smtClean="0"/>
              <a:t>m: move</a:t>
            </a:r>
          </a:p>
          <a:p>
            <a:pPr lvl="1"/>
            <a:r>
              <a:rPr lang="en-US" dirty="0" smtClean="0"/>
              <a:t>d: delete</a:t>
            </a:r>
          </a:p>
          <a:p>
            <a:pPr lvl="1"/>
            <a:r>
              <a:rPr lang="en-US" dirty="0" smtClean="0"/>
              <a:t>esc: cancel command</a:t>
            </a:r>
          </a:p>
          <a:p>
            <a:pPr lvl="1"/>
            <a:r>
              <a:rPr lang="en-US" dirty="0" smtClean="0"/>
              <a:t>u: undo</a:t>
            </a:r>
          </a:p>
          <a:p>
            <a:r>
              <a:rPr lang="en-US" dirty="0" smtClean="0"/>
              <a:t>After finish the schematic, click “save and check” for saving and checking your design. It should be no error or warning.</a:t>
            </a:r>
          </a:p>
          <a:p>
            <a:r>
              <a:rPr lang="en-US" dirty="0" smtClean="0"/>
              <a:t>Make symbol: Create/</a:t>
            </a:r>
            <a:r>
              <a:rPr lang="en-US" dirty="0" err="1" smtClean="0"/>
              <a:t>Cellview</a:t>
            </a:r>
            <a:r>
              <a:rPr lang="en-US" dirty="0" smtClean="0"/>
              <a:t>/From </a:t>
            </a:r>
            <a:r>
              <a:rPr lang="en-US" dirty="0" err="1" smtClean="0"/>
              <a:t>Cellview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OK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06" y="219063"/>
            <a:ext cx="3284444" cy="3575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19063"/>
            <a:ext cx="3657600" cy="400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56" y="3371220"/>
            <a:ext cx="49720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3.a.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1"/>
            <a:ext cx="4957482" cy="4765022"/>
          </a:xfrm>
        </p:spPr>
        <p:txBody>
          <a:bodyPr>
            <a:normAutofit/>
          </a:bodyPr>
          <a:lstStyle/>
          <a:p>
            <a:r>
              <a:rPr lang="en-US" dirty="0" smtClean="0"/>
              <a:t>Symbol option recommend: </a:t>
            </a:r>
          </a:p>
          <a:p>
            <a:pPr lvl="1"/>
            <a:r>
              <a:rPr lang="en-US" dirty="0" smtClean="0"/>
              <a:t>Left Pins: input signals</a:t>
            </a:r>
          </a:p>
          <a:p>
            <a:pPr lvl="1"/>
            <a:r>
              <a:rPr lang="en-US" dirty="0" smtClean="0"/>
              <a:t>Right: output signals</a:t>
            </a:r>
          </a:p>
          <a:p>
            <a:pPr lvl="1"/>
            <a:r>
              <a:rPr lang="en-US" dirty="0" smtClean="0"/>
              <a:t>Top: Power</a:t>
            </a:r>
          </a:p>
          <a:p>
            <a:pPr lvl="1"/>
            <a:r>
              <a:rPr lang="en-US" dirty="0" smtClean="0"/>
              <a:t>Bottom: Ground, reset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9" y="3874243"/>
            <a:ext cx="4740088" cy="2898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23" y="816046"/>
            <a:ext cx="6686237" cy="44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3.a.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1"/>
            <a:ext cx="4957482" cy="4765022"/>
          </a:xfrm>
        </p:spPr>
        <p:txBody>
          <a:bodyPr>
            <a:normAutofit/>
          </a:bodyPr>
          <a:lstStyle/>
          <a:p>
            <a:r>
              <a:rPr lang="en-US" dirty="0" smtClean="0"/>
              <a:t>In higher hierarchical design, we make RO cell</a:t>
            </a:r>
          </a:p>
          <a:p>
            <a:r>
              <a:rPr lang="en-US" dirty="0" smtClean="0"/>
              <a:t>in designing, some properties are frequent changed so they should be name as parameters. So, later, their value can be modified easily in HSPICE simulation.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146" y="641677"/>
            <a:ext cx="5048250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0601"/>
            <a:ext cx="4791075" cy="609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594632" y="4935071"/>
            <a:ext cx="607639" cy="445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3.b. HSPICE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0333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Export HSPICE netlist from the schematic:</a:t>
            </a:r>
          </a:p>
          <a:p>
            <a:pPr lvl="1"/>
            <a:r>
              <a:rPr lang="en-US" dirty="0" smtClean="0"/>
              <a:t>from Schematic Editor (RO </a:t>
            </a:r>
            <a:r>
              <a:rPr lang="en-US" dirty="0" err="1" smtClean="0"/>
              <a:t>sch</a:t>
            </a:r>
            <a:r>
              <a:rPr lang="en-US" dirty="0" smtClean="0"/>
              <a:t>), launch ADE L</a:t>
            </a:r>
          </a:p>
          <a:p>
            <a:pPr lvl="1"/>
            <a:r>
              <a:rPr lang="en-US" dirty="0" smtClean="0"/>
              <a:t>in ADE L, Setup/Simulator. Choose </a:t>
            </a:r>
            <a:r>
              <a:rPr lang="en-US" dirty="0" err="1" smtClean="0"/>
              <a:t>hspiceD</a:t>
            </a:r>
            <a:r>
              <a:rPr lang="en-US" dirty="0" smtClean="0"/>
              <a:t>, then OK</a:t>
            </a:r>
          </a:p>
          <a:p>
            <a:pPr lvl="1"/>
            <a:r>
              <a:rPr lang="en-US" dirty="0" smtClean="0"/>
              <a:t>in ADE L, Simulation/Netlist/Create to create HSPICE netlist.</a:t>
            </a:r>
          </a:p>
          <a:p>
            <a:pPr lvl="1"/>
            <a:r>
              <a:rPr lang="en-US" dirty="0" smtClean="0"/>
              <a:t>in Netlist window, File/Save as. Save the netlist in HSPICE working directory.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21" y="365125"/>
            <a:ext cx="339090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52" y="1690688"/>
            <a:ext cx="66008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3381375"/>
            <a:ext cx="202882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705" y="4707594"/>
            <a:ext cx="2619375" cy="199072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8771965" y="1250950"/>
            <a:ext cx="201706" cy="43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1"/>
          </p:cNvCxnSpPr>
          <p:nvPr/>
        </p:nvCxnSpPr>
        <p:spPr>
          <a:xfrm>
            <a:off x="8771965" y="3328988"/>
            <a:ext cx="219635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10006013" y="4295775"/>
            <a:ext cx="419380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192" y="3868271"/>
            <a:ext cx="2562225" cy="199072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 flipH="1">
            <a:off x="7173305" y="3328988"/>
            <a:ext cx="1598660" cy="5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288" y="5702956"/>
            <a:ext cx="5943600" cy="107632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035424" y="5983941"/>
            <a:ext cx="2180664" cy="372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23682" y="6538912"/>
            <a:ext cx="1129553" cy="240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3.b. HSPICE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1634" cy="4351338"/>
          </a:xfrm>
        </p:spPr>
        <p:txBody>
          <a:bodyPr/>
          <a:lstStyle/>
          <a:p>
            <a:r>
              <a:rPr lang="en-US" dirty="0" smtClean="0"/>
              <a:t>make a new </a:t>
            </a:r>
            <a:r>
              <a:rPr lang="en-US" dirty="0" err="1" smtClean="0"/>
              <a:t>hspice</a:t>
            </a:r>
            <a:r>
              <a:rPr lang="en-US" dirty="0" smtClean="0"/>
              <a:t> file, named as </a:t>
            </a:r>
            <a:r>
              <a:rPr lang="en-US" dirty="0" err="1" smtClean="0"/>
              <a:t>RO.sim.sp</a:t>
            </a:r>
            <a:endParaRPr lang="en-US" dirty="0" smtClean="0"/>
          </a:p>
          <a:p>
            <a:r>
              <a:rPr lang="en-US" dirty="0" smtClean="0"/>
              <a:t>Add library to </a:t>
            </a:r>
            <a:r>
              <a:rPr lang="en-US" dirty="0" err="1" smtClean="0"/>
              <a:t>hspice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/>
              <a:t> file: .lib "/Tools/Library/MPW126/</a:t>
            </a:r>
            <a:r>
              <a:rPr lang="en-US" dirty="0" err="1"/>
              <a:t>pdk_analog</a:t>
            </a:r>
            <a:r>
              <a:rPr lang="en-US" dirty="0"/>
              <a:t>/S65/SS65/SECPDK/LR6LP/REV00/model/HSPICE/LR6LP_Hspice_V1.5.0.9_SEC2.2.6.1/HSPICE_netlist.lib" FF	</a:t>
            </a:r>
            <a:endParaRPr lang="en-US" dirty="0" smtClean="0"/>
          </a:p>
          <a:p>
            <a:pPr lvl="1"/>
            <a:r>
              <a:rPr lang="en-US" smtClean="0"/>
              <a:t>Condition: NN, FF, SS, FS, SF, or MONTE</a:t>
            </a:r>
            <a:endParaRPr lang="en-US" dirty="0" smtClean="0"/>
          </a:p>
          <a:p>
            <a:r>
              <a:rPr lang="en-US" dirty="0" smtClean="0"/>
              <a:t>run HSPICE: hspice64 </a:t>
            </a:r>
            <a:r>
              <a:rPr lang="en-US" dirty="0" err="1" smtClean="0"/>
              <a:t>RO.sim.sp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V0.1 - release on 02-Jan-2017 - by </a:t>
            </a:r>
            <a:r>
              <a:rPr lang="en-US" dirty="0" err="1" smtClean="0"/>
              <a:t>trangdld</a:t>
            </a:r>
            <a:endParaRPr lang="en-US" dirty="0" smtClean="0"/>
          </a:p>
          <a:p>
            <a:r>
              <a:rPr lang="en-US" dirty="0" smtClean="0"/>
              <a:t>V0.2 </a:t>
            </a:r>
            <a:r>
              <a:rPr lang="en-US" dirty="0"/>
              <a:t>- release on </a:t>
            </a:r>
            <a:r>
              <a:rPr lang="en-US" dirty="0" smtClean="0"/>
              <a:t>21-Feb-2017 </a:t>
            </a:r>
            <a:r>
              <a:rPr lang="en-US" dirty="0"/>
              <a:t>- by </a:t>
            </a:r>
            <a:r>
              <a:rPr lang="en-US" dirty="0" err="1"/>
              <a:t>trangdld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trangdld@khu.ac.kr - CSAVLSI - KHU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3.b HSPICE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0588" cy="4351338"/>
          </a:xfrm>
        </p:spPr>
        <p:txBody>
          <a:bodyPr/>
          <a:lstStyle/>
          <a:p>
            <a:r>
              <a:rPr lang="en-US" dirty="0" smtClean="0"/>
              <a:t>for browser the simulation result (waveform), in ADE L window, choose Tools/Results Browser </a:t>
            </a:r>
            <a:r>
              <a:rPr lang="en-US" dirty="0" smtClean="0">
                <a:sym typeface="Wingdings" panose="05000000000000000000" pitchFamily="2" charset="2"/>
              </a:rPr>
              <a:t> Virtuoso Visualization and Analysis XL window: File/Open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3.c.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CMOS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3434"/>
            <a:ext cx="6939998" cy="2402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94" y="442912"/>
            <a:ext cx="50673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3.c.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CMOS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3434"/>
            <a:ext cx="6939998" cy="2402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14" y="769937"/>
            <a:ext cx="4065359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7482" cy="4351338"/>
          </a:xfrm>
        </p:spPr>
        <p:txBody>
          <a:bodyPr/>
          <a:lstStyle/>
          <a:p>
            <a:r>
              <a:rPr lang="en-US" dirty="0" smtClean="0"/>
              <a:t>Display resources: </a:t>
            </a:r>
            <a:r>
              <a:rPr lang="en-US" dirty="0" err="1" smtClean="0"/>
              <a:t>CIW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Tools</a:t>
            </a:r>
            <a:r>
              <a:rPr lang="en-US" dirty="0" err="1" smtClean="0">
                <a:sym typeface="Wingdings" panose="05000000000000000000" pitchFamily="2" charset="2"/>
              </a:rPr>
              <a:t>Display</a:t>
            </a:r>
            <a:r>
              <a:rPr lang="en-US" dirty="0" smtClean="0">
                <a:sym typeface="Wingdings" panose="05000000000000000000" pitchFamily="2" charset="2"/>
              </a:rPr>
              <a:t> Resources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Merge  OK  close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615" y="1193800"/>
            <a:ext cx="3009900" cy="13525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197788" y="1825625"/>
            <a:ext cx="1143000" cy="5007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24718" cy="1325563"/>
          </a:xfrm>
        </p:spPr>
        <p:txBody>
          <a:bodyPr/>
          <a:lstStyle/>
          <a:p>
            <a:r>
              <a:rPr lang="en-US" dirty="0" smtClean="0"/>
              <a:t>3.d. Verification: DRC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751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17" y="365125"/>
            <a:ext cx="6019239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12" y="2506928"/>
            <a:ext cx="3249144" cy="2567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556" y="5423166"/>
            <a:ext cx="101346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567" y="3920469"/>
            <a:ext cx="4838700" cy="11049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8872536" y="2157412"/>
            <a:ext cx="1385048" cy="34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6814856" y="5074910"/>
            <a:ext cx="3442728" cy="34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H="1" flipV="1">
            <a:off x="5862917" y="5025369"/>
            <a:ext cx="951939" cy="39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34317" y="4652682"/>
            <a:ext cx="2376768" cy="372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2403069">
            <a:off x="4183111" y="4264281"/>
            <a:ext cx="297047" cy="5743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8" idx="0"/>
            <a:endCxn id="17" idx="0"/>
          </p:cNvCxnSpPr>
          <p:nvPr/>
        </p:nvCxnSpPr>
        <p:spPr>
          <a:xfrm rot="16200000" flipH="1" flipV="1">
            <a:off x="4984094" y="3452813"/>
            <a:ext cx="411168" cy="1346479"/>
          </a:xfrm>
          <a:prstGeom prst="bentConnector3">
            <a:avLst>
              <a:gd name="adj1" fmla="val -55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24718" cy="1325563"/>
          </a:xfrm>
        </p:spPr>
        <p:txBody>
          <a:bodyPr/>
          <a:lstStyle/>
          <a:p>
            <a:r>
              <a:rPr lang="en-US" dirty="0" smtClean="0"/>
              <a:t>3.d. Verification: DRC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1" y="1421966"/>
            <a:ext cx="5039406" cy="30484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3 errors can be ignored</a:t>
            </a:r>
          </a:p>
          <a:p>
            <a:r>
              <a:rPr lang="en-US" dirty="0" smtClean="0"/>
              <a:t>Some special errors:</a:t>
            </a:r>
          </a:p>
          <a:p>
            <a:pPr lvl="1"/>
            <a:r>
              <a:rPr lang="en-US" dirty="0" smtClean="0"/>
              <a:t>GR134a “not touching gate”: happened in forward body bias, the VDD need to be connected to </a:t>
            </a:r>
            <a:r>
              <a:rPr lang="en-US" dirty="0" err="1" smtClean="0"/>
              <a:t>Nwell</a:t>
            </a:r>
            <a:r>
              <a:rPr lang="en-US" dirty="0" smtClean="0"/>
              <a:t> and </a:t>
            </a:r>
            <a:r>
              <a:rPr lang="en-US" dirty="0" err="1" smtClean="0"/>
              <a:t>Pwell</a:t>
            </a:r>
            <a:r>
              <a:rPr lang="en-US" dirty="0" smtClean="0"/>
              <a:t> by diode (RX layer)</a:t>
            </a:r>
          </a:p>
          <a:p>
            <a:pPr lvl="1"/>
            <a:r>
              <a:rPr lang="en-US" dirty="0" smtClean="0"/>
              <a:t>GR131_ “ratio of (area)” : when some wire is to long or wide, this kind of error for preventing the antenna violation. Use the “hop up” technique to fix that.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359" y="492125"/>
            <a:ext cx="1857375" cy="266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59" y="3314565"/>
            <a:ext cx="2991574" cy="34481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276" y="430922"/>
            <a:ext cx="2274777" cy="592542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7133664" y="2097741"/>
            <a:ext cx="1019736" cy="726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53400" y="2276145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missing diode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098926" y="3071563"/>
            <a:ext cx="1019736" cy="726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98926" y="3912796"/>
            <a:ext cx="1668556" cy="137332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7392396" y="4276291"/>
            <a:ext cx="2347694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N3 (Isolated  </a:t>
            </a:r>
            <a:r>
              <a:rPr lang="en-US" i="1" dirty="0" err="1" smtClean="0">
                <a:solidFill>
                  <a:srgbClr val="0070C0"/>
                </a:solidFill>
              </a:rPr>
              <a:t>Pwell</a:t>
            </a:r>
            <a:r>
              <a:rPr lang="en-US" i="1" dirty="0" smtClean="0">
                <a:solidFill>
                  <a:srgbClr val="0070C0"/>
                </a:solidFill>
              </a:rPr>
              <a:t> for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forward biased NMOS 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03659" y="4203700"/>
            <a:ext cx="1792941" cy="7620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be ignored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612262" y="4410373"/>
            <a:ext cx="900430" cy="37217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601298" y="3104813"/>
            <a:ext cx="922358" cy="3721774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2273300" y="5286118"/>
            <a:ext cx="419100" cy="6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3.d. Verification: LVS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468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Layout Editing window, </a:t>
            </a:r>
            <a:r>
              <a:rPr lang="en-US" dirty="0" err="1" smtClean="0"/>
              <a:t>Calibre</a:t>
            </a:r>
            <a:r>
              <a:rPr lang="en-US" dirty="0" smtClean="0"/>
              <a:t> / Run LVS. OK for </a:t>
            </a:r>
            <a:r>
              <a:rPr lang="en-US" dirty="0" err="1" smtClean="0"/>
              <a:t>runset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The LVS rules file: “/Tools/Library/MPW126/</a:t>
            </a:r>
            <a:r>
              <a:rPr lang="en-US" dirty="0" err="1" smtClean="0"/>
              <a:t>pdk_analog</a:t>
            </a:r>
            <a:r>
              <a:rPr lang="en-US" dirty="0" smtClean="0"/>
              <a:t>/S65/SS65/SECPDK/LR6LP/REV00/rule/LVS/</a:t>
            </a:r>
            <a:r>
              <a:rPr lang="en-US" dirty="0" err="1" smtClean="0"/>
              <a:t>CalibreLVS</a:t>
            </a:r>
            <a:r>
              <a:rPr lang="en-US" dirty="0" smtClean="0"/>
              <a:t>/</a:t>
            </a:r>
            <a:r>
              <a:rPr lang="en-US" dirty="0" err="1" smtClean="0"/>
              <a:t>CalibreLVS</a:t>
            </a:r>
            <a:r>
              <a:rPr lang="en-US" dirty="0" smtClean="0"/>
              <a:t>/LVS/L6LP_CalibreLVS_V1.5.0.9_SEC0.0.0.22/L6LP_CalibreLVS_V1.5.0.9_SEC0.0.0.22”</a:t>
            </a:r>
          </a:p>
          <a:p>
            <a:r>
              <a:rPr lang="en-US" dirty="0" smtClean="0"/>
              <a:t>Then Run LVS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91" y="897147"/>
            <a:ext cx="5327200" cy="32039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2566" y="4280437"/>
            <a:ext cx="525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result should be “smile face” without any warning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05949" y="4829155"/>
            <a:ext cx="4544683" cy="1597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common errors:</a:t>
            </a:r>
          </a:p>
          <a:p>
            <a:pPr lvl="1"/>
            <a:r>
              <a:rPr lang="en-US" dirty="0" smtClean="0"/>
              <a:t>missing port: check label name in layout, they should be </a:t>
            </a:r>
            <a:r>
              <a:rPr lang="en-US" dirty="0" err="1" smtClean="0"/>
              <a:t>lbl</a:t>
            </a:r>
            <a:r>
              <a:rPr lang="en-US" dirty="0" smtClean="0"/>
              <a:t> layer</a:t>
            </a:r>
          </a:p>
          <a:p>
            <a:pPr lvl="1"/>
            <a:r>
              <a:rPr lang="en-US" dirty="0" smtClean="0"/>
              <a:t>wrong properties: check transistor W,L, finger; for R value of resistor can be ignored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3.e. RC extraction and post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7709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Digital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75500" cy="4351338"/>
          </a:xfrm>
        </p:spPr>
        <p:txBody>
          <a:bodyPr/>
          <a:lstStyle/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Digital design synthesis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Digital simulation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Pad insertion and pre-integration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Place and Route (</a:t>
            </a:r>
            <a:r>
              <a:rPr lang="en-US" dirty="0" err="1" smtClean="0"/>
              <a:t>PnR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Chip finishing and post simulation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930900" y="1825625"/>
            <a:ext cx="787400" cy="10699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930900" y="3074987"/>
            <a:ext cx="787400" cy="660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3644" y="2175946"/>
            <a:ext cx="109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644" y="322689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597900" y="1716880"/>
            <a:ext cx="1943100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simulation (VCS)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597900" y="2643187"/>
            <a:ext cx="1943100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</a:p>
          <a:p>
            <a:pPr algn="ctr"/>
            <a:r>
              <a:rPr lang="en-US" dirty="0" smtClean="0"/>
              <a:t>(DC)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97900" y="742157"/>
            <a:ext cx="19431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HDL code</a:t>
            </a:r>
          </a:p>
          <a:p>
            <a:pPr algn="ctr"/>
            <a:r>
              <a:rPr lang="en-US" dirty="0" smtClean="0"/>
              <a:t>(Verilog)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4"/>
            <a:endCxn id="10" idx="0"/>
          </p:cNvCxnSpPr>
          <p:nvPr/>
        </p:nvCxnSpPr>
        <p:spPr>
          <a:xfrm>
            <a:off x="9569450" y="1453357"/>
            <a:ext cx="0" cy="26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9569450" y="2350292"/>
            <a:ext cx="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3"/>
            <a:endCxn id="12" idx="6"/>
          </p:cNvCxnSpPr>
          <p:nvPr/>
        </p:nvCxnSpPr>
        <p:spPr>
          <a:xfrm flipV="1">
            <a:off x="10541000" y="1097757"/>
            <a:ext cx="12700" cy="93582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11099800" y="2560239"/>
            <a:ext cx="660400" cy="7993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SS65 lib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  <a:endCxn id="11" idx="3"/>
          </p:cNvCxnSpPr>
          <p:nvPr/>
        </p:nvCxnSpPr>
        <p:spPr>
          <a:xfrm flipH="1">
            <a:off x="10541000" y="2959893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597900" y="3555602"/>
            <a:ext cx="1943100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(VCS)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1" idx="2"/>
            <a:endCxn id="18" idx="0"/>
          </p:cNvCxnSpPr>
          <p:nvPr/>
        </p:nvCxnSpPr>
        <p:spPr>
          <a:xfrm>
            <a:off x="9569450" y="3276599"/>
            <a:ext cx="0" cy="27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" idx="3"/>
            <a:endCxn id="18" idx="3"/>
          </p:cNvCxnSpPr>
          <p:nvPr/>
        </p:nvCxnSpPr>
        <p:spPr>
          <a:xfrm rot="5400000">
            <a:off x="10729119" y="3171427"/>
            <a:ext cx="512762" cy="889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597900" y="4487463"/>
            <a:ext cx="1943100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 insertion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597900" y="5400670"/>
            <a:ext cx="1943100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PnR</a:t>
            </a:r>
            <a:endParaRPr lang="en-US" dirty="0" smtClean="0"/>
          </a:p>
        </p:txBody>
      </p:sp>
      <p:cxnSp>
        <p:nvCxnSpPr>
          <p:cNvPr id="28" name="Straight Arrow Connector 27"/>
          <p:cNvCxnSpPr>
            <a:stCxn id="18" idx="2"/>
            <a:endCxn id="25" idx="0"/>
          </p:cNvCxnSpPr>
          <p:nvPr/>
        </p:nvCxnSpPr>
        <p:spPr>
          <a:xfrm>
            <a:off x="9569450" y="4189014"/>
            <a:ext cx="0" cy="29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>
            <a:off x="9569450" y="5120875"/>
            <a:ext cx="0" cy="27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3"/>
            <a:endCxn id="26" idx="3"/>
          </p:cNvCxnSpPr>
          <p:nvPr/>
        </p:nvCxnSpPr>
        <p:spPr>
          <a:xfrm rot="5400000">
            <a:off x="9806585" y="4093961"/>
            <a:ext cx="2357830" cy="889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037066" y="5400670"/>
            <a:ext cx="1943100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sim</a:t>
            </a:r>
          </a:p>
        </p:txBody>
      </p:sp>
      <p:cxnSp>
        <p:nvCxnSpPr>
          <p:cNvPr id="36" name="Straight Arrow Connector 35"/>
          <p:cNvCxnSpPr>
            <a:stCxn id="26" idx="1"/>
            <a:endCxn id="34" idx="3"/>
          </p:cNvCxnSpPr>
          <p:nvPr/>
        </p:nvCxnSpPr>
        <p:spPr>
          <a:xfrm flipH="1">
            <a:off x="7980166" y="5717376"/>
            <a:ext cx="617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061450" y="6313877"/>
            <a:ext cx="1016000" cy="501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6" idx="2"/>
            <a:endCxn id="37" idx="0"/>
          </p:cNvCxnSpPr>
          <p:nvPr/>
        </p:nvCxnSpPr>
        <p:spPr>
          <a:xfrm>
            <a:off x="9569450" y="6034082"/>
            <a:ext cx="0" cy="27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4.a.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6000" cy="4351338"/>
          </a:xfrm>
        </p:spPr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dc_shell</a:t>
            </a:r>
            <a:endParaRPr lang="en-US" dirty="0" smtClean="0"/>
          </a:p>
          <a:p>
            <a:r>
              <a:rPr lang="en-US" dirty="0" smtClean="0"/>
              <a:t>source  </a:t>
            </a:r>
            <a:r>
              <a:rPr lang="en-US" i="1" dirty="0" err="1" smtClean="0"/>
              <a:t>script_file.tcl</a:t>
            </a:r>
            <a:endParaRPr lang="en-US" i="1" dirty="0" smtClean="0"/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153"/>
            <a:ext cx="10515600" cy="481881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Server access and account setup</a:t>
            </a:r>
          </a:p>
          <a:p>
            <a:pPr marL="514350" indent="-514350">
              <a:buAutoNum type="arabicPeriod"/>
            </a:pPr>
            <a:r>
              <a:rPr lang="en-US" dirty="0" smtClean="0"/>
              <a:t>SS65 PDK and design tools 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Full-custom design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Schematic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HSPICE simulation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Layout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Verification: DRC, LVS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Parasitic extraction and post-simulation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Digital design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Digital design synthesis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Digital simulation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Pad insertion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Place and Route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Error handle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Mixed-signal design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Preparing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PnR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Layout integration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Chip merger (</a:t>
            </a:r>
            <a:r>
              <a:rPr lang="ko-KR" altLang="en-US" dirty="0" smtClean="0"/>
              <a:t>머지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 in/out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34553" cy="1325563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4412" cy="4351338"/>
          </a:xfrm>
        </p:spPr>
        <p:txBody>
          <a:bodyPr/>
          <a:lstStyle/>
          <a:p>
            <a:r>
              <a:rPr lang="en-US" dirty="0" smtClean="0"/>
              <a:t>From the working directory, start the ICC:</a:t>
            </a:r>
          </a:p>
          <a:p>
            <a:pPr marL="457200" lvl="1" indent="0">
              <a:buNone/>
            </a:pPr>
            <a:r>
              <a:rPr lang="en-US" dirty="0"/>
              <a:t>/</a:t>
            </a:r>
            <a:r>
              <a:rPr lang="en-US" dirty="0" smtClean="0"/>
              <a:t>Tools/Synopsys/ICC_2013.03/bin/</a:t>
            </a:r>
            <a:r>
              <a:rPr lang="en-US" dirty="0" err="1" smtClean="0"/>
              <a:t>icc_shell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 SS65nm </a:t>
            </a:r>
            <a:r>
              <a:rPr lang="en-US" dirty="0" err="1" smtClean="0"/>
              <a:t>PnR</a:t>
            </a:r>
            <a:r>
              <a:rPr lang="en-US" dirty="0" smtClean="0"/>
              <a:t> with ICC includes 9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06553" y="1078242"/>
            <a:ext cx="1407459" cy="30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design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6551" y="1775306"/>
            <a:ext cx="1407459" cy="35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floorplan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6550" y="2518287"/>
            <a:ext cx="1407459" cy="40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plan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06549" y="3283438"/>
            <a:ext cx="1407459" cy="36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97568" y="2915464"/>
            <a:ext cx="1407459" cy="73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tree synthesis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97567" y="4048588"/>
            <a:ext cx="1407459" cy="38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CTS opt.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752229" y="168586"/>
            <a:ext cx="1116105" cy="697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netlist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72065" y="971946"/>
            <a:ext cx="889749" cy="5195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4"/>
            <a:endCxn id="5" idx="0"/>
          </p:cNvCxnSpPr>
          <p:nvPr/>
        </p:nvCxnSpPr>
        <p:spPr>
          <a:xfrm>
            <a:off x="8310282" y="865650"/>
            <a:ext cx="1" cy="2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5" idx="3"/>
          </p:cNvCxnSpPr>
          <p:nvPr/>
        </p:nvCxnSpPr>
        <p:spPr>
          <a:xfrm flipH="1">
            <a:off x="9014012" y="1231703"/>
            <a:ext cx="55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 flipH="1">
            <a:off x="8310281" y="1385163"/>
            <a:ext cx="2" cy="39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572065" y="1694352"/>
            <a:ext cx="889749" cy="5195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tdf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6" idx="3"/>
          </p:cNvCxnSpPr>
          <p:nvPr/>
        </p:nvCxnSpPr>
        <p:spPr>
          <a:xfrm flipH="1">
            <a:off x="9014010" y="1954109"/>
            <a:ext cx="5580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484224" y="1605106"/>
            <a:ext cx="1707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pin/pad physical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 flipH="1">
            <a:off x="8310280" y="2132913"/>
            <a:ext cx="1" cy="38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97566" y="4845214"/>
            <a:ext cx="1407459" cy="38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7" idx="2"/>
            <a:endCxn id="8" idx="0"/>
          </p:cNvCxnSpPr>
          <p:nvPr/>
        </p:nvCxnSpPr>
        <p:spPr>
          <a:xfrm flipH="1">
            <a:off x="8310279" y="2925956"/>
            <a:ext cx="1" cy="35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1"/>
          </p:cNvCxnSpPr>
          <p:nvPr/>
        </p:nvCxnSpPr>
        <p:spPr>
          <a:xfrm flipV="1">
            <a:off x="9014008" y="3283438"/>
            <a:ext cx="683560" cy="18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flipH="1">
            <a:off x="10401297" y="3651411"/>
            <a:ext cx="1" cy="39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9" idx="0"/>
          </p:cNvCxnSpPr>
          <p:nvPr/>
        </p:nvCxnSpPr>
        <p:spPr>
          <a:xfrm flipH="1">
            <a:off x="10401296" y="4433963"/>
            <a:ext cx="1" cy="41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697565" y="5641840"/>
            <a:ext cx="1407459" cy="38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 opt.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606549" y="5664054"/>
            <a:ext cx="1407459" cy="38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Finishing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9" idx="2"/>
            <a:endCxn id="41" idx="0"/>
          </p:cNvCxnSpPr>
          <p:nvPr/>
        </p:nvCxnSpPr>
        <p:spPr>
          <a:xfrm flipH="1">
            <a:off x="10401295" y="5230589"/>
            <a:ext cx="1" cy="41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1"/>
            <a:endCxn id="42" idx="3"/>
          </p:cNvCxnSpPr>
          <p:nvPr/>
        </p:nvCxnSpPr>
        <p:spPr>
          <a:xfrm flipH="1">
            <a:off x="9014008" y="5834528"/>
            <a:ext cx="683557" cy="2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220375" y="4968866"/>
            <a:ext cx="889749" cy="51951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gds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230465" y="5641840"/>
            <a:ext cx="889749" cy="51951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.v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2" idx="1"/>
            <a:endCxn id="47" idx="6"/>
          </p:cNvCxnSpPr>
          <p:nvPr/>
        </p:nvCxnSpPr>
        <p:spPr>
          <a:xfrm flipH="1" flipV="1">
            <a:off x="7110124" y="5228623"/>
            <a:ext cx="496425" cy="62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1"/>
            <a:endCxn id="48" idx="6"/>
          </p:cNvCxnSpPr>
          <p:nvPr/>
        </p:nvCxnSpPr>
        <p:spPr>
          <a:xfrm flipH="1">
            <a:off x="7120214" y="5856742"/>
            <a:ext cx="486335" cy="4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PnR</a:t>
            </a:r>
            <a:r>
              <a:rPr lang="en-US" dirty="0" smtClean="0"/>
              <a:t> - Read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60644" cy="4351338"/>
          </a:xfrm>
        </p:spPr>
        <p:txBody>
          <a:bodyPr/>
          <a:lstStyle/>
          <a:p>
            <a:r>
              <a:rPr lang="en-US" dirty="0" smtClean="0"/>
              <a:t>The input of “back end” is the results of “front end”:</a:t>
            </a:r>
          </a:p>
          <a:p>
            <a:pPr lvl="1"/>
            <a:r>
              <a:rPr lang="en-US" dirty="0" smtClean="0"/>
              <a:t>netlist (.v)</a:t>
            </a:r>
          </a:p>
          <a:p>
            <a:pPr lvl="1"/>
            <a:r>
              <a:rPr lang="en-US" dirty="0" smtClean="0"/>
              <a:t>standard delay constrain (.</a:t>
            </a:r>
            <a:r>
              <a:rPr lang="en-US" dirty="0" err="1" smtClean="0"/>
              <a:t>sdc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ICC by modify scripts in </a:t>
            </a:r>
            <a:r>
              <a:rPr lang="en-US" dirty="0" err="1" smtClean="0"/>
              <a:t>user_scripts</a:t>
            </a:r>
            <a:endParaRPr lang="en-US" dirty="0" smtClean="0"/>
          </a:p>
          <a:p>
            <a:r>
              <a:rPr lang="en-US" dirty="0" smtClean="0"/>
              <a:t>To read design, in IC shell, run 00_read_design.tcl script file </a:t>
            </a:r>
          </a:p>
          <a:p>
            <a:pPr marL="0" indent="0">
              <a:buNone/>
            </a:pPr>
            <a:r>
              <a:rPr lang="en-US" dirty="0"/>
              <a:t>source </a:t>
            </a:r>
            <a:r>
              <a:rPr lang="en-US" dirty="0" smtClean="0"/>
              <a:t>./script/00_read_design.tcl </a:t>
            </a:r>
            <a:r>
              <a:rPr lang="en-US" dirty="0"/>
              <a:t>&gt; log_SS00.log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778" y="857603"/>
            <a:ext cx="19812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PnR</a:t>
            </a:r>
            <a:r>
              <a:rPr lang="en-US" dirty="0" smtClean="0"/>
              <a:t> – Floorplan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31795" cy="3186641"/>
          </a:xfrm>
        </p:spPr>
        <p:txBody>
          <a:bodyPr/>
          <a:lstStyle/>
          <a:p>
            <a:r>
              <a:rPr lang="en-US" dirty="0" smtClean="0"/>
              <a:t>In Floorplan, we decide</a:t>
            </a:r>
          </a:p>
          <a:p>
            <a:pPr lvl="1"/>
            <a:r>
              <a:rPr lang="en-US" dirty="0" smtClean="0"/>
              <a:t>Core area</a:t>
            </a:r>
          </a:p>
          <a:p>
            <a:pPr lvl="1"/>
            <a:r>
              <a:rPr lang="en-US" dirty="0" smtClean="0"/>
              <a:t>Position of IO pads (load </a:t>
            </a:r>
            <a:r>
              <a:rPr lang="en-US" dirty="0" err="1" smtClean="0"/>
              <a:t>tdf</a:t>
            </a:r>
            <a:r>
              <a:rPr lang="en-US" dirty="0" smtClean="0"/>
              <a:t> script)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of each block</a:t>
            </a:r>
          </a:p>
          <a:p>
            <a:r>
              <a:rPr lang="en-US" dirty="0" smtClean="0"/>
              <a:t>After modify, in IC </a:t>
            </a:r>
            <a:r>
              <a:rPr lang="en-US" dirty="0"/>
              <a:t>shell, run </a:t>
            </a:r>
            <a:r>
              <a:rPr lang="en-US" dirty="0" smtClean="0"/>
              <a:t>01_floorplan.tcl </a:t>
            </a:r>
            <a:r>
              <a:rPr lang="en-US" dirty="0"/>
              <a:t>script file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73623" y="948265"/>
            <a:ext cx="4202288" cy="406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53400" y="1411111"/>
            <a:ext cx="3293533" cy="3183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78357" y="948265"/>
            <a:ext cx="244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Pads and Power rings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3528" y="1690688"/>
            <a:ext cx="6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9933" y="2153533"/>
            <a:ext cx="1099256" cy="8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78596" y="2138040"/>
            <a:ext cx="1084932" cy="5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9933" y="3178261"/>
            <a:ext cx="1099256" cy="8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7258" y="3178261"/>
            <a:ext cx="1084932" cy="5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8" y="5012266"/>
            <a:ext cx="10944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PnR</a:t>
            </a:r>
            <a:r>
              <a:rPr lang="en-US" dirty="0" smtClean="0"/>
              <a:t> – </a:t>
            </a:r>
            <a:r>
              <a:rPr lang="en-US" dirty="0" err="1" smtClean="0"/>
              <a:t>Powerplan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67475" cy="1233664"/>
          </a:xfrm>
        </p:spPr>
        <p:txBody>
          <a:bodyPr/>
          <a:lstStyle/>
          <a:p>
            <a:r>
              <a:rPr lang="en-US" dirty="0" smtClean="0"/>
              <a:t>Define power connection between IO pad and power domain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8" y="5504623"/>
            <a:ext cx="5991225" cy="73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06" y="5485573"/>
            <a:ext cx="4152900" cy="752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35225" y="3229007"/>
            <a:ext cx="1841801" cy="106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15637" y="3059289"/>
            <a:ext cx="799888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VDDT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15637" y="3579283"/>
            <a:ext cx="799888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VDDI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15637" y="4093096"/>
            <a:ext cx="799888" cy="399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15637" y="4606909"/>
            <a:ext cx="440267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55904" y="4599862"/>
            <a:ext cx="359621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15581" y="462217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</a:t>
            </a:r>
            <a:endParaRPr lang="en-US" dirty="0"/>
          </a:p>
        </p:txBody>
      </p:sp>
      <p:cxnSp>
        <p:nvCxnSpPr>
          <p:cNvPr id="17" name="Elbow Connector 16"/>
          <p:cNvCxnSpPr>
            <a:stCxn id="10" idx="3"/>
            <a:endCxn id="15" idx="3"/>
          </p:cNvCxnSpPr>
          <p:nvPr/>
        </p:nvCxnSpPr>
        <p:spPr>
          <a:xfrm flipH="1">
            <a:off x="4910241" y="3259219"/>
            <a:ext cx="5284" cy="1547619"/>
          </a:xfrm>
          <a:prstGeom prst="bentConnector3">
            <a:avLst>
              <a:gd name="adj1" fmla="val -43262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8405" y="3374988"/>
            <a:ext cx="4781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VDD_io</a:t>
            </a:r>
            <a:r>
              <a:rPr lang="en-US" dirty="0" smtClean="0"/>
              <a:t> (IO and digital core share power domain)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720" y="2679950"/>
            <a:ext cx="2905125" cy="276225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11" idx="3"/>
            <a:endCxn id="9" idx="1"/>
          </p:cNvCxnSpPr>
          <p:nvPr/>
        </p:nvCxnSpPr>
        <p:spPr>
          <a:xfrm flipV="1">
            <a:off x="4915525" y="3759584"/>
            <a:ext cx="5019700" cy="19629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4" idx="0"/>
          </p:cNvCxnSpPr>
          <p:nvPr/>
        </p:nvCxnSpPr>
        <p:spPr>
          <a:xfrm>
            <a:off x="4735714" y="3978724"/>
            <a:ext cx="1" cy="621138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45865" y="3466195"/>
            <a:ext cx="8421" cy="11559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1"/>
          </p:cNvCxnSpPr>
          <p:nvPr/>
        </p:nvCxnSpPr>
        <p:spPr>
          <a:xfrm flipH="1">
            <a:off x="5183107" y="2818063"/>
            <a:ext cx="328613" cy="42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4" idx="3"/>
          </p:cNvCxnSpPr>
          <p:nvPr/>
        </p:nvCxnSpPr>
        <p:spPr>
          <a:xfrm>
            <a:off x="4915525" y="3779213"/>
            <a:ext cx="12700" cy="1020579"/>
          </a:xfrm>
          <a:prstGeom prst="bentConnector3">
            <a:avLst>
              <a:gd name="adj1" fmla="val 108889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7" y="3424610"/>
            <a:ext cx="3562350" cy="105727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3" idx="3"/>
          </p:cNvCxnSpPr>
          <p:nvPr/>
        </p:nvCxnSpPr>
        <p:spPr>
          <a:xfrm>
            <a:off x="3601207" y="3953248"/>
            <a:ext cx="1468504" cy="117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3"/>
            <a:endCxn id="9" idx="2"/>
          </p:cNvCxnSpPr>
          <p:nvPr/>
        </p:nvCxnSpPr>
        <p:spPr>
          <a:xfrm flipV="1">
            <a:off x="4915525" y="4290161"/>
            <a:ext cx="5940601" cy="2865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PnR</a:t>
            </a:r>
            <a:r>
              <a:rPr lang="en-US" dirty="0" smtClean="0"/>
              <a:t> – </a:t>
            </a:r>
            <a:r>
              <a:rPr lang="en-US" dirty="0" err="1" smtClean="0"/>
              <a:t>Powerplan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30400"/>
            <a:ext cx="10706100" cy="1233664"/>
          </a:xfrm>
        </p:spPr>
        <p:txBody>
          <a:bodyPr/>
          <a:lstStyle/>
          <a:p>
            <a:r>
              <a:rPr lang="en-US" dirty="0" smtClean="0"/>
              <a:t>The pin CI of input pad, CD0,CD1,CE of </a:t>
            </a:r>
            <a:r>
              <a:rPr lang="en-US" dirty="0" err="1" smtClean="0"/>
              <a:t>ouput</a:t>
            </a:r>
            <a:r>
              <a:rPr lang="en-US" dirty="0" smtClean="0"/>
              <a:t> pad, and CLTCH of all pad have to connect to power domain manually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35225" y="2845181"/>
            <a:ext cx="1841801" cy="106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15637" y="2675463"/>
            <a:ext cx="799888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VDDT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15637" y="3195457"/>
            <a:ext cx="799888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VDDI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15637" y="3709270"/>
            <a:ext cx="799888" cy="399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15637" y="4223083"/>
            <a:ext cx="440267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55904" y="4216036"/>
            <a:ext cx="359621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15581" y="423834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</a:t>
            </a:r>
            <a:endParaRPr lang="en-US" dirty="0"/>
          </a:p>
        </p:txBody>
      </p:sp>
      <p:cxnSp>
        <p:nvCxnSpPr>
          <p:cNvPr id="17" name="Elbow Connector 16"/>
          <p:cNvCxnSpPr>
            <a:stCxn id="10" idx="3"/>
            <a:endCxn id="15" idx="3"/>
          </p:cNvCxnSpPr>
          <p:nvPr/>
        </p:nvCxnSpPr>
        <p:spPr>
          <a:xfrm flipH="1">
            <a:off x="4910241" y="2875393"/>
            <a:ext cx="5284" cy="1547619"/>
          </a:xfrm>
          <a:prstGeom prst="bentConnector3">
            <a:avLst>
              <a:gd name="adj1" fmla="val -43262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8405" y="2991162"/>
            <a:ext cx="4781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VDD_io</a:t>
            </a:r>
            <a:r>
              <a:rPr lang="en-US" dirty="0" smtClean="0"/>
              <a:t> (IO and digital core share power domain)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20" y="2296124"/>
            <a:ext cx="2905125" cy="276225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11" idx="3"/>
            <a:endCxn id="9" idx="1"/>
          </p:cNvCxnSpPr>
          <p:nvPr/>
        </p:nvCxnSpPr>
        <p:spPr>
          <a:xfrm flipV="1">
            <a:off x="4915525" y="3375758"/>
            <a:ext cx="5019700" cy="19629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4" idx="0"/>
          </p:cNvCxnSpPr>
          <p:nvPr/>
        </p:nvCxnSpPr>
        <p:spPr>
          <a:xfrm>
            <a:off x="4735714" y="3594898"/>
            <a:ext cx="1" cy="621138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45865" y="3082369"/>
            <a:ext cx="8421" cy="11559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1"/>
          </p:cNvCxnSpPr>
          <p:nvPr/>
        </p:nvCxnSpPr>
        <p:spPr>
          <a:xfrm flipH="1">
            <a:off x="5183107" y="2434237"/>
            <a:ext cx="328613" cy="42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4" idx="3"/>
          </p:cNvCxnSpPr>
          <p:nvPr/>
        </p:nvCxnSpPr>
        <p:spPr>
          <a:xfrm>
            <a:off x="4915525" y="3395387"/>
            <a:ext cx="12700" cy="1020579"/>
          </a:xfrm>
          <a:prstGeom prst="bentConnector3">
            <a:avLst>
              <a:gd name="adj1" fmla="val 108889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" y="3040784"/>
            <a:ext cx="3562350" cy="105727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3" idx="3"/>
          </p:cNvCxnSpPr>
          <p:nvPr/>
        </p:nvCxnSpPr>
        <p:spPr>
          <a:xfrm>
            <a:off x="3601207" y="3569422"/>
            <a:ext cx="1468504" cy="117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3"/>
            <a:endCxn id="9" idx="2"/>
          </p:cNvCxnSpPr>
          <p:nvPr/>
        </p:nvCxnSpPr>
        <p:spPr>
          <a:xfrm flipV="1">
            <a:off x="4915525" y="3906335"/>
            <a:ext cx="5940601" cy="2865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5475758"/>
            <a:ext cx="1177290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6145571"/>
            <a:ext cx="11334750" cy="2476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9340" y="4758846"/>
            <a:ext cx="11024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netlist _</a:t>
            </a:r>
            <a:r>
              <a:rPr lang="en-US" dirty="0" err="1" smtClean="0"/>
              <a:t>pad.v</a:t>
            </a:r>
            <a:r>
              <a:rPr lang="en-US" dirty="0" smtClean="0"/>
              <a:t> that pin have to be keep floating, however, after synthesis (using DC) that pins will automatic connect to ‘1’ or ‘0’ </a:t>
            </a:r>
            <a:r>
              <a:rPr lang="en-US" dirty="0" smtClean="0">
                <a:sym typeface="Wingdings" panose="05000000000000000000" pitchFamily="2" charset="2"/>
              </a:rPr>
              <a:t> we need remove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PnR</a:t>
            </a:r>
            <a:r>
              <a:rPr lang="en-US" dirty="0" smtClean="0"/>
              <a:t> – </a:t>
            </a:r>
            <a:r>
              <a:rPr lang="en-US" dirty="0" err="1" smtClean="0"/>
              <a:t>Powerplan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1" y="1430400"/>
            <a:ext cx="4082344" cy="1308822"/>
          </a:xfrm>
        </p:spPr>
        <p:txBody>
          <a:bodyPr/>
          <a:lstStyle/>
          <a:p>
            <a:r>
              <a:rPr lang="en-US" dirty="0" smtClean="0"/>
              <a:t>Define multiple power domain (if need)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67547" y="3162420"/>
            <a:ext cx="1841801" cy="106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69237" y="2938919"/>
            <a:ext cx="799888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VDDT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69237" y="3458913"/>
            <a:ext cx="799888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VDDI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69237" y="3972726"/>
            <a:ext cx="799888" cy="399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69237" y="4486539"/>
            <a:ext cx="440267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09504" y="4479492"/>
            <a:ext cx="359621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69181" y="450180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</a:t>
            </a:r>
            <a:endParaRPr lang="en-US" dirty="0"/>
          </a:p>
        </p:txBody>
      </p:sp>
      <p:cxnSp>
        <p:nvCxnSpPr>
          <p:cNvPr id="17" name="Elbow Connector 16"/>
          <p:cNvCxnSpPr>
            <a:stCxn id="10" idx="3"/>
            <a:endCxn id="15" idx="3"/>
          </p:cNvCxnSpPr>
          <p:nvPr/>
        </p:nvCxnSpPr>
        <p:spPr>
          <a:xfrm flipH="1">
            <a:off x="1963841" y="3138849"/>
            <a:ext cx="5284" cy="1547619"/>
          </a:xfrm>
          <a:prstGeom prst="bentConnector3">
            <a:avLst>
              <a:gd name="adj1" fmla="val -43262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1266" y="2725698"/>
            <a:ext cx="2171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VDD_io</a:t>
            </a:r>
            <a:r>
              <a:rPr lang="en-US" dirty="0" smtClean="0"/>
              <a:t> (IO and digital core share power domain)</a:t>
            </a:r>
            <a:endParaRPr lang="en-US" dirty="0"/>
          </a:p>
        </p:txBody>
      </p:sp>
      <p:cxnSp>
        <p:nvCxnSpPr>
          <p:cNvPr id="21" name="Straight Connector 20"/>
          <p:cNvCxnSpPr>
            <a:stCxn id="11" idx="3"/>
            <a:endCxn id="9" idx="1"/>
          </p:cNvCxnSpPr>
          <p:nvPr/>
        </p:nvCxnSpPr>
        <p:spPr>
          <a:xfrm>
            <a:off x="1969125" y="3658843"/>
            <a:ext cx="2598422" cy="34154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4" idx="0"/>
          </p:cNvCxnSpPr>
          <p:nvPr/>
        </p:nvCxnSpPr>
        <p:spPr>
          <a:xfrm>
            <a:off x="1789314" y="3858354"/>
            <a:ext cx="1" cy="621138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99465" y="3345825"/>
            <a:ext cx="8421" cy="11559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4" idx="3"/>
          </p:cNvCxnSpPr>
          <p:nvPr/>
        </p:nvCxnSpPr>
        <p:spPr>
          <a:xfrm>
            <a:off x="1969125" y="3658843"/>
            <a:ext cx="12700" cy="1020579"/>
          </a:xfrm>
          <a:prstGeom prst="bentConnector3">
            <a:avLst>
              <a:gd name="adj1" fmla="val 108889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3"/>
            <a:endCxn id="9" idx="2"/>
          </p:cNvCxnSpPr>
          <p:nvPr/>
        </p:nvCxnSpPr>
        <p:spPr>
          <a:xfrm>
            <a:off x="1969125" y="4172656"/>
            <a:ext cx="3519323" cy="50918"/>
          </a:xfrm>
          <a:prstGeom prst="bentConnector4">
            <a:avLst>
              <a:gd name="adj1" fmla="val 36917"/>
              <a:gd name="adj2" fmla="val 548957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75255"/>
          <a:stretch/>
        </p:blipFill>
        <p:spPr>
          <a:xfrm>
            <a:off x="5246451" y="1441640"/>
            <a:ext cx="6781800" cy="55388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7000191" y="3218202"/>
            <a:ext cx="1196623" cy="94958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63953" y="5047643"/>
            <a:ext cx="799888" cy="3998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787657" y="3218202"/>
            <a:ext cx="1167009" cy="9495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63953" y="5637436"/>
            <a:ext cx="799888" cy="3998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9" idx="2"/>
            <a:endCxn id="27" idx="2"/>
          </p:cNvCxnSpPr>
          <p:nvPr/>
        </p:nvCxnSpPr>
        <p:spPr>
          <a:xfrm rot="5400000" flipH="1" flipV="1">
            <a:off x="6515583" y="3140655"/>
            <a:ext cx="55783" cy="2110055"/>
          </a:xfrm>
          <a:prstGeom prst="bentConnector3">
            <a:avLst>
              <a:gd name="adj1" fmla="val -40980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7" idx="2"/>
            <a:endCxn id="30" idx="2"/>
          </p:cNvCxnSpPr>
          <p:nvPr/>
        </p:nvCxnSpPr>
        <p:spPr>
          <a:xfrm rot="16200000" flipH="1">
            <a:off x="8484832" y="3281461"/>
            <a:ext cx="12700" cy="1772659"/>
          </a:xfrm>
          <a:prstGeom prst="bentConnector3">
            <a:avLst>
              <a:gd name="adj1" fmla="val 224444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8" idx="3"/>
            <a:endCxn id="27" idx="1"/>
          </p:cNvCxnSpPr>
          <p:nvPr/>
        </p:nvCxnSpPr>
        <p:spPr>
          <a:xfrm flipV="1">
            <a:off x="1963841" y="3692997"/>
            <a:ext cx="5036350" cy="1554576"/>
          </a:xfrm>
          <a:prstGeom prst="bentConnector3">
            <a:avLst>
              <a:gd name="adj1" fmla="val 93933"/>
            </a:avLst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2" idx="3"/>
            <a:endCxn id="30" idx="1"/>
          </p:cNvCxnSpPr>
          <p:nvPr/>
        </p:nvCxnSpPr>
        <p:spPr>
          <a:xfrm flipV="1">
            <a:off x="1963841" y="3692997"/>
            <a:ext cx="6823816" cy="2144369"/>
          </a:xfrm>
          <a:prstGeom prst="bentConnector3">
            <a:avLst>
              <a:gd name="adj1" fmla="val 95163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/>
          <a:srcRect t="52072" b="26746"/>
          <a:stretch/>
        </p:blipFill>
        <p:spPr>
          <a:xfrm>
            <a:off x="5246451" y="2225085"/>
            <a:ext cx="6781800" cy="4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PnR</a:t>
            </a:r>
            <a:r>
              <a:rPr lang="en-US" dirty="0" smtClean="0"/>
              <a:t> – </a:t>
            </a:r>
            <a:r>
              <a:rPr lang="en-US" dirty="0" err="1" smtClean="0"/>
              <a:t>Powerplan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1" y="1430400"/>
            <a:ext cx="4082344" cy="1308822"/>
          </a:xfrm>
        </p:spPr>
        <p:txBody>
          <a:bodyPr/>
          <a:lstStyle/>
          <a:p>
            <a:r>
              <a:rPr lang="en-US" dirty="0" smtClean="0"/>
              <a:t>Make power 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51956" y="4212740"/>
            <a:ext cx="1841801" cy="106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8985" y="4225852"/>
            <a:ext cx="799888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VDDT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88985" y="4745846"/>
            <a:ext cx="799888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VDDI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88985" y="5259659"/>
            <a:ext cx="799888" cy="399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88985" y="5773472"/>
            <a:ext cx="440267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29252" y="5766425"/>
            <a:ext cx="359621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8929" y="5788735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</a:t>
            </a:r>
            <a:endParaRPr lang="en-US" dirty="0"/>
          </a:p>
        </p:txBody>
      </p:sp>
      <p:cxnSp>
        <p:nvCxnSpPr>
          <p:cNvPr id="17" name="Elbow Connector 16"/>
          <p:cNvCxnSpPr>
            <a:stCxn id="10" idx="3"/>
            <a:endCxn id="15" idx="3"/>
          </p:cNvCxnSpPr>
          <p:nvPr/>
        </p:nvCxnSpPr>
        <p:spPr>
          <a:xfrm flipH="1">
            <a:off x="2683589" y="4425782"/>
            <a:ext cx="5284" cy="1547619"/>
          </a:xfrm>
          <a:prstGeom prst="bentConnector3">
            <a:avLst>
              <a:gd name="adj1" fmla="val -43262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</p:cNvCxnSpPr>
          <p:nvPr/>
        </p:nvCxnSpPr>
        <p:spPr>
          <a:xfrm flipV="1">
            <a:off x="2688873" y="4945775"/>
            <a:ext cx="1521883" cy="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4" idx="0"/>
          </p:cNvCxnSpPr>
          <p:nvPr/>
        </p:nvCxnSpPr>
        <p:spPr>
          <a:xfrm>
            <a:off x="2509062" y="5145287"/>
            <a:ext cx="1" cy="621138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19213" y="4632758"/>
            <a:ext cx="8421" cy="11559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4" idx="3"/>
          </p:cNvCxnSpPr>
          <p:nvPr/>
        </p:nvCxnSpPr>
        <p:spPr>
          <a:xfrm>
            <a:off x="2688873" y="4945776"/>
            <a:ext cx="12700" cy="1020579"/>
          </a:xfrm>
          <a:prstGeom prst="bentConnector3">
            <a:avLst>
              <a:gd name="adj1" fmla="val 108889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3"/>
          </p:cNvCxnSpPr>
          <p:nvPr/>
        </p:nvCxnSpPr>
        <p:spPr>
          <a:xfrm flipV="1">
            <a:off x="2688873" y="5437653"/>
            <a:ext cx="1270705" cy="219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19" y="1482799"/>
            <a:ext cx="6867525" cy="13144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959578" y="3476979"/>
            <a:ext cx="0" cy="26963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959578" y="3476979"/>
            <a:ext cx="3897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848601" y="3461715"/>
            <a:ext cx="0" cy="26963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59578" y="6149352"/>
            <a:ext cx="3897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10756" y="3683977"/>
            <a:ext cx="0" cy="2289424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210756" y="3683977"/>
            <a:ext cx="3381023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591778" y="3675263"/>
            <a:ext cx="0" cy="226709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10755" y="5940509"/>
            <a:ext cx="3381023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PnR</a:t>
            </a:r>
            <a:r>
              <a:rPr lang="en-US" dirty="0" smtClean="0"/>
              <a:t> – </a:t>
            </a:r>
            <a:r>
              <a:rPr lang="en-US" dirty="0" err="1" smtClean="0"/>
              <a:t>Powerplan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1" y="1430400"/>
            <a:ext cx="4082344" cy="1308822"/>
          </a:xfrm>
        </p:spPr>
        <p:txBody>
          <a:bodyPr/>
          <a:lstStyle/>
          <a:p>
            <a:r>
              <a:rPr lang="en-US" dirty="0" smtClean="0"/>
              <a:t>Define route guide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66233"/>
            <a:ext cx="12192000" cy="60007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38200" y="2793999"/>
            <a:ext cx="4202288" cy="406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17977" y="3256845"/>
            <a:ext cx="3293533" cy="3183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42934" y="2793999"/>
            <a:ext cx="244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Pads and Power rings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628105" y="3536422"/>
            <a:ext cx="6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74510" y="3999267"/>
            <a:ext cx="1099256" cy="8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43173" y="3983774"/>
            <a:ext cx="1084932" cy="5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4510" y="5023995"/>
            <a:ext cx="1099256" cy="883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51835" y="5023995"/>
            <a:ext cx="1084932" cy="5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1755" y="3244334"/>
            <a:ext cx="511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Only using M1, M2, M3 for signal routing in this area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>
            <a:off x="4301067" y="3429000"/>
            <a:ext cx="1160688" cy="206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61755" y="4479246"/>
            <a:ext cx="227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 routing in this area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832622" y="2416881"/>
            <a:ext cx="1038578" cy="90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594600" y="2739222"/>
            <a:ext cx="1052689" cy="174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1"/>
          </p:cNvCxnSpPr>
          <p:nvPr/>
        </p:nvCxnSpPr>
        <p:spPr>
          <a:xfrm flipH="1">
            <a:off x="2494844" y="4663912"/>
            <a:ext cx="2966911" cy="49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PnR</a:t>
            </a:r>
            <a:r>
              <a:rPr lang="en-US" dirty="0" smtClean="0"/>
              <a:t> – Other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29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IC shell, run </a:t>
            </a:r>
            <a:r>
              <a:rPr lang="en-US" dirty="0" smtClean="0"/>
              <a:t>script files: </a:t>
            </a:r>
          </a:p>
          <a:p>
            <a:r>
              <a:rPr lang="en-US" dirty="0" smtClean="0"/>
              <a:t>03_place_opt.tcl </a:t>
            </a:r>
            <a:endParaRPr lang="en-US" dirty="0"/>
          </a:p>
          <a:p>
            <a:r>
              <a:rPr lang="en-US" dirty="0" smtClean="0"/>
              <a:t>04_clock_opt_cts.tcl </a:t>
            </a:r>
          </a:p>
          <a:p>
            <a:r>
              <a:rPr lang="en-US" dirty="0" smtClean="0"/>
              <a:t>05_clock_opt_psyn.tcl </a:t>
            </a:r>
          </a:p>
          <a:p>
            <a:r>
              <a:rPr lang="en-US" dirty="0" smtClean="0"/>
              <a:t>06_route.tcl </a:t>
            </a:r>
            <a:endParaRPr lang="en-US" dirty="0"/>
          </a:p>
          <a:p>
            <a:r>
              <a:rPr lang="en-US" dirty="0" smtClean="0"/>
              <a:t>07_route_opt.tcl </a:t>
            </a:r>
            <a:endParaRPr lang="en-US" dirty="0"/>
          </a:p>
          <a:p>
            <a:r>
              <a:rPr lang="en-US" dirty="0" smtClean="0"/>
              <a:t>08_chip_finish.tcl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4.e. Error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6118" cy="4351338"/>
          </a:xfrm>
        </p:spPr>
        <p:txBody>
          <a:bodyPr/>
          <a:lstStyle/>
          <a:p>
            <a:r>
              <a:rPr lang="en-US" dirty="0" smtClean="0"/>
              <a:t>Error browsing: In IC compiler layout window, select Verification/Error browser. Choose “Detail route” then click 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40" y="619405"/>
            <a:ext cx="4695825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71" y="2204700"/>
            <a:ext cx="5794841" cy="41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tools from IDEC ftp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5379"/>
          </a:xfrm>
        </p:spPr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/>
              <a:t>-r --user="</a:t>
            </a:r>
            <a:r>
              <a:rPr lang="en-US" dirty="0" err="1"/>
              <a:t>cadtmp</a:t>
            </a:r>
            <a:r>
              <a:rPr lang="en-US" dirty="0"/>
              <a:t>" --</a:t>
            </a:r>
            <a:r>
              <a:rPr lang="en-US"/>
              <a:t>password</a:t>
            </a:r>
            <a:r>
              <a:rPr lang="en-US" smtClean="0"/>
              <a:t>=‘\!</a:t>
            </a:r>
            <a:r>
              <a:rPr lang="en-US" dirty="0"/>
              <a:t>cadtmp11?' ftp://143.248.230.149/</a:t>
            </a:r>
            <a:r>
              <a:rPr lang="en-US" u="sng" dirty="0"/>
              <a:t>CADENCE/IC616/Linux</a:t>
            </a:r>
            <a:r>
              <a:rPr lang="en-US" dirty="0"/>
              <a:t>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56075" y="2751826"/>
            <a:ext cx="1371600" cy="89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5313" y="3899140"/>
            <a:ext cx="281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 directory that you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4.e. Error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292353" cy="4351338"/>
          </a:xfrm>
        </p:spPr>
        <p:txBody>
          <a:bodyPr/>
          <a:lstStyle/>
          <a:p>
            <a:r>
              <a:rPr lang="en-US" dirty="0" smtClean="0"/>
              <a:t>In digital design’s </a:t>
            </a:r>
            <a:r>
              <a:rPr lang="en-US" dirty="0" err="1" smtClean="0"/>
              <a:t>PnR</a:t>
            </a:r>
            <a:r>
              <a:rPr lang="en-US" dirty="0" smtClean="0"/>
              <a:t>, some critical violations:</a:t>
            </a:r>
          </a:p>
          <a:p>
            <a:pPr lvl="1"/>
            <a:r>
              <a:rPr lang="en-US" dirty="0" smtClean="0"/>
              <a:t>short circuit</a:t>
            </a:r>
          </a:p>
          <a:p>
            <a:pPr lvl="1"/>
            <a:r>
              <a:rPr lang="en-US" dirty="0" smtClean="0"/>
              <a:t>Diff/Same net spacing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Some clues: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Search and repair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Repartitioning (in floorplan)</a:t>
            </a:r>
          </a:p>
          <a:p>
            <a:pPr lvl="1"/>
            <a:r>
              <a:rPr lang="en-US" dirty="0" smtClean="0"/>
              <a:t>Change cell density</a:t>
            </a:r>
          </a:p>
          <a:p>
            <a:pPr lvl="1"/>
            <a:r>
              <a:rPr lang="en-US" dirty="0" smtClean="0"/>
              <a:t>Change placement and  optimization option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4.e. Error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0588" cy="4351338"/>
          </a:xfrm>
        </p:spPr>
        <p:txBody>
          <a:bodyPr/>
          <a:lstStyle/>
          <a:p>
            <a:r>
              <a:rPr lang="en-US" dirty="0" smtClean="0"/>
              <a:t>For antenna violation fixing: Route/Detail routing </a:t>
            </a:r>
            <a:r>
              <a:rPr lang="en-US" dirty="0" smtClean="0">
                <a:sym typeface="Wingdings" panose="05000000000000000000" pitchFamily="2" charset="2"/>
              </a:rPr>
              <a:t> Set Detail route option … Modify those option to getting the best result.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some case, antenna violation can not be fixed completely, they should be fix manually by hop up </a:t>
            </a:r>
            <a:r>
              <a:rPr lang="en-US" dirty="0" err="1" smtClean="0">
                <a:sym typeface="Wingdings" panose="05000000000000000000" pitchFamily="2" charset="2"/>
              </a:rPr>
              <a:t>techinique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(detail in section 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45" y="295006"/>
            <a:ext cx="4759699" cy="624390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758953" y="510988"/>
            <a:ext cx="685800" cy="389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71445" y="2707341"/>
            <a:ext cx="416862" cy="389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01853" y="3097306"/>
            <a:ext cx="2507876" cy="694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Mixed-signal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43223" cy="1325563"/>
          </a:xfrm>
        </p:spPr>
        <p:txBody>
          <a:bodyPr/>
          <a:lstStyle/>
          <a:p>
            <a:r>
              <a:rPr lang="en-US" dirty="0" smtClean="0"/>
              <a:t>5.a. Preparing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743222" cy="398621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This guideline is for manual integration without timing verification.</a:t>
            </a:r>
          </a:p>
          <a:p>
            <a:pPr lvl="1"/>
            <a:r>
              <a:rPr lang="en-US" dirty="0" smtClean="0"/>
              <a:t>The full-custom blocks (macros) will be embedded into chip’s layout after </a:t>
            </a:r>
            <a:r>
              <a:rPr lang="en-US" dirty="0" err="1" smtClean="0"/>
              <a:t>PnR</a:t>
            </a:r>
            <a:r>
              <a:rPr lang="en-US" dirty="0" smtClean="0"/>
              <a:t> step of digital part.</a:t>
            </a:r>
          </a:p>
          <a:p>
            <a:pPr lvl="1"/>
            <a:r>
              <a:rPr lang="en-US" dirty="0" smtClean="0"/>
              <a:t>Preparing:</a:t>
            </a:r>
          </a:p>
          <a:p>
            <a:pPr lvl="2"/>
            <a:r>
              <a:rPr lang="en-US" dirty="0" smtClean="0"/>
              <a:t>macro’s size, pins position</a:t>
            </a:r>
          </a:p>
          <a:p>
            <a:pPr lvl="2"/>
            <a:r>
              <a:rPr lang="en-US" dirty="0" smtClean="0"/>
              <a:t>Macro’s position (floorplan)</a:t>
            </a:r>
          </a:p>
          <a:p>
            <a:pPr lvl="2"/>
            <a:r>
              <a:rPr lang="en-US" dirty="0" smtClean="0"/>
              <a:t>Power for macro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73623" y="948265"/>
            <a:ext cx="4202288" cy="406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53400" y="1411111"/>
            <a:ext cx="3293533" cy="3183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78357" y="948265"/>
            <a:ext cx="244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Pads and Power rings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63528" y="1690688"/>
            <a:ext cx="6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578144" y="2869142"/>
            <a:ext cx="1196623" cy="9495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 or Memory Macro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254544" y="2153534"/>
            <a:ext cx="1099256" cy="2305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644" cy="809345"/>
          </a:xfrm>
        </p:spPr>
        <p:txBody>
          <a:bodyPr/>
          <a:lstStyle/>
          <a:p>
            <a:r>
              <a:rPr lang="en-US" dirty="0" smtClean="0"/>
              <a:t>IO pad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1112" y="587021"/>
            <a:ext cx="6581421" cy="576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5846" y="1178249"/>
            <a:ext cx="5360598" cy="4658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55846" y="587021"/>
            <a:ext cx="244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Pads and Power rings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76986" y="1319253"/>
            <a:ext cx="6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27049" y="2869632"/>
            <a:ext cx="1196623" cy="94958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Analog Macro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5312" y="1309869"/>
            <a:ext cx="799888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75312" y="1829863"/>
            <a:ext cx="799888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75312" y="2343676"/>
            <a:ext cx="799888" cy="399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75312" y="2864193"/>
            <a:ext cx="799888" cy="3998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75312" y="3384187"/>
            <a:ext cx="440267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15579" y="3377140"/>
            <a:ext cx="359621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998110" y="4658973"/>
            <a:ext cx="799888" cy="3998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989945" y="3911228"/>
            <a:ext cx="440267" cy="39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30212" y="3904181"/>
            <a:ext cx="359621" cy="3998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1325132"/>
            <a:ext cx="238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VDDT power pad (3.3V)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3227893" y="1509798"/>
            <a:ext cx="96755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61507" y="1845126"/>
            <a:ext cx="233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VDDI power pad (1.2V)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61507" y="2304278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GND pad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9892" y="2847746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Analog pad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67469" y="3264880"/>
            <a:ext cx="144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Digital IO pad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9892" y="4266027"/>
            <a:ext cx="901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breaker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59892" y="4783288"/>
            <a:ext cx="184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VDDI power pad 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534084" y="4451389"/>
            <a:ext cx="2097205" cy="9495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or full custom digital  Macro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7469" y="5414309"/>
            <a:ext cx="184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VDDI power pad 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007324" y="5291779"/>
            <a:ext cx="799888" cy="3998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989945" y="5894156"/>
            <a:ext cx="799888" cy="399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49621" y="1115914"/>
            <a:ext cx="903111" cy="123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47087" y="5051342"/>
            <a:ext cx="903111" cy="2479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>
            <a:off x="4789480" y="6051197"/>
            <a:ext cx="519995" cy="90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28445" y="1423728"/>
            <a:ext cx="1470991" cy="3977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44855" y="4405537"/>
            <a:ext cx="903111" cy="90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08111" cy="1325563"/>
          </a:xfrm>
        </p:spPr>
        <p:txBody>
          <a:bodyPr/>
          <a:lstStyle/>
          <a:p>
            <a:r>
              <a:rPr lang="en-US" dirty="0" smtClean="0"/>
              <a:t>IO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8431" cy="3312088"/>
          </a:xfrm>
        </p:spPr>
        <p:txBody>
          <a:bodyPr/>
          <a:lstStyle/>
          <a:p>
            <a:r>
              <a:rPr lang="en-US" dirty="0" smtClean="0"/>
              <a:t>Position of pad is defined in </a:t>
            </a:r>
            <a:r>
              <a:rPr lang="en-US" dirty="0" err="1" smtClean="0"/>
              <a:t>padplace.tdf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IDEC provide a standard </a:t>
            </a:r>
            <a:r>
              <a:rPr lang="en-US" dirty="0" err="1" smtClean="0"/>
              <a:t>padplace</a:t>
            </a:r>
            <a:r>
              <a:rPr lang="en-US" dirty="0" smtClean="0"/>
              <a:t> file. If we want to do bonding in IDEC, do not change the offset 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17" y="5307912"/>
            <a:ext cx="6296025" cy="419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3623" y="948265"/>
            <a:ext cx="4202288" cy="406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53400" y="1411111"/>
            <a:ext cx="3293533" cy="3183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78357" y="948265"/>
            <a:ext cx="244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Pads and Power rings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85241" y="4984607"/>
            <a:ext cx="76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(0,0)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6905464" y="2772011"/>
            <a:ext cx="618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left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390687" y="453176"/>
            <a:ext cx="61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top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1446193" y="2832752"/>
            <a:ext cx="784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right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9416086" y="5137713"/>
            <a:ext cx="1138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bottom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43978" y="966262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Pad 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601050" y="463968"/>
            <a:ext cx="1194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Pad 208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694789" y="3729197"/>
            <a:ext cx="428978" cy="2608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23903" y="3990020"/>
            <a:ext cx="0" cy="99458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81423" y="4298736"/>
            <a:ext cx="926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offset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67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08111" cy="1325563"/>
          </a:xfrm>
        </p:spPr>
        <p:txBody>
          <a:bodyPr/>
          <a:lstStyle/>
          <a:p>
            <a:r>
              <a:rPr lang="en-US" dirty="0" smtClean="0"/>
              <a:t>IO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8431" cy="906286"/>
          </a:xfrm>
        </p:spPr>
        <p:txBody>
          <a:bodyPr/>
          <a:lstStyle/>
          <a:p>
            <a:r>
              <a:rPr lang="en-US" dirty="0" smtClean="0"/>
              <a:t>Add breaker to isolate power domains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73623" y="948265"/>
            <a:ext cx="4202288" cy="406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53400" y="1411111"/>
            <a:ext cx="3293533" cy="3183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78357" y="948265"/>
            <a:ext cx="244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Pads and Power rings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85241" y="4984607"/>
            <a:ext cx="76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(0,0)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43978" y="966262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Pad 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601050" y="463968"/>
            <a:ext cx="1194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Pad 208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694789" y="3729197"/>
            <a:ext cx="428978" cy="2608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48" y="3002843"/>
            <a:ext cx="6334125" cy="78105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694789" y="3142948"/>
            <a:ext cx="428978" cy="2608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73623" y="3481669"/>
            <a:ext cx="450144" cy="158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87734" y="4066859"/>
            <a:ext cx="450144" cy="158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03335" y="4762296"/>
            <a:ext cx="5388431" cy="9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pin's position of macros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726164" y="2668153"/>
            <a:ext cx="2097205" cy="9495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8963378" y="3561096"/>
            <a:ext cx="169333" cy="168101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9115778" y="3561096"/>
            <a:ext cx="169333" cy="168101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9268178" y="3561096"/>
            <a:ext cx="169333" cy="168101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9420578" y="3561096"/>
            <a:ext cx="169333" cy="168101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5484014"/>
            <a:ext cx="10991850" cy="771525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19" idx="3"/>
          </p:cNvCxnSpPr>
          <p:nvPr/>
        </p:nvCxnSpPr>
        <p:spPr>
          <a:xfrm>
            <a:off x="6813373" y="3393368"/>
            <a:ext cx="787677" cy="16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9369925" y="3821635"/>
            <a:ext cx="135319" cy="1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5.b. </a:t>
            </a:r>
            <a:r>
              <a:rPr lang="en-US" dirty="0" err="1" smtClean="0"/>
              <a:t>PnR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/>
          <a:lstStyle/>
          <a:p>
            <a:r>
              <a:rPr lang="en-US" dirty="0" smtClean="0"/>
              <a:t>In general, </a:t>
            </a:r>
            <a:r>
              <a:rPr lang="en-US" dirty="0" err="1" smtClean="0"/>
              <a:t>PnR</a:t>
            </a:r>
            <a:r>
              <a:rPr lang="en-US" dirty="0" smtClean="0"/>
              <a:t> for mixed design is similar with </a:t>
            </a:r>
            <a:r>
              <a:rPr lang="en-US" dirty="0" err="1" smtClean="0"/>
              <a:t>PnR</a:t>
            </a:r>
            <a:r>
              <a:rPr lang="en-US" dirty="0" smtClean="0"/>
              <a:t> for digital design. But we need some specific setup for macros</a:t>
            </a:r>
          </a:p>
          <a:p>
            <a:pPr lvl="1"/>
            <a:r>
              <a:rPr lang="en-US" dirty="0" smtClean="0"/>
              <a:t>Floorplan: </a:t>
            </a:r>
          </a:p>
          <a:p>
            <a:pPr lvl="1"/>
            <a:r>
              <a:rPr lang="en-US" dirty="0" smtClean="0"/>
              <a:t>Power and Pre-route: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73623" y="948265"/>
            <a:ext cx="4202288" cy="406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08623" y="1411111"/>
            <a:ext cx="3066344" cy="3183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78357" y="948265"/>
            <a:ext cx="244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Pads and Power rings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94789" y="3729197"/>
            <a:ext cx="428978" cy="2608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73623" y="2872432"/>
            <a:ext cx="428978" cy="2608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73623" y="3481669"/>
            <a:ext cx="450144" cy="158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87734" y="4066859"/>
            <a:ext cx="450144" cy="158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8" idx="3"/>
            <a:endCxn id="21" idx="2"/>
          </p:cNvCxnSpPr>
          <p:nvPr/>
        </p:nvCxnSpPr>
        <p:spPr>
          <a:xfrm flipV="1">
            <a:off x="8123767" y="3617742"/>
            <a:ext cx="1744732" cy="241867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15022" y="2743200"/>
            <a:ext cx="2306953" cy="874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Macro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9" idx="3"/>
            <a:endCxn id="6" idx="1"/>
          </p:cNvCxnSpPr>
          <p:nvPr/>
        </p:nvCxnSpPr>
        <p:spPr>
          <a:xfrm>
            <a:off x="8102601" y="3002844"/>
            <a:ext cx="206022" cy="1"/>
          </a:xfrm>
          <a:prstGeom prst="bentConnector3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08623" y="1448009"/>
            <a:ext cx="3066343" cy="11817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5.b. </a:t>
            </a:r>
            <a:r>
              <a:rPr lang="en-US" dirty="0" err="1" smtClean="0"/>
              <a:t>PnR</a:t>
            </a:r>
            <a:r>
              <a:rPr lang="en-US" dirty="0" smtClean="0"/>
              <a:t>: Common 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39862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PnR</a:t>
            </a:r>
            <a:r>
              <a:rPr lang="en-US" dirty="0" smtClean="0"/>
              <a:t>, you will meet a lot of violation related to:</a:t>
            </a:r>
          </a:p>
          <a:p>
            <a:pPr lvl="1"/>
            <a:r>
              <a:rPr lang="en-US" dirty="0" smtClean="0"/>
              <a:t>short circuit: check detail one by one, if error due to the pins (for connection with custom modules), that can be ignore.</a:t>
            </a:r>
          </a:p>
          <a:p>
            <a:pPr lvl="1"/>
            <a:r>
              <a:rPr lang="en-US" dirty="0" smtClean="0"/>
              <a:t>antenna: can be fixed by:</a:t>
            </a:r>
          </a:p>
          <a:p>
            <a:pPr lvl="2"/>
            <a:r>
              <a:rPr lang="en-US" dirty="0" smtClean="0"/>
              <a:t>diode insertion</a:t>
            </a:r>
          </a:p>
          <a:p>
            <a:pPr lvl="2"/>
            <a:r>
              <a:rPr lang="en-US" dirty="0" smtClean="0"/>
              <a:t>hop up </a:t>
            </a:r>
          </a:p>
          <a:p>
            <a:pPr lvl="2"/>
            <a:r>
              <a:rPr lang="en-US" dirty="0" smtClean="0"/>
              <a:t>manual hop up (during merging step)</a:t>
            </a:r>
          </a:p>
          <a:p>
            <a:pPr lvl="1"/>
            <a:r>
              <a:rPr lang="en-US" dirty="0" smtClean="0"/>
              <a:t>Diff net spacing: </a:t>
            </a:r>
          </a:p>
          <a:p>
            <a:pPr lvl="2"/>
            <a:r>
              <a:rPr lang="en-US" dirty="0" smtClean="0"/>
              <a:t>check the pins connection. </a:t>
            </a:r>
          </a:p>
          <a:p>
            <a:pPr lvl="2"/>
            <a:r>
              <a:rPr lang="en-US" dirty="0" smtClean="0"/>
              <a:t>if impossible to fix manually, run “fix and route” again </a:t>
            </a:r>
          </a:p>
          <a:p>
            <a:pPr lvl="1"/>
            <a:r>
              <a:rPr lang="en-US" dirty="0" smtClean="0"/>
              <a:t>Same net spacing: </a:t>
            </a:r>
            <a:r>
              <a:rPr lang="en-US" dirty="0"/>
              <a:t>if impossible to fix manually, run “fix and route” again </a:t>
            </a:r>
          </a:p>
          <a:p>
            <a:pPr lvl="1"/>
            <a:r>
              <a:rPr lang="en-US" dirty="0" smtClean="0"/>
              <a:t>Non-preferred … : ignore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12" y="1457325"/>
            <a:ext cx="3476625" cy="289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963" y="603582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for understanding antenna violation: http</a:t>
            </a:r>
            <a:r>
              <a:rPr lang="en-US" sz="1200" dirty="0"/>
              <a:t>://www.edn.com/design/integrated-circuit-design/4440143/Antenna-violations-resolved-using-new-method</a:t>
            </a:r>
          </a:p>
        </p:txBody>
      </p:sp>
    </p:spTree>
    <p:extLst>
      <p:ext uri="{BB962C8B-B14F-4D97-AF65-F5344CB8AC3E}">
        <p14:creationId xmlns:p14="http://schemas.microsoft.com/office/powerpoint/2010/main" val="34515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merging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99489" cy="4351338"/>
          </a:xfrm>
        </p:spPr>
        <p:txBody>
          <a:bodyPr/>
          <a:lstStyle/>
          <a:p>
            <a:r>
              <a:rPr lang="en-US" dirty="0" smtClean="0"/>
              <a:t>In the 08_chip_finish, output of </a:t>
            </a:r>
            <a:r>
              <a:rPr lang="en-US" dirty="0" err="1" smtClean="0"/>
              <a:t>PnR</a:t>
            </a:r>
            <a:r>
              <a:rPr lang="en-US" dirty="0" smtClean="0"/>
              <a:t> is a layout file .</a:t>
            </a:r>
            <a:r>
              <a:rPr lang="en-US" dirty="0" err="1" smtClean="0"/>
              <a:t>gds</a:t>
            </a:r>
            <a:endParaRPr lang="en-US" dirty="0" smtClean="0"/>
          </a:p>
          <a:p>
            <a:r>
              <a:rPr lang="en-US" dirty="0" smtClean="0"/>
              <a:t>In virtuoso, import that </a:t>
            </a:r>
            <a:r>
              <a:rPr lang="en-US" dirty="0" err="1" smtClean="0"/>
              <a:t>gds</a:t>
            </a:r>
            <a:r>
              <a:rPr lang="en-US" dirty="0" smtClean="0"/>
              <a:t> file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71" y="1027906"/>
            <a:ext cx="6410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Server access and account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9214" cy="4351338"/>
          </a:xfrm>
        </p:spPr>
        <p:txBody>
          <a:bodyPr/>
          <a:lstStyle/>
          <a:p>
            <a:r>
              <a:rPr lang="en-US" dirty="0" smtClean="0"/>
              <a:t>SS65 is a secure server, that is accessed by Power server</a:t>
            </a:r>
          </a:p>
          <a:p>
            <a:r>
              <a:rPr lang="en-US" dirty="0" smtClean="0"/>
              <a:t>From Windows PC, using </a:t>
            </a:r>
            <a:r>
              <a:rPr lang="en-US" dirty="0" err="1" smtClean="0"/>
              <a:t>Xshell</a:t>
            </a:r>
            <a:r>
              <a:rPr lang="en-US" dirty="0" smtClean="0"/>
              <a:t> to connect to Power server</a:t>
            </a:r>
          </a:p>
          <a:p>
            <a:r>
              <a:rPr lang="en-US" dirty="0" smtClean="0"/>
              <a:t>From Linux PC, use command: </a:t>
            </a:r>
            <a:r>
              <a:rPr lang="en-US" dirty="0" err="1" smtClean="0"/>
              <a:t>ssh</a:t>
            </a:r>
            <a:r>
              <a:rPr lang="en-US" dirty="0" smtClean="0"/>
              <a:t> -X -p 32722 {</a:t>
            </a:r>
            <a:r>
              <a:rPr lang="en-US" dirty="0" err="1" smtClean="0"/>
              <a:t>user_name_on_Power_server</a:t>
            </a:r>
            <a:r>
              <a:rPr lang="en-US" dirty="0" smtClean="0"/>
              <a:t>}@163.180.118.55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86475" y="1566863"/>
            <a:ext cx="971550" cy="631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00535" y="1568451"/>
            <a:ext cx="2445933" cy="63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server</a:t>
            </a:r>
          </a:p>
          <a:p>
            <a:pPr algn="ctr"/>
            <a:r>
              <a:rPr lang="en-US" dirty="0" smtClean="0"/>
              <a:t>163.180.118.55:32722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191750" y="1600993"/>
            <a:ext cx="1657350" cy="571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SS65 server</a:t>
            </a:r>
          </a:p>
          <a:p>
            <a:pPr algn="ctr"/>
            <a:r>
              <a:rPr lang="en-US" dirty="0" smtClean="0"/>
              <a:t>10.8.0.1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29861" y="2465386"/>
            <a:ext cx="1381125" cy="32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0510837" y="653255"/>
            <a:ext cx="1019175" cy="6723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SS65 PDK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6" idx="1"/>
          </p:cNvCxnSpPr>
          <p:nvPr/>
        </p:nvCxnSpPr>
        <p:spPr>
          <a:xfrm>
            <a:off x="7058025" y="1882776"/>
            <a:ext cx="34251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9846468" y="1884364"/>
            <a:ext cx="345282" cy="2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7" idx="0"/>
          </p:cNvCxnSpPr>
          <p:nvPr/>
        </p:nvCxnSpPr>
        <p:spPr>
          <a:xfrm>
            <a:off x="11020425" y="1325563"/>
            <a:ext cx="0" cy="275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11020424" y="2172496"/>
            <a:ext cx="1" cy="292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0191751" y="3009901"/>
            <a:ext cx="1657350" cy="735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License servers</a:t>
            </a:r>
          </a:p>
          <a:p>
            <a:pPr algn="ctr"/>
            <a:r>
              <a:rPr lang="en-US" sz="1400" dirty="0" smtClean="0"/>
              <a:t>(contact admin for detail)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8" idx="0"/>
            <a:endCxn id="8" idx="2"/>
          </p:cNvCxnSpPr>
          <p:nvPr/>
        </p:nvCxnSpPr>
        <p:spPr>
          <a:xfrm flipH="1" flipV="1">
            <a:off x="11020424" y="2786852"/>
            <a:ext cx="2" cy="22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14" y="2257426"/>
            <a:ext cx="2514600" cy="781050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 rot="1319368">
            <a:off x="6371953" y="2295956"/>
            <a:ext cx="295275" cy="4841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7" y="3173413"/>
            <a:ext cx="4162425" cy="1914525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6096000" y="3644104"/>
            <a:ext cx="1032681" cy="182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1" idx="2"/>
            <a:endCxn id="26" idx="0"/>
          </p:cNvCxnSpPr>
          <p:nvPr/>
        </p:nvCxnSpPr>
        <p:spPr>
          <a:xfrm>
            <a:off x="7224714" y="3038476"/>
            <a:ext cx="757236" cy="1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177214" y="4081466"/>
            <a:ext cx="1032681" cy="182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name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177214" y="4539454"/>
            <a:ext cx="1032681" cy="182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65673" y="4802187"/>
            <a:ext cx="1032681" cy="182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3" y="5126832"/>
            <a:ext cx="3267075" cy="1571625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8842362" y="5126832"/>
            <a:ext cx="1032681" cy="182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stCxn id="27" idx="4"/>
          </p:cNvCxnSpPr>
          <p:nvPr/>
        </p:nvCxnSpPr>
        <p:spPr>
          <a:xfrm rot="16200000" flipH="1">
            <a:off x="7031627" y="3407375"/>
            <a:ext cx="1391449" cy="223002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715625" y="6096000"/>
            <a:ext cx="1133475" cy="602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13327" y="5897325"/>
            <a:ext cx="199509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Click OK to connect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5" idx="2"/>
            <a:endCxn id="56" idx="3"/>
          </p:cNvCxnSpPr>
          <p:nvPr/>
        </p:nvCxnSpPr>
        <p:spPr>
          <a:xfrm flipH="1" flipV="1">
            <a:off x="8708425" y="6081991"/>
            <a:ext cx="2007200" cy="3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81637"/>
            <a:ext cx="4133850" cy="1228725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56" idx="1"/>
            <a:endCxn id="61" idx="3"/>
          </p:cNvCxnSpPr>
          <p:nvPr/>
        </p:nvCxnSpPr>
        <p:spPr>
          <a:xfrm flipH="1">
            <a:off x="4972050" y="6081991"/>
            <a:ext cx="1741277" cy="1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6" y="3263900"/>
            <a:ext cx="3181350" cy="3457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Stream in/out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9906" cy="4351338"/>
          </a:xfrm>
        </p:spPr>
        <p:txBody>
          <a:bodyPr/>
          <a:lstStyle/>
          <a:p>
            <a:r>
              <a:rPr lang="en-US" dirty="0" smtClean="0"/>
              <a:t>Stream out: export layout to GDS file</a:t>
            </a:r>
          </a:p>
          <a:p>
            <a:r>
              <a:rPr lang="en-US" dirty="0" smtClean="0"/>
              <a:t>From CIW window, File/Export/Stream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67" y="433388"/>
            <a:ext cx="4714875" cy="2514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89" y="5157783"/>
            <a:ext cx="4409515" cy="101918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9423060">
            <a:off x="7233797" y="5068722"/>
            <a:ext cx="403412" cy="44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729193" y="5381222"/>
            <a:ext cx="403412" cy="491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89" y="594379"/>
            <a:ext cx="6181725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Stream in/out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9906" cy="2517775"/>
          </a:xfrm>
        </p:spPr>
        <p:txBody>
          <a:bodyPr/>
          <a:lstStyle/>
          <a:p>
            <a:r>
              <a:rPr lang="en-US" dirty="0" smtClean="0"/>
              <a:t>Load tech map file.</a:t>
            </a:r>
          </a:p>
          <a:p>
            <a:r>
              <a:rPr lang="en-US" dirty="0" smtClean="0"/>
              <a:t>Then “Translate”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918307">
            <a:off x="5581930" y="4067129"/>
            <a:ext cx="605117" cy="687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489" y="4785379"/>
            <a:ext cx="8467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Stream in/out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9906" cy="4351338"/>
          </a:xfrm>
        </p:spPr>
        <p:txBody>
          <a:bodyPr/>
          <a:lstStyle/>
          <a:p>
            <a:r>
              <a:rPr lang="en-US" dirty="0" smtClean="0"/>
              <a:t>Stream in: import layout to Virtuoso</a:t>
            </a:r>
          </a:p>
          <a:p>
            <a:r>
              <a:rPr lang="en-US" dirty="0" smtClean="0"/>
              <a:t>From CIW window</a:t>
            </a:r>
            <a:r>
              <a:rPr lang="en-US" smtClean="0"/>
              <a:t>, File/Import/Stream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240" y="551049"/>
            <a:ext cx="4895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Stream in/out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9906" cy="4351338"/>
          </a:xfrm>
        </p:spPr>
        <p:txBody>
          <a:bodyPr/>
          <a:lstStyle/>
          <a:p>
            <a:r>
              <a:rPr lang="en-US" dirty="0" smtClean="0"/>
              <a:t>Choose the </a:t>
            </a:r>
            <a:r>
              <a:rPr lang="en-US" dirty="0" err="1" smtClean="0"/>
              <a:t>gds</a:t>
            </a:r>
            <a:r>
              <a:rPr lang="en-US" dirty="0" smtClean="0"/>
              <a:t> file to be import</a:t>
            </a:r>
          </a:p>
          <a:p>
            <a:r>
              <a:rPr lang="en-US" dirty="0" smtClean="0"/>
              <a:t>load the tech map file (same as stream out process)</a:t>
            </a:r>
          </a:p>
          <a:p>
            <a:r>
              <a:rPr lang="en-US" dirty="0" smtClean="0"/>
              <a:t>Name the imported library (new name)</a:t>
            </a:r>
          </a:p>
          <a:p>
            <a:r>
              <a:rPr lang="en-US" dirty="0" smtClean="0"/>
              <a:t>Put the top cell name</a:t>
            </a:r>
          </a:p>
          <a:p>
            <a:r>
              <a:rPr lang="en-US" dirty="0" smtClean="0"/>
              <a:t>Choose the tech lib: l6lp_tech</a:t>
            </a:r>
          </a:p>
          <a:p>
            <a:r>
              <a:rPr lang="en-US" dirty="0" smtClean="0"/>
              <a:t>“Translate”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6" y="151000"/>
            <a:ext cx="5109360" cy="6707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69941" y="820271"/>
            <a:ext cx="860612" cy="207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5109882" y="924089"/>
            <a:ext cx="3160059" cy="289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Merging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dirty="0" smtClean="0"/>
              <a:t>Have fun in IDEC!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Server access and account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6743700" cy="2584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Power server, using </a:t>
            </a:r>
            <a:r>
              <a:rPr lang="en-US" dirty="0" err="1" smtClean="0"/>
              <a:t>ssh</a:t>
            </a:r>
            <a:r>
              <a:rPr lang="en-US" dirty="0" smtClean="0"/>
              <a:t> command to connect to SS65 server:</a:t>
            </a:r>
          </a:p>
          <a:p>
            <a:pPr marL="0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-X {your_user_name_on_SS65}@10.8.0.1</a:t>
            </a:r>
          </a:p>
          <a:p>
            <a:r>
              <a:rPr lang="en-US" dirty="0" smtClean="0"/>
              <a:t>Change to </a:t>
            </a:r>
            <a:r>
              <a:rPr lang="en-US" dirty="0" err="1" smtClean="0"/>
              <a:t>csh</a:t>
            </a:r>
            <a:r>
              <a:rPr lang="en-US" dirty="0" smtClean="0"/>
              <a:t> mode: </a:t>
            </a:r>
            <a:r>
              <a:rPr lang="en-US" dirty="0" err="1" smtClean="0"/>
              <a:t>csh</a:t>
            </a:r>
            <a:endParaRPr lang="en-US" dirty="0" smtClean="0"/>
          </a:p>
          <a:p>
            <a:r>
              <a:rPr lang="en-US" dirty="0" smtClean="0"/>
              <a:t>in the working directory, set environment variables: source l6lp.env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87" y="1919288"/>
            <a:ext cx="35147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186" y="2943225"/>
            <a:ext cx="1990725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187" y="3481387"/>
            <a:ext cx="2924175" cy="171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38774" y="4529822"/>
            <a:ext cx="47625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l6lp.env</a:t>
            </a:r>
            <a:r>
              <a:rPr lang="en-US" dirty="0" smtClean="0"/>
              <a:t> is script file that contains Environment variable for using SS65 PDK and the related tools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81150" y="4752975"/>
            <a:ext cx="142875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account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8" idx="1"/>
          </p:cNvCxnSpPr>
          <p:nvPr/>
        </p:nvCxnSpPr>
        <p:spPr>
          <a:xfrm flipV="1">
            <a:off x="3009900" y="4852988"/>
            <a:ext cx="2428874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38774" y="5457140"/>
            <a:ext cx="47625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cds.lib</a:t>
            </a:r>
            <a:r>
              <a:rPr lang="en-US" dirty="0" smtClean="0"/>
              <a:t> is script file that define libraries of SS65 for </a:t>
            </a:r>
            <a:r>
              <a:rPr lang="en-US" i="1" dirty="0" smtClean="0"/>
              <a:t>Virtuoso</a:t>
            </a:r>
            <a:r>
              <a:rPr lang="en-US" dirty="0" smtClean="0"/>
              <a:t> library manager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6"/>
            <a:endCxn id="12" idx="1"/>
          </p:cNvCxnSpPr>
          <p:nvPr/>
        </p:nvCxnSpPr>
        <p:spPr>
          <a:xfrm>
            <a:off x="3009900" y="5172075"/>
            <a:ext cx="2428874" cy="60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72000" cy="1325563"/>
          </a:xfrm>
        </p:spPr>
        <p:txBody>
          <a:bodyPr/>
          <a:lstStyle/>
          <a:p>
            <a:r>
              <a:rPr lang="en-US" dirty="0" smtClean="0"/>
              <a:t>1. Server access and account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343275" cy="3512958"/>
          </a:xfrm>
        </p:spPr>
        <p:txBody>
          <a:bodyPr/>
          <a:lstStyle/>
          <a:p>
            <a:r>
              <a:rPr lang="en-US" dirty="0" smtClean="0"/>
              <a:t>in the working directory, make a </a:t>
            </a:r>
            <a:r>
              <a:rPr lang="en-US" b="1" dirty="0" smtClean="0"/>
              <a:t>l6lp.env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Modify the paths for compatibility if need.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95925" y="629602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########## SEC L6LP Environment ###################################</a:t>
            </a:r>
          </a:p>
          <a:p>
            <a:r>
              <a:rPr lang="en-US" sz="1200" dirty="0" err="1" smtClean="0"/>
              <a:t>setenv</a:t>
            </a:r>
            <a:r>
              <a:rPr lang="en-US" sz="1200" dirty="0" smtClean="0"/>
              <a:t> LANG C</a:t>
            </a:r>
          </a:p>
          <a:p>
            <a:r>
              <a:rPr lang="en-US" sz="1200" dirty="0" err="1" smtClean="0"/>
              <a:t>setenv</a:t>
            </a:r>
            <a:r>
              <a:rPr lang="en-US" sz="1200" dirty="0" smtClean="0"/>
              <a:t> </a:t>
            </a:r>
            <a:r>
              <a:rPr lang="en-US" sz="1200" dirty="0" err="1" smtClean="0"/>
              <a:t>CDS_Netlisting_Mode</a:t>
            </a:r>
            <a:r>
              <a:rPr lang="en-US" sz="1200" dirty="0" smtClean="0"/>
              <a:t> "Analog"</a:t>
            </a:r>
          </a:p>
          <a:p>
            <a:r>
              <a:rPr lang="en-US" sz="1200" dirty="0" err="1" smtClean="0"/>
              <a:t>setenv</a:t>
            </a:r>
            <a:r>
              <a:rPr lang="en-US" sz="1200" dirty="0" smtClean="0"/>
              <a:t> DEVICELIB_ROOT /Tools/Library/MPW126/</a:t>
            </a:r>
            <a:r>
              <a:rPr lang="en-US" sz="1200" dirty="0" err="1" smtClean="0"/>
              <a:t>pdk_analog</a:t>
            </a:r>
            <a:r>
              <a:rPr lang="en-US" sz="1200" dirty="0" smtClean="0"/>
              <a:t>/S65/SS65/sec120209_0007_LR6LP_PDK_PROC_PDK_N/PDK/NORMAL/LR6LP_CDS_V1.5.0.12_SEC3.5.3.8/SEC_CDS/l6lpdk/V1.5.0.12_SEC3.5.3.8</a:t>
            </a:r>
          </a:p>
          <a:p>
            <a:r>
              <a:rPr lang="en-US" sz="1200" dirty="0" err="1" smtClean="0"/>
              <a:t>setenv</a:t>
            </a:r>
            <a:r>
              <a:rPr lang="en-US" sz="1200" dirty="0" smtClean="0"/>
              <a:t> CDS_INST_DIR /Tools/Cadence/IC615</a:t>
            </a:r>
          </a:p>
          <a:p>
            <a:r>
              <a:rPr lang="en-US" sz="1200" dirty="0" err="1" smtClean="0"/>
              <a:t>setenv</a:t>
            </a:r>
            <a:r>
              <a:rPr lang="en-US" sz="1200" dirty="0" smtClean="0"/>
              <a:t> CDS_AUTO_64BIT ALL</a:t>
            </a:r>
          </a:p>
          <a:p>
            <a:r>
              <a:rPr lang="en-US" sz="1200" dirty="0" err="1" smtClean="0"/>
              <a:t>setenv</a:t>
            </a:r>
            <a:r>
              <a:rPr lang="en-US" sz="1200" dirty="0" smtClean="0"/>
              <a:t> SPECTRE_FEATURE_FILE /Tools/Cadence/MMSIM121/tools/</a:t>
            </a:r>
            <a:r>
              <a:rPr lang="en-US" sz="1200" dirty="0" err="1" smtClean="0"/>
              <a:t>spectre</a:t>
            </a:r>
            <a:r>
              <a:rPr lang="en-US" sz="1200" dirty="0" smtClean="0"/>
              <a:t>/</a:t>
            </a:r>
            <a:r>
              <a:rPr lang="en-US" sz="1200" dirty="0" err="1" smtClean="0"/>
              <a:t>etc</a:t>
            </a:r>
            <a:r>
              <a:rPr lang="en-US" sz="1200" dirty="0" smtClean="0"/>
              <a:t>/files/spectre.dat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setenv</a:t>
            </a:r>
            <a:r>
              <a:rPr lang="en-US" sz="1200" dirty="0" smtClean="0"/>
              <a:t> XCAL_MAXD_MODE smart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setenv</a:t>
            </a:r>
            <a:r>
              <a:rPr lang="en-US" sz="1200" dirty="0" smtClean="0"/>
              <a:t> PEX_RUN TURE</a:t>
            </a:r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setenv</a:t>
            </a:r>
            <a:r>
              <a:rPr lang="en-US" sz="1200" dirty="0" smtClean="0"/>
              <a:t> PEX_CORNER NORMINAL</a:t>
            </a:r>
          </a:p>
          <a:p>
            <a:r>
              <a:rPr lang="en-US" sz="1200" dirty="0" smtClean="0"/>
              <a:t>set path = ($CDS_INST_DIR/tools/bin $CDS_INST_DIR/tools/</a:t>
            </a:r>
            <a:r>
              <a:rPr lang="en-US" sz="1200" dirty="0" err="1" smtClean="0"/>
              <a:t>dfII</a:t>
            </a:r>
            <a:r>
              <a:rPr lang="en-US" sz="1200" dirty="0" smtClean="0"/>
              <a:t>/bin $path)</a:t>
            </a:r>
          </a:p>
          <a:p>
            <a:r>
              <a:rPr lang="en-US" sz="1200" dirty="0" smtClean="0"/>
              <a:t>source /Tools/Library/MPW126/</a:t>
            </a:r>
            <a:r>
              <a:rPr lang="en-US" sz="1200" dirty="0" err="1" smtClean="0"/>
              <a:t>pdk_analog</a:t>
            </a:r>
            <a:r>
              <a:rPr lang="en-US" sz="1200" dirty="0" smtClean="0"/>
              <a:t>/S65/SS65/SECPDK/LR6LP/REV00/rule/DRC/</a:t>
            </a:r>
            <a:r>
              <a:rPr lang="en-US" sz="1200" dirty="0" err="1" smtClean="0"/>
              <a:t>CalibreDRC</a:t>
            </a:r>
            <a:r>
              <a:rPr lang="en-US" sz="1200" dirty="0" smtClean="0"/>
              <a:t>/L6LP_CalibreDRC_V1.5.0.5_SEC1.1.0.30/DRC/sourceme_v1505.65lp</a:t>
            </a:r>
          </a:p>
          <a:p>
            <a:endParaRPr lang="en-US" sz="1200" dirty="0" smtClean="0"/>
          </a:p>
          <a:p>
            <a:r>
              <a:rPr lang="en-US" sz="1200" dirty="0" smtClean="0"/>
              <a:t>source /Tools/Library/MPW126/</a:t>
            </a:r>
            <a:r>
              <a:rPr lang="en-US" sz="1200" dirty="0" err="1" smtClean="0"/>
              <a:t>pdk_analog</a:t>
            </a:r>
            <a:r>
              <a:rPr lang="en-US" sz="1200" dirty="0" smtClean="0"/>
              <a:t>/S65/SS65/SECPDK/LR6LP/REV00/rule/PEX/</a:t>
            </a:r>
            <a:r>
              <a:rPr lang="en-US" sz="1200" dirty="0" err="1" smtClean="0"/>
              <a:t>CalibreXRC</a:t>
            </a:r>
            <a:r>
              <a:rPr lang="en-US" sz="1200" dirty="0" smtClean="0"/>
              <a:t>/</a:t>
            </a:r>
            <a:r>
              <a:rPr lang="en-US" sz="1200" dirty="0" err="1" smtClean="0"/>
              <a:t>CalibreXRC</a:t>
            </a:r>
            <a:r>
              <a:rPr lang="en-US" sz="1200" dirty="0" smtClean="0"/>
              <a:t>/XRC/LR6LP_xRC_Calibre_V1.5.0.9_SEC0.0.0.13/</a:t>
            </a:r>
            <a:r>
              <a:rPr lang="en-US" sz="1200" dirty="0" err="1" smtClean="0"/>
              <a:t>sourceme</a:t>
            </a:r>
            <a:endParaRPr lang="en-US" sz="1200" dirty="0" smtClean="0"/>
          </a:p>
          <a:p>
            <a:r>
              <a:rPr lang="en-US" sz="1200" dirty="0" smtClean="0"/>
              <a:t>source /Tools/Library/MPW126/</a:t>
            </a:r>
            <a:r>
              <a:rPr lang="en-US" sz="1200" dirty="0" err="1" smtClean="0"/>
              <a:t>pdk_analog</a:t>
            </a:r>
            <a:r>
              <a:rPr lang="en-US" sz="1200" dirty="0" smtClean="0"/>
              <a:t>/S65/SS65/SECPDK/LR6LP/REV00/rule/LVS/</a:t>
            </a:r>
            <a:r>
              <a:rPr lang="en-US" sz="1200" dirty="0" err="1" smtClean="0"/>
              <a:t>CalibreLVS</a:t>
            </a:r>
            <a:r>
              <a:rPr lang="en-US" sz="1200" dirty="0" smtClean="0"/>
              <a:t>/</a:t>
            </a:r>
            <a:r>
              <a:rPr lang="en-US" sz="1200" dirty="0" err="1" smtClean="0"/>
              <a:t>CalibreLVS</a:t>
            </a:r>
            <a:r>
              <a:rPr lang="en-US" sz="1200" dirty="0" smtClean="0"/>
              <a:t>/LVS/L6LP_CalibreLVS_V1.5.0.9_SEC0.0.0.22/</a:t>
            </a:r>
            <a:r>
              <a:rPr lang="en-US" sz="1200" dirty="0" err="1" smtClean="0"/>
              <a:t>sourceme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setenv</a:t>
            </a:r>
            <a:r>
              <a:rPr lang="en-US" sz="1200" dirty="0" smtClean="0"/>
              <a:t> HSP_HOME /Tools/Synopsys/</a:t>
            </a:r>
            <a:r>
              <a:rPr lang="en-US" sz="1200" dirty="0" err="1" smtClean="0"/>
              <a:t>Hspice</a:t>
            </a:r>
            <a:r>
              <a:rPr lang="en-US" sz="1200" dirty="0" smtClean="0"/>
              <a:t>/</a:t>
            </a:r>
            <a:r>
              <a:rPr lang="en-US" sz="1200" dirty="0" err="1" smtClean="0"/>
              <a:t>hspice</a:t>
            </a:r>
            <a:endParaRPr lang="en-US" sz="1200" dirty="0" smtClean="0"/>
          </a:p>
          <a:p>
            <a:r>
              <a:rPr lang="en-US" sz="1200" dirty="0" err="1" smtClean="0"/>
              <a:t>setenv</a:t>
            </a:r>
            <a:r>
              <a:rPr lang="en-US" sz="1200" dirty="0" smtClean="0"/>
              <a:t> META_QUEUE 1</a:t>
            </a:r>
          </a:p>
          <a:p>
            <a:r>
              <a:rPr lang="en-US" sz="1200" dirty="0" smtClean="0"/>
              <a:t>#source $HSP_HOME/bin/</a:t>
            </a:r>
            <a:r>
              <a:rPr lang="en-US" sz="1200" dirty="0" err="1" smtClean="0"/>
              <a:t>cshrc.meta</a:t>
            </a:r>
            <a:endParaRPr lang="en-US" sz="1200" dirty="0" smtClean="0"/>
          </a:p>
          <a:p>
            <a:r>
              <a:rPr lang="en-US" sz="1200" dirty="0" smtClean="0"/>
              <a:t>set path=($HSP_HOME/amd64 $HSP_HOME/bin $path)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78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72000" cy="1325563"/>
          </a:xfrm>
        </p:spPr>
        <p:txBody>
          <a:bodyPr/>
          <a:lstStyle/>
          <a:p>
            <a:r>
              <a:rPr lang="en-US" dirty="0" smtClean="0"/>
              <a:t>1. Server access and account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343275" cy="1317625"/>
          </a:xfrm>
        </p:spPr>
        <p:txBody>
          <a:bodyPr/>
          <a:lstStyle/>
          <a:p>
            <a:r>
              <a:rPr lang="en-US" dirty="0" smtClean="0"/>
              <a:t>in the working directory, make a </a:t>
            </a:r>
            <a:r>
              <a:rPr lang="en-US" b="1" dirty="0" smtClean="0"/>
              <a:t>cds.lib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95925" y="62960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 Default Library Define</a:t>
            </a:r>
          </a:p>
          <a:p>
            <a:r>
              <a:rPr lang="en-US" dirty="0" smtClean="0"/>
              <a:t>DEFINE basic $CDS_INST_DIR/tools/</a:t>
            </a:r>
            <a:r>
              <a:rPr lang="en-US" dirty="0" err="1" smtClean="0"/>
              <a:t>dfII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cdslib</a:t>
            </a:r>
            <a:r>
              <a:rPr lang="en-US" dirty="0" smtClean="0"/>
              <a:t>/basic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analogLib</a:t>
            </a:r>
            <a:r>
              <a:rPr lang="en-US" dirty="0" smtClean="0"/>
              <a:t> $CDS_INST_DIR/tools/</a:t>
            </a:r>
            <a:r>
              <a:rPr lang="en-US" dirty="0" err="1" smtClean="0"/>
              <a:t>dfII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cdslib</a:t>
            </a:r>
            <a:r>
              <a:rPr lang="en-US" dirty="0" smtClean="0"/>
              <a:t>/artist/</a:t>
            </a:r>
            <a:r>
              <a:rPr lang="en-US" dirty="0" err="1" smtClean="0"/>
              <a:t>analogLib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Sample cds.lib file for the Cadence Design Framework II</a:t>
            </a:r>
          </a:p>
          <a:p>
            <a:r>
              <a:rPr lang="en-US" dirty="0" smtClean="0"/>
              <a:t># Set environment variable DEVICELIB_ROOT to installation path(l6lp.env in </a:t>
            </a:r>
            <a:r>
              <a:rPr lang="en-US" dirty="0" err="1" smtClean="0"/>
              <a:t>env</a:t>
            </a:r>
            <a:r>
              <a:rPr lang="en-US" dirty="0" smtClean="0"/>
              <a:t> directory) </a:t>
            </a:r>
          </a:p>
          <a:p>
            <a:r>
              <a:rPr lang="en-US" dirty="0" smtClean="0"/>
              <a:t># of the </a:t>
            </a:r>
            <a:r>
              <a:rPr lang="en-US" dirty="0" err="1" smtClean="0"/>
              <a:t>devicelib</a:t>
            </a:r>
            <a:r>
              <a:rPr lang="en-US" dirty="0" smtClean="0"/>
              <a:t> package. </a:t>
            </a:r>
          </a:p>
          <a:p>
            <a:r>
              <a:rPr lang="en-US" dirty="0" smtClean="0"/>
              <a:t># Important: Select the library of the desired BEOL layer stack </a:t>
            </a:r>
          </a:p>
          <a:p>
            <a:endParaRPr lang="en-US" dirty="0" smtClean="0"/>
          </a:p>
          <a:p>
            <a:r>
              <a:rPr lang="en-US" dirty="0" smtClean="0"/>
              <a:t># SEC L6LP Library Define</a:t>
            </a:r>
          </a:p>
          <a:p>
            <a:r>
              <a:rPr lang="en-US" dirty="0" smtClean="0"/>
              <a:t>DEFINE l6lp $DEVICELIB_ROOT/</a:t>
            </a:r>
            <a:r>
              <a:rPr lang="en-US" dirty="0" err="1" smtClean="0"/>
              <a:t>oa</a:t>
            </a:r>
            <a:r>
              <a:rPr lang="en-US" dirty="0" smtClean="0"/>
              <a:t>/l6lp</a:t>
            </a:r>
          </a:p>
          <a:p>
            <a:endParaRPr lang="en-US" dirty="0" smtClean="0"/>
          </a:p>
          <a:p>
            <a:r>
              <a:rPr lang="en-US" dirty="0" smtClean="0"/>
              <a:t># SEC LR6LP Library Define for RF process</a:t>
            </a:r>
          </a:p>
          <a:p>
            <a:r>
              <a:rPr lang="en-US" dirty="0" smtClean="0"/>
              <a:t>DEFINE lr6lp $DEVICELIB_ROOT/</a:t>
            </a:r>
            <a:r>
              <a:rPr lang="en-US" dirty="0" err="1" smtClean="0"/>
              <a:t>oa</a:t>
            </a:r>
            <a:r>
              <a:rPr lang="en-US" dirty="0" smtClean="0"/>
              <a:t>/lr6lp</a:t>
            </a:r>
          </a:p>
          <a:p>
            <a:endParaRPr lang="en-US" dirty="0" smtClean="0"/>
          </a:p>
          <a:p>
            <a:r>
              <a:rPr lang="en-US" dirty="0" smtClean="0"/>
              <a:t># Technology Library</a:t>
            </a:r>
          </a:p>
          <a:p>
            <a:r>
              <a:rPr lang="en-US" dirty="0" smtClean="0"/>
              <a:t>DEFINE l6lp_tech $DEVICELIB_ROOT/</a:t>
            </a:r>
            <a:r>
              <a:rPr lang="en-US" dirty="0" err="1" smtClean="0"/>
              <a:t>oa</a:t>
            </a:r>
            <a:r>
              <a:rPr lang="en-US" dirty="0" smtClean="0"/>
              <a:t>/l6lp_tech_4_20_01_00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51717" cy="1325563"/>
          </a:xfrm>
        </p:spPr>
        <p:txBody>
          <a:bodyPr/>
          <a:lstStyle/>
          <a:p>
            <a:r>
              <a:rPr lang="en-US" dirty="0"/>
              <a:t>1. Server access and account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7868" cy="4351338"/>
          </a:xfrm>
        </p:spPr>
        <p:txBody>
          <a:bodyPr/>
          <a:lstStyle/>
          <a:p>
            <a:r>
              <a:rPr lang="en-US" dirty="0" smtClean="0"/>
              <a:t>1 error in hosts setup make virtuoso fail: wrong </a:t>
            </a:r>
            <a:r>
              <a:rPr lang="en-US" dirty="0" err="1" smtClean="0"/>
              <a:t>ip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dldtrang - CSAVLSI - KHU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2045" y="37852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127.0.0.1   vlsi-dist.khu.ac.kr localhost </a:t>
            </a:r>
            <a:r>
              <a:rPr lang="en-US" sz="1400" dirty="0" err="1"/>
              <a:t>localhost.localdomain</a:t>
            </a:r>
            <a:r>
              <a:rPr lang="en-US" sz="1400" dirty="0"/>
              <a:t> localhost4 localhost4.localdomain4</a:t>
            </a:r>
          </a:p>
          <a:p>
            <a:r>
              <a:rPr lang="en-US" sz="1400" dirty="0" smtClean="0"/>
              <a:t>163.180.118.162         </a:t>
            </a:r>
            <a:r>
              <a:rPr lang="en-US" sz="1400" dirty="0" err="1"/>
              <a:t>License_Server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901133" y="1367522"/>
            <a:ext cx="4934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163.180.118.162         </a:t>
            </a:r>
            <a:r>
              <a:rPr lang="en-US" sz="1200" dirty="0" err="1" smtClean="0"/>
              <a:t>License_Server</a:t>
            </a:r>
            <a:endParaRPr lang="en-US" sz="1200" dirty="0" smtClean="0"/>
          </a:p>
          <a:p>
            <a:r>
              <a:rPr lang="en-US" sz="1200" dirty="0" smtClean="0"/>
              <a:t>127.0.0.1   </a:t>
            </a:r>
            <a:r>
              <a:rPr lang="en-US" sz="1200" dirty="0"/>
              <a:t>vlsi-dist.khu.ac.kr localhost </a:t>
            </a:r>
            <a:r>
              <a:rPr lang="en-US" sz="1200" dirty="0" err="1"/>
              <a:t>localhost.localdomain</a:t>
            </a:r>
            <a:r>
              <a:rPr lang="en-US" sz="1200" dirty="0"/>
              <a:t> localhost4 </a:t>
            </a:r>
            <a:r>
              <a:rPr lang="en-US" sz="1200" dirty="0" smtClean="0"/>
              <a:t>localhost4.localdomain4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06242" y="879894"/>
            <a:ext cx="5227607" cy="1345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32121" y="1027906"/>
            <a:ext cx="4744528" cy="1137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8488392" y="2444708"/>
            <a:ext cx="879895" cy="112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16866" y="4941096"/>
            <a:ext cx="16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corrected order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42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2460</Words>
  <Application>Microsoft Office PowerPoint</Application>
  <PresentationFormat>Widescreen</PresentationFormat>
  <Paragraphs>479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맑은 고딕</vt:lpstr>
      <vt:lpstr>Arial</vt:lpstr>
      <vt:lpstr>Calibri</vt:lpstr>
      <vt:lpstr>Calibri Light</vt:lpstr>
      <vt:lpstr>Wingdings</vt:lpstr>
      <vt:lpstr>Office Theme</vt:lpstr>
      <vt:lpstr>Full-custom and mixed signal design tutorial - V0.2</vt:lpstr>
      <vt:lpstr>History</vt:lpstr>
      <vt:lpstr>Content</vt:lpstr>
      <vt:lpstr>Download tools from IDEC ftp server</vt:lpstr>
      <vt:lpstr>1. Server access and account setup</vt:lpstr>
      <vt:lpstr>1. Server access and account setup</vt:lpstr>
      <vt:lpstr>1. Server access and account setup</vt:lpstr>
      <vt:lpstr>1. Server access and account setup</vt:lpstr>
      <vt:lpstr>1. Server access and account setup</vt:lpstr>
      <vt:lpstr>2. SS65 PDK and design tools introduction</vt:lpstr>
      <vt:lpstr>3. Full-custom design</vt:lpstr>
      <vt:lpstr>3.a. Schematic with Virtuoso</vt:lpstr>
      <vt:lpstr>3.a Schematic</vt:lpstr>
      <vt:lpstr>3.a Schematic</vt:lpstr>
      <vt:lpstr>3.a. Schematic</vt:lpstr>
      <vt:lpstr>3.a. Schematic</vt:lpstr>
      <vt:lpstr>3.a. Schematic</vt:lpstr>
      <vt:lpstr>3.b. HSPICE simulation</vt:lpstr>
      <vt:lpstr>3.b. HSPICE simulation</vt:lpstr>
      <vt:lpstr>3.b HSPICE simulation</vt:lpstr>
      <vt:lpstr>3.c. Layout</vt:lpstr>
      <vt:lpstr>3.c. Layout</vt:lpstr>
      <vt:lpstr>3.c Layout</vt:lpstr>
      <vt:lpstr>3.d. Verification: DRC</vt:lpstr>
      <vt:lpstr>3.d. Verification: DRC</vt:lpstr>
      <vt:lpstr>3.d. Verification: LVS</vt:lpstr>
      <vt:lpstr>3.e. RC extraction and post simulation</vt:lpstr>
      <vt:lpstr>4. Digital design</vt:lpstr>
      <vt:lpstr>4.a. Synthesis</vt:lpstr>
      <vt:lpstr>4. PnR</vt:lpstr>
      <vt:lpstr>4. PnR - Read design</vt:lpstr>
      <vt:lpstr>4. PnR – Floorplan</vt:lpstr>
      <vt:lpstr>4. PnR – Powerplan</vt:lpstr>
      <vt:lpstr>4. PnR – Powerplan</vt:lpstr>
      <vt:lpstr>4. PnR – Powerplan</vt:lpstr>
      <vt:lpstr>4. PnR – Powerplan</vt:lpstr>
      <vt:lpstr>4. PnR – Powerplan</vt:lpstr>
      <vt:lpstr>4. PnR – Other step</vt:lpstr>
      <vt:lpstr>4.e. Error handle</vt:lpstr>
      <vt:lpstr>4.e. Error handle</vt:lpstr>
      <vt:lpstr>4.e. Error handle</vt:lpstr>
      <vt:lpstr>5. Mixed-signal design</vt:lpstr>
      <vt:lpstr>5.a. Preparing</vt:lpstr>
      <vt:lpstr>IO pad</vt:lpstr>
      <vt:lpstr>IO pad</vt:lpstr>
      <vt:lpstr>IO pad</vt:lpstr>
      <vt:lpstr>5.b. PnR</vt:lpstr>
      <vt:lpstr>5.b. PnR: Common violation</vt:lpstr>
      <vt:lpstr>Layout merging </vt:lpstr>
      <vt:lpstr>6. Stream in/out</vt:lpstr>
      <vt:lpstr>6. Stream in/out</vt:lpstr>
      <vt:lpstr>6. Stream in/out</vt:lpstr>
      <vt:lpstr>6. Stream in/out</vt:lpstr>
      <vt:lpstr>7. Merging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Full-custom and mixed signal design tutorial</dc:title>
  <dc:creator>trang dang</dc:creator>
  <cp:lastModifiedBy>trang dang</cp:lastModifiedBy>
  <cp:revision>121</cp:revision>
  <dcterms:created xsi:type="dcterms:W3CDTF">2016-08-29T08:06:54Z</dcterms:created>
  <dcterms:modified xsi:type="dcterms:W3CDTF">2019-02-21T06:55:46Z</dcterms:modified>
</cp:coreProperties>
</file>