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20.png"  /><Relationship Id="rId11" Type="http://schemas.openxmlformats.org/officeDocument/2006/relationships/image" Target="../media/image21.png"  /><Relationship Id="rId12" Type="http://schemas.openxmlformats.org/officeDocument/2006/relationships/image" Target="../media/image22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5" name=""/>
          <p:cNvSpPr txBox="1"/>
          <p:nvPr/>
        </p:nvSpPr>
        <p:spPr>
          <a:xfrm>
            <a:off x="611187" y="1142998"/>
            <a:ext cx="9913939" cy="37128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논문의 목적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Interpretable AI</a:t>
            </a:r>
            <a:r>
              <a:rPr lang="ko-KR" altLang="en-US" sz="1400"/>
              <a:t> 모델을 만들어서 </a:t>
            </a:r>
            <a:r>
              <a:rPr lang="en-US" altLang="ko-KR" sz="1400"/>
              <a:t>Classification</a:t>
            </a:r>
            <a:r>
              <a:rPr lang="ko-KR" altLang="en-US" sz="1400"/>
              <a:t> 문제를 해결하자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Interpretable AI</a:t>
            </a:r>
            <a:r>
              <a:rPr lang="ko-KR" altLang="en-US" sz="1400"/>
              <a:t>란</a:t>
            </a:r>
            <a:r>
              <a:rPr lang="en-US" altLang="ko-KR" sz="1400"/>
              <a:t>?</a:t>
            </a:r>
            <a:r>
              <a:rPr lang="ko-KR" altLang="en-US" sz="1400"/>
              <a:t>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AI</a:t>
            </a:r>
            <a:r>
              <a:rPr lang="ko-KR" altLang="en-US" sz="1400"/>
              <a:t>가 내리는 결정 과정을 사람이 이해할 수 있도록 설명할 수 있는 </a:t>
            </a:r>
            <a:r>
              <a:rPr lang="en-US" altLang="ko-KR" sz="1400"/>
              <a:t>AI</a:t>
            </a:r>
            <a:r>
              <a:rPr lang="ko-KR" altLang="en-US" sz="1400"/>
              <a:t>를 의미함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기존 딥러닝 모델은 </a:t>
            </a:r>
            <a:r>
              <a:rPr lang="en-US" altLang="ko-KR" sz="1400"/>
              <a:t>Black Box </a:t>
            </a:r>
            <a:r>
              <a:rPr lang="ko-KR" altLang="en-US" sz="1400"/>
              <a:t>모델이라고 불리는데</a:t>
            </a:r>
            <a:r>
              <a:rPr lang="en-US" altLang="ko-KR" sz="1400"/>
              <a:t>,</a:t>
            </a:r>
            <a:r>
              <a:rPr lang="ko-KR" altLang="en-US" sz="1400"/>
              <a:t> 왜 그런 결론을 내린지 모르기 때문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Interpretable AI</a:t>
            </a:r>
            <a:r>
              <a:rPr lang="ko-KR" altLang="en-US" sz="1400"/>
              <a:t>의 주요 접근법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1.</a:t>
            </a:r>
            <a:r>
              <a:rPr lang="ko-KR" altLang="en-US" sz="1400"/>
              <a:t> </a:t>
            </a:r>
            <a:r>
              <a:rPr lang="en-US" altLang="ko-KR" sz="1400"/>
              <a:t>Post-Hoc Explanation(</a:t>
            </a:r>
            <a:r>
              <a:rPr lang="ko-KR" altLang="en-US" sz="1400"/>
              <a:t>사후적 설명 방식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:</a:t>
            </a:r>
            <a:r>
              <a:rPr lang="ko-KR" altLang="en-US" sz="1400"/>
              <a:t> 이미 학습된 모델을 나중에 해석하는 방식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Grad-CAM : CNN </a:t>
            </a:r>
            <a:r>
              <a:rPr lang="ko-KR" altLang="en-US" sz="1400"/>
              <a:t>기반 모델이 입력 이미지의 어떤 영역을 보고 판단했는지 시각적으로 보여주는기법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2.</a:t>
            </a:r>
            <a:r>
              <a:rPr lang="ko-KR" altLang="en-US" sz="1400"/>
              <a:t> </a:t>
            </a:r>
            <a:r>
              <a:rPr lang="en-US" altLang="ko-KR" sz="1400"/>
              <a:t>Intrinsic Interpretability (</a:t>
            </a:r>
            <a:r>
              <a:rPr lang="ko-KR" altLang="en-US" sz="1400"/>
              <a:t>내제적 설명 가능 모델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:</a:t>
            </a:r>
            <a:r>
              <a:rPr lang="ko-KR" altLang="en-US" sz="1400"/>
              <a:t> 모델을 설계할 때 부터 인간이 해석 가능하도록 구조를 설계하는 것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Decision Tree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각 </a:t>
            </a:r>
            <a:r>
              <a:rPr lang="en-US" altLang="ko-KR" sz="1400"/>
              <a:t>Feature</a:t>
            </a:r>
            <a:r>
              <a:rPr lang="ko-KR" altLang="en-US" sz="1400"/>
              <a:t>에 대한 </a:t>
            </a:r>
            <a:r>
              <a:rPr lang="en-US" altLang="ko-KR" sz="1400"/>
              <a:t>Decision Path</a:t>
            </a:r>
            <a:r>
              <a:rPr lang="ko-KR" altLang="en-US" sz="1400"/>
              <a:t>가 명확히 보임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Concept-based Model : </a:t>
            </a:r>
            <a:r>
              <a:rPr lang="ko-KR" altLang="en-US" sz="1400"/>
              <a:t>사람이 이해할 수 있는 개념</a:t>
            </a:r>
            <a:r>
              <a:rPr lang="en-US" altLang="ko-KR" sz="1400"/>
              <a:t>(Concept)</a:t>
            </a:r>
            <a:r>
              <a:rPr lang="ko-KR" altLang="en-US" sz="1400"/>
              <a:t> 단위로 의사결정을 수행하는 모델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Concept</a:t>
            </a:r>
            <a:r>
              <a:rPr lang="ko-KR" altLang="en-US" sz="1400"/>
              <a:t> 이란</a:t>
            </a:r>
            <a:r>
              <a:rPr lang="en-US" altLang="ko-KR" sz="1400"/>
              <a:t>?</a:t>
            </a:r>
            <a:r>
              <a:rPr lang="ko-KR" altLang="en-US" sz="1400"/>
              <a:t>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:</a:t>
            </a:r>
            <a:r>
              <a:rPr lang="ko-KR" altLang="en-US" sz="1400"/>
              <a:t> 사람이 직관적으로 이해할 수 있는 의미 단위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모델 출력으로 얻은 </a:t>
            </a:r>
            <a:r>
              <a:rPr lang="en-US" altLang="ko-KR" sz="1400"/>
              <a:t>Vector</a:t>
            </a:r>
            <a:r>
              <a:rPr lang="ko-KR" altLang="en-US" sz="1400"/>
              <a:t> 값이 아닌</a:t>
            </a:r>
            <a:r>
              <a:rPr lang="en-US" altLang="ko-KR" sz="1400"/>
              <a:t>,</a:t>
            </a:r>
            <a:r>
              <a:rPr lang="ko-KR" altLang="en-US" sz="1400"/>
              <a:t> 강아지의 귀</a:t>
            </a:r>
            <a:r>
              <a:rPr lang="en-US" altLang="ko-KR" sz="1400"/>
              <a:t>,</a:t>
            </a:r>
            <a:r>
              <a:rPr lang="ko-KR" altLang="en-US" sz="1400"/>
              <a:t> 털</a:t>
            </a:r>
            <a:r>
              <a:rPr lang="en-US" altLang="ko-KR" sz="1400"/>
              <a:t>,</a:t>
            </a:r>
            <a:r>
              <a:rPr lang="ko-KR" altLang="en-US" sz="1400"/>
              <a:t> 눈</a:t>
            </a:r>
            <a:r>
              <a:rPr lang="en-US" altLang="ko-KR" sz="1400"/>
              <a:t>,</a:t>
            </a:r>
            <a:r>
              <a:rPr lang="ko-KR" altLang="en-US" sz="1400"/>
              <a:t> 코</a:t>
            </a:r>
            <a:r>
              <a:rPr lang="en-US" altLang="ko-KR" sz="1400"/>
              <a:t>,</a:t>
            </a:r>
            <a:r>
              <a:rPr lang="ko-KR" altLang="en-US" sz="1400"/>
              <a:t> 입</a:t>
            </a:r>
            <a:r>
              <a:rPr lang="en-US" altLang="ko-KR" sz="1400"/>
              <a:t>,</a:t>
            </a:r>
            <a:r>
              <a:rPr lang="ko-KR" altLang="en-US" sz="1400"/>
              <a:t> 꼬리 등 판단의 근거가 될 수 있는 의미 단위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2218" y="4884420"/>
            <a:ext cx="4931879" cy="159648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102218" y="6480901"/>
            <a:ext cx="4931879" cy="3656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Grad-CAM</a:t>
            </a:r>
            <a:r>
              <a:rPr lang="ko-KR" altLang="en-US"/>
              <a:t>의 예시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1965" y="0"/>
            <a:ext cx="5239481" cy="239774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09"/>
            <a:ext cx="10898186" cy="4781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Time Series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Text</a:t>
            </a:r>
            <a:r>
              <a:rPr lang="ko-KR" altLang="en-US" sz="1400" b="0">
                <a:solidFill>
                  <a:schemeClr val="dk1"/>
                </a:solidFill>
              </a:rPr>
              <a:t>를 각각 시계열 형태로 정렬된 임베딩으로 변환하는 방법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1.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Time Series(MITS)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- MITS</a:t>
            </a:r>
            <a:r>
              <a:rPr lang="ko-KR" altLang="en-US" sz="1400" b="0">
                <a:solidFill>
                  <a:schemeClr val="dk1"/>
                </a:solidFill>
              </a:rPr>
              <a:t> 데이터를 두 가지 방식으로 표현한다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</a:t>
            </a:r>
            <a:r>
              <a:rPr lang="ko-KR" altLang="en-US" sz="1400" b="0">
                <a:solidFill>
                  <a:schemeClr val="dk1"/>
                </a:solidFill>
              </a:rPr>
              <a:t>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불규칙 시계열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</a:t>
            </a:r>
            <a:r>
              <a:rPr lang="ko-KR" altLang="en-US" sz="1400" b="0">
                <a:solidFill>
                  <a:schemeClr val="dk1"/>
                </a:solidFill>
              </a:rPr>
              <a:t>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규칙적 시계열 </a:t>
            </a:r>
            <a:r>
              <a:rPr lang="en-US" altLang="ko-KR" sz="1400" b="0">
                <a:solidFill>
                  <a:schemeClr val="dk1"/>
                </a:solidFill>
              </a:rPr>
              <a:t>(mTAND</a:t>
            </a:r>
            <a:r>
              <a:rPr lang="ko-KR" altLang="en-US" sz="1400" b="0">
                <a:solidFill>
                  <a:schemeClr val="dk1"/>
                </a:solidFill>
              </a:rPr>
              <a:t>를 이용한</a:t>
            </a:r>
            <a:r>
              <a:rPr lang="en-US" altLang="ko-KR" sz="1400" b="0">
                <a:solidFill>
                  <a:schemeClr val="dk1"/>
                </a:solidFill>
              </a:rPr>
              <a:t>)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-</a:t>
            </a:r>
            <a:r>
              <a:rPr lang="ko-KR" altLang="en-US" sz="1400" b="0">
                <a:solidFill>
                  <a:schemeClr val="dk1"/>
                </a:solidFill>
              </a:rPr>
              <a:t> 두 표현을 합치는 방법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		           →</a:t>
            </a:r>
            <a:r>
              <a:rPr lang="en-US" altLang="ko-KR" sz="1400" b="0">
                <a:solidFill>
                  <a:schemeClr val="dk1"/>
                </a:solidFill>
              </a:rPr>
              <a:t> MITS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Encoder</a:t>
            </a:r>
            <a:r>
              <a:rPr lang="ko-KR" altLang="en-US" sz="1400" b="0">
                <a:solidFill>
                  <a:schemeClr val="dk1"/>
                </a:solidFill>
              </a:rPr>
              <a:t> 결과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g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gating</a:t>
            </a:r>
            <a:r>
              <a:rPr lang="ko-KR" altLang="en-US" sz="1400" b="0">
                <a:solidFill>
                  <a:schemeClr val="dk1"/>
                </a:solidFill>
              </a:rPr>
              <a:t> 값으로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두 표현 중 어떤 것을 더 신뢰할지의 비율을 동적으로 조정함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g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e_imp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e_mTAND</a:t>
            </a:r>
            <a:r>
              <a:rPr lang="ko-KR" altLang="en-US" sz="1400" b="0">
                <a:solidFill>
                  <a:schemeClr val="dk1"/>
                </a:solidFill>
              </a:rPr>
              <a:t>를 입력으로 받는 </a:t>
            </a:r>
            <a:r>
              <a:rPr lang="en-US" altLang="ko-KR" sz="1400" b="0">
                <a:solidFill>
                  <a:schemeClr val="dk1"/>
                </a:solidFill>
              </a:rPr>
              <a:t>MLP</a:t>
            </a:r>
            <a:r>
              <a:rPr lang="ko-KR" altLang="en-US" sz="1400" b="0">
                <a:solidFill>
                  <a:schemeClr val="dk1"/>
                </a:solidFill>
              </a:rPr>
              <a:t>네트워크에 의해 결정되는 값으로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전체 모델과 같이 학습됨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MITS</a:t>
            </a:r>
            <a:r>
              <a:rPr lang="ko-KR" altLang="en-US" sz="1400" b="0">
                <a:solidFill>
                  <a:schemeClr val="dk1"/>
                </a:solidFill>
              </a:rPr>
              <a:t> 데이터는 병원 기록 특성상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불규칙적으로 측정되지만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모델은 규칙적인 시계열 형태를 기대하는 경우가 많다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그래서 기존 값</a:t>
            </a:r>
            <a:r>
              <a:rPr lang="en-US" altLang="ko-KR" sz="1400" b="0">
                <a:solidFill>
                  <a:schemeClr val="dk1"/>
                </a:solidFill>
              </a:rPr>
              <a:t>(imputed)</a:t>
            </a:r>
            <a:r>
              <a:rPr lang="ko-KR" altLang="en-US" sz="1400" b="0">
                <a:solidFill>
                  <a:schemeClr val="dk1"/>
                </a:solidFill>
              </a:rPr>
              <a:t>과 </a:t>
            </a:r>
            <a:r>
              <a:rPr lang="en-US" altLang="ko-KR" sz="1400" b="0">
                <a:solidFill>
                  <a:schemeClr val="dk1"/>
                </a:solidFill>
              </a:rPr>
              <a:t>mTAND</a:t>
            </a:r>
            <a:r>
              <a:rPr lang="ko-KR" altLang="en-US" sz="1400" b="0">
                <a:solidFill>
                  <a:schemeClr val="dk1"/>
                </a:solidFill>
              </a:rPr>
              <a:t> 기반 보간된</a:t>
            </a:r>
            <a:r>
              <a:rPr lang="en-US" altLang="ko-KR" sz="1400" b="0">
                <a:solidFill>
                  <a:schemeClr val="dk1"/>
                </a:solidFill>
              </a:rPr>
              <a:t>(interpolation)</a:t>
            </a:r>
            <a:r>
              <a:rPr lang="ko-KR" altLang="en-US" sz="1400" b="0">
                <a:solidFill>
                  <a:schemeClr val="dk1"/>
                </a:solidFill>
              </a:rPr>
              <a:t> 값을 비율을 잘 조정해서 섞어서 사용한다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mTAND</a:t>
            </a:r>
            <a:r>
              <a:rPr lang="ko-KR" altLang="en-US" sz="1400" b="0">
                <a:solidFill>
                  <a:schemeClr val="dk1"/>
                </a:solidFill>
              </a:rPr>
              <a:t>란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Multi-Time Attenion</a:t>
            </a:r>
            <a:r>
              <a:rPr lang="ko-KR" altLang="en-US" sz="1400" b="0">
                <a:solidFill>
                  <a:schemeClr val="dk1"/>
                </a:solidFill>
              </a:rPr>
              <a:t> 기반 시계열 보간 방법임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여러 주기성 함수</a:t>
            </a:r>
            <a:r>
              <a:rPr lang="en-US" altLang="ko-KR" sz="1400" b="0">
                <a:solidFill>
                  <a:schemeClr val="dk1"/>
                </a:solidFill>
              </a:rPr>
              <a:t>(Time2Vec)</a:t>
            </a:r>
            <a:r>
              <a:rPr lang="ko-KR" altLang="en-US" sz="1400" b="0">
                <a:solidFill>
                  <a:schemeClr val="dk1"/>
                </a:solidFill>
              </a:rPr>
              <a:t>를 사용해서 불규칙 시계열을 규칙적인 시계열로 변환함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Time2Vec(t) =</a:t>
            </a:r>
            <a:r>
              <a:rPr lang="ko-KR" altLang="en-US" sz="1400" b="0">
                <a:solidFill>
                  <a:schemeClr val="dk1"/>
                </a:solidFill>
              </a:rPr>
              <a:t>                     			                   의 </a:t>
            </a:r>
            <a:r>
              <a:rPr lang="en-US" altLang="ko-KR" sz="1400" b="0">
                <a:solidFill>
                  <a:schemeClr val="dk1"/>
                </a:solidFill>
              </a:rPr>
              <a:t>V</a:t>
            </a:r>
            <a:r>
              <a:rPr lang="ko-KR" altLang="en-US" sz="1400" b="0">
                <a:solidFill>
                  <a:schemeClr val="dk1"/>
                </a:solidFill>
              </a:rPr>
              <a:t>개의 서로 다른 주기함수가 얻어짐</a:t>
            </a:r>
            <a:r>
              <a:rPr lang="en-US" altLang="ko-KR" sz="1400" b="0">
                <a:solidFill>
                  <a:schemeClr val="dk1"/>
                </a:solidFill>
              </a:rPr>
              <a:t>.(w</a:t>
            </a:r>
            <a:r>
              <a:rPr lang="ko-KR" altLang="en-US" sz="1400" b="0">
                <a:solidFill>
                  <a:schemeClr val="dk1"/>
                </a:solidFill>
              </a:rPr>
              <a:t>와</a:t>
            </a:r>
            <a:r>
              <a:rPr lang="en-US" altLang="ko-KR" sz="1400" b="0">
                <a:solidFill>
                  <a:schemeClr val="dk1"/>
                </a:solidFill>
              </a:rPr>
              <a:t>b</a:t>
            </a:r>
            <a:r>
              <a:rPr lang="ko-KR" altLang="en-US" sz="1400" b="0">
                <a:solidFill>
                  <a:schemeClr val="dk1"/>
                </a:solidFill>
              </a:rPr>
              <a:t>는 파라미터</a:t>
            </a:r>
            <a:r>
              <a:rPr lang="en-US" altLang="ko-KR" sz="1400" b="0">
                <a:solidFill>
                  <a:schemeClr val="dk1"/>
                </a:solidFill>
              </a:rPr>
              <a:t>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       - </a:t>
            </a:r>
            <a:r>
              <a:rPr lang="ko-KR" altLang="en-US" sz="1400" b="0">
                <a:solidFill>
                  <a:schemeClr val="dk1"/>
                </a:solidFill>
              </a:rPr>
              <a:t>보간을</a:t>
            </a:r>
            <a:r>
              <a:rPr lang="en-US" altLang="ko-KR" sz="1400" b="0">
                <a:solidFill>
                  <a:schemeClr val="dk1"/>
                </a:solidFill>
              </a:rPr>
              <a:t> </a:t>
            </a:r>
            <a:r>
              <a:rPr lang="ko-KR" altLang="en-US" sz="1400" b="0">
                <a:solidFill>
                  <a:schemeClr val="dk1"/>
                </a:solidFill>
              </a:rPr>
              <a:t>원하는 </a:t>
            </a:r>
            <a:r>
              <a:rPr lang="en-US" altLang="ko-KR" sz="1400" b="0">
                <a:solidFill>
                  <a:schemeClr val="dk1"/>
                </a:solidFill>
              </a:rPr>
              <a:t>time stamp</a:t>
            </a:r>
            <a:r>
              <a:rPr lang="ko-KR" altLang="en-US" sz="1400" b="0">
                <a:solidFill>
                  <a:schemeClr val="dk1"/>
                </a:solidFill>
              </a:rPr>
              <a:t>를 </a:t>
            </a:r>
            <a:r>
              <a:rPr lang="en-US" altLang="ko-KR" sz="1400" b="0">
                <a:solidFill>
                  <a:schemeClr val="dk1"/>
                </a:solidFill>
              </a:rPr>
              <a:t>t</a:t>
            </a:r>
            <a:r>
              <a:rPr lang="ko-KR" altLang="en-US" sz="1400" b="0">
                <a:solidFill>
                  <a:schemeClr val="dk1"/>
                </a:solidFill>
              </a:rPr>
              <a:t>에 넣어주면 </a:t>
            </a:r>
            <a:r>
              <a:rPr lang="en-US" altLang="ko-KR" sz="1400" b="0">
                <a:solidFill>
                  <a:schemeClr val="dk1"/>
                </a:solidFill>
              </a:rPr>
              <a:t>V</a:t>
            </a:r>
            <a:r>
              <a:rPr lang="ko-KR" altLang="en-US" sz="1400" b="0">
                <a:solidFill>
                  <a:schemeClr val="dk1"/>
                </a:solidFill>
              </a:rPr>
              <a:t>차원의 벡터가 생성됨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그러면 그것들을 </a:t>
            </a:r>
            <a:r>
              <a:rPr lang="en-US" altLang="ko-KR" sz="1400" b="0">
                <a:solidFill>
                  <a:schemeClr val="dk1"/>
                </a:solidFill>
              </a:rPr>
              <a:t>concat</a:t>
            </a:r>
            <a:r>
              <a:rPr lang="ko-KR" altLang="en-US" sz="1400" b="0">
                <a:solidFill>
                  <a:schemeClr val="dk1"/>
                </a:solidFill>
              </a:rPr>
              <a:t>한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Linear Projection Layer</a:t>
            </a:r>
            <a:r>
              <a:rPr lang="ko-KR" altLang="en-US" sz="1400" b="0">
                <a:solidFill>
                  <a:schemeClr val="dk1"/>
                </a:solidFill>
              </a:rPr>
              <a:t>를 통과시켜 최종적인               보간된 시계열 형태가 완성됨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2.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Text(Clinical Text)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 - </a:t>
            </a:r>
            <a:r>
              <a:rPr lang="ko-KR" altLang="en-US" sz="1400" b="0">
                <a:solidFill>
                  <a:schemeClr val="dk1"/>
                </a:solidFill>
              </a:rPr>
              <a:t>비정형 데이터이지만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병원 시스템에서는 기록 시점</a:t>
            </a:r>
            <a:r>
              <a:rPr lang="en-US" altLang="ko-KR" sz="1400" b="0">
                <a:solidFill>
                  <a:schemeClr val="dk1"/>
                </a:solidFill>
              </a:rPr>
              <a:t>(Time Stamp)</a:t>
            </a:r>
            <a:r>
              <a:rPr lang="ko-KR" altLang="en-US" sz="1400" b="0">
                <a:solidFill>
                  <a:schemeClr val="dk1"/>
                </a:solidFill>
              </a:rPr>
              <a:t>를 가지고 있다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→ 시계열 데이터처럼 간주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각 </a:t>
            </a:r>
            <a:r>
              <a:rPr lang="en-US" altLang="ko-KR" sz="1400" b="0">
                <a:solidFill>
                  <a:schemeClr val="dk1"/>
                </a:solidFill>
              </a:rPr>
              <a:t>Notes</a:t>
            </a:r>
            <a:r>
              <a:rPr lang="ko-KR" altLang="en-US" sz="1400" b="0">
                <a:solidFill>
                  <a:schemeClr val="dk1"/>
                </a:solidFill>
              </a:rPr>
              <a:t>들을 </a:t>
            </a:r>
            <a:r>
              <a:rPr lang="en-US" altLang="ko-KR" sz="1400" b="0">
                <a:solidFill>
                  <a:schemeClr val="dk1"/>
                </a:solidFill>
              </a:rPr>
              <a:t>BERT-Tiny</a:t>
            </a:r>
            <a:r>
              <a:rPr lang="ko-KR" altLang="en-US" sz="1400" b="0">
                <a:solidFill>
                  <a:schemeClr val="dk1"/>
                </a:solidFill>
              </a:rPr>
              <a:t>에 통과시킨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[CLS]</a:t>
            </a:r>
            <a:r>
              <a:rPr lang="ko-KR" altLang="en-US" sz="1400" b="0">
                <a:solidFill>
                  <a:schemeClr val="dk1"/>
                </a:solidFill>
              </a:rPr>
              <a:t> 토큰의 값만 추출함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         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각 </a:t>
            </a:r>
            <a:r>
              <a:rPr lang="en-US" altLang="ko-KR" sz="1400" b="0">
                <a:solidFill>
                  <a:schemeClr val="dk1"/>
                </a:solidFill>
              </a:rPr>
              <a:t>Note</a:t>
            </a:r>
            <a:r>
              <a:rPr lang="ko-KR" altLang="en-US" sz="1400" b="0">
                <a:solidFill>
                  <a:schemeClr val="dk1"/>
                </a:solidFill>
              </a:rPr>
              <a:t>마다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작성된 시점인 </a:t>
            </a:r>
            <a:r>
              <a:rPr lang="en-US" altLang="ko-KR" sz="1400" b="0">
                <a:solidFill>
                  <a:schemeClr val="dk1"/>
                </a:solidFill>
              </a:rPr>
              <a:t>TText</a:t>
            </a:r>
            <a:r>
              <a:rPr lang="ko-KR" altLang="en-US" sz="1400" b="0">
                <a:solidFill>
                  <a:schemeClr val="dk1"/>
                </a:solidFill>
              </a:rPr>
              <a:t>도 같이 저장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         ,         )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t_Text</a:t>
            </a:r>
            <a:r>
              <a:rPr lang="ko-KR" altLang="en-US" sz="1400" b="0">
                <a:solidFill>
                  <a:schemeClr val="dk1"/>
                </a:solidFill>
              </a:rPr>
              <a:t>는 그 </a:t>
            </a:r>
            <a:r>
              <a:rPr lang="en-US" altLang="ko-KR" sz="1400" b="0">
                <a:solidFill>
                  <a:schemeClr val="dk1"/>
                </a:solidFill>
              </a:rPr>
              <a:t>eText</a:t>
            </a:r>
            <a:r>
              <a:rPr lang="ko-KR" altLang="en-US" sz="1400" b="0">
                <a:solidFill>
                  <a:schemeClr val="dk1"/>
                </a:solidFill>
              </a:rPr>
              <a:t>가 언제 기록되어있는지를 나타냄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       -                                                      </a:t>
            </a:r>
            <a:r>
              <a:rPr lang="ko-KR" altLang="en-US" sz="1400" b="0">
                <a:solidFill>
                  <a:schemeClr val="dk1"/>
                </a:solidFill>
              </a:rPr>
              <a:t>로 </a:t>
            </a:r>
            <a:r>
              <a:rPr lang="en-US" altLang="ko-KR" sz="1400" b="0">
                <a:solidFill>
                  <a:schemeClr val="dk1"/>
                </a:solidFill>
              </a:rPr>
              <a:t>alpha</a:t>
            </a:r>
            <a:r>
              <a:rPr lang="ko-KR" altLang="en-US" sz="1400" b="0">
                <a:solidFill>
                  <a:schemeClr val="dk1"/>
                </a:solidFill>
              </a:rPr>
              <a:t>는 보간할 시간 간격을 의미하는데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Signal</a:t>
            </a:r>
            <a:r>
              <a:rPr lang="ko-KR" altLang="en-US" sz="1400" b="0">
                <a:solidFill>
                  <a:schemeClr val="dk1"/>
                </a:solidFill>
              </a:rPr>
              <a:t> 데이터의 시간 간격과 동일하게 설정해야 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Text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mTAND</a:t>
            </a:r>
            <a:r>
              <a:rPr lang="ko-KR" altLang="en-US" sz="1400" b="0">
                <a:solidFill>
                  <a:schemeClr val="dk1"/>
                </a:solidFill>
              </a:rPr>
              <a:t>로 얻은 보간된 값만 사용한다고 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/>
              <p:nvPr/>
            </p:nvSpPr>
            <p:spPr>
              <a:xfrm>
                <a:off x="3209924" y="1698465"/>
                <a:ext cx="7429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3209924" y="1698465"/>
                <a:ext cx="742950" cy="361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"/>
              <p:cNvSpPr/>
              <p:nvPr/>
            </p:nvSpPr>
            <p:spPr>
              <a:xfrm>
                <a:off x="4649788" y="1922144"/>
                <a:ext cx="933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14" name=""/>
              <p:cNvSpPr txBox="1"/>
              <p:nvPr/>
            </p:nvSpPr>
            <p:spPr>
              <a:xfrm>
                <a:off x="4649788" y="1922144"/>
                <a:ext cx="933450" cy="3619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"/>
              <p:cNvSpPr/>
              <p:nvPr/>
            </p:nvSpPr>
            <p:spPr>
              <a:xfrm>
                <a:off x="3543299" y="2122170"/>
                <a:ext cx="23336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g 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>⨀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+ (1-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>⨀</m:t>
                      </m:r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15" name=""/>
              <p:cNvSpPr txBox="1"/>
              <p:nvPr/>
            </p:nvSpPr>
            <p:spPr>
              <a:xfrm>
                <a:off x="3543299" y="2122170"/>
                <a:ext cx="2333625" cy="3619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"/>
              <p:cNvSpPr/>
              <p:nvPr/>
            </p:nvSpPr>
            <p:spPr>
              <a:xfrm>
                <a:off x="7669215" y="4057332"/>
                <a:ext cx="933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16" name=""/>
              <p:cNvSpPr txBox="1"/>
              <p:nvPr/>
            </p:nvSpPr>
            <p:spPr>
              <a:xfrm>
                <a:off x="7669215" y="4057332"/>
                <a:ext cx="933450" cy="3619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"/>
              <p:cNvSpPr/>
              <p:nvPr/>
            </p:nvSpPr>
            <p:spPr>
              <a:xfrm>
                <a:off x="6811965" y="4937125"/>
                <a:ext cx="771525" cy="342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8" name=""/>
              <p:cNvSpPr txBox="1"/>
              <p:nvPr/>
            </p:nvSpPr>
            <p:spPr>
              <a:xfrm>
                <a:off x="6811965" y="4937125"/>
                <a:ext cx="771525" cy="3429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5443537" y="5145086"/>
                <a:ext cx="771525" cy="342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5443537" y="5145086"/>
                <a:ext cx="771525" cy="3429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"/>
              <p:cNvSpPr/>
              <p:nvPr/>
            </p:nvSpPr>
            <p:spPr>
              <a:xfrm>
                <a:off x="5868192" y="5145086"/>
                <a:ext cx="752475" cy="342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20" name=""/>
              <p:cNvSpPr txBox="1"/>
              <p:nvPr/>
            </p:nvSpPr>
            <p:spPr>
              <a:xfrm>
                <a:off x="5868192" y="5145086"/>
                <a:ext cx="752475" cy="3429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1800224" y="5364161"/>
                <a:ext cx="2495550" cy="342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𝑧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𝐷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1800224" y="5364161"/>
                <a:ext cx="2495550" cy="3429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3035302" y="3617751"/>
                <a:ext cx="40671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400">
                          <a:latin typeface="Cambria Math"/>
                          <a:sym typeface="Cambria Math"/>
                        </a:rPr>
                        <m:t>[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𝑛</m:t>
                      </m:r>
                      <m:d>
                        <m:d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4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4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4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14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400" i="1">
                                  <a:latin typeface="Cambria Math"/>
                                  <a:sym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sz="14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1400" i="1">
                          <a:latin typeface="Cambria Math"/>
                          <a:sym typeface="Cambria Math"/>
                        </a:rPr>
                        <m:t xml:space="preserve">, ... , 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𝑣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4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𝑣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400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3035302" y="3617751"/>
                <a:ext cx="4067175" cy="3905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1505" y="4922561"/>
            <a:ext cx="3726676" cy="193543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4280" y="3465092"/>
            <a:ext cx="2148350" cy="47535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093784"/>
            <a:ext cx="10898186" cy="39239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을 반영한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표현 만들기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TS</a:t>
            </a:r>
            <a:r>
              <a:rPr lang="ko-KR" altLang="en-US" sz="1400" b="0">
                <a:solidFill>
                  <a:schemeClr val="dk1"/>
                </a:solidFill>
              </a:rPr>
              <a:t> 입력 임베딩 변환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MITS Encoder</a:t>
            </a:r>
            <a:r>
              <a:rPr lang="ko-KR" altLang="en-US" sz="1400" b="0">
                <a:solidFill>
                  <a:schemeClr val="dk1"/>
                </a:solidFill>
              </a:rPr>
              <a:t>를 통과하고 나온 </a:t>
            </a:r>
            <a:r>
              <a:rPr lang="en-US" altLang="ko-KR" sz="1400" b="0">
                <a:solidFill>
                  <a:schemeClr val="dk1"/>
                </a:solidFill>
              </a:rPr>
              <a:t>z_TS</a:t>
            </a:r>
            <a:r>
              <a:rPr lang="ko-KR" altLang="en-US" sz="1400" b="0">
                <a:solidFill>
                  <a:schemeClr val="dk1"/>
                </a:solidFill>
              </a:rPr>
              <a:t>를 </a:t>
            </a:r>
            <a:r>
              <a:rPr lang="en-US" altLang="ko-KR" sz="1400" b="0">
                <a:solidFill>
                  <a:schemeClr val="dk1"/>
                </a:solidFill>
              </a:rPr>
              <a:t>3</a:t>
            </a:r>
            <a:r>
              <a:rPr lang="ko-KR" altLang="en-US" sz="1400" b="0">
                <a:solidFill>
                  <a:schemeClr val="dk1"/>
                </a:solidFill>
              </a:rPr>
              <a:t> 개의 </a:t>
            </a:r>
            <a:r>
              <a:rPr lang="en-US" altLang="ko-KR" sz="1400" b="0">
                <a:solidFill>
                  <a:schemeClr val="dk1"/>
                </a:solidFill>
              </a:rPr>
              <a:t>1D Convolution Layer</a:t>
            </a:r>
            <a:r>
              <a:rPr lang="ko-KR" altLang="en-US" sz="1400" b="0">
                <a:solidFill>
                  <a:schemeClr val="dk1"/>
                </a:solidFill>
              </a:rPr>
              <a:t>에 통과시킨다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(stride = 2</a:t>
            </a:r>
            <a:r>
              <a:rPr lang="ko-KR" altLang="en-US" sz="1400" b="0">
                <a:solidFill>
                  <a:schemeClr val="dk1"/>
                </a:solidFill>
              </a:rPr>
              <a:t>인 </a:t>
            </a:r>
            <a:r>
              <a:rPr lang="en-US" altLang="ko-KR" sz="1400" b="0">
                <a:solidFill>
                  <a:schemeClr val="dk1"/>
                </a:solidFill>
              </a:rPr>
              <a:t>mean pooling</a:t>
            </a:r>
            <a:r>
              <a:rPr lang="ko-KR" altLang="en-US" sz="1400" b="0">
                <a:solidFill>
                  <a:schemeClr val="dk1"/>
                </a:solidFill>
              </a:rPr>
              <a:t> 포함</a:t>
            </a:r>
            <a:r>
              <a:rPr lang="en-US" altLang="ko-KR" sz="1400" b="0">
                <a:solidFill>
                  <a:schemeClr val="dk1"/>
                </a:solidFill>
              </a:rPr>
              <a:t>.)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z_TS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sequence length</a:t>
            </a:r>
            <a:r>
              <a:rPr lang="ko-KR" altLang="en-US" sz="1400" b="0">
                <a:solidFill>
                  <a:schemeClr val="dk1"/>
                </a:solidFill>
              </a:rPr>
              <a:t>가 </a:t>
            </a:r>
            <a:r>
              <a:rPr lang="en-US" altLang="ko-KR" sz="1400" b="0">
                <a:solidFill>
                  <a:schemeClr val="dk1"/>
                </a:solidFill>
              </a:rPr>
              <a:t>T</a:t>
            </a:r>
            <a:r>
              <a:rPr lang="ko-KR" altLang="en-US" sz="1400" b="0">
                <a:solidFill>
                  <a:schemeClr val="dk1"/>
                </a:solidFill>
              </a:rPr>
              <a:t> 였다면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각 </a:t>
            </a:r>
            <a:r>
              <a:rPr lang="en-US" altLang="ko-KR" sz="1400" b="0">
                <a:solidFill>
                  <a:schemeClr val="dk1"/>
                </a:solidFill>
              </a:rPr>
              <a:t>Layer</a:t>
            </a:r>
            <a:r>
              <a:rPr lang="ko-KR" altLang="en-US" sz="1400" b="0">
                <a:solidFill>
                  <a:schemeClr val="dk1"/>
                </a:solidFill>
              </a:rPr>
              <a:t>를 통과 한 후 얻은 </a:t>
            </a:r>
            <a:r>
              <a:rPr lang="en-US" altLang="ko-KR" sz="1400" b="0">
                <a:solidFill>
                  <a:schemeClr val="dk1"/>
                </a:solidFill>
              </a:rPr>
              <a:t>Vector</a:t>
            </a:r>
            <a:r>
              <a:rPr lang="ko-KR" altLang="en-US" sz="1400" b="0">
                <a:solidFill>
                  <a:schemeClr val="dk1"/>
                </a:solidFill>
              </a:rPr>
              <a:t>들의 </a:t>
            </a:r>
            <a:r>
              <a:rPr lang="en-US" altLang="ko-KR" sz="1400" b="0">
                <a:solidFill>
                  <a:schemeClr val="dk1"/>
                </a:solidFill>
              </a:rPr>
              <a:t>sequence length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(T, T/2, T/4)</a:t>
            </a:r>
            <a:r>
              <a:rPr lang="ko-KR" altLang="en-US" sz="1400" b="0">
                <a:solidFill>
                  <a:schemeClr val="dk1"/>
                </a:solidFill>
              </a:rPr>
              <a:t>일 것이다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이것들을 </a:t>
            </a:r>
            <a:r>
              <a:rPr lang="en-US" altLang="ko-KR" sz="1400" b="0">
                <a:solidFill>
                  <a:schemeClr val="dk1"/>
                </a:solidFill>
              </a:rPr>
              <a:t>concat</a:t>
            </a:r>
            <a:r>
              <a:rPr lang="ko-KR" altLang="en-US" sz="1400" b="0">
                <a:solidFill>
                  <a:schemeClr val="dk1"/>
                </a:solidFill>
              </a:rPr>
              <a:t>해서 </a:t>
            </a:r>
            <a:r>
              <a:rPr lang="en-US" altLang="ko-KR" sz="1400" b="0">
                <a:solidFill>
                  <a:schemeClr val="dk1"/>
                </a:solidFill>
              </a:rPr>
              <a:t>7T/4</a:t>
            </a:r>
            <a:r>
              <a:rPr lang="ko-KR" altLang="en-US" sz="1400" b="0">
                <a:solidFill>
                  <a:schemeClr val="dk1"/>
                </a:solidFill>
              </a:rPr>
              <a:t> 의 </a:t>
            </a:r>
            <a:r>
              <a:rPr lang="en-US" altLang="ko-KR" sz="1400" b="0">
                <a:solidFill>
                  <a:schemeClr val="dk1"/>
                </a:solidFill>
              </a:rPr>
              <a:t>length</a:t>
            </a:r>
            <a:r>
              <a:rPr lang="ko-KR" altLang="en-US" sz="1400" b="0">
                <a:solidFill>
                  <a:schemeClr val="dk1"/>
                </a:solidFill>
              </a:rPr>
              <a:t>를 가진 </a:t>
            </a:r>
            <a:r>
              <a:rPr lang="en-US" altLang="ko-KR" sz="1400" b="0">
                <a:solidFill>
                  <a:schemeClr val="dk1"/>
                </a:solidFill>
              </a:rPr>
              <a:t>z’_TS</a:t>
            </a:r>
            <a:r>
              <a:rPr lang="ko-KR" altLang="en-US" sz="1400" b="0">
                <a:solidFill>
                  <a:schemeClr val="dk1"/>
                </a:solidFill>
              </a:rPr>
              <a:t>를 얻음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이후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z’_TS</a:t>
            </a:r>
            <a:r>
              <a:rPr lang="ko-KR" altLang="en-US" sz="1400" b="0">
                <a:solidFill>
                  <a:schemeClr val="dk1"/>
                </a:solidFill>
              </a:rPr>
              <a:t>만 </a:t>
            </a:r>
            <a:r>
              <a:rPr lang="en-US" altLang="ko-KR" sz="1400" b="0">
                <a:solidFill>
                  <a:schemeClr val="dk1"/>
                </a:solidFill>
              </a:rPr>
              <a:t>Position Encoding</a:t>
            </a:r>
            <a:r>
              <a:rPr lang="ko-KR" altLang="en-US" sz="1400" b="0">
                <a:solidFill>
                  <a:schemeClr val="dk1"/>
                </a:solidFill>
              </a:rPr>
              <a:t>을 더해줌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(z’_TS = z’_TS + PE(z’_TS)) / z_Text</a:t>
            </a:r>
            <a:r>
              <a:rPr lang="ko-KR" altLang="en-US" sz="1400" b="0">
                <a:solidFill>
                  <a:schemeClr val="dk1"/>
                </a:solidFill>
              </a:rPr>
              <a:t>는 이미 노트 생성시점의 정보를 함께 포함함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 생성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K</a:t>
            </a:r>
            <a:r>
              <a:rPr lang="ko-KR" altLang="en-US" sz="1400" b="0">
                <a:solidFill>
                  <a:schemeClr val="dk1"/>
                </a:solidFill>
              </a:rPr>
              <a:t>개의 </a:t>
            </a:r>
            <a:r>
              <a:rPr lang="en-US" altLang="ko-KR" sz="1400" b="0">
                <a:solidFill>
                  <a:schemeClr val="dk1"/>
                </a:solidFill>
              </a:rPr>
              <a:t>Slots</a:t>
            </a:r>
            <a:r>
              <a:rPr lang="ko-KR" altLang="en-US" sz="1400" b="0">
                <a:solidFill>
                  <a:schemeClr val="dk1"/>
                </a:solidFill>
              </a:rPr>
              <a:t>들이 </a:t>
            </a:r>
            <a:r>
              <a:rPr lang="en-US" altLang="ko-KR" sz="1400" b="0">
                <a:solidFill>
                  <a:schemeClr val="dk1"/>
                </a:solidFill>
              </a:rPr>
              <a:t>Learnable Parameter</a:t>
            </a:r>
            <a:r>
              <a:rPr lang="ko-KR" altLang="en-US" sz="1400" b="0">
                <a:solidFill>
                  <a:schemeClr val="dk1"/>
                </a:solidFill>
              </a:rPr>
              <a:t>형태로 존재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Slot Attention </a:t>
            </a:r>
            <a:r>
              <a:rPr lang="ko-KR" altLang="en-US" sz="1400" b="0">
                <a:solidFill>
                  <a:schemeClr val="dk1"/>
                </a:solidFill>
              </a:rPr>
              <a:t>방식으로 계속 학습되며 업데이트됨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 </a:t>
            </a: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이 </a:t>
            </a:r>
            <a:r>
              <a:rPr lang="en-US" altLang="ko-KR" sz="1400" b="0">
                <a:solidFill>
                  <a:schemeClr val="dk1"/>
                </a:solidFill>
              </a:rPr>
              <a:t>K</a:t>
            </a:r>
            <a:r>
              <a:rPr lang="ko-KR" altLang="en-US" sz="1400" b="0">
                <a:solidFill>
                  <a:schemeClr val="dk1"/>
                </a:solidFill>
              </a:rPr>
              <a:t>개의 </a:t>
            </a:r>
            <a:r>
              <a:rPr lang="en-US" altLang="ko-KR" sz="1400" b="0">
                <a:solidFill>
                  <a:schemeClr val="dk1"/>
                </a:solidFill>
              </a:rPr>
              <a:t>Slots</a:t>
            </a:r>
            <a:r>
              <a:rPr lang="ko-KR" altLang="en-US" sz="1400" b="0">
                <a:solidFill>
                  <a:schemeClr val="dk1"/>
                </a:solidFill>
              </a:rPr>
              <a:t>들을 의미하고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CCT</a:t>
            </a:r>
            <a:r>
              <a:rPr lang="ko-KR" altLang="en-US" sz="1400" b="0">
                <a:solidFill>
                  <a:schemeClr val="dk1"/>
                </a:solidFill>
              </a:rPr>
              <a:t>와 같이 학습중 계속 업데이트되어 </a:t>
            </a:r>
            <a:r>
              <a:rPr lang="en-US" altLang="ko-KR" sz="1400" b="0">
                <a:solidFill>
                  <a:schemeClr val="dk1"/>
                </a:solidFill>
              </a:rPr>
              <a:t>inter-patient</a:t>
            </a:r>
            <a:r>
              <a:rPr lang="ko-KR" altLang="en-US" sz="1400" b="0">
                <a:solidFill>
                  <a:schemeClr val="dk1"/>
                </a:solidFill>
              </a:rPr>
              <a:t>의 정보를 저장함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과 각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Embedding</a:t>
            </a:r>
            <a:r>
              <a:rPr lang="ko-KR" altLang="en-US" sz="1400" b="0">
                <a:solidFill>
                  <a:schemeClr val="dk1"/>
                </a:solidFill>
              </a:rPr>
              <a:t>과의 </a:t>
            </a:r>
            <a:r>
              <a:rPr lang="en-US" altLang="ko-KR" sz="1400" b="0">
                <a:solidFill>
                  <a:schemeClr val="dk1"/>
                </a:solidFill>
              </a:rPr>
              <a:t>Attention</a:t>
            </a:r>
            <a:r>
              <a:rPr lang="ko-KR" altLang="en-US" sz="1400" b="0">
                <a:solidFill>
                  <a:schemeClr val="dk1"/>
                </a:solidFill>
              </a:rPr>
              <a:t> 수행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과 각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Embedding</a:t>
            </a:r>
            <a:r>
              <a:rPr lang="ko-KR" altLang="en-US" sz="1400" b="0">
                <a:solidFill>
                  <a:schemeClr val="dk1"/>
                </a:solidFill>
              </a:rPr>
              <a:t>과 </a:t>
            </a:r>
            <a:r>
              <a:rPr lang="en-US" altLang="ko-KR" sz="1400" b="0">
                <a:solidFill>
                  <a:schemeClr val="dk1"/>
                </a:solidFill>
              </a:rPr>
              <a:t>Attention</a:t>
            </a:r>
            <a:r>
              <a:rPr lang="ko-KR" altLang="en-US" sz="1400" b="0">
                <a:solidFill>
                  <a:schemeClr val="dk1"/>
                </a:solidFill>
              </a:rPr>
              <a:t>을 수행한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Attention Weight</a:t>
            </a:r>
            <a:r>
              <a:rPr lang="ko-KR" altLang="en-US" sz="1400" b="0">
                <a:solidFill>
                  <a:schemeClr val="dk1"/>
                </a:solidFill>
              </a:rPr>
              <a:t>를 각각 얻는다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이렇게 얻어진 </a:t>
            </a:r>
            <a:r>
              <a:rPr lang="en-US" altLang="ko-KR" sz="1400" b="0">
                <a:solidFill>
                  <a:schemeClr val="dk1"/>
                </a:solidFill>
              </a:rPr>
              <a:t>Attention Weight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Value(z_Test, z’_TS)</a:t>
            </a:r>
            <a:r>
              <a:rPr lang="ko-KR" altLang="en-US" sz="1400" b="0">
                <a:solidFill>
                  <a:schemeClr val="dk1"/>
                </a:solidFill>
              </a:rPr>
              <a:t>를 </a:t>
            </a:r>
            <a:r>
              <a:rPr lang="en-US" altLang="ko-KR" sz="1400" b="0">
                <a:solidFill>
                  <a:schemeClr val="dk1"/>
                </a:solidFill>
              </a:rPr>
              <a:t>Weighted Sum</a:t>
            </a:r>
            <a:r>
              <a:rPr lang="ko-KR" altLang="en-US" sz="1400" b="0">
                <a:solidFill>
                  <a:schemeClr val="dk1"/>
                </a:solidFill>
              </a:rPr>
              <a:t>을 수행하여 업데이트된 </a:t>
            </a:r>
            <a:r>
              <a:rPr lang="en-US" altLang="ko-KR" sz="1400" b="0">
                <a:solidFill>
                  <a:schemeClr val="dk1"/>
                </a:solidFill>
              </a:rPr>
              <a:t>z_TS, z_Text</a:t>
            </a:r>
            <a:r>
              <a:rPr lang="ko-KR" altLang="en-US" sz="1400" b="0">
                <a:solidFill>
                  <a:schemeClr val="dk1"/>
                </a:solidFill>
              </a:rPr>
              <a:t>를 얻는다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이러면 </a:t>
            </a:r>
            <a:r>
              <a:rPr lang="en-US" altLang="ko-KR" sz="1400" b="0">
                <a:solidFill>
                  <a:schemeClr val="dk1"/>
                </a:solidFill>
              </a:rPr>
              <a:t>z_TS(updated)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z_Text(updated)</a:t>
            </a:r>
            <a:r>
              <a:rPr lang="ko-KR" altLang="en-US" sz="1400" b="0">
                <a:solidFill>
                  <a:schemeClr val="dk1"/>
                </a:solidFill>
              </a:rPr>
              <a:t>는 각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정보를 반영한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표현이 되는거고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이를 </a:t>
            </a:r>
            <a:r>
              <a:rPr lang="en-US" altLang="ko-KR" sz="1400" b="0">
                <a:solidFill>
                  <a:schemeClr val="dk1"/>
                </a:solidFill>
              </a:rPr>
              <a:t>GRU</a:t>
            </a:r>
            <a:r>
              <a:rPr lang="ko-KR" altLang="en-US" sz="1400" b="0">
                <a:solidFill>
                  <a:schemeClr val="dk1"/>
                </a:solidFill>
              </a:rPr>
              <a:t>에 넣어 </a:t>
            </a:r>
            <a:r>
              <a:rPr lang="en-US" altLang="ko-KR" sz="1400" b="0">
                <a:solidFill>
                  <a:schemeClr val="dk1"/>
                </a:solidFill>
              </a:rPr>
              <a:t>T</a:t>
            </a:r>
            <a:r>
              <a:rPr lang="ko-KR" altLang="en-US" sz="1400" b="0">
                <a:solidFill>
                  <a:schemeClr val="dk1"/>
                </a:solidFill>
              </a:rPr>
              <a:t>번 반복해 더 고도화시킴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(slot</a:t>
            </a:r>
            <a:r>
              <a:rPr lang="ko-KR" altLang="en-US" sz="1400" b="0">
                <a:solidFill>
                  <a:schemeClr val="dk1"/>
                </a:solidFill>
              </a:rPr>
              <a:t>마다 </a:t>
            </a:r>
            <a:r>
              <a:rPr lang="en-US" altLang="ko-KR" sz="1400" b="0">
                <a:solidFill>
                  <a:schemeClr val="dk1"/>
                </a:solidFill>
              </a:rPr>
              <a:t>w x v</a:t>
            </a:r>
            <a:r>
              <a:rPr lang="ko-KR" altLang="en-US" sz="1400" b="0">
                <a:solidFill>
                  <a:schemeClr val="dk1"/>
                </a:solidFill>
              </a:rPr>
              <a:t>를 해서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표현이 되고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GRU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input</a:t>
            </a:r>
            <a:r>
              <a:rPr lang="ko-KR" altLang="en-US" sz="1400" b="0">
                <a:solidFill>
                  <a:schemeClr val="dk1"/>
                </a:solidFill>
              </a:rPr>
              <a:t>으로 들어감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initial hidden state = </a:t>
            </a:r>
            <a:r>
              <a:rPr lang="ko-KR" altLang="en-US" sz="1400" b="0">
                <a:solidFill>
                  <a:schemeClr val="dk1"/>
                </a:solidFill>
              </a:rPr>
              <a:t>이전 상태</a:t>
            </a:r>
            <a:r>
              <a:rPr lang="en-US" altLang="ko-KR" sz="1400" b="0">
                <a:solidFill>
                  <a:schemeClr val="dk1"/>
                </a:solidFill>
              </a:rPr>
              <a:t>)</a:t>
            </a:r>
            <a:endParaRPr lang="en-US" altLang="ko-KR" sz="1400" b="0">
              <a:solidFill>
                <a:schemeClr val="dk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7379" y="4131897"/>
            <a:ext cx="2150502" cy="43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966" y="2355489"/>
            <a:ext cx="1640104" cy="32701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2491" y="1925583"/>
            <a:ext cx="2218588" cy="46196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093784"/>
            <a:ext cx="10898186" cy="3285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GRU</a:t>
            </a:r>
            <a:r>
              <a:rPr lang="ko-KR" altLang="en-US" sz="1400" b="0">
                <a:solidFill>
                  <a:schemeClr val="dk1"/>
                </a:solidFill>
              </a:rPr>
              <a:t>를 통해 </a:t>
            </a:r>
            <a:r>
              <a:rPr lang="en-US" altLang="ko-KR" sz="1400" b="0">
                <a:solidFill>
                  <a:schemeClr val="dk1"/>
                </a:solidFill>
              </a:rPr>
              <a:t>Update</a:t>
            </a:r>
            <a:r>
              <a:rPr lang="ko-KR" altLang="en-US" sz="1400" b="0">
                <a:solidFill>
                  <a:schemeClr val="dk1"/>
                </a:solidFill>
              </a:rPr>
              <a:t>된</a:t>
            </a:r>
            <a:r>
              <a:rPr lang="en-US" altLang="ko-KR" sz="1400" b="0">
                <a:solidFill>
                  <a:schemeClr val="dk1"/>
                </a:solidFill>
              </a:rPr>
              <a:t>Text(P_text)</a:t>
            </a:r>
            <a:r>
              <a:rPr lang="ko-KR" altLang="en-US" sz="1400" b="0">
                <a:solidFill>
                  <a:schemeClr val="dk1"/>
                </a:solidFill>
              </a:rPr>
              <a:t>및 </a:t>
            </a:r>
            <a:r>
              <a:rPr lang="en-US" altLang="ko-KR" sz="1400" b="0">
                <a:solidFill>
                  <a:schemeClr val="dk1"/>
                </a:solidFill>
              </a:rPr>
              <a:t>Time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Series(P_ts)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Vector </a:t>
            </a:r>
            <a:r>
              <a:rPr lang="ko-KR" altLang="en-US" sz="1400" b="0">
                <a:solidFill>
                  <a:schemeClr val="dk1"/>
                </a:solidFill>
              </a:rPr>
              <a:t>표현을 이용한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TP-NCE Loss(Temporal Pattern Noise Contrastive Estimation)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Time Series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Text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표현이 의미적으로 일치하도록 유도하는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P_ts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P_text</a:t>
            </a:r>
            <a:r>
              <a:rPr lang="ko-KR" altLang="en-US" sz="1400" b="0">
                <a:solidFill>
                  <a:schemeClr val="dk1"/>
                </a:solidFill>
              </a:rPr>
              <a:t>가 같은 환자일 때는 유사하게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다른 환자인 경우에는 다르게 하는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		               : TS Prototype</a:t>
            </a:r>
            <a:r>
              <a:rPr lang="ko-KR" altLang="en-US" sz="1400" b="0">
                <a:solidFill>
                  <a:schemeClr val="dk1"/>
                </a:solidFill>
              </a:rPr>
              <a:t>을 기준으로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배치 내</a:t>
            </a:r>
            <a:r>
              <a:rPr lang="en-US" altLang="ko-KR" sz="1400" b="0">
                <a:solidFill>
                  <a:schemeClr val="dk1"/>
                </a:solidFill>
              </a:rPr>
              <a:t>Text Prototype</a:t>
            </a:r>
            <a:r>
              <a:rPr lang="ko-KR" altLang="en-US" sz="1400" b="0">
                <a:solidFill>
                  <a:schemeClr val="dk1"/>
                </a:solidFill>
              </a:rPr>
              <a:t>들 과의 </a:t>
            </a:r>
            <a:r>
              <a:rPr lang="en-US" altLang="ko-KR" sz="1400" b="0">
                <a:solidFill>
                  <a:schemeClr val="dk1"/>
                </a:solidFill>
              </a:rPr>
              <a:t>Similarity</a:t>
            </a:r>
            <a:r>
              <a:rPr lang="ko-KR" altLang="en-US" sz="1400" b="0">
                <a:solidFill>
                  <a:schemeClr val="dk1"/>
                </a:solidFill>
              </a:rPr>
              <a:t>를 비교해 </a:t>
            </a:r>
            <a:r>
              <a:rPr lang="en-US" altLang="ko-KR" sz="1400" b="0">
                <a:solidFill>
                  <a:schemeClr val="dk1"/>
                </a:solidFill>
              </a:rPr>
              <a:t>log-softmax</a:t>
            </a:r>
            <a:r>
              <a:rPr lang="ko-KR" altLang="en-US" sz="1400" b="0">
                <a:solidFill>
                  <a:schemeClr val="dk1"/>
                </a:solidFill>
              </a:rPr>
              <a:t>를 얻음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</a:t>
            </a:r>
            <a:r>
              <a:rPr lang="ko-KR" altLang="en-US" sz="1400" b="0">
                <a:solidFill>
                  <a:schemeClr val="dk1"/>
                </a:solidFill>
              </a:rPr>
              <a:t> 		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Similarity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P_TS, P_Text</a:t>
            </a:r>
            <a:r>
              <a:rPr lang="ko-KR" altLang="en-US" sz="1400" b="0">
                <a:solidFill>
                  <a:schemeClr val="dk1"/>
                </a:solidFill>
              </a:rPr>
              <a:t>의 각 </a:t>
            </a:r>
            <a:r>
              <a:rPr lang="en-US" altLang="ko-KR" sz="1400" b="0">
                <a:solidFill>
                  <a:schemeClr val="dk1"/>
                </a:solidFill>
              </a:rPr>
              <a:t>Slot Vector</a:t>
            </a:r>
            <a:r>
              <a:rPr lang="ko-KR" altLang="en-US" sz="1400" b="0">
                <a:solidFill>
                  <a:schemeClr val="dk1"/>
                </a:solidFill>
              </a:rPr>
              <a:t>들의 </a:t>
            </a:r>
            <a:r>
              <a:rPr lang="en-US" altLang="ko-KR" sz="1400" b="0">
                <a:solidFill>
                  <a:schemeClr val="dk1"/>
                </a:solidFill>
              </a:rPr>
              <a:t>Cosine Similarity</a:t>
            </a:r>
            <a:r>
              <a:rPr lang="ko-KR" altLang="en-US" sz="1400" b="0">
                <a:solidFill>
                  <a:schemeClr val="dk1"/>
                </a:solidFill>
              </a:rPr>
              <a:t>를 </a:t>
            </a:r>
            <a:r>
              <a:rPr lang="en-US" altLang="ko-KR" sz="1400" b="0">
                <a:solidFill>
                  <a:schemeClr val="dk1"/>
                </a:solidFill>
              </a:rPr>
              <a:t>Beta</a:t>
            </a:r>
            <a:r>
              <a:rPr lang="ko-KR" altLang="en-US" sz="1400" b="0">
                <a:solidFill>
                  <a:schemeClr val="dk1"/>
                </a:solidFill>
              </a:rPr>
              <a:t>라는 가중치를 둬서 합친 것을 의미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beta_k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Slot</a:t>
            </a:r>
            <a:r>
              <a:rPr lang="ko-KR" altLang="en-US" sz="1400" b="0">
                <a:solidFill>
                  <a:schemeClr val="dk1"/>
                </a:solidFill>
              </a:rPr>
              <a:t>마다 두는 가중치를 의미하는데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z’_TS, z_Text</a:t>
            </a:r>
            <a:r>
              <a:rPr lang="ko-KR" altLang="en-US" sz="1400" b="0">
                <a:solidFill>
                  <a:schemeClr val="dk1"/>
                </a:solidFill>
              </a:rPr>
              <a:t>를 </a:t>
            </a:r>
            <a:r>
              <a:rPr lang="en-US" altLang="ko-KR" sz="1400" b="0">
                <a:solidFill>
                  <a:schemeClr val="dk1"/>
                </a:solidFill>
              </a:rPr>
              <a:t>Time</a:t>
            </a:r>
            <a:r>
              <a:rPr lang="ko-KR" altLang="en-US" sz="1400" b="0">
                <a:solidFill>
                  <a:schemeClr val="dk1"/>
                </a:solidFill>
              </a:rPr>
              <a:t> 축으로 </a:t>
            </a:r>
            <a:r>
              <a:rPr lang="en-US" altLang="ko-KR" sz="1400" b="0">
                <a:solidFill>
                  <a:schemeClr val="dk1"/>
                </a:solidFill>
              </a:rPr>
              <a:t>Average</a:t>
            </a:r>
            <a:r>
              <a:rPr lang="ko-KR" altLang="en-US" sz="1400" b="0">
                <a:solidFill>
                  <a:schemeClr val="dk1"/>
                </a:solidFill>
              </a:rPr>
              <a:t>한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concat</a:t>
            </a:r>
            <a:r>
              <a:rPr lang="ko-KR" altLang="en-US" sz="1400" b="0">
                <a:solidFill>
                  <a:schemeClr val="dk1"/>
                </a:solidFill>
              </a:rPr>
              <a:t>해서 </a:t>
            </a:r>
            <a:r>
              <a:rPr lang="en-US" altLang="ko-KR" sz="1400" b="0">
                <a:solidFill>
                  <a:schemeClr val="dk1"/>
                </a:solidFill>
              </a:rPr>
              <a:t>MLP</a:t>
            </a:r>
            <a:r>
              <a:rPr lang="ko-KR" altLang="en-US" sz="1400" b="0">
                <a:solidFill>
                  <a:schemeClr val="dk1"/>
                </a:solidFill>
              </a:rPr>
              <a:t>를 통해 얻은 값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</a:t>
            </a:r>
            <a:r>
              <a:rPr lang="ko-KR" altLang="en-US" sz="1400" b="0">
                <a:solidFill>
                  <a:schemeClr val="dk1"/>
                </a:solidFill>
              </a:rPr>
              <a:t>최종적으로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	                    </a:t>
            </a:r>
            <a:r>
              <a:rPr lang="ko-KR" altLang="en-US" sz="1400" b="0">
                <a:solidFill>
                  <a:schemeClr val="dk1"/>
                </a:solidFill>
              </a:rPr>
              <a:t>이렇게 </a:t>
            </a:r>
            <a:r>
              <a:rPr lang="en-US" altLang="ko-KR" sz="1400" b="0">
                <a:solidFill>
                  <a:schemeClr val="dk1"/>
                </a:solidFill>
              </a:rPr>
              <a:t>1:1</a:t>
            </a:r>
            <a:r>
              <a:rPr lang="ko-KR" altLang="en-US" sz="1400" b="0">
                <a:solidFill>
                  <a:schemeClr val="dk1"/>
                </a:solidFill>
              </a:rPr>
              <a:t> 가중치로 더해진다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Auxiliary Reconstruction 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Time Series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Text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표현이 원래의 정보를 잘 기억하도록 하는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Shared Prototype</a:t>
            </a:r>
            <a:r>
              <a:rPr lang="ko-KR" altLang="en-US" sz="1400" b="0">
                <a:solidFill>
                  <a:schemeClr val="dk1"/>
                </a:solidFill>
              </a:rPr>
              <a:t>과 </a:t>
            </a:r>
            <a:r>
              <a:rPr lang="en-US" altLang="ko-KR" sz="1400" b="0">
                <a:solidFill>
                  <a:schemeClr val="dk1"/>
                </a:solidFill>
              </a:rPr>
              <a:t>Attention</a:t>
            </a:r>
            <a:r>
              <a:rPr lang="ko-KR" altLang="en-US" sz="1400" b="0">
                <a:solidFill>
                  <a:schemeClr val="dk1"/>
                </a:solidFill>
              </a:rPr>
              <a:t>을 수행하기 전의 </a:t>
            </a:r>
            <a:r>
              <a:rPr lang="en-US" altLang="ko-KR" sz="1400" b="0">
                <a:solidFill>
                  <a:schemeClr val="dk1"/>
                </a:solidFill>
              </a:rPr>
              <a:t>Embedding Vector</a:t>
            </a:r>
            <a:r>
              <a:rPr lang="ko-KR" altLang="en-US" sz="1400" b="0">
                <a:solidFill>
                  <a:schemeClr val="dk1"/>
                </a:solidFill>
              </a:rPr>
              <a:t> 상태의 </a:t>
            </a:r>
            <a:r>
              <a:rPr lang="en-US" altLang="ko-KR" sz="1400" b="0">
                <a:solidFill>
                  <a:schemeClr val="dk1"/>
                </a:solidFill>
              </a:rPr>
              <a:t>z’_TS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z_Text</a:t>
            </a:r>
            <a:r>
              <a:rPr lang="ko-KR" altLang="en-US" sz="1400" b="0">
                <a:solidFill>
                  <a:schemeClr val="dk1"/>
                </a:solidFill>
              </a:rPr>
              <a:t>를 각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표현을 </a:t>
            </a:r>
            <a:r>
              <a:rPr lang="en-US" altLang="ko-KR" sz="1400" b="0">
                <a:solidFill>
                  <a:schemeClr val="dk1"/>
                </a:solidFill>
              </a:rPr>
              <a:t>concat</a:t>
            </a:r>
            <a:r>
              <a:rPr lang="ko-KR" altLang="en-US" sz="1400" b="0">
                <a:solidFill>
                  <a:schemeClr val="dk1"/>
                </a:solidFill>
              </a:rPr>
              <a:t>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그 다음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Transformer </a:t>
            </a:r>
            <a:r>
              <a:rPr lang="ko-KR" altLang="en-US" sz="1400" b="0">
                <a:solidFill>
                  <a:schemeClr val="dk1"/>
                </a:solidFill>
              </a:rPr>
              <a:t>기반의 </a:t>
            </a:r>
            <a:r>
              <a:rPr lang="en-US" altLang="ko-KR" sz="1400" b="0">
                <a:solidFill>
                  <a:schemeClr val="dk1"/>
                </a:solidFill>
              </a:rPr>
              <a:t>Decoder</a:t>
            </a:r>
            <a:r>
              <a:rPr lang="ko-KR" altLang="en-US" sz="1400" b="0">
                <a:solidFill>
                  <a:schemeClr val="dk1"/>
                </a:solidFill>
              </a:rPr>
              <a:t>에 입력으로 넣어서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출력된 값이 </a:t>
            </a:r>
            <a:r>
              <a:rPr lang="en-US" altLang="ko-KR" sz="1400" b="0">
                <a:solidFill>
                  <a:schemeClr val="dk1"/>
                </a:solidFill>
              </a:rPr>
              <a:t>TS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e_imp</a:t>
            </a:r>
            <a:r>
              <a:rPr lang="ko-KR" altLang="en-US" sz="1400" b="0">
                <a:solidFill>
                  <a:schemeClr val="dk1"/>
                </a:solidFill>
              </a:rPr>
              <a:t>와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Text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e_text</a:t>
            </a:r>
            <a:r>
              <a:rPr lang="ko-KR" altLang="en-US" sz="1400" b="0">
                <a:solidFill>
                  <a:schemeClr val="dk1"/>
                </a:solidFill>
              </a:rPr>
              <a:t>와 같아지도록 하는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	- </a:t>
            </a:r>
            <a:r>
              <a:rPr lang="ko-KR" altLang="en-US" sz="1400" b="0">
                <a:solidFill>
                  <a:schemeClr val="dk1"/>
                </a:solidFill>
              </a:rPr>
              <a:t>두 값을 </a:t>
            </a:r>
            <a:r>
              <a:rPr lang="en-US" altLang="ko-KR" sz="1400" b="0">
                <a:solidFill>
                  <a:schemeClr val="dk1"/>
                </a:solidFill>
              </a:rPr>
              <a:t>MSE</a:t>
            </a:r>
            <a:r>
              <a:rPr lang="ko-KR" altLang="en-US" sz="1400" b="0">
                <a:solidFill>
                  <a:schemeClr val="dk1"/>
                </a:solidFill>
              </a:rPr>
              <a:t>를 통해 비교하고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	 	              이렇게 더해준다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"/>
              <p:cNvSpPr/>
              <p:nvPr/>
            </p:nvSpPr>
            <p:spPr>
              <a:xfrm>
                <a:off x="2455820" y="2663454"/>
                <a:ext cx="1962150" cy="5429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r>
                        <a:rPr sz="1200">
                          <a:latin typeface="Cambria Math"/>
                          <a:sym typeface="Cambria Math"/>
                        </a:rPr>
                        <m:t>(</m:t>
                      </m:r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𝐸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b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bSup>
                        <m:sSub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𝐸</m:t>
                          </m:r>
                        </m:sub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p>
                      </m:sSubSup>
                      <m:r>
                        <a:rPr sz="1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"/>
              <p:cNvSpPr txBox="1"/>
              <p:nvPr/>
            </p:nvSpPr>
            <p:spPr>
              <a:xfrm>
                <a:off x="2455820" y="2663454"/>
                <a:ext cx="1962150" cy="542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3839367" y="3970020"/>
                <a:ext cx="2133600" cy="5429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r>
                        <a:rPr sz="12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𝑆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𝑅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𝑜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+ 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𝑅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𝑜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3839367" y="3970020"/>
                <a:ext cx="2133600" cy="542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32119" y="4460827"/>
            <a:ext cx="4918950" cy="239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2921" y="4610590"/>
            <a:ext cx="6075292" cy="224740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7828" y="2598420"/>
            <a:ext cx="2354965" cy="81174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093784"/>
            <a:ext cx="10898186" cy="34953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최종적으로 </a:t>
            </a:r>
            <a:r>
              <a:rPr lang="en-US" altLang="ko-KR" sz="1400" b="0">
                <a:solidFill>
                  <a:schemeClr val="dk1"/>
                </a:solidFill>
              </a:rPr>
              <a:t>MultiModal Fusion</a:t>
            </a:r>
            <a:r>
              <a:rPr lang="ko-KR" altLang="en-US" sz="1400" b="0">
                <a:solidFill>
                  <a:schemeClr val="dk1"/>
                </a:solidFill>
              </a:rPr>
              <a:t>을 이용한 </a:t>
            </a:r>
            <a:r>
              <a:rPr lang="en-US" altLang="ko-KR" sz="1400" b="0">
                <a:solidFill>
                  <a:schemeClr val="dk1"/>
                </a:solidFill>
              </a:rPr>
              <a:t>Classification Loss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            </a:t>
            </a:r>
            <a:r>
              <a:rPr lang="en-US" altLang="ko-KR" sz="1400" b="0">
                <a:solidFill>
                  <a:schemeClr val="dk1"/>
                </a:solidFill>
              </a:rPr>
              <a:t>- </a:t>
            </a:r>
            <a:r>
              <a:rPr lang="ko-KR" altLang="en-US" sz="1400" b="0">
                <a:solidFill>
                  <a:schemeClr val="dk1"/>
                </a:solidFill>
              </a:rPr>
              <a:t>두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 정보와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표현을 하나로 합쳐서 </a:t>
            </a:r>
            <a:r>
              <a:rPr lang="en-US" altLang="ko-KR" sz="1400" b="0">
                <a:solidFill>
                  <a:schemeClr val="dk1"/>
                </a:solidFill>
              </a:rPr>
              <a:t>Classification</a:t>
            </a:r>
            <a:r>
              <a:rPr lang="ko-KR" altLang="en-US" sz="1400" b="0">
                <a:solidFill>
                  <a:schemeClr val="dk1"/>
                </a:solidFill>
              </a:rPr>
              <a:t>에 활용해야 함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이전에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z’_TS</a:t>
            </a:r>
            <a:r>
              <a:rPr lang="ko-KR" altLang="en-US" sz="1400" b="0">
                <a:solidFill>
                  <a:schemeClr val="dk1"/>
                </a:solidFill>
              </a:rPr>
              <a:t> ⊙</a:t>
            </a:r>
            <a:r>
              <a:rPr lang="en-US" altLang="ko-KR" sz="1400" b="0">
                <a:solidFill>
                  <a:schemeClr val="dk1"/>
                </a:solidFill>
              </a:rPr>
              <a:t> P_TS</a:t>
            </a:r>
            <a:r>
              <a:rPr lang="ko-KR" altLang="en-US" sz="1400" b="0">
                <a:solidFill>
                  <a:schemeClr val="dk1"/>
                </a:solidFill>
              </a:rPr>
              <a:t> 와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z_Text</a:t>
            </a:r>
            <a:r>
              <a:rPr lang="ko-KR" altLang="en-US" sz="1400" b="0">
                <a:solidFill>
                  <a:schemeClr val="dk1"/>
                </a:solidFill>
              </a:rPr>
              <a:t> ⊙ </a:t>
            </a:r>
            <a:r>
              <a:rPr lang="en-US" altLang="ko-KR" sz="1400" b="0">
                <a:solidFill>
                  <a:schemeClr val="dk1"/>
                </a:solidFill>
              </a:rPr>
              <a:t>P_Text</a:t>
            </a:r>
            <a:r>
              <a:rPr lang="ko-KR" altLang="en-US" sz="1400" b="0">
                <a:solidFill>
                  <a:schemeClr val="dk1"/>
                </a:solidFill>
              </a:rPr>
              <a:t> 을 해서 </a:t>
            </a:r>
            <a:r>
              <a:rPr lang="en-US" altLang="ko-KR" sz="1400" b="0">
                <a:solidFill>
                  <a:schemeClr val="dk1"/>
                </a:solidFill>
              </a:rPr>
              <a:t>Decoder</a:t>
            </a:r>
            <a:r>
              <a:rPr lang="ko-KR" altLang="en-US" sz="1400" b="0">
                <a:solidFill>
                  <a:schemeClr val="dk1"/>
                </a:solidFill>
              </a:rPr>
              <a:t>에 넣는다고 했는데 이걸 또 </a:t>
            </a:r>
            <a:r>
              <a:rPr lang="en-US" altLang="ko-KR" sz="1400" b="0">
                <a:solidFill>
                  <a:schemeClr val="dk1"/>
                </a:solidFill>
              </a:rPr>
              <a:t>2-layer Transformer Encoder Block</a:t>
            </a:r>
            <a:r>
              <a:rPr lang="ko-KR" altLang="en-US" sz="1400" b="0">
                <a:solidFill>
                  <a:schemeClr val="dk1"/>
                </a:solidFill>
              </a:rPr>
              <a:t>에 넣어서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두 정보를 잘 합치게 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Transformer Encoder</a:t>
            </a:r>
            <a:r>
              <a:rPr lang="ko-KR" altLang="en-US" sz="1400" b="0">
                <a:solidFill>
                  <a:schemeClr val="dk1"/>
                </a:solidFill>
              </a:rPr>
              <a:t>를 통과한 후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Prototype Slots</a:t>
            </a:r>
            <a:r>
              <a:rPr lang="ko-KR" altLang="en-US" sz="1400" b="0">
                <a:solidFill>
                  <a:schemeClr val="dk1"/>
                </a:solidFill>
              </a:rPr>
              <a:t>들과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Timestamp Embedding</a:t>
            </a:r>
            <a:r>
              <a:rPr lang="ko-KR" altLang="en-US" sz="1400" b="0">
                <a:solidFill>
                  <a:schemeClr val="dk1"/>
                </a:solidFill>
              </a:rPr>
              <a:t>들이 서로 정보를 교환한 상태의 </a:t>
            </a:r>
            <a:r>
              <a:rPr lang="en-US" altLang="ko-KR" sz="1400" b="0">
                <a:solidFill>
                  <a:schemeClr val="dk1"/>
                </a:solidFill>
              </a:rPr>
              <a:t>Sequence Embedding</a:t>
            </a:r>
            <a:r>
              <a:rPr lang="ko-KR" altLang="en-US" sz="1400" b="0">
                <a:solidFill>
                  <a:schemeClr val="dk1"/>
                </a:solidFill>
              </a:rPr>
              <a:t>이 된다</a:t>
            </a:r>
            <a:r>
              <a:rPr lang="en-US" altLang="ko-KR" sz="1400" b="0">
                <a:solidFill>
                  <a:schemeClr val="dk1"/>
                </a:solidFill>
              </a:rPr>
              <a:t>. (</a:t>
            </a:r>
            <a:r>
              <a:rPr lang="ko-KR" altLang="en-US" sz="1400" b="0">
                <a:solidFill>
                  <a:schemeClr val="dk1"/>
                </a:solidFill>
              </a:rPr>
              <a:t>입력과 출력의 </a:t>
            </a:r>
            <a:r>
              <a:rPr lang="en-US" altLang="ko-KR" sz="1400" b="0">
                <a:solidFill>
                  <a:schemeClr val="dk1"/>
                </a:solidFill>
              </a:rPr>
              <a:t>shape</a:t>
            </a:r>
            <a:r>
              <a:rPr lang="ko-KR" altLang="en-US" sz="1400" b="0">
                <a:solidFill>
                  <a:schemeClr val="dk1"/>
                </a:solidFill>
              </a:rPr>
              <a:t>이 같지만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서로 정보를 주고받은 상태</a:t>
            </a:r>
            <a:r>
              <a:rPr lang="en-US" altLang="ko-KR" sz="1400" b="0">
                <a:solidFill>
                  <a:schemeClr val="dk1"/>
                </a:solidFill>
              </a:rPr>
              <a:t>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그 후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Slot</a:t>
            </a:r>
            <a:r>
              <a:rPr lang="ko-KR" altLang="en-US" sz="1400" b="0">
                <a:solidFill>
                  <a:schemeClr val="dk1"/>
                </a:solidFill>
              </a:rPr>
              <a:t>부분과 </a:t>
            </a:r>
            <a:r>
              <a:rPr lang="en-US" altLang="ko-KR" sz="1400" b="0">
                <a:solidFill>
                  <a:schemeClr val="dk1"/>
                </a:solidFill>
              </a:rPr>
              <a:t>Timestamp</a:t>
            </a:r>
            <a:r>
              <a:rPr lang="ko-KR" altLang="en-US" sz="1400" b="0">
                <a:solidFill>
                  <a:schemeClr val="dk1"/>
                </a:solidFill>
              </a:rPr>
              <a:t>부분으로 나눈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각각을 </a:t>
            </a:r>
            <a:r>
              <a:rPr lang="en-US" altLang="ko-KR" sz="1400" b="0">
                <a:solidFill>
                  <a:schemeClr val="dk1"/>
                </a:solidFill>
              </a:rPr>
              <a:t>Global Average Pooling</a:t>
            </a:r>
            <a:r>
              <a:rPr lang="ko-KR" altLang="en-US" sz="1400" b="0">
                <a:solidFill>
                  <a:schemeClr val="dk1"/>
                </a:solidFill>
              </a:rPr>
              <a:t>한 </a:t>
            </a:r>
            <a:r>
              <a:rPr lang="en-US" altLang="ko-KR" sz="1400" b="0">
                <a:solidFill>
                  <a:schemeClr val="dk1"/>
                </a:solidFill>
              </a:rPr>
              <a:t>summary vector</a:t>
            </a:r>
            <a:r>
              <a:rPr lang="ko-KR" altLang="en-US" sz="1400" b="0">
                <a:solidFill>
                  <a:schemeClr val="dk1"/>
                </a:solidFill>
              </a:rPr>
              <a:t>로 변환한 것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P_TS, z’_TS...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여기서    는 각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표현의 </a:t>
            </a:r>
            <a:r>
              <a:rPr lang="en-US" altLang="ko-KR" sz="1400" b="0">
                <a:solidFill>
                  <a:schemeClr val="dk1"/>
                </a:solidFill>
              </a:rPr>
              <a:t>Slot</a:t>
            </a:r>
            <a:r>
              <a:rPr lang="ko-KR" altLang="en-US" sz="1400" b="0">
                <a:solidFill>
                  <a:schemeClr val="dk1"/>
                </a:solidFill>
              </a:rPr>
              <a:t>들의 중요도 가중치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    는 </a:t>
            </a:r>
            <a:r>
              <a:rPr lang="en-US" altLang="ko-KR" sz="1400" b="0">
                <a:solidFill>
                  <a:schemeClr val="dk1"/>
                </a:solidFill>
              </a:rPr>
              <a:t>Timestamp Embedding</a:t>
            </a:r>
            <a:r>
              <a:rPr lang="ko-KR" altLang="en-US" sz="1400" b="0">
                <a:solidFill>
                  <a:schemeClr val="dk1"/>
                </a:solidFill>
              </a:rPr>
              <a:t>들의 중요도 가중치를 의미하며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이 </a:t>
            </a:r>
            <a:r>
              <a:rPr lang="en-US" altLang="ko-KR" sz="1400" b="0">
                <a:solidFill>
                  <a:schemeClr val="dk1"/>
                </a:solidFill>
              </a:rPr>
              <a:t>Attemtion </a:t>
            </a:r>
            <a:r>
              <a:rPr lang="ko-KR" altLang="en-US" sz="1400" b="0">
                <a:solidFill>
                  <a:schemeClr val="dk1"/>
                </a:solidFill>
              </a:rPr>
              <a:t>가중치들은 둘 다 </a:t>
            </a:r>
            <a:r>
              <a:rPr lang="en-US" altLang="ko-KR" sz="1400" b="0">
                <a:solidFill>
                  <a:schemeClr val="dk1"/>
                </a:solidFill>
              </a:rPr>
              <a:t>MLP</a:t>
            </a:r>
            <a:r>
              <a:rPr lang="ko-KR" altLang="en-US" sz="1400" b="0">
                <a:solidFill>
                  <a:schemeClr val="dk1"/>
                </a:solidFill>
              </a:rPr>
              <a:t>를 통해 학습된다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(</a:t>
            </a:r>
            <a:r>
              <a:rPr lang="ko-KR" altLang="en-US" sz="1400" b="0">
                <a:solidFill>
                  <a:schemeClr val="dk1"/>
                </a:solidFill>
              </a:rPr>
              <a:t>각 모달리티별로 하나의 </a:t>
            </a:r>
            <a:r>
              <a:rPr lang="en-US" altLang="ko-KR" sz="1400" b="0">
                <a:solidFill>
                  <a:schemeClr val="dk1"/>
                </a:solidFill>
              </a:rPr>
              <a:t>MLP</a:t>
            </a:r>
            <a:r>
              <a:rPr lang="ko-KR" altLang="en-US" sz="1400" b="0">
                <a:solidFill>
                  <a:schemeClr val="dk1"/>
                </a:solidFill>
              </a:rPr>
              <a:t>를 사용해서 </a:t>
            </a:r>
            <a:r>
              <a:rPr lang="en-US" altLang="ko-KR" sz="1400" b="0">
                <a:solidFill>
                  <a:schemeClr val="dk1"/>
                </a:solidFill>
              </a:rPr>
              <a:t>Slot</a:t>
            </a:r>
            <a:r>
              <a:rPr lang="ko-KR" altLang="en-US" sz="1400" b="0">
                <a:solidFill>
                  <a:schemeClr val="dk1"/>
                </a:solidFill>
              </a:rPr>
              <a:t>가중치와 </a:t>
            </a:r>
            <a:r>
              <a:rPr lang="en-US" altLang="ko-KR" sz="1400" b="0">
                <a:solidFill>
                  <a:schemeClr val="dk1"/>
                </a:solidFill>
              </a:rPr>
              <a:t>Timestamp</a:t>
            </a:r>
            <a:r>
              <a:rPr lang="ko-KR" altLang="en-US" sz="1400" b="0">
                <a:solidFill>
                  <a:schemeClr val="dk1"/>
                </a:solidFill>
              </a:rPr>
              <a:t>가중치를 동시에 계산</a:t>
            </a:r>
            <a:r>
              <a:rPr lang="en-US" altLang="ko-KR" sz="1400" b="0">
                <a:solidFill>
                  <a:schemeClr val="dk1"/>
                </a:solidFill>
              </a:rPr>
              <a:t>)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이렇게 두 표현을 함께 사용하여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F_TS</a:t>
            </a:r>
            <a:r>
              <a:rPr lang="ko-KR" altLang="en-US" sz="1400" b="0">
                <a:solidFill>
                  <a:schemeClr val="dk1"/>
                </a:solidFill>
              </a:rPr>
              <a:t>와 </a:t>
            </a:r>
            <a:r>
              <a:rPr lang="en-US" altLang="ko-KR" sz="1400" b="0">
                <a:solidFill>
                  <a:schemeClr val="dk1"/>
                </a:solidFill>
              </a:rPr>
              <a:t>F_Text</a:t>
            </a:r>
            <a:r>
              <a:rPr lang="ko-KR" altLang="en-US" sz="1400" b="0">
                <a:solidFill>
                  <a:schemeClr val="dk1"/>
                </a:solidFill>
              </a:rPr>
              <a:t>는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별 대표 벡터가 된다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이렇게 얻어진 두 대표 벡터를 </a:t>
            </a:r>
            <a:r>
              <a:rPr lang="en-US" altLang="ko-KR" sz="1400" b="0">
                <a:solidFill>
                  <a:schemeClr val="dk1"/>
                </a:solidFill>
              </a:rPr>
              <a:t>concat</a:t>
            </a:r>
            <a:r>
              <a:rPr lang="ko-KR" altLang="en-US" sz="1400" b="0">
                <a:solidFill>
                  <a:schemeClr val="dk1"/>
                </a:solidFill>
              </a:rPr>
              <a:t>한 뒤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최종 </a:t>
            </a:r>
            <a:r>
              <a:rPr lang="en-US" altLang="ko-KR" sz="1400" b="0">
                <a:solidFill>
                  <a:schemeClr val="dk1"/>
                </a:solidFill>
              </a:rPr>
              <a:t>prediction</a:t>
            </a:r>
            <a:r>
              <a:rPr lang="ko-KR" altLang="en-US" sz="1400" b="0">
                <a:solidFill>
                  <a:schemeClr val="dk1"/>
                </a:solidFill>
              </a:rPr>
              <a:t>을 위한 </a:t>
            </a:r>
            <a:r>
              <a:rPr lang="en-US" altLang="ko-KR" sz="1400" b="0">
                <a:solidFill>
                  <a:schemeClr val="dk1"/>
                </a:solidFill>
              </a:rPr>
              <a:t>MLP</a:t>
            </a:r>
            <a:r>
              <a:rPr lang="ko-KR" altLang="en-US" sz="1400" b="0">
                <a:solidFill>
                  <a:schemeClr val="dk1"/>
                </a:solidFill>
              </a:rPr>
              <a:t>의 입력으로 들어간다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            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최종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=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endParaRPr lang="ko-KR" altLang="en-US" sz="1400" b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2046288" y="3408045"/>
                <a:ext cx="552450" cy="3238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γ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2046288" y="3408045"/>
                <a:ext cx="552450" cy="323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5820567" y="3427095"/>
                <a:ext cx="590550" cy="3238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Φ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5820567" y="3427095"/>
                <a:ext cx="590550" cy="3238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1897854" y="4286250"/>
                <a:ext cx="2638425" cy="352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𝑇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𝐸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𝑅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𝑜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1897854" y="4286250"/>
                <a:ext cx="2638425" cy="3524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8" name=""/>
          <p:cNvSpPr txBox="1"/>
          <p:nvPr/>
        </p:nvSpPr>
        <p:spPr>
          <a:xfrm>
            <a:off x="337344" y="1095375"/>
            <a:ext cx="11549061" cy="3712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논문이 제안하는 것 </a:t>
            </a:r>
            <a:r>
              <a:rPr lang="en-US" altLang="ko-KR" sz="1400"/>
              <a:t>:</a:t>
            </a:r>
            <a:r>
              <a:rPr lang="ko-KR" altLang="en-US" sz="1400"/>
              <a:t> 각자 다른 </a:t>
            </a:r>
            <a:r>
              <a:rPr lang="en-US" altLang="ko-KR" sz="1400"/>
              <a:t>Task-Specific</a:t>
            </a:r>
            <a:r>
              <a:rPr lang="ko-KR" altLang="en-US" sz="1400"/>
              <a:t>한 </a:t>
            </a:r>
            <a:r>
              <a:rPr lang="en-US" altLang="ko-KR" sz="1400"/>
              <a:t>Concept</a:t>
            </a:r>
            <a:r>
              <a:rPr lang="ko-KR" altLang="en-US" sz="1400"/>
              <a:t>을 갖는 </a:t>
            </a:r>
            <a:r>
              <a:rPr lang="en-US" altLang="ko-KR" sz="1400"/>
              <a:t>Slot</a:t>
            </a:r>
            <a:r>
              <a:rPr lang="ko-KR" altLang="en-US" sz="1400"/>
              <a:t> 여러개를 생성하고</a:t>
            </a:r>
            <a:r>
              <a:rPr lang="en-US" altLang="ko-KR" sz="1400"/>
              <a:t>,</a:t>
            </a:r>
            <a:r>
              <a:rPr lang="ko-KR" altLang="en-US" sz="1400"/>
              <a:t> 그 </a:t>
            </a:r>
            <a:r>
              <a:rPr lang="en-US" altLang="ko-KR" sz="1400"/>
              <a:t>Concept</a:t>
            </a:r>
            <a:r>
              <a:rPr lang="ko-KR" altLang="en-US" sz="1400"/>
              <a:t>들의 값을 가지고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Classification</a:t>
            </a:r>
            <a:r>
              <a:rPr lang="ko-KR" altLang="en-US" sz="1400"/>
              <a:t> 문제를 해결한다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그 전에 알아야 할 것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1.</a:t>
            </a:r>
            <a:r>
              <a:rPr lang="ko-KR" altLang="en-US" sz="1400"/>
              <a:t> </a:t>
            </a:r>
            <a:r>
              <a:rPr lang="en-US" altLang="ko-KR" sz="1400"/>
              <a:t>Shared Global Workspace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      : </a:t>
            </a:r>
            <a:r>
              <a:rPr lang="ko-KR" altLang="en-US" sz="1400"/>
              <a:t>여러 모듈이 </a:t>
            </a:r>
            <a:r>
              <a:rPr lang="en-US" altLang="ko-KR" sz="1400"/>
              <a:t>‘</a:t>
            </a:r>
            <a:r>
              <a:rPr lang="ko-KR" altLang="en-US" sz="1400"/>
              <a:t>공유 메모리</a:t>
            </a:r>
            <a:r>
              <a:rPr lang="en-US" altLang="ko-KR" sz="1400"/>
              <a:t>’</a:t>
            </a:r>
            <a:r>
              <a:rPr lang="ko-KR" altLang="en-US" sz="1400"/>
              <a:t>를 통해 정보를 주고받으며</a:t>
            </a:r>
            <a:r>
              <a:rPr lang="en-US" altLang="ko-KR" sz="1400"/>
              <a:t>,</a:t>
            </a:r>
            <a:r>
              <a:rPr lang="ko-KR" altLang="en-US" sz="1400"/>
              <a:t> 중요한 정보만 </a:t>
            </a:r>
            <a:r>
              <a:rPr lang="en-US" altLang="ko-KR" sz="1400"/>
              <a:t>Bottleneck</a:t>
            </a:r>
            <a:r>
              <a:rPr lang="ko-KR" altLang="en-US" sz="1400"/>
              <a:t>을 통해 공유하는 것을 의미함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      -</a:t>
            </a:r>
            <a:r>
              <a:rPr lang="ko-KR" altLang="en-US" sz="1400"/>
              <a:t> 여기서는 각자다른 </a:t>
            </a:r>
            <a:r>
              <a:rPr lang="en-US" altLang="ko-KR" sz="1400"/>
              <a:t>Concept</a:t>
            </a:r>
            <a:r>
              <a:rPr lang="ko-KR" altLang="en-US" sz="1400"/>
              <a:t>을 갖는 </a:t>
            </a:r>
            <a:r>
              <a:rPr lang="en-US" altLang="ko-KR" sz="1400"/>
              <a:t>Slot</a:t>
            </a:r>
            <a:r>
              <a:rPr lang="ko-KR" altLang="en-US" sz="1400"/>
              <a:t>들을 </a:t>
            </a:r>
            <a:r>
              <a:rPr lang="en-US" altLang="ko-KR" sz="1400"/>
              <a:t>SGW</a:t>
            </a:r>
            <a:r>
              <a:rPr lang="ko-KR" altLang="en-US" sz="1400"/>
              <a:t>라고 생각하면 편하다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2.</a:t>
            </a:r>
            <a:r>
              <a:rPr lang="ko-KR" altLang="en-US" sz="1400"/>
              <a:t> 이 논문이 제안하는 모델의 주요 부분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CSA(Concept-Slot Attention)</a:t>
            </a:r>
            <a:r>
              <a:rPr lang="ko-KR" altLang="en-US" sz="1400"/>
              <a:t> 모듈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 CA(Cross-Attention) </a:t>
            </a:r>
            <a:r>
              <a:rPr lang="ko-KR" altLang="en-US" sz="1400"/>
              <a:t>모듈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 </a:t>
            </a:r>
            <a:r>
              <a:rPr lang="en-US" altLang="ko-KR" sz="1400"/>
              <a:t>Loss</a:t>
            </a:r>
            <a:r>
              <a:rPr lang="ko-KR" altLang="en-US" sz="1400"/>
              <a:t> 설계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3.</a:t>
            </a:r>
            <a:r>
              <a:rPr lang="ko-KR" altLang="en-US" sz="1400"/>
              <a:t> 이 모델이 어떤 방식으로 학습하는지에 관한 간단한 설명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이 모델은 입력으로 </a:t>
            </a:r>
            <a:r>
              <a:rPr lang="en-US" altLang="ko-KR" sz="1400"/>
              <a:t>Image</a:t>
            </a:r>
            <a:r>
              <a:rPr lang="ko-KR" altLang="en-US" sz="1400"/>
              <a:t>를 받음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Backbone(ViT,</a:t>
            </a:r>
            <a:r>
              <a:rPr lang="ko-KR" altLang="en-US" sz="1400"/>
              <a:t> </a:t>
            </a:r>
            <a:r>
              <a:rPr lang="en-US" altLang="ko-KR" sz="1400"/>
              <a:t>CNN)</a:t>
            </a:r>
            <a:r>
              <a:rPr lang="ko-KR" altLang="en-US" sz="1400"/>
              <a:t>에</a:t>
            </a:r>
            <a:r>
              <a:rPr lang="en-US" altLang="ko-KR" sz="1400"/>
              <a:t> Batch</a:t>
            </a:r>
            <a:r>
              <a:rPr lang="ko-KR" altLang="en-US" sz="1400"/>
              <a:t>단위로 </a:t>
            </a:r>
            <a:r>
              <a:rPr lang="en-US" altLang="ko-KR" sz="1400"/>
              <a:t>Image</a:t>
            </a:r>
            <a:r>
              <a:rPr lang="ko-KR" altLang="en-US" sz="1400"/>
              <a:t>를 통과시킨 후</a:t>
            </a:r>
            <a:r>
              <a:rPr lang="en-US" altLang="ko-KR" sz="1400"/>
              <a:t>,</a:t>
            </a:r>
            <a:r>
              <a:rPr lang="ko-KR" altLang="en-US" sz="1400"/>
              <a:t> 각 이미지마다 </a:t>
            </a:r>
            <a:r>
              <a:rPr lang="en-US" altLang="ko-KR" sz="1400"/>
              <a:t>Feature Vector</a:t>
            </a:r>
            <a:r>
              <a:rPr lang="ko-KR" altLang="en-US" sz="1400"/>
              <a:t>들을 </a:t>
            </a:r>
            <a:r>
              <a:rPr lang="en-US" altLang="ko-KR" sz="1400"/>
              <a:t>L</a:t>
            </a:r>
            <a:r>
              <a:rPr lang="ko-KR" altLang="en-US" sz="1400"/>
              <a:t>개 추출함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이 </a:t>
            </a:r>
            <a:r>
              <a:rPr lang="en-US" altLang="ko-KR" sz="1400"/>
              <a:t>L</a:t>
            </a:r>
            <a:r>
              <a:rPr lang="ko-KR" altLang="en-US" sz="1400"/>
              <a:t>개의 </a:t>
            </a:r>
            <a:r>
              <a:rPr lang="en-US" altLang="ko-KR" sz="1400"/>
              <a:t>Feature Vector</a:t>
            </a:r>
            <a:r>
              <a:rPr lang="ko-KR" altLang="en-US" sz="1400"/>
              <a:t>들을 </a:t>
            </a:r>
            <a:r>
              <a:rPr lang="en-US" altLang="ko-KR" sz="1400">
                <a:solidFill>
                  <a:srgbClr val="ff0000"/>
                </a:solidFill>
              </a:rPr>
              <a:t>CSA</a:t>
            </a:r>
            <a:r>
              <a:rPr lang="ko-KR" altLang="en-US" sz="1400"/>
              <a:t>모듈의 입력으로 넣어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Slot</a:t>
            </a:r>
            <a:r>
              <a:rPr lang="ko-KR" altLang="en-US" sz="1400"/>
              <a:t>들의 </a:t>
            </a:r>
            <a:r>
              <a:rPr lang="en-US" altLang="ko-KR" sz="1400"/>
              <a:t>Concept</a:t>
            </a:r>
            <a:r>
              <a:rPr lang="ko-KR" altLang="en-US" sz="1400"/>
              <a:t> 표현 능력을 업데이트한다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L</a:t>
            </a:r>
            <a:r>
              <a:rPr lang="ko-KR" altLang="en-US" sz="1400"/>
              <a:t>개의 </a:t>
            </a:r>
            <a:r>
              <a:rPr lang="en-US" altLang="ko-KR" sz="1400"/>
              <a:t>Feature Vector</a:t>
            </a:r>
            <a:r>
              <a:rPr lang="ko-KR" altLang="en-US" sz="1400"/>
              <a:t>들을 다시 </a:t>
            </a:r>
            <a:r>
              <a:rPr lang="en-US" altLang="ko-KR" sz="1400">
                <a:solidFill>
                  <a:srgbClr val="ff0000"/>
                </a:solidFill>
              </a:rPr>
              <a:t>CA</a:t>
            </a:r>
            <a:r>
              <a:rPr lang="ko-KR" altLang="en-US" sz="1400"/>
              <a:t> 모듈의 입력으로 넣어</a:t>
            </a:r>
            <a:r>
              <a:rPr lang="en-US" altLang="ko-KR" sz="1400"/>
              <a:t>,</a:t>
            </a:r>
            <a:r>
              <a:rPr lang="ko-KR" altLang="en-US" sz="1400"/>
              <a:t> 각 </a:t>
            </a:r>
            <a:r>
              <a:rPr lang="en-US" altLang="ko-KR" sz="1400"/>
              <a:t>Feature</a:t>
            </a:r>
            <a:r>
              <a:rPr lang="ko-KR" altLang="en-US" sz="1400"/>
              <a:t>를 </a:t>
            </a:r>
            <a:r>
              <a:rPr lang="en-US" altLang="ko-KR" sz="1400"/>
              <a:t>Concept</a:t>
            </a:r>
            <a:r>
              <a:rPr lang="ko-KR" altLang="en-US" sz="1400"/>
              <a:t> 기반의 벡터로 재구성한다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쌓으면 </a:t>
            </a:r>
            <a:r>
              <a:rPr lang="en-US" altLang="ko-KR" sz="1400"/>
              <a:t>Matrix)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얻어진 </a:t>
            </a:r>
            <a:r>
              <a:rPr lang="en-US" altLang="ko-KR" sz="1400"/>
              <a:t>Concept</a:t>
            </a:r>
            <a:r>
              <a:rPr lang="ko-KR" altLang="en-US" sz="1400"/>
              <a:t>기반의 </a:t>
            </a:r>
            <a:r>
              <a:rPr lang="en-US" altLang="ko-KR" sz="1400"/>
              <a:t>Vector</a:t>
            </a:r>
            <a:r>
              <a:rPr lang="ko-KR" altLang="en-US" sz="1400"/>
              <a:t>들을 </a:t>
            </a:r>
            <a:r>
              <a:rPr lang="en-US" altLang="ko-KR" sz="1400"/>
              <a:t>Classification</a:t>
            </a:r>
            <a:r>
              <a:rPr lang="ko-KR" altLang="en-US" sz="1400"/>
              <a:t>을 위한 </a:t>
            </a:r>
            <a:r>
              <a:rPr lang="en-US" altLang="ko-KR" sz="1400"/>
              <a:t>Linear Layer</a:t>
            </a:r>
            <a:r>
              <a:rPr lang="ko-KR" altLang="en-US" sz="1400"/>
              <a:t>에 넣어 </a:t>
            </a:r>
            <a:r>
              <a:rPr lang="en-US" altLang="ko-KR" sz="1400"/>
              <a:t>logits</a:t>
            </a:r>
            <a:r>
              <a:rPr lang="ko-KR" altLang="en-US" sz="1400"/>
              <a:t>을 얻는다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      </a:t>
            </a:r>
            <a:r>
              <a:rPr lang="en-US" altLang="ko-KR" sz="1400"/>
              <a:t>-</a:t>
            </a:r>
            <a:r>
              <a:rPr lang="ko-KR" altLang="en-US" sz="1400"/>
              <a:t> 모든 </a:t>
            </a:r>
            <a:r>
              <a:rPr lang="en-US" altLang="ko-KR" sz="1400"/>
              <a:t>logits</a:t>
            </a:r>
            <a:r>
              <a:rPr lang="ko-KR" altLang="en-US" sz="1400"/>
              <a:t>들의 값을 평균낸 뒤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Softmax</a:t>
            </a:r>
            <a:r>
              <a:rPr lang="ko-KR" altLang="en-US" sz="1400"/>
              <a:t>를 통해 최종 클래스를 예측한다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l="3230" t="4620"/>
          <a:stretch>
            <a:fillRect/>
          </a:stretch>
        </p:blipFill>
        <p:spPr>
          <a:xfrm>
            <a:off x="8842377" y="4426252"/>
            <a:ext cx="3331012" cy="213081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8731252" y="6557069"/>
            <a:ext cx="3460748" cy="3009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/>
              <a:t>SGW</a:t>
            </a:r>
            <a:r>
              <a:rPr lang="ko-KR" altLang="en-US" sz="1400"/>
              <a:t> 에 관한 간단한 설명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2"/>
            <a:ext cx="10898186" cy="2647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CSA</a:t>
            </a:r>
            <a:r>
              <a:rPr lang="ko-KR" altLang="en-US" sz="1400">
                <a:solidFill>
                  <a:srgbClr val="ff0000"/>
                </a:solidFill>
              </a:rPr>
              <a:t>모듈 </a:t>
            </a:r>
            <a:endParaRPr lang="ko-KR" altLang="en-US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Task-Specific</a:t>
            </a:r>
            <a:r>
              <a:rPr lang="ko-KR" altLang="en-US" sz="1400"/>
              <a:t>한 </a:t>
            </a:r>
            <a:r>
              <a:rPr lang="en-US" altLang="ko-KR" sz="1400"/>
              <a:t>Concept Embedding</a:t>
            </a:r>
            <a:r>
              <a:rPr lang="ko-KR" altLang="en-US" sz="1400"/>
              <a:t> </a:t>
            </a:r>
            <a:r>
              <a:rPr lang="en-US" altLang="ko-KR" sz="1400"/>
              <a:t>Vector</a:t>
            </a:r>
            <a:r>
              <a:rPr lang="ko-KR" altLang="en-US" sz="1400"/>
              <a:t>를 생성하는 모듈이다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CSA 모듈은 모델이 </a:t>
            </a:r>
            <a:r>
              <a:rPr lang="en-US" altLang="ko-KR" sz="1400">
                <a:solidFill>
                  <a:srgbClr val="ff0000"/>
                </a:solidFill>
              </a:rPr>
              <a:t>학습 가능한 Slot Parameter</a:t>
            </a:r>
            <a:r>
              <a:rPr lang="en-US" altLang="ko-KR" sz="1400"/>
              <a:t>를 통해</a:t>
            </a:r>
            <a:r>
              <a:rPr lang="ko-KR" altLang="en-US" sz="1400"/>
              <a:t> </a:t>
            </a:r>
            <a:r>
              <a:rPr lang="en-US" altLang="ko-KR" sz="1400"/>
              <a:t>K</a:t>
            </a:r>
            <a:r>
              <a:rPr lang="ko-KR" altLang="en-US" sz="1400"/>
              <a:t>개의</a:t>
            </a:r>
            <a:r>
              <a:rPr lang="en-US" altLang="ko-KR" sz="1400"/>
              <a:t> Task-Specific Concept Embedding Vector를 생성하고 시작한다.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각 이미지는 </a:t>
            </a:r>
            <a:r>
              <a:rPr lang="en-US" altLang="ko-KR" sz="1400"/>
              <a:t>Backbone(CNN/ViT)</a:t>
            </a:r>
            <a:r>
              <a:rPr lang="ko-KR" altLang="en-US" sz="1400"/>
              <a:t>을 거쳐 </a:t>
            </a:r>
            <a:r>
              <a:rPr lang="en-US" altLang="ko-KR" sz="1400"/>
              <a:t>L</a:t>
            </a:r>
            <a:r>
              <a:rPr lang="ko-KR" altLang="en-US" sz="1400"/>
              <a:t>개의 </a:t>
            </a:r>
            <a:r>
              <a:rPr lang="en-US" altLang="ko-KR" sz="1400"/>
              <a:t>Feature Vector</a:t>
            </a:r>
            <a:r>
              <a:rPr lang="ko-KR" altLang="en-US" sz="1400"/>
              <a:t>로 </a:t>
            </a:r>
            <a:r>
              <a:rPr lang="en-US" altLang="ko-KR" sz="1400"/>
              <a:t>CSA</a:t>
            </a:r>
            <a:r>
              <a:rPr lang="ko-KR" altLang="en-US" sz="1400"/>
              <a:t>에 입력됨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이후</a:t>
            </a:r>
            <a:r>
              <a:rPr lang="en-US" altLang="ko-KR" sz="1400"/>
              <a:t>,</a:t>
            </a:r>
            <a:r>
              <a:rPr lang="ko-KR" altLang="en-US" sz="1400"/>
              <a:t> 각 </a:t>
            </a:r>
            <a:r>
              <a:rPr lang="en-US" altLang="ko-KR" sz="1400"/>
              <a:t>Slot</a:t>
            </a:r>
            <a:r>
              <a:rPr lang="ko-KR" altLang="en-US" sz="1400"/>
              <a:t>과 입력 </a:t>
            </a:r>
            <a:r>
              <a:rPr lang="en-US" altLang="ko-KR" sz="1400"/>
              <a:t>Feature</a:t>
            </a:r>
            <a:r>
              <a:rPr lang="ko-KR" altLang="en-US" sz="1400"/>
              <a:t>들 간 경쟁적 </a:t>
            </a:r>
            <a:r>
              <a:rPr lang="en-US" altLang="ko-KR" sz="1400"/>
              <a:t>Attention</a:t>
            </a:r>
            <a:r>
              <a:rPr lang="ko-KR" altLang="en-US" sz="1400"/>
              <a:t>을 수행하여 </a:t>
            </a:r>
            <a:r>
              <a:rPr lang="en-US" altLang="ko-KR" sz="1400"/>
              <a:t>Slot</a:t>
            </a:r>
            <a:r>
              <a:rPr lang="ko-KR" altLang="en-US" sz="1400"/>
              <a:t>별로 </a:t>
            </a:r>
            <a:r>
              <a:rPr lang="en-US" altLang="ko-KR" sz="1400"/>
              <a:t>Attention Weight</a:t>
            </a:r>
            <a:r>
              <a:rPr lang="ko-KR" altLang="en-US" sz="1400"/>
              <a:t>를 계산한다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각 </a:t>
            </a:r>
            <a:r>
              <a:rPr lang="en-US" altLang="ko-KR" sz="1400"/>
              <a:t>Slot</a:t>
            </a:r>
            <a:r>
              <a:rPr lang="ko-KR" altLang="en-US" sz="1400"/>
              <a:t>들이 </a:t>
            </a:r>
            <a:r>
              <a:rPr lang="en-US" altLang="ko-KR" sz="1400"/>
              <a:t>‘</a:t>
            </a:r>
            <a:r>
              <a:rPr lang="ko-KR" altLang="en-US" sz="1400"/>
              <a:t>이 </a:t>
            </a:r>
            <a:r>
              <a:rPr lang="en-US" altLang="ko-KR" sz="1400"/>
              <a:t>Feature</a:t>
            </a:r>
            <a:r>
              <a:rPr lang="ko-KR" altLang="en-US" sz="1400"/>
              <a:t>는 내가 잘 설명할 수 있겠는데</a:t>
            </a:r>
            <a:r>
              <a:rPr lang="en-US" altLang="ko-KR" sz="1400"/>
              <a:t>?’</a:t>
            </a:r>
            <a:r>
              <a:rPr lang="ko-KR" altLang="en-US" sz="1400"/>
              <a:t> 라고 </a:t>
            </a:r>
            <a:r>
              <a:rPr lang="en-US" altLang="ko-KR" sz="1400"/>
              <a:t>Weight</a:t>
            </a:r>
            <a:r>
              <a:rPr lang="ko-KR" altLang="en-US" sz="1400"/>
              <a:t>를 부여한다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각 </a:t>
            </a:r>
            <a:r>
              <a:rPr lang="en-US" altLang="ko-KR" sz="1400"/>
              <a:t>Feature</a:t>
            </a:r>
            <a:r>
              <a:rPr lang="ko-KR" altLang="en-US" sz="1400"/>
              <a:t>마다 합이 </a:t>
            </a:r>
            <a:r>
              <a:rPr lang="en-US" altLang="ko-KR" sz="1400"/>
              <a:t>1)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	</a:t>
            </a: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Query : Slot</a:t>
            </a:r>
            <a:r>
              <a:rPr lang="ko-KR" altLang="en-US" sz="1400"/>
              <a:t>들</a:t>
            </a:r>
            <a:r>
              <a:rPr lang="en-US" altLang="ko-KR" sz="1400"/>
              <a:t> (Concept Vector)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		- Key/Value : </a:t>
            </a:r>
            <a:r>
              <a:rPr lang="ko-KR" altLang="en-US" sz="1400"/>
              <a:t>입력 </a:t>
            </a:r>
            <a:r>
              <a:rPr lang="en-US" altLang="ko-KR" sz="1400"/>
              <a:t>Feature Vector</a:t>
            </a:r>
            <a:r>
              <a:rPr lang="ko-KR" altLang="en-US" sz="1400"/>
              <a:t>들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모든 </a:t>
            </a:r>
            <a:r>
              <a:rPr lang="en-US" altLang="ko-KR" sz="1400"/>
              <a:t>Feature Vector</a:t>
            </a:r>
            <a:r>
              <a:rPr lang="ko-KR" altLang="en-US" sz="1400"/>
              <a:t>에 대해 </a:t>
            </a:r>
            <a:r>
              <a:rPr lang="en-US" altLang="ko-KR" sz="1400"/>
              <a:t>Attention Weight</a:t>
            </a:r>
            <a:r>
              <a:rPr lang="ko-KR" altLang="en-US" sz="1400"/>
              <a:t>를 계산하고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Slot</a:t>
            </a:r>
            <a:r>
              <a:rPr lang="ko-KR" altLang="en-US" sz="1400"/>
              <a:t> </a:t>
            </a:r>
            <a:r>
              <a:rPr lang="en-US" altLang="ko-KR" sz="1400"/>
              <a:t>Vector</a:t>
            </a:r>
            <a:r>
              <a:rPr lang="ko-KR" altLang="en-US" sz="1400"/>
              <a:t>들은 자신이 부여한 </a:t>
            </a:r>
            <a:r>
              <a:rPr lang="en-US" altLang="ko-KR" sz="1400"/>
              <a:t>Feature</a:t>
            </a:r>
            <a:r>
              <a:rPr lang="ko-KR" altLang="en-US" sz="1400"/>
              <a:t>들의 </a:t>
            </a:r>
            <a:r>
              <a:rPr lang="en-US" altLang="ko-KR" sz="1400"/>
              <a:t>Weighted Sum</a:t>
            </a:r>
            <a:r>
              <a:rPr lang="ko-KR" altLang="en-US" sz="1400"/>
              <a:t>을 수행하여</a:t>
            </a:r>
            <a:r>
              <a:rPr lang="en-US" altLang="ko-KR" sz="1400"/>
              <a:t> </a:t>
            </a:r>
            <a:r>
              <a:rPr lang="ko-KR" altLang="en-US" sz="1400"/>
              <a:t>각 </a:t>
            </a:r>
            <a:r>
              <a:rPr lang="en-US" altLang="ko-KR" sz="1400"/>
              <a:t>Slot</a:t>
            </a:r>
            <a:r>
              <a:rPr lang="ko-KR" altLang="en-US" sz="1400"/>
              <a:t>이 </a:t>
            </a:r>
            <a:r>
              <a:rPr lang="en-US" altLang="ko-KR" sz="1400"/>
              <a:t>Feature </a:t>
            </a:r>
            <a:r>
              <a:rPr lang="ko-KR" altLang="en-US" sz="1400"/>
              <a:t>정보들을 요약한다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가중합을 통해 얻어진 </a:t>
            </a:r>
            <a:r>
              <a:rPr lang="en-US" altLang="ko-KR" sz="1400"/>
              <a:t>Vector</a:t>
            </a:r>
            <a:r>
              <a:rPr lang="ko-KR" altLang="en-US" sz="1400"/>
              <a:t>를 </a:t>
            </a:r>
            <a:r>
              <a:rPr lang="en-US" altLang="ko-KR" sz="1400"/>
              <a:t>Input, </a:t>
            </a:r>
            <a:r>
              <a:rPr lang="ko-KR" altLang="en-US" sz="1400"/>
              <a:t>이전 </a:t>
            </a:r>
            <a:r>
              <a:rPr lang="en-US" altLang="ko-KR" sz="1400"/>
              <a:t>Slot Vector</a:t>
            </a:r>
            <a:r>
              <a:rPr lang="ko-KR" altLang="en-US" sz="1400"/>
              <a:t>를 초기 </a:t>
            </a:r>
            <a:r>
              <a:rPr lang="en-US" altLang="ko-KR" sz="1400"/>
              <a:t>Hidden State</a:t>
            </a:r>
            <a:r>
              <a:rPr lang="ko-KR" altLang="en-US" sz="1400"/>
              <a:t>로 하여 각 </a:t>
            </a:r>
            <a:r>
              <a:rPr lang="en-US" altLang="ko-KR" sz="1400"/>
              <a:t>Slot Vector</a:t>
            </a:r>
            <a:r>
              <a:rPr lang="ko-KR" altLang="en-US" sz="1400"/>
              <a:t>는 </a:t>
            </a:r>
            <a:r>
              <a:rPr lang="en-US" altLang="ko-KR" sz="1400"/>
              <a:t>GRU</a:t>
            </a:r>
            <a:r>
              <a:rPr lang="ko-KR" altLang="en-US" sz="1400"/>
              <a:t>를 통해 업데이트됨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	</a:t>
            </a:r>
            <a:r>
              <a:rPr lang="en-US" altLang="ko-KR" sz="1400"/>
              <a:t>-</a:t>
            </a:r>
            <a:r>
              <a:rPr lang="ko-KR" altLang="en-US" sz="1400"/>
              <a:t> 이 업데이트를 </a:t>
            </a:r>
            <a:r>
              <a:rPr lang="en-US" altLang="ko-KR" sz="1400"/>
              <a:t>T</a:t>
            </a:r>
            <a:r>
              <a:rPr lang="ko-KR" altLang="en-US" sz="1400"/>
              <a:t>번</a:t>
            </a:r>
            <a:r>
              <a:rPr lang="en-US" altLang="ko-KR" sz="1400"/>
              <a:t>(</a:t>
            </a:r>
            <a:r>
              <a:rPr lang="ko-KR" altLang="en-US" sz="1400"/>
              <a:t>설정값</a:t>
            </a:r>
            <a:r>
              <a:rPr lang="en-US" altLang="ko-KR" sz="1400"/>
              <a:t>)</a:t>
            </a:r>
            <a:r>
              <a:rPr lang="ko-KR" altLang="en-US" sz="1400"/>
              <a:t> 반복하여 </a:t>
            </a:r>
            <a:r>
              <a:rPr lang="en-US" altLang="ko-KR" sz="1400"/>
              <a:t>CSA</a:t>
            </a:r>
            <a:r>
              <a:rPr lang="ko-KR" altLang="en-US" sz="1400"/>
              <a:t>는 각 </a:t>
            </a:r>
            <a:r>
              <a:rPr lang="en-US" altLang="ko-KR" sz="1400"/>
              <a:t>Slot Vector</a:t>
            </a:r>
            <a:r>
              <a:rPr lang="ko-KR" altLang="en-US" sz="1400"/>
              <a:t>를 특정 </a:t>
            </a:r>
            <a:r>
              <a:rPr lang="en-US" altLang="ko-KR" sz="1400"/>
              <a:t>Concept</a:t>
            </a:r>
            <a:r>
              <a:rPr lang="ko-KR" altLang="en-US" sz="1400"/>
              <a:t>을 대표하는 벡터로 수렴시킨다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1112" y="3750945"/>
            <a:ext cx="4792453" cy="2627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2"/>
            <a:ext cx="10898186" cy="20094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CA</a:t>
            </a:r>
            <a:r>
              <a:rPr lang="ko-KR" altLang="en-US" sz="1400">
                <a:solidFill>
                  <a:srgbClr val="ff0000"/>
                </a:solidFill>
              </a:rPr>
              <a:t> 모듈</a:t>
            </a:r>
            <a:endParaRPr lang="ko-KR" altLang="en-US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: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Input Feature</a:t>
            </a:r>
            <a:r>
              <a:rPr lang="ko-KR" altLang="en-US" sz="1400">
                <a:solidFill>
                  <a:schemeClr val="dk1"/>
                </a:solidFill>
              </a:rPr>
              <a:t>를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 단위로 해석하는 모듈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CA</a:t>
            </a:r>
            <a:r>
              <a:rPr lang="ko-KR" altLang="en-US" sz="1400">
                <a:solidFill>
                  <a:schemeClr val="dk1"/>
                </a:solidFill>
              </a:rPr>
              <a:t> 모듈에서는 </a:t>
            </a:r>
            <a:r>
              <a:rPr lang="en-US" altLang="ko-KR" sz="1400">
                <a:solidFill>
                  <a:schemeClr val="dk1"/>
                </a:solidFill>
              </a:rPr>
              <a:t>CSA</a:t>
            </a:r>
            <a:r>
              <a:rPr lang="ko-KR" altLang="en-US" sz="1400">
                <a:solidFill>
                  <a:schemeClr val="dk1"/>
                </a:solidFill>
              </a:rPr>
              <a:t>모듈에서 업데이트된 </a:t>
            </a:r>
            <a:r>
              <a:rPr lang="en-US" altLang="ko-KR" sz="1400">
                <a:solidFill>
                  <a:schemeClr val="dk1"/>
                </a:solidFill>
              </a:rPr>
              <a:t>Concept Slot Vector</a:t>
            </a:r>
            <a:r>
              <a:rPr lang="ko-KR" altLang="en-US" sz="1400">
                <a:solidFill>
                  <a:schemeClr val="dk1"/>
                </a:solidFill>
              </a:rPr>
              <a:t>들을 사용해서 입력 이미지의 </a:t>
            </a:r>
            <a:r>
              <a:rPr lang="en-US" altLang="ko-KR" sz="1400">
                <a:solidFill>
                  <a:schemeClr val="dk1"/>
                </a:solidFill>
              </a:rPr>
              <a:t>Feature</a:t>
            </a:r>
            <a:r>
              <a:rPr lang="ko-KR" altLang="en-US" sz="1400">
                <a:solidFill>
                  <a:schemeClr val="dk1"/>
                </a:solidFill>
              </a:rPr>
              <a:t>들이 어떤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을 얼마나 가지고 있는지 </a:t>
            </a:r>
            <a:r>
              <a:rPr lang="en-US" altLang="ko-KR" sz="1400">
                <a:solidFill>
                  <a:schemeClr val="dk1"/>
                </a:solidFill>
              </a:rPr>
              <a:t>Cross-Attention</a:t>
            </a:r>
            <a:r>
              <a:rPr lang="ko-KR" altLang="en-US" sz="1400">
                <a:solidFill>
                  <a:schemeClr val="dk1"/>
                </a:solidFill>
              </a:rPr>
              <a:t>을 통해 평가한다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이번에는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각 입력 </a:t>
            </a:r>
            <a:r>
              <a:rPr lang="en-US" altLang="ko-KR" sz="1400">
                <a:solidFill>
                  <a:schemeClr val="dk1"/>
                </a:solidFill>
              </a:rPr>
              <a:t>Feature</a:t>
            </a:r>
            <a:r>
              <a:rPr lang="ko-KR" altLang="en-US" sz="1400">
                <a:solidFill>
                  <a:schemeClr val="dk1"/>
                </a:solidFill>
              </a:rPr>
              <a:t>들이 어떤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에 연관이 있는지에 대한 </a:t>
            </a:r>
            <a:r>
              <a:rPr lang="en-US" altLang="ko-KR" sz="1400">
                <a:solidFill>
                  <a:schemeClr val="dk1"/>
                </a:solidFill>
              </a:rPr>
              <a:t>Weight</a:t>
            </a:r>
            <a:r>
              <a:rPr lang="ko-KR" altLang="en-US" sz="1400">
                <a:solidFill>
                  <a:schemeClr val="dk1"/>
                </a:solidFill>
              </a:rPr>
              <a:t>를 부여함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Query : Input Features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	- Key/Value : Concept Slot Vectors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각 </a:t>
            </a:r>
            <a:r>
              <a:rPr lang="en-US" altLang="ko-KR" sz="1400">
                <a:solidFill>
                  <a:schemeClr val="dk1"/>
                </a:solidFill>
              </a:rPr>
              <a:t>Feature Vector</a:t>
            </a:r>
            <a:r>
              <a:rPr lang="ko-KR" altLang="en-US" sz="1400">
                <a:solidFill>
                  <a:schemeClr val="dk1"/>
                </a:solidFill>
              </a:rPr>
              <a:t>가 </a:t>
            </a:r>
            <a:r>
              <a:rPr lang="ko-KR" altLang="en-US" sz="1400"/>
              <a:t>모든 </a:t>
            </a:r>
            <a:r>
              <a:rPr lang="en-US" altLang="ko-KR" sz="1400"/>
              <a:t>Slot Vector</a:t>
            </a:r>
            <a:r>
              <a:rPr lang="ko-KR" altLang="en-US" sz="1400"/>
              <a:t>에 대해 </a:t>
            </a:r>
            <a:r>
              <a:rPr lang="en-US" altLang="ko-KR" sz="1400"/>
              <a:t>Attention Weight</a:t>
            </a:r>
            <a:r>
              <a:rPr lang="ko-KR" altLang="en-US" sz="1400"/>
              <a:t>를 계산하고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Feature</a:t>
            </a:r>
            <a:r>
              <a:rPr lang="ko-KR" altLang="en-US" sz="1400"/>
              <a:t> </a:t>
            </a:r>
            <a:r>
              <a:rPr lang="en-US" altLang="ko-KR" sz="1400"/>
              <a:t>Vector</a:t>
            </a:r>
            <a:r>
              <a:rPr lang="ko-KR" altLang="en-US" sz="1400"/>
              <a:t>들은 자신이 부여한 </a:t>
            </a:r>
            <a:r>
              <a:rPr lang="en-US" altLang="ko-KR" sz="1400"/>
              <a:t>Concept</a:t>
            </a:r>
            <a:r>
              <a:rPr lang="ko-KR" altLang="en-US" sz="1400"/>
              <a:t>들의 </a:t>
            </a:r>
            <a:r>
              <a:rPr lang="en-US" altLang="ko-KR" sz="1400"/>
              <a:t>Weighted Sum</a:t>
            </a:r>
            <a:r>
              <a:rPr lang="ko-KR" altLang="en-US" sz="1400"/>
              <a:t>을 수행하여</a:t>
            </a:r>
            <a:r>
              <a:rPr lang="en-US" altLang="ko-KR" sz="1400"/>
              <a:t> </a:t>
            </a:r>
            <a:r>
              <a:rPr lang="ko-KR" altLang="en-US" sz="1400"/>
              <a:t>각 </a:t>
            </a:r>
            <a:r>
              <a:rPr lang="en-US" altLang="ko-KR" sz="1400"/>
              <a:t>Feature</a:t>
            </a:r>
            <a:r>
              <a:rPr lang="ko-KR" altLang="en-US" sz="1400"/>
              <a:t>를 </a:t>
            </a:r>
            <a:r>
              <a:rPr lang="en-US" altLang="ko-KR" sz="1400"/>
              <a:t>Concept</a:t>
            </a:r>
            <a:r>
              <a:rPr lang="ko-KR" altLang="en-US" sz="1400"/>
              <a:t>기반의 벡터로 재구성한다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8128" y="3257550"/>
            <a:ext cx="5153744" cy="280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1259" y="2122170"/>
            <a:ext cx="5420482" cy="84784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2"/>
            <a:ext cx="10898186" cy="2219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최종 클래스 예측</a:t>
            </a:r>
            <a:endParaRPr lang="ko-KR" altLang="en-US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: CA</a:t>
            </a:r>
            <a:r>
              <a:rPr lang="ko-KR" altLang="en-US" sz="1400">
                <a:solidFill>
                  <a:schemeClr val="dk1"/>
                </a:solidFill>
              </a:rPr>
              <a:t>모듈을 통해 얻어진 </a:t>
            </a:r>
            <a:r>
              <a:rPr lang="en-US" altLang="ko-KR" sz="1400">
                <a:solidFill>
                  <a:schemeClr val="dk1"/>
                </a:solidFill>
              </a:rPr>
              <a:t>Input Feature</a:t>
            </a:r>
            <a:r>
              <a:rPr lang="ko-KR" altLang="en-US" sz="1400">
                <a:solidFill>
                  <a:schemeClr val="dk1"/>
                </a:solidFill>
              </a:rPr>
              <a:t>의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기반 </a:t>
            </a:r>
            <a:r>
              <a:rPr lang="en-US" altLang="ko-KR" sz="1400">
                <a:solidFill>
                  <a:schemeClr val="dk1"/>
                </a:solidFill>
              </a:rPr>
              <a:t>Vector </a:t>
            </a:r>
            <a:r>
              <a:rPr lang="ko-KR" altLang="en-US" sz="1400">
                <a:solidFill>
                  <a:schemeClr val="dk1"/>
                </a:solidFill>
              </a:rPr>
              <a:t>표현을 가지고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Classification</a:t>
            </a:r>
            <a:r>
              <a:rPr lang="ko-KR" altLang="en-US" sz="1400">
                <a:solidFill>
                  <a:schemeClr val="dk1"/>
                </a:solidFill>
              </a:rPr>
              <a:t>을 위한 과정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이렇게 얻어진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기반 표현</a:t>
            </a:r>
            <a:r>
              <a:rPr lang="en-US" altLang="ko-KR" sz="1400">
                <a:solidFill>
                  <a:schemeClr val="dk1"/>
                </a:solidFill>
              </a:rPr>
              <a:t> Vector</a:t>
            </a:r>
            <a:r>
              <a:rPr lang="ko-KR" altLang="en-US" sz="1400">
                <a:solidFill>
                  <a:schemeClr val="dk1"/>
                </a:solidFill>
              </a:rPr>
              <a:t>들을 입력으로 받아 클래스 분류를 위해 학습되는 </a:t>
            </a:r>
            <a:r>
              <a:rPr lang="en-US" altLang="ko-KR" sz="1400">
                <a:solidFill>
                  <a:schemeClr val="dk1"/>
                </a:solidFill>
              </a:rPr>
              <a:t>Linear Layer</a:t>
            </a:r>
            <a:r>
              <a:rPr lang="ko-KR" altLang="en-US" sz="1400">
                <a:solidFill>
                  <a:schemeClr val="dk1"/>
                </a:solidFill>
              </a:rPr>
              <a:t>를 통과시킨다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이 때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(d, 1)</a:t>
            </a:r>
            <a:r>
              <a:rPr lang="ko-KR" altLang="en-US" sz="1400">
                <a:solidFill>
                  <a:schemeClr val="dk1"/>
                </a:solidFill>
              </a:rPr>
              <a:t>벡터가 </a:t>
            </a:r>
            <a:r>
              <a:rPr lang="en-US" altLang="ko-KR" sz="1400">
                <a:solidFill>
                  <a:schemeClr val="dk1"/>
                </a:solidFill>
              </a:rPr>
              <a:t>L</a:t>
            </a:r>
            <a:r>
              <a:rPr lang="ko-KR" altLang="en-US" sz="1400">
                <a:solidFill>
                  <a:schemeClr val="dk1"/>
                </a:solidFill>
              </a:rPr>
              <a:t>개 </a:t>
            </a:r>
            <a:r>
              <a:rPr lang="en-US" altLang="ko-KR" sz="1400">
                <a:solidFill>
                  <a:schemeClr val="dk1"/>
                </a:solidFill>
              </a:rPr>
              <a:t>Channel</a:t>
            </a:r>
            <a:r>
              <a:rPr lang="ko-KR" altLang="en-US" sz="1400">
                <a:solidFill>
                  <a:schemeClr val="dk1"/>
                </a:solidFill>
              </a:rPr>
              <a:t>로 들어가기에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출력도 </a:t>
            </a:r>
            <a:r>
              <a:rPr lang="en-US" altLang="ko-KR" sz="1400">
                <a:solidFill>
                  <a:schemeClr val="dk1"/>
                </a:solidFill>
              </a:rPr>
              <a:t>L</a:t>
            </a:r>
            <a:r>
              <a:rPr lang="ko-KR" altLang="en-US" sz="1400">
                <a:solidFill>
                  <a:schemeClr val="dk1"/>
                </a:solidFill>
              </a:rPr>
              <a:t>개의 </a:t>
            </a:r>
            <a:r>
              <a:rPr lang="en-US" altLang="ko-KR" sz="1400">
                <a:solidFill>
                  <a:schemeClr val="dk1"/>
                </a:solidFill>
              </a:rPr>
              <a:t>Logits</a:t>
            </a:r>
            <a:r>
              <a:rPr lang="ko-KR" altLang="en-US" sz="1400">
                <a:solidFill>
                  <a:schemeClr val="dk1"/>
                </a:solidFill>
              </a:rPr>
              <a:t>이 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이 </a:t>
            </a:r>
            <a:r>
              <a:rPr lang="en-US" altLang="ko-KR" sz="1400">
                <a:solidFill>
                  <a:schemeClr val="dk1"/>
                </a:solidFill>
              </a:rPr>
              <a:t>L</a:t>
            </a:r>
            <a:r>
              <a:rPr lang="ko-KR" altLang="en-US" sz="1400">
                <a:solidFill>
                  <a:schemeClr val="dk1"/>
                </a:solidFill>
              </a:rPr>
              <a:t>개의 </a:t>
            </a:r>
            <a:r>
              <a:rPr lang="en-US" altLang="ko-KR" sz="1400">
                <a:solidFill>
                  <a:schemeClr val="dk1"/>
                </a:solidFill>
              </a:rPr>
              <a:t>Logits</a:t>
            </a:r>
            <a:r>
              <a:rPr lang="ko-KR" altLang="en-US" sz="1400">
                <a:solidFill>
                  <a:schemeClr val="dk1"/>
                </a:solidFill>
              </a:rPr>
              <a:t>을 평균낸 뒤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Softmax</a:t>
            </a:r>
            <a:r>
              <a:rPr lang="ko-KR" altLang="en-US" sz="1400">
                <a:solidFill>
                  <a:schemeClr val="dk1"/>
                </a:solidFill>
              </a:rPr>
              <a:t>를 통과시켜 최종 클래스 예측을 수행한다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여기서 </a:t>
            </a:r>
            <a:r>
              <a:rPr lang="en-US" altLang="ko-KR" sz="1400">
                <a:solidFill>
                  <a:schemeClr val="dk1"/>
                </a:solidFill>
              </a:rPr>
              <a:t>O:,i</a:t>
            </a:r>
            <a:r>
              <a:rPr lang="ko-KR" altLang="en-US" sz="1400">
                <a:solidFill>
                  <a:schemeClr val="dk1"/>
                </a:solidFill>
              </a:rPr>
              <a:t> 가 </a:t>
            </a:r>
            <a:r>
              <a:rPr lang="en-US" altLang="ko-KR" sz="1400">
                <a:solidFill>
                  <a:schemeClr val="dk1"/>
                </a:solidFill>
              </a:rPr>
              <a:t>Classification</a:t>
            </a:r>
            <a:r>
              <a:rPr lang="ko-KR" altLang="en-US" sz="1400">
                <a:solidFill>
                  <a:schemeClr val="dk1"/>
                </a:solidFill>
              </a:rPr>
              <a:t>을 위한 </a:t>
            </a:r>
            <a:r>
              <a:rPr lang="en-US" altLang="ko-KR" sz="1400">
                <a:solidFill>
                  <a:schemeClr val="dk1"/>
                </a:solidFill>
              </a:rPr>
              <a:t>Linear Matrix</a:t>
            </a:r>
            <a:r>
              <a:rPr lang="ko-KR" altLang="en-US" sz="1400">
                <a:solidFill>
                  <a:schemeClr val="dk1"/>
                </a:solidFill>
              </a:rPr>
              <a:t>라고 하는데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사실상 </a:t>
            </a:r>
            <a:r>
              <a:rPr lang="en-US" altLang="ko-KR" sz="1400">
                <a:solidFill>
                  <a:schemeClr val="dk1"/>
                </a:solidFill>
              </a:rPr>
              <a:t>Linear Layer</a:t>
            </a:r>
            <a:r>
              <a:rPr lang="ko-KR" altLang="en-US" sz="1400">
                <a:solidFill>
                  <a:schemeClr val="dk1"/>
                </a:solidFill>
              </a:rPr>
              <a:t>를 의미함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A</a:t>
            </a:r>
            <a:r>
              <a:rPr lang="ko-KR" altLang="en-US" sz="1400">
                <a:solidFill>
                  <a:schemeClr val="dk1"/>
                </a:solidFill>
              </a:rPr>
              <a:t>와</a:t>
            </a:r>
            <a:r>
              <a:rPr lang="en-US" altLang="ko-KR" sz="1400">
                <a:solidFill>
                  <a:schemeClr val="dk1"/>
                </a:solidFill>
              </a:rPr>
              <a:t> Attention Weight, v</a:t>
            </a:r>
            <a:r>
              <a:rPr lang="ko-KR" altLang="en-US" sz="1400">
                <a:solidFill>
                  <a:schemeClr val="dk1"/>
                </a:solidFill>
              </a:rPr>
              <a:t>는 </a:t>
            </a:r>
            <a:r>
              <a:rPr lang="en-US" altLang="ko-KR" sz="1400">
                <a:solidFill>
                  <a:schemeClr val="dk1"/>
                </a:solidFill>
              </a:rPr>
              <a:t>Concept Slot</a:t>
            </a:r>
            <a:r>
              <a:rPr lang="ko-KR" altLang="en-US" sz="1400">
                <a:solidFill>
                  <a:schemeClr val="dk1"/>
                </a:solidFill>
              </a:rPr>
              <a:t>을 의미함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2"/>
            <a:ext cx="10898186" cy="2428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Loss</a:t>
            </a:r>
            <a:r>
              <a:rPr lang="ko-KR" altLang="en-US" sz="1400">
                <a:solidFill>
                  <a:srgbClr val="ff0000"/>
                </a:solidFill>
              </a:rPr>
              <a:t>함수 설계 </a:t>
            </a:r>
            <a:r>
              <a:rPr lang="en-US" altLang="ko-KR" sz="1400">
                <a:solidFill>
                  <a:srgbClr val="ff0000"/>
                </a:solidFill>
              </a:rPr>
              <a:t>-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Explanation Loss</a:t>
            </a:r>
            <a:endParaRPr lang="en-US" altLang="ko-KR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:</a:t>
            </a:r>
            <a:r>
              <a:rPr lang="ko-KR" altLang="en-US" sz="1400">
                <a:solidFill>
                  <a:schemeClr val="dk1"/>
                </a:solidFill>
              </a:rPr>
              <a:t> 이 논문에서 주장하는 </a:t>
            </a:r>
            <a:r>
              <a:rPr lang="en-US" altLang="ko-KR" sz="1400">
                <a:solidFill>
                  <a:schemeClr val="dk1"/>
                </a:solidFill>
              </a:rPr>
              <a:t>Loss</a:t>
            </a:r>
            <a:r>
              <a:rPr lang="ko-KR" altLang="en-US" sz="1400">
                <a:solidFill>
                  <a:schemeClr val="dk1"/>
                </a:solidFill>
              </a:rPr>
              <a:t>함수가 분류 손실 말고 두개가 더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Plausibility by Construction with Explanation Loss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: </a:t>
            </a:r>
            <a:r>
              <a:rPr lang="ko-KR" altLang="en-US" sz="1400">
                <a:solidFill>
                  <a:schemeClr val="dk1"/>
                </a:solidFill>
              </a:rPr>
              <a:t>사람이 이해할 수 있는 설명 제공을 위한 </a:t>
            </a:r>
            <a:r>
              <a:rPr lang="en-US" altLang="ko-KR" sz="1400">
                <a:solidFill>
                  <a:schemeClr val="dk1"/>
                </a:solidFill>
              </a:rPr>
              <a:t>Loss  Function.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- </a:t>
            </a:r>
            <a:r>
              <a:rPr lang="ko-KR" altLang="en-US" sz="1400">
                <a:solidFill>
                  <a:schemeClr val="dk1"/>
                </a:solidFill>
              </a:rPr>
              <a:t>각 이미지의 </a:t>
            </a:r>
            <a:r>
              <a:rPr lang="en-US" altLang="ko-KR" sz="1400">
                <a:solidFill>
                  <a:schemeClr val="dk1"/>
                </a:solidFill>
              </a:rPr>
              <a:t>L</a:t>
            </a:r>
            <a:r>
              <a:rPr lang="ko-KR" altLang="en-US" sz="1400">
                <a:solidFill>
                  <a:schemeClr val="dk1"/>
                </a:solidFill>
              </a:rPr>
              <a:t>번째 </a:t>
            </a:r>
            <a:r>
              <a:rPr lang="en-US" altLang="ko-KR" sz="1400">
                <a:solidFill>
                  <a:schemeClr val="dk1"/>
                </a:solidFill>
              </a:rPr>
              <a:t>Feature Vector</a:t>
            </a:r>
            <a:r>
              <a:rPr lang="ko-KR" altLang="en-US" sz="1400">
                <a:solidFill>
                  <a:schemeClr val="dk1"/>
                </a:solidFill>
              </a:rPr>
              <a:t>가 </a:t>
            </a:r>
            <a:r>
              <a:rPr lang="en-US" altLang="ko-KR" sz="1400">
                <a:solidFill>
                  <a:schemeClr val="dk1"/>
                </a:solidFill>
              </a:rPr>
              <a:t>c</a:t>
            </a:r>
            <a:r>
              <a:rPr lang="ko-KR" altLang="en-US" sz="1400">
                <a:solidFill>
                  <a:schemeClr val="dk1"/>
                </a:solidFill>
              </a:rPr>
              <a:t>번째 </a:t>
            </a:r>
            <a:r>
              <a:rPr lang="en-US" altLang="ko-KR" sz="1400">
                <a:solidFill>
                  <a:schemeClr val="dk1"/>
                </a:solidFill>
              </a:rPr>
              <a:t>Concept</a:t>
            </a:r>
            <a:r>
              <a:rPr lang="ko-KR" altLang="en-US" sz="1400">
                <a:solidFill>
                  <a:schemeClr val="dk1"/>
                </a:solidFill>
              </a:rPr>
              <a:t>에 관련이 있다는 인간의 사전 지식에 기반한 </a:t>
            </a:r>
            <a:r>
              <a:rPr lang="en-US" altLang="ko-KR" sz="1400">
                <a:solidFill>
                  <a:schemeClr val="dk1"/>
                </a:solidFill>
              </a:rPr>
              <a:t>binary </a:t>
            </a:r>
            <a:r>
              <a:rPr lang="ko-KR" altLang="en-US" sz="1400">
                <a:solidFill>
                  <a:schemeClr val="dk1"/>
                </a:solidFill>
              </a:rPr>
              <a:t>혹은 </a:t>
            </a:r>
            <a:r>
              <a:rPr lang="en-US" altLang="ko-KR" sz="1400">
                <a:solidFill>
                  <a:schemeClr val="dk1"/>
                </a:solidFill>
              </a:rPr>
              <a:t>soft mask</a:t>
            </a:r>
            <a:r>
              <a:rPr lang="ko-KR" altLang="en-US" sz="1400">
                <a:solidFill>
                  <a:schemeClr val="dk1"/>
                </a:solidFill>
              </a:rPr>
              <a:t>를</a:t>
            </a:r>
            <a:r>
              <a:rPr lang="en-US" altLang="ko-KR" sz="1400">
                <a:solidFill>
                  <a:schemeClr val="dk1"/>
                </a:solidFill>
              </a:rPr>
              <a:t> Ground Truth</a:t>
            </a:r>
            <a:r>
              <a:rPr lang="ko-KR" altLang="en-US" sz="1400">
                <a:solidFill>
                  <a:schemeClr val="dk1"/>
                </a:solidFill>
              </a:rPr>
              <a:t>로 가지고 있어야함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- </a:t>
            </a:r>
            <a:r>
              <a:rPr lang="ko-KR" altLang="en-US" sz="1400">
                <a:solidFill>
                  <a:schemeClr val="dk1"/>
                </a:solidFill>
              </a:rPr>
              <a:t>그래서 실제 </a:t>
            </a:r>
            <a:r>
              <a:rPr lang="en-US" altLang="ko-KR" sz="1400">
                <a:solidFill>
                  <a:schemeClr val="dk1"/>
                </a:solidFill>
              </a:rPr>
              <a:t>L</a:t>
            </a:r>
            <a:r>
              <a:rPr lang="ko-KR" altLang="en-US" sz="1400">
                <a:solidFill>
                  <a:schemeClr val="dk1"/>
                </a:solidFill>
              </a:rPr>
              <a:t>번째 </a:t>
            </a:r>
            <a:r>
              <a:rPr lang="en-US" altLang="ko-KR" sz="1400">
                <a:solidFill>
                  <a:schemeClr val="dk1"/>
                </a:solidFill>
              </a:rPr>
              <a:t>Feature Vector</a:t>
            </a:r>
            <a:r>
              <a:rPr lang="ko-KR" altLang="en-US" sz="1400">
                <a:solidFill>
                  <a:schemeClr val="dk1"/>
                </a:solidFill>
              </a:rPr>
              <a:t>와 </a:t>
            </a:r>
            <a:r>
              <a:rPr lang="en-US" altLang="ko-KR" sz="1400">
                <a:solidFill>
                  <a:schemeClr val="dk1"/>
                </a:solidFill>
              </a:rPr>
              <a:t>Slot</a:t>
            </a:r>
            <a:r>
              <a:rPr lang="ko-KR" altLang="en-US" sz="1400">
                <a:solidFill>
                  <a:schemeClr val="dk1"/>
                </a:solidFill>
              </a:rPr>
              <a:t>들 간의 </a:t>
            </a:r>
            <a:r>
              <a:rPr lang="en-US" altLang="ko-KR" sz="1400">
                <a:solidFill>
                  <a:schemeClr val="dk1"/>
                </a:solidFill>
              </a:rPr>
              <a:t>Attention Weight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A</a:t>
            </a:r>
            <a:r>
              <a:rPr lang="ko-KR" altLang="en-US" sz="1400">
                <a:solidFill>
                  <a:schemeClr val="dk1"/>
                </a:solidFill>
              </a:rPr>
              <a:t> 와 </a:t>
            </a:r>
            <a:r>
              <a:rPr lang="en-US" altLang="ko-KR" sz="1400">
                <a:solidFill>
                  <a:schemeClr val="dk1"/>
                </a:solidFill>
              </a:rPr>
              <a:t>Ground Truth</a:t>
            </a:r>
            <a:r>
              <a:rPr lang="ko-KR" altLang="en-US" sz="1400">
                <a:solidFill>
                  <a:schemeClr val="dk1"/>
                </a:solidFill>
              </a:rPr>
              <a:t>인 </a:t>
            </a:r>
            <a:r>
              <a:rPr lang="en-US" altLang="ko-KR" sz="1400">
                <a:solidFill>
                  <a:schemeClr val="dk1"/>
                </a:solidFill>
              </a:rPr>
              <a:t>H</a:t>
            </a:r>
            <a:r>
              <a:rPr lang="ko-KR" altLang="en-US" sz="1400">
                <a:solidFill>
                  <a:schemeClr val="dk1"/>
                </a:solidFill>
              </a:rPr>
              <a:t>를 비교하여 </a:t>
            </a:r>
            <a:r>
              <a:rPr lang="en-US" altLang="ko-KR" sz="1400">
                <a:solidFill>
                  <a:schemeClr val="dk1"/>
                </a:solidFill>
              </a:rPr>
              <a:t>Loss</a:t>
            </a:r>
            <a:r>
              <a:rPr lang="ko-KR" altLang="en-US" sz="1400">
                <a:solidFill>
                  <a:schemeClr val="dk1"/>
                </a:solidFill>
              </a:rPr>
              <a:t>항을 구성한다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- 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- </a:t>
            </a:r>
            <a:r>
              <a:rPr lang="ko-KR" altLang="en-US" sz="1400">
                <a:solidFill>
                  <a:schemeClr val="dk1"/>
                </a:solidFill>
              </a:rPr>
              <a:t>실제로 </a:t>
            </a:r>
            <a:r>
              <a:rPr lang="en-US" altLang="ko-KR" sz="1400">
                <a:solidFill>
                  <a:schemeClr val="dk1"/>
                </a:solidFill>
              </a:rPr>
              <a:t>Cifar-100 Super class</a:t>
            </a:r>
            <a:r>
              <a:rPr lang="ko-KR" altLang="en-US" sz="1400">
                <a:solidFill>
                  <a:schemeClr val="dk1"/>
                </a:solidFill>
              </a:rPr>
              <a:t>데이터셋과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CUB-200-2011</a:t>
            </a:r>
            <a:r>
              <a:rPr lang="ko-KR" altLang="en-US" sz="1400">
                <a:solidFill>
                  <a:schemeClr val="dk1"/>
                </a:solidFill>
              </a:rPr>
              <a:t> 데이터셋에는 이 </a:t>
            </a:r>
            <a:r>
              <a:rPr lang="en-US" altLang="ko-KR" sz="1400">
                <a:solidFill>
                  <a:schemeClr val="dk1"/>
                </a:solidFill>
              </a:rPr>
              <a:t>Ground Truth H</a:t>
            </a:r>
            <a:r>
              <a:rPr lang="ko-KR" altLang="en-US" sz="1400">
                <a:solidFill>
                  <a:schemeClr val="dk1"/>
                </a:solidFill>
              </a:rPr>
              <a:t>가 존재한다고 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      - </a:t>
            </a:r>
            <a:r>
              <a:rPr lang="ko-KR" altLang="en-US" sz="1400">
                <a:solidFill>
                  <a:schemeClr val="dk1"/>
                </a:solidFill>
              </a:rPr>
              <a:t>이러한 </a:t>
            </a:r>
            <a:r>
              <a:rPr lang="en-US" altLang="ko-KR" sz="1400">
                <a:solidFill>
                  <a:schemeClr val="dk1"/>
                </a:solidFill>
              </a:rPr>
              <a:t>Ground Truth</a:t>
            </a:r>
            <a:r>
              <a:rPr lang="ko-KR" altLang="en-US" sz="1400">
                <a:solidFill>
                  <a:schemeClr val="dk1"/>
                </a:solidFill>
              </a:rPr>
              <a:t>가 없는 </a:t>
            </a:r>
            <a:r>
              <a:rPr lang="en-US" altLang="ko-KR" sz="1400">
                <a:solidFill>
                  <a:schemeClr val="dk1"/>
                </a:solidFill>
              </a:rPr>
              <a:t>ImageNet</a:t>
            </a:r>
            <a:r>
              <a:rPr lang="ko-KR" altLang="en-US" sz="1400">
                <a:solidFill>
                  <a:schemeClr val="dk1"/>
                </a:solidFill>
              </a:rPr>
              <a:t>과 같은 경우엔 이 </a:t>
            </a:r>
            <a:r>
              <a:rPr lang="en-US" altLang="ko-KR" sz="1400">
                <a:solidFill>
                  <a:schemeClr val="dk1"/>
                </a:solidFill>
              </a:rPr>
              <a:t>Explanation Loss</a:t>
            </a:r>
            <a:r>
              <a:rPr lang="ko-KR" altLang="en-US" sz="1400">
                <a:solidFill>
                  <a:schemeClr val="dk1"/>
                </a:solidFill>
              </a:rPr>
              <a:t>의 가중치를 </a:t>
            </a:r>
            <a:r>
              <a:rPr lang="en-US" altLang="ko-KR" sz="1400">
                <a:solidFill>
                  <a:schemeClr val="dk1"/>
                </a:solidFill>
              </a:rPr>
              <a:t>0</a:t>
            </a:r>
            <a:r>
              <a:rPr lang="ko-KR" altLang="en-US" sz="1400">
                <a:solidFill>
                  <a:schemeClr val="dk1"/>
                </a:solidFill>
              </a:rPr>
              <a:t>으로 뒀다고 함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"/>
              <p:cNvSpPr/>
              <p:nvPr/>
            </p:nvSpPr>
            <p:spPr>
              <a:xfrm>
                <a:off x="1733550" y="2541270"/>
                <a:ext cx="16097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/>
                              <a:sym typeface="Cambria Math"/>
                            </a:rPr>
                            <m:t>L</m:t>
                          </m:r>
                        </m:e>
                        <m:sub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𝑙</m:t>
                          </m:r>
                        </m:sub>
                      </m:sSub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|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 xml:space="preserve"> - 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𝐻</m:t>
                          </m:r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6" name=""/>
              <p:cNvSpPr txBox="1"/>
              <p:nvPr/>
            </p:nvSpPr>
            <p:spPr>
              <a:xfrm>
                <a:off x="1733550" y="2541270"/>
                <a:ext cx="1609725" cy="36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3687" y="3429000"/>
            <a:ext cx="6050348" cy="2721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57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Concept-Centric Transformer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2"/>
            <a:ext cx="10898186" cy="2428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0000"/>
                </a:solidFill>
              </a:rPr>
              <a:t>Loss</a:t>
            </a:r>
            <a:r>
              <a:rPr lang="ko-KR" altLang="en-US" sz="1400">
                <a:solidFill>
                  <a:srgbClr val="ff0000"/>
                </a:solidFill>
              </a:rPr>
              <a:t>함수 설계 </a:t>
            </a:r>
            <a:r>
              <a:rPr lang="en-US" altLang="ko-KR" sz="1400">
                <a:solidFill>
                  <a:srgbClr val="ff0000"/>
                </a:solidFill>
              </a:rPr>
              <a:t>-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Sparsity Loss based on Entropy</a:t>
            </a:r>
            <a:endParaRPr lang="ko-KR" altLang="en-US" sz="14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:</a:t>
            </a:r>
            <a:r>
              <a:rPr lang="ko-KR" altLang="en-US" sz="1400">
                <a:solidFill>
                  <a:schemeClr val="dk1"/>
                </a:solidFill>
              </a:rPr>
              <a:t> 각 </a:t>
            </a:r>
            <a:r>
              <a:rPr lang="en-US" altLang="ko-KR" sz="1400">
                <a:solidFill>
                  <a:schemeClr val="dk1"/>
                </a:solidFill>
              </a:rPr>
              <a:t>Feature Vector</a:t>
            </a:r>
            <a:r>
              <a:rPr lang="ko-KR" altLang="en-US" sz="1400">
                <a:solidFill>
                  <a:schemeClr val="dk1"/>
                </a:solidFill>
              </a:rPr>
              <a:t>가 </a:t>
            </a:r>
            <a:r>
              <a:rPr lang="en-US" altLang="ko-KR" sz="1400">
                <a:solidFill>
                  <a:schemeClr val="dk1"/>
                </a:solidFill>
              </a:rPr>
              <a:t>CA</a:t>
            </a:r>
            <a:r>
              <a:rPr lang="ko-KR" altLang="en-US" sz="1400">
                <a:solidFill>
                  <a:schemeClr val="dk1"/>
                </a:solidFill>
              </a:rPr>
              <a:t> 모듈에서 </a:t>
            </a:r>
            <a:r>
              <a:rPr lang="en-US" altLang="ko-KR" sz="1400">
                <a:solidFill>
                  <a:schemeClr val="dk1"/>
                </a:solidFill>
              </a:rPr>
              <a:t>Concept </a:t>
            </a:r>
            <a:r>
              <a:rPr lang="ko-KR" altLang="en-US" sz="1400">
                <a:solidFill>
                  <a:schemeClr val="dk1"/>
                </a:solidFill>
              </a:rPr>
              <a:t>에 대한 표현이 될 때 그 가중치</a:t>
            </a:r>
            <a:r>
              <a:rPr lang="en-US" altLang="ko-KR" sz="1400">
                <a:solidFill>
                  <a:schemeClr val="dk1"/>
                </a:solidFill>
              </a:rPr>
              <a:t>(Attention Weight)</a:t>
            </a:r>
            <a:r>
              <a:rPr lang="ko-KR" altLang="en-US" sz="1400">
                <a:solidFill>
                  <a:schemeClr val="dk1"/>
                </a:solidFill>
              </a:rPr>
              <a:t>가 하나의 </a:t>
            </a:r>
            <a:r>
              <a:rPr lang="en-US" altLang="ko-KR" sz="1400">
                <a:solidFill>
                  <a:schemeClr val="dk1"/>
                </a:solidFill>
              </a:rPr>
              <a:t>Slot</a:t>
            </a:r>
            <a:r>
              <a:rPr lang="ko-KR" altLang="en-US" sz="1400">
                <a:solidFill>
                  <a:schemeClr val="dk1"/>
                </a:solidFill>
              </a:rPr>
              <a:t>에 집중할 수 있도록 하는 </a:t>
            </a:r>
            <a:r>
              <a:rPr lang="en-US" altLang="ko-KR" sz="1400">
                <a:solidFill>
                  <a:schemeClr val="dk1"/>
                </a:solidFill>
              </a:rPr>
              <a:t>Loss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- 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- A</a:t>
            </a:r>
            <a:r>
              <a:rPr lang="ko-KR" altLang="en-US" sz="1400">
                <a:solidFill>
                  <a:schemeClr val="dk1"/>
                </a:solidFill>
              </a:rPr>
              <a:t>는 </a:t>
            </a:r>
            <a:r>
              <a:rPr lang="en-US" altLang="ko-KR" sz="1400">
                <a:solidFill>
                  <a:schemeClr val="dk1"/>
                </a:solidFill>
              </a:rPr>
              <a:t>Attention Weight</a:t>
            </a:r>
            <a:r>
              <a:rPr lang="ko-KR" altLang="en-US" sz="1400">
                <a:solidFill>
                  <a:schemeClr val="dk1"/>
                </a:solidFill>
              </a:rPr>
              <a:t>들을 의미하고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   는 </a:t>
            </a:r>
            <a:r>
              <a:rPr lang="en-US" altLang="ko-KR" sz="1400">
                <a:solidFill>
                  <a:schemeClr val="dk1"/>
                </a:solidFill>
              </a:rPr>
              <a:t>Weight</a:t>
            </a:r>
            <a:r>
              <a:rPr lang="ko-KR" altLang="en-US" sz="1400">
                <a:solidFill>
                  <a:schemeClr val="dk1"/>
                </a:solidFill>
              </a:rPr>
              <a:t>의 각 요소이다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    가 하나로 뭉쳐지면 </a:t>
            </a:r>
            <a:r>
              <a:rPr lang="en-US" altLang="ko-KR" sz="1400">
                <a:solidFill>
                  <a:schemeClr val="dk1"/>
                </a:solidFill>
              </a:rPr>
              <a:t>0</a:t>
            </a:r>
            <a:r>
              <a:rPr lang="ko-KR" altLang="en-US" sz="1400">
                <a:solidFill>
                  <a:schemeClr val="dk1"/>
                </a:solidFill>
              </a:rPr>
              <a:t>에 가까워지고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고루 퍼지면 점점 커지는 형식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앞의 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1/|A|</a:t>
            </a:r>
            <a:r>
              <a:rPr lang="ko-KR" altLang="en-US" sz="1400">
                <a:solidFill>
                  <a:schemeClr val="dk1"/>
                </a:solidFill>
              </a:rPr>
              <a:t>를 빼고 생각하면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[1, 0, 0, 0] = 0이고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[0.25, 0.25, 0.25, 0.25] = -1.386이 되는 느낌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최종 </a:t>
            </a:r>
            <a:r>
              <a:rPr lang="en-US" altLang="ko-KR" sz="1400">
                <a:solidFill>
                  <a:schemeClr val="dk1"/>
                </a:solidFill>
              </a:rPr>
              <a:t>Loss</a:t>
            </a:r>
            <a:r>
              <a:rPr lang="ko-KR" altLang="en-US" sz="1400">
                <a:solidFill>
                  <a:schemeClr val="dk1"/>
                </a:solidFill>
              </a:rPr>
              <a:t> 함수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: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"/>
              <p:cNvSpPr/>
              <p:nvPr/>
            </p:nvSpPr>
            <p:spPr>
              <a:xfrm>
                <a:off x="1462087" y="1503045"/>
                <a:ext cx="3924300" cy="742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𝐻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=-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den>
                      </m:f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∑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"/>
              <p:cNvSpPr txBox="1"/>
              <p:nvPr/>
            </p:nvSpPr>
            <p:spPr>
              <a:xfrm>
                <a:off x="1462087" y="1503045"/>
                <a:ext cx="3924300" cy="742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4200525" y="2103120"/>
                <a:ext cx="6096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4200525" y="2103120"/>
                <a:ext cx="609600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"/>
              <p:cNvSpPr/>
              <p:nvPr/>
            </p:nvSpPr>
            <p:spPr>
              <a:xfrm>
                <a:off x="1469229" y="2336482"/>
                <a:ext cx="6096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0" name=""/>
              <p:cNvSpPr txBox="1"/>
              <p:nvPr/>
            </p:nvSpPr>
            <p:spPr>
              <a:xfrm>
                <a:off x="1469229" y="2336482"/>
                <a:ext cx="609600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"/>
              <p:cNvSpPr/>
              <p:nvPr/>
            </p:nvSpPr>
            <p:spPr>
              <a:xfrm>
                <a:off x="1466850" y="3190875"/>
                <a:ext cx="2933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𝑙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𝑒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𝑙</m:t>
                          </m:r>
                        </m:sub>
                      </m:sSub>
                      <m:r>
                        <a:rPr sz="14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sz="14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𝑠</m:t>
                          </m:r>
                          <m:r>
                            <a:rPr sz="14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1" name=""/>
              <p:cNvSpPr txBox="1"/>
              <p:nvPr/>
            </p:nvSpPr>
            <p:spPr>
              <a:xfrm>
                <a:off x="1466850" y="3190875"/>
                <a:ext cx="2933700" cy="390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1"/>
            <a:ext cx="10898186" cy="54194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논문의 목적 </a:t>
            </a:r>
            <a:r>
              <a:rPr lang="en-US" altLang="ko-KR" sz="1400">
                <a:solidFill>
                  <a:schemeClr val="dk1"/>
                </a:solidFill>
              </a:rPr>
              <a:t>: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수치형 시계열 데이터(예: 심박수, 혈압)와 자유 형식의 Clinical Text 데이터를 동일한 Concept(의미 단위) 기반 표현으로 변환한 뒤, 이를 Task에 활용하는 것.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기존 연구의 한계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      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지금까지의 멀티모달 데이터 처리 방식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1.</a:t>
            </a:r>
            <a:r>
              <a:rPr lang="ko-KR" altLang="en-US" sz="1400">
                <a:solidFill>
                  <a:schemeClr val="dk1"/>
                </a:solidFill>
              </a:rPr>
              <a:t> 각각의 Modality (A: Signal, B: Text)를 Embedding Vector로 변환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2.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두 Embedding Vector를 Concat 또는 Attention 등으로 하나로 융합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3.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융합된 벡터를 Task 예측을 위해 FC Layer 등에 입력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      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이런 방식의 문제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1.</a:t>
            </a:r>
            <a:r>
              <a:rPr lang="ko-KR" altLang="en-US" sz="1400">
                <a:solidFill>
                  <a:schemeClr val="dk1"/>
                </a:solidFill>
              </a:rPr>
              <a:t> 환자 한 명 한 명을 독립적인 Sample로만 처리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2.</a:t>
            </a:r>
            <a:r>
              <a:rPr lang="ko-KR" altLang="en-US" sz="1400">
                <a:solidFill>
                  <a:schemeClr val="dk1"/>
                </a:solidFill>
              </a:rPr>
              <a:t> 모델이 특정 환자에 특화된 패턴(Bias)만 학습하고,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3.</a:t>
            </a:r>
            <a:r>
              <a:rPr lang="ko-KR" altLang="en-US" sz="1400">
                <a:solidFill>
                  <a:schemeClr val="dk1"/>
                </a:solidFill>
              </a:rPr>
              <a:t> 다른 환자에게 일반화가 어렵다는 문제가 발생함.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예시</a:t>
            </a:r>
            <a:r>
              <a:rPr lang="en-US" altLang="ko-KR" sz="1400">
                <a:solidFill>
                  <a:schemeClr val="dk1"/>
                </a:solidFill>
              </a:rPr>
              <a:t> A)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환자 </a:t>
            </a:r>
            <a:r>
              <a:rPr lang="en-US" altLang="ko-KR" sz="1400">
                <a:solidFill>
                  <a:schemeClr val="dk1"/>
                </a:solidFill>
              </a:rPr>
              <a:t>A</a:t>
            </a:r>
            <a:r>
              <a:rPr lang="ko-KR" altLang="en-US" sz="1400">
                <a:solidFill>
                  <a:schemeClr val="dk1"/>
                </a:solidFill>
              </a:rPr>
              <a:t>가 혈압이 </a:t>
            </a:r>
            <a:r>
              <a:rPr lang="en-US" altLang="ko-KR" sz="1400">
                <a:solidFill>
                  <a:schemeClr val="dk1"/>
                </a:solidFill>
              </a:rPr>
              <a:t>60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-&gt;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90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-&gt;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120</a:t>
            </a:r>
            <a:r>
              <a:rPr lang="ko-KR" altLang="en-US" sz="1400">
                <a:solidFill>
                  <a:schemeClr val="dk1"/>
                </a:solidFill>
              </a:rPr>
              <a:t> 으로 증가</a:t>
            </a:r>
            <a:r>
              <a:rPr lang="en-US" altLang="ko-KR" sz="1400">
                <a:solidFill>
                  <a:schemeClr val="dk1"/>
                </a:solidFill>
              </a:rPr>
              <a:t> </a:t>
            </a:r>
            <a:r>
              <a:rPr lang="ko-KR" altLang="en-US" sz="1400">
                <a:solidFill>
                  <a:schemeClr val="dk1"/>
                </a:solidFill>
              </a:rPr>
              <a:t>후 </a:t>
            </a:r>
            <a:r>
              <a:rPr lang="en-US" altLang="ko-KR" sz="1400">
                <a:solidFill>
                  <a:schemeClr val="dk1"/>
                </a:solidFill>
              </a:rPr>
              <a:t>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(Signal Data)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“</a:t>
            </a:r>
            <a:r>
              <a:rPr lang="ko-KR" altLang="en-US" sz="1400">
                <a:solidFill>
                  <a:schemeClr val="dk1"/>
                </a:solidFill>
              </a:rPr>
              <a:t>환자 </a:t>
            </a:r>
            <a:r>
              <a:rPr lang="en-US" altLang="ko-KR" sz="1400">
                <a:solidFill>
                  <a:schemeClr val="dk1"/>
                </a:solidFill>
              </a:rPr>
              <a:t>A</a:t>
            </a:r>
            <a:r>
              <a:rPr lang="ko-KR" altLang="en-US" sz="1400">
                <a:solidFill>
                  <a:schemeClr val="dk1"/>
                </a:solidFill>
              </a:rPr>
              <a:t>의 혈압이 점점 증가하다가 사망에 이르렀다</a:t>
            </a:r>
            <a:r>
              <a:rPr lang="en-US" altLang="ko-KR" sz="1400">
                <a:solidFill>
                  <a:schemeClr val="dk1"/>
                </a:solidFill>
              </a:rPr>
              <a:t>”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(Text Data)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</a:t>
            </a:r>
            <a:r>
              <a:rPr lang="ko-KR" altLang="en-US" sz="1400">
                <a:solidFill>
                  <a:schemeClr val="dk1"/>
                </a:solidFill>
              </a:rPr>
              <a:t>예시 </a:t>
            </a:r>
            <a:r>
              <a:rPr lang="en-US" altLang="ko-KR" sz="1400">
                <a:solidFill>
                  <a:schemeClr val="dk1"/>
                </a:solidFill>
              </a:rPr>
              <a:t>B)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	- </a:t>
            </a:r>
            <a:r>
              <a:rPr lang="ko-KR" altLang="en-US" sz="1400">
                <a:solidFill>
                  <a:schemeClr val="dk1"/>
                </a:solidFill>
              </a:rPr>
              <a:t>환자 </a:t>
            </a:r>
            <a:r>
              <a:rPr lang="en-US" altLang="ko-KR" sz="1400">
                <a:solidFill>
                  <a:schemeClr val="dk1"/>
                </a:solidFill>
              </a:rPr>
              <a:t>B</a:t>
            </a:r>
            <a:r>
              <a:rPr lang="ko-KR" altLang="en-US" sz="1400">
                <a:solidFill>
                  <a:schemeClr val="dk1"/>
                </a:solidFill>
              </a:rPr>
              <a:t>가 혈압이 </a:t>
            </a:r>
            <a:r>
              <a:rPr lang="en-US" altLang="ko-KR" sz="1400">
                <a:solidFill>
                  <a:schemeClr val="dk1"/>
                </a:solidFill>
              </a:rPr>
              <a:t>90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-&gt;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120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-&gt;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150</a:t>
            </a:r>
            <a:r>
              <a:rPr lang="ko-KR" altLang="en-US" sz="1400">
                <a:solidFill>
                  <a:schemeClr val="dk1"/>
                </a:solidFill>
              </a:rPr>
              <a:t> 으로 증가 후 </a:t>
            </a:r>
            <a:r>
              <a:rPr lang="en-US" altLang="ko-KR" sz="1400">
                <a:solidFill>
                  <a:schemeClr val="dk1"/>
                </a:solidFill>
              </a:rPr>
              <a:t>0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(Signal Data)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“</a:t>
            </a:r>
            <a:r>
              <a:rPr lang="ko-KR" altLang="en-US" sz="1400">
                <a:solidFill>
                  <a:schemeClr val="dk1"/>
                </a:solidFill>
              </a:rPr>
              <a:t>환자 </a:t>
            </a:r>
            <a:r>
              <a:rPr lang="en-US" altLang="ko-KR" sz="1400">
                <a:solidFill>
                  <a:schemeClr val="dk1"/>
                </a:solidFill>
              </a:rPr>
              <a:t>B</a:t>
            </a:r>
            <a:r>
              <a:rPr lang="ko-KR" altLang="en-US" sz="1400">
                <a:solidFill>
                  <a:schemeClr val="dk1"/>
                </a:solidFill>
              </a:rPr>
              <a:t>의 혈압이 점점 증가하다가 사망에 이르렀다</a:t>
            </a:r>
            <a:r>
              <a:rPr lang="en-US" altLang="ko-KR" sz="1400">
                <a:solidFill>
                  <a:schemeClr val="dk1"/>
                </a:solidFill>
              </a:rPr>
              <a:t>” (Text Data)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dk1"/>
                </a:solidFill>
              </a:rPr>
              <a:t>	- Text는 거의 동일한 의미를 갖지만, Signal은 </a:t>
            </a:r>
            <a:r>
              <a:rPr lang="ko-KR" altLang="en-US" sz="1400">
                <a:solidFill>
                  <a:schemeClr val="dk1"/>
                </a:solidFill>
              </a:rPr>
              <a:t>기본 값</a:t>
            </a:r>
            <a:r>
              <a:rPr lang="en-US" altLang="ko-KR" sz="1400">
                <a:solidFill>
                  <a:schemeClr val="dk1"/>
                </a:solidFill>
              </a:rPr>
              <a:t>이 다름.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단순히 두 데이터를 샘플 단위로만 Concat해서 평균내거나 하면, Signal 데이터의 중요한 변화량 정보가 무시될 수 있음.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실제로 중요한 것은 </a:t>
            </a:r>
            <a:r>
              <a:rPr lang="ko-KR" altLang="en-US" sz="1400" b="1">
                <a:solidFill>
                  <a:schemeClr val="dk1"/>
                </a:solidFill>
              </a:rPr>
              <a:t>증가량 </a:t>
            </a:r>
            <a:r>
              <a:rPr lang="ko-KR" altLang="en-US" sz="1400">
                <a:solidFill>
                  <a:schemeClr val="dk1"/>
                </a:solidFill>
              </a:rPr>
              <a:t>또는 </a:t>
            </a:r>
            <a:r>
              <a:rPr lang="ko-KR" altLang="en-US" sz="1400" b="1">
                <a:solidFill>
                  <a:schemeClr val="dk1"/>
                </a:solidFill>
              </a:rPr>
              <a:t>증가 패턴</a:t>
            </a:r>
            <a:r>
              <a:rPr lang="ko-KR" altLang="en-US" sz="1400">
                <a:solidFill>
                  <a:schemeClr val="dk1"/>
                </a:solidFill>
              </a:rPr>
              <a:t>인데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모델 입장에서는 혈압이 </a:t>
            </a:r>
            <a:r>
              <a:rPr lang="en-US" altLang="ko-KR" sz="1400">
                <a:solidFill>
                  <a:schemeClr val="dk1"/>
                </a:solidFill>
              </a:rPr>
              <a:t>100</a:t>
            </a:r>
            <a:r>
              <a:rPr lang="ko-KR" altLang="en-US" sz="1400">
                <a:solidFill>
                  <a:schemeClr val="dk1"/>
                </a:solidFill>
              </a:rPr>
              <a:t>정도가 되면 위험한건가</a:t>
            </a:r>
            <a:r>
              <a:rPr lang="en-US" altLang="ko-KR" sz="1400">
                <a:solidFill>
                  <a:schemeClr val="dk1"/>
                </a:solidFill>
              </a:rPr>
              <a:t>?</a:t>
            </a:r>
            <a:r>
              <a:rPr lang="ko-KR" altLang="en-US" sz="1400">
                <a:solidFill>
                  <a:schemeClr val="dk1"/>
                </a:solidFill>
              </a:rPr>
              <a:t> 같은 애매한 기준이 생긴다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	</a:t>
            </a:r>
            <a:r>
              <a:rPr lang="en-US" altLang="ko-KR" sz="1400">
                <a:solidFill>
                  <a:schemeClr val="dk1"/>
                </a:solidFill>
              </a:rPr>
              <a:t>-</a:t>
            </a:r>
            <a:r>
              <a:rPr lang="ko-KR" altLang="en-US" sz="1400">
                <a:solidFill>
                  <a:schemeClr val="dk1"/>
                </a:solidFill>
              </a:rPr>
              <a:t> 그래서 </a:t>
            </a:r>
            <a:r>
              <a:rPr lang="en-US" altLang="ko-KR" sz="1400">
                <a:solidFill>
                  <a:schemeClr val="dk1"/>
                </a:solidFill>
              </a:rPr>
              <a:t>Slot Attention</a:t>
            </a:r>
            <a:r>
              <a:rPr lang="ko-KR" altLang="en-US" sz="1400">
                <a:solidFill>
                  <a:schemeClr val="dk1"/>
                </a:solidFill>
              </a:rPr>
              <a:t>과 같은 구조를 통해 기본 값은 무시한 </a:t>
            </a:r>
            <a:r>
              <a:rPr lang="ko-KR" altLang="en-US" sz="1400" b="1">
                <a:solidFill>
                  <a:schemeClr val="dk1"/>
                </a:solidFill>
              </a:rPr>
              <a:t>혈압 증가 패턴 </a:t>
            </a:r>
            <a:r>
              <a:rPr lang="ko-KR" altLang="en-US" sz="1400" b="0">
                <a:solidFill>
                  <a:schemeClr val="dk1"/>
                </a:solidFill>
              </a:rPr>
              <a:t>이라는 공통 패턴을 </a:t>
            </a:r>
            <a:r>
              <a:rPr lang="en-US" altLang="ko-KR" sz="1400" b="0">
                <a:solidFill>
                  <a:schemeClr val="dk1"/>
                </a:solidFill>
              </a:rPr>
              <a:t>Slot</a:t>
            </a:r>
            <a:r>
              <a:rPr lang="ko-KR" altLang="en-US" sz="1400" b="0">
                <a:solidFill>
                  <a:schemeClr val="dk1"/>
                </a:solidFill>
              </a:rPr>
              <a:t>이 반영하게 해서 두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가 공통 패턴에 맞는 일관된 표현을 갖게 하는것이 이 논문의 목적이다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</a:t>
            </a: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여러 환자 데이터를 보면서 </a:t>
            </a:r>
            <a:r>
              <a:rPr lang="en-US" altLang="ko-KR" sz="1400" b="0">
                <a:solidFill>
                  <a:schemeClr val="dk1"/>
                </a:solidFill>
              </a:rPr>
              <a:t>Slot </a:t>
            </a:r>
            <a:r>
              <a:rPr lang="ko-KR" altLang="en-US" sz="1400" b="0">
                <a:solidFill>
                  <a:schemeClr val="dk1"/>
                </a:solidFill>
              </a:rPr>
              <a:t>자체를 업데이트 하기 때문에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Inter-Patient</a:t>
            </a:r>
            <a:r>
              <a:rPr lang="ko-KR" altLang="en-US" sz="1400" b="0">
                <a:solidFill>
                  <a:schemeClr val="dk1"/>
                </a:solidFill>
              </a:rPr>
              <a:t> 패턴까지 반영된 </a:t>
            </a:r>
            <a:r>
              <a:rPr lang="en-US" altLang="ko-KR" sz="1400" b="0">
                <a:solidFill>
                  <a:schemeClr val="dk1"/>
                </a:solidFill>
              </a:rPr>
              <a:t>MultiModal Fusion</a:t>
            </a:r>
            <a:r>
              <a:rPr lang="ko-KR" altLang="en-US" sz="1400" b="0">
                <a:solidFill>
                  <a:schemeClr val="dk1"/>
                </a:solidFill>
              </a:rPr>
              <a:t>이 가능하다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1654" y="349249"/>
            <a:ext cx="8302626" cy="5441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CTPD</a:t>
            </a:r>
            <a:endParaRPr lang="en-US" altLang="ko-KR" sz="3000"/>
          </a:p>
        </p:txBody>
      </p:sp>
      <p:sp>
        <p:nvSpPr>
          <p:cNvPr id="12" name=""/>
          <p:cNvSpPr txBox="1"/>
          <p:nvPr/>
        </p:nvSpPr>
        <p:spPr>
          <a:xfrm>
            <a:off x="607219" y="1103311"/>
            <a:ext cx="10898186" cy="17903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논문이 제안하는 방법 </a:t>
            </a:r>
            <a:r>
              <a:rPr lang="en-US" altLang="ko-KR" sz="1400" b="0">
                <a:solidFill>
                  <a:schemeClr val="dk1"/>
                </a:solidFill>
              </a:rPr>
              <a:t>: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다수 환자 데이터에서 공통적인 Temporal Pattern을 Slot 형태의 Prototype으로 학습하여, 각 환자의 시계열 및 텍스트 데이터를 일관성 있게 표현하고, 이를 바탕으로 임상 결과 예측(Classification)을 수행한다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0">
                <a:solidFill>
                  <a:schemeClr val="dk1"/>
                </a:solidFill>
              </a:rPr>
              <a:t>-</a:t>
            </a:r>
            <a:r>
              <a:rPr lang="ko-KR" altLang="en-US" sz="1400" b="0">
                <a:solidFill>
                  <a:schemeClr val="dk1"/>
                </a:solidFill>
              </a:rPr>
              <a:t> 어떤 순서대로 볼 지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1.</a:t>
            </a:r>
            <a:r>
              <a:rPr lang="ko-KR" altLang="en-US" sz="1400" b="0">
                <a:solidFill>
                  <a:schemeClr val="dk1"/>
                </a:solidFill>
              </a:rPr>
              <a:t> 어떻게 두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를 같은 </a:t>
            </a:r>
            <a:r>
              <a:rPr lang="en-US" altLang="ko-KR" sz="1400" b="0">
                <a:solidFill>
                  <a:schemeClr val="dk1"/>
                </a:solidFill>
              </a:rPr>
              <a:t>Embedding Vector</a:t>
            </a:r>
            <a:r>
              <a:rPr lang="ko-KR" altLang="en-US" sz="1400" b="0">
                <a:solidFill>
                  <a:schemeClr val="dk1"/>
                </a:solidFill>
              </a:rPr>
              <a:t>로 만드는가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2.</a:t>
            </a:r>
            <a:r>
              <a:rPr lang="ko-KR" altLang="en-US" sz="1400" b="0">
                <a:solidFill>
                  <a:schemeClr val="dk1"/>
                </a:solidFill>
              </a:rPr>
              <a:t> 두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의 </a:t>
            </a:r>
            <a:r>
              <a:rPr lang="en-US" altLang="ko-KR" sz="1400" b="0">
                <a:solidFill>
                  <a:schemeClr val="dk1"/>
                </a:solidFill>
              </a:rPr>
              <a:t>Embedding Vector</a:t>
            </a:r>
            <a:r>
              <a:rPr lang="ko-KR" altLang="en-US" sz="1400" b="0">
                <a:solidFill>
                  <a:schemeClr val="dk1"/>
                </a:solidFill>
              </a:rPr>
              <a:t>를 어떻게 </a:t>
            </a:r>
            <a:r>
              <a:rPr lang="en-US" altLang="ko-KR" sz="1400" b="0">
                <a:solidFill>
                  <a:schemeClr val="dk1"/>
                </a:solidFill>
              </a:rPr>
              <a:t>Shared Prototype</a:t>
            </a:r>
            <a:r>
              <a:rPr lang="ko-KR" altLang="en-US" sz="1400" b="0">
                <a:solidFill>
                  <a:schemeClr val="dk1"/>
                </a:solidFill>
              </a:rPr>
              <a:t>의 정보를 포함한 표현으로 만드는가</a:t>
            </a:r>
            <a:r>
              <a:rPr lang="en-US" altLang="ko-KR" sz="1400" b="0">
                <a:solidFill>
                  <a:schemeClr val="dk1"/>
                </a:solidFill>
              </a:rPr>
              <a:t>?</a:t>
            </a:r>
            <a:endParaRPr lang="en-US" altLang="ko-KR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3.</a:t>
            </a:r>
            <a:r>
              <a:rPr lang="ko-KR" altLang="en-US" sz="1400" b="0">
                <a:solidFill>
                  <a:schemeClr val="dk1"/>
                </a:solidFill>
              </a:rPr>
              <a:t> 이것을 </a:t>
            </a:r>
            <a:r>
              <a:rPr lang="en-US" altLang="ko-KR" sz="1400" b="0">
                <a:solidFill>
                  <a:schemeClr val="dk1"/>
                </a:solidFill>
              </a:rPr>
              <a:t>GRU</a:t>
            </a:r>
            <a:r>
              <a:rPr lang="ko-KR" altLang="en-US" sz="1400" b="0">
                <a:solidFill>
                  <a:schemeClr val="dk1"/>
                </a:solidFill>
              </a:rPr>
              <a:t>를 통해 더 고도화시킨 후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어떻게 사용하여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어떤 </a:t>
            </a:r>
            <a:r>
              <a:rPr lang="en-US" altLang="ko-KR" sz="1400" b="0">
                <a:solidFill>
                  <a:schemeClr val="dk1"/>
                </a:solidFill>
              </a:rPr>
              <a:t>Loss</a:t>
            </a:r>
            <a:r>
              <a:rPr lang="ko-KR" altLang="en-US" sz="1400" b="0">
                <a:solidFill>
                  <a:schemeClr val="dk1"/>
                </a:solidFill>
              </a:rPr>
              <a:t>를 얻을지</a:t>
            </a:r>
            <a:endParaRPr lang="ko-KR" altLang="en-US" sz="1400" b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 b="0">
                <a:solidFill>
                  <a:schemeClr val="dk1"/>
                </a:solidFill>
              </a:rPr>
              <a:t>	      </a:t>
            </a:r>
            <a:r>
              <a:rPr lang="en-US" altLang="ko-KR" sz="1400" b="0">
                <a:solidFill>
                  <a:schemeClr val="dk1"/>
                </a:solidFill>
              </a:rPr>
              <a:t>4.</a:t>
            </a:r>
            <a:r>
              <a:rPr lang="ko-KR" altLang="en-US" sz="1400" b="0">
                <a:solidFill>
                  <a:schemeClr val="dk1"/>
                </a:solidFill>
              </a:rPr>
              <a:t> 최종적으로</a:t>
            </a:r>
            <a:r>
              <a:rPr lang="en-US" altLang="ko-KR" sz="1400" b="0">
                <a:solidFill>
                  <a:schemeClr val="dk1"/>
                </a:solidFill>
              </a:rPr>
              <a:t>,</a:t>
            </a:r>
            <a:r>
              <a:rPr lang="ko-KR" altLang="en-US" sz="1400" b="0">
                <a:solidFill>
                  <a:schemeClr val="dk1"/>
                </a:solidFill>
              </a:rPr>
              <a:t> </a:t>
            </a:r>
            <a:r>
              <a:rPr lang="en-US" altLang="ko-KR" sz="1400" b="0">
                <a:solidFill>
                  <a:schemeClr val="dk1"/>
                </a:solidFill>
              </a:rPr>
              <a:t>Prototype</a:t>
            </a:r>
            <a:r>
              <a:rPr lang="ko-KR" altLang="en-US" sz="1400" b="0">
                <a:solidFill>
                  <a:schemeClr val="dk1"/>
                </a:solidFill>
              </a:rPr>
              <a:t> 표현이 된 각 </a:t>
            </a:r>
            <a:r>
              <a:rPr lang="en-US" altLang="ko-KR" sz="1400" b="0">
                <a:solidFill>
                  <a:schemeClr val="dk1"/>
                </a:solidFill>
              </a:rPr>
              <a:t>Modality</a:t>
            </a:r>
            <a:r>
              <a:rPr lang="ko-KR" altLang="en-US" sz="1400" b="0">
                <a:solidFill>
                  <a:schemeClr val="dk1"/>
                </a:solidFill>
              </a:rPr>
              <a:t>를 어떻게 합쳐서 최종 </a:t>
            </a:r>
            <a:r>
              <a:rPr lang="en-US" altLang="ko-KR" sz="1400" b="0">
                <a:solidFill>
                  <a:schemeClr val="dk1"/>
                </a:solidFill>
              </a:rPr>
              <a:t>Predict</a:t>
            </a:r>
            <a:r>
              <a:rPr lang="ko-KR" altLang="en-US" sz="1400" b="0">
                <a:solidFill>
                  <a:schemeClr val="dk1"/>
                </a:solidFill>
              </a:rPr>
              <a:t>를 수행할 것인지</a:t>
            </a:r>
            <a:r>
              <a:rPr lang="en-US" altLang="ko-KR" sz="1400" b="0">
                <a:solidFill>
                  <a:schemeClr val="dk1"/>
                </a:solidFill>
              </a:rPr>
              <a:t>.</a:t>
            </a:r>
            <a:endParaRPr lang="en-US" altLang="ko-KR" sz="1400" b="0">
              <a:solidFill>
                <a:schemeClr val="dk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5812" y="3080325"/>
            <a:ext cx="7696210" cy="377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1797</ep:Words>
  <ep:PresentationFormat>화면 슬라이드 쇼(4:3)</ep:PresentationFormat>
  <ep:Paragraphs>174</ep:Paragraphs>
  <ep:Slides>13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2025-07-10T07:04:27.712</dcterms:created>
  <dc:creator>user</dc:creator>
  <cp:lastModifiedBy>user</cp:lastModifiedBy>
  <dcterms:modified xsi:type="dcterms:W3CDTF">2025-07-15T06:03:16.403</dcterms:modified>
  <cp:revision>763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