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81" r:id="rId9"/>
    <p:sldId id="264" r:id="rId10"/>
    <p:sldId id="267" r:id="rId11"/>
    <p:sldId id="265" r:id="rId12"/>
    <p:sldId id="271" r:id="rId13"/>
    <p:sldId id="272" r:id="rId14"/>
    <p:sldId id="266" r:id="rId15"/>
    <p:sldId id="273" r:id="rId16"/>
    <p:sldId id="274" r:id="rId17"/>
    <p:sldId id="275" r:id="rId18"/>
    <p:sldId id="276" r:id="rId19"/>
    <p:sldId id="277" r:id="rId20"/>
    <p:sldId id="270" r:id="rId21"/>
    <p:sldId id="289" r:id="rId22"/>
    <p:sldId id="278" r:id="rId23"/>
    <p:sldId id="282" r:id="rId24"/>
    <p:sldId id="283" r:id="rId25"/>
    <p:sldId id="286" r:id="rId26"/>
  </p:sldIdLst>
  <p:sldSz cx="9144000" cy="6858000" type="screen4x3"/>
  <p:notesSz cx="6858000" cy="9144000"/>
  <p:embeddedFontLst>
    <p:embeddedFont>
      <p:font typeface="Segoe Light" charset="0"/>
      <p:regular r:id="rId28"/>
      <p:italic r:id="rId29"/>
    </p:embeddedFont>
    <p:embeddedFont>
      <p:font typeface="Segoe UI" pitchFamily="34" charset="0"/>
      <p:regular r:id="rId30"/>
      <p:bold r:id="rId31"/>
      <p:italic r:id="rId32"/>
      <p:boldItalic r:id="rId33"/>
    </p:embeddedFont>
    <p:embeddedFont>
      <p:font typeface="맑은 고딕" pitchFamily="50" charset="-127"/>
      <p:regular r:id="rId34"/>
      <p:bold r:id="rId35"/>
    </p:embeddedFont>
    <p:embeddedFont>
      <p:font typeface="Verdana" pitchFamily="34" charset="0"/>
      <p:regular r:id="rId36"/>
      <p:bold r:id="rId37"/>
      <p:italic r:id="rId38"/>
      <p:boldItalic r:id="rId39"/>
    </p:embeddedFont>
    <p:embeddedFont>
      <p:font typeface="Calibri" pitchFamily="34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26" autoAdjust="0"/>
  </p:normalViewPr>
  <p:slideViewPr>
    <p:cSldViewPr>
      <p:cViewPr varScale="1">
        <p:scale>
          <a:sx n="76" d="100"/>
          <a:sy n="76" d="100"/>
        </p:scale>
        <p:origin x="-164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4033E-7478-442D-BC7F-AF0415780225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1" y="73151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5" y="2093976"/>
            <a:ext cx="6153911" cy="66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0999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620992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358038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199324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199324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199324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890499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890499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890499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890499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890499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890499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1092312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8904996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8904996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8904996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890499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610857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743859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719629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397172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730934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890499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455802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875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파이썬</a:t>
            </a:r>
            <a:r>
              <a: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 프로그래밍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/>
              <a:t>1</a:t>
            </a:r>
            <a:r>
              <a:rPr lang="ko-KR" altLang="en-US" dirty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106782" y="3169492"/>
            <a:ext cx="5732417" cy="340093"/>
          </a:xfrm>
        </p:spPr>
        <p:txBody>
          <a:bodyPr/>
          <a:lstStyle/>
          <a:p>
            <a:r>
              <a:rPr lang="en-US" altLang="ko-KR" sz="2600" dirty="0" smtClean="0"/>
              <a:t>10</a:t>
            </a:r>
            <a:r>
              <a:rPr lang="ko-KR" altLang="en-US" sz="2600" dirty="0" smtClean="0"/>
              <a:t>장 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ko-KR" altLang="en-US" smtClean="0"/>
              <a:t>파이썬에서 </a:t>
            </a:r>
            <a:r>
              <a:rPr lang="en-US" altLang="ko-KR" smtClean="0"/>
              <a:t>PyQt</a:t>
            </a:r>
            <a:r>
              <a:rPr lang="ko-KR" altLang="en-US" smtClean="0"/>
              <a:t>를 설치해서 </a:t>
            </a:r>
            <a:r>
              <a:rPr lang="en-US" altLang="ko-KR" smtClean="0"/>
              <a:t>GUI </a:t>
            </a:r>
            <a:r>
              <a:rPr lang="ko-KR" altLang="en-US" smtClean="0"/>
              <a:t>프로그래밍</a:t>
            </a:r>
            <a:endParaRPr lang="en-US" dirty="0"/>
          </a:p>
        </p:txBody>
      </p:sp>
      <p:pic>
        <p:nvPicPr>
          <p:cNvPr id="4" name="그림 3" descr="2014-10-06_09394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2590800"/>
            <a:ext cx="4122013" cy="12306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4: </a:t>
            </a:r>
            <a:r>
              <a:rPr lang="ko-KR" altLang="en-US" dirty="0"/>
              <a:t>시그널과 슬롯 데모</a:t>
            </a:r>
            <a:endParaRPr 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47F7BCE-5177-4A40-8A2C-E7F8D50C4DCC}"/>
              </a:ext>
            </a:extLst>
          </p:cNvPr>
          <p:cNvSpPr/>
          <p:nvPr/>
        </p:nvSpPr>
        <p:spPr bwMode="auto">
          <a:xfrm>
            <a:off x="4175956" y="1484784"/>
            <a:ext cx="3456384" cy="1944216"/>
          </a:xfrm>
          <a:prstGeom prst="round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08A48EFC-0927-4148-8BA3-46D0DBDFA6D7}"/>
              </a:ext>
            </a:extLst>
          </p:cNvPr>
          <p:cNvSpPr/>
          <p:nvPr/>
        </p:nvSpPr>
        <p:spPr bwMode="auto">
          <a:xfrm>
            <a:off x="4608004" y="1844824"/>
            <a:ext cx="1728192" cy="648072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위젯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AE9CE45-6C1A-49B4-A5F2-DED156C4DCB0}"/>
              </a:ext>
            </a:extLst>
          </p:cNvPr>
          <p:cNvSpPr/>
          <p:nvPr/>
        </p:nvSpPr>
        <p:spPr bwMode="auto">
          <a:xfrm>
            <a:off x="4608004" y="2604800"/>
            <a:ext cx="1728192" cy="648072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위젯</a:t>
            </a:r>
          </a:p>
        </p:txBody>
      </p:sp>
      <p:sp>
        <p:nvSpPr>
          <p:cNvPr id="7" name="화살표: 왼쪽으로 구부러짐 6">
            <a:extLst>
              <a:ext uri="{FF2B5EF4-FFF2-40B4-BE49-F238E27FC236}">
                <a16:creationId xmlns="" xmlns:a16="http://schemas.microsoft.com/office/drawing/2014/main" id="{8B205E4C-937A-4B83-9723-2296340BD21D}"/>
              </a:ext>
            </a:extLst>
          </p:cNvPr>
          <p:cNvSpPr/>
          <p:nvPr/>
        </p:nvSpPr>
        <p:spPr bwMode="auto">
          <a:xfrm>
            <a:off x="5764092" y="3789040"/>
            <a:ext cx="1364192" cy="2088232"/>
          </a:xfrm>
          <a:prstGeom prst="curvedLeftArrow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1337570F-7B85-4184-A411-9B8ACE45BE3F}"/>
              </a:ext>
            </a:extLst>
          </p:cNvPr>
          <p:cNvSpPr/>
          <p:nvPr/>
        </p:nvSpPr>
        <p:spPr bwMode="auto">
          <a:xfrm>
            <a:off x="4391980" y="4173122"/>
            <a:ext cx="1944216" cy="984070"/>
          </a:xfrm>
          <a:prstGeom prst="round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이벤트 루프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9C7FCF3-51E1-49F6-A087-2BCF00671676}"/>
              </a:ext>
            </a:extLst>
          </p:cNvPr>
          <p:cNvSpPr txBox="1"/>
          <p:nvPr/>
        </p:nvSpPr>
        <p:spPr>
          <a:xfrm>
            <a:off x="827584" y="1988840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버튼을 클릭한다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775A9A0E-915E-4A45-B636-F3B6979A8608}"/>
              </a:ext>
            </a:extLst>
          </p:cNvPr>
          <p:cNvCxnSpPr>
            <a:cxnSpLocks/>
            <a:stCxn id="9" idx="3"/>
          </p:cNvCxnSpPr>
          <p:nvPr/>
        </p:nvCxnSpPr>
        <p:spPr bwMode="auto">
          <a:xfrm>
            <a:off x="3766209" y="2173506"/>
            <a:ext cx="102181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C2BE4FF4-A5C6-46FC-8B93-AFC153CEE1A7}"/>
              </a:ext>
            </a:extLst>
          </p:cNvPr>
          <p:cNvSpPr/>
          <p:nvPr/>
        </p:nvSpPr>
        <p:spPr bwMode="auto">
          <a:xfrm>
            <a:off x="460375" y="3843928"/>
            <a:ext cx="3456384" cy="1944216"/>
          </a:xfrm>
          <a:prstGeom prst="round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6CB76402-E274-4265-8335-3424ABA2F96E}"/>
              </a:ext>
            </a:extLst>
          </p:cNvPr>
          <p:cNvSpPr/>
          <p:nvPr/>
        </p:nvSpPr>
        <p:spPr bwMode="auto">
          <a:xfrm>
            <a:off x="1115616" y="4028593"/>
            <a:ext cx="2484276" cy="648072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슬롯 메서드 </a:t>
            </a:r>
            <a:r>
              <a:rPr lang="ko-KR" altLang="en-US" b="1" dirty="0">
                <a:latin typeface="Verdana" pitchFamily="34" charset="0"/>
              </a:rPr>
              <a:t>호출됨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60E2116F-14C3-4385-9BF0-BAD7EE0CB431}"/>
              </a:ext>
            </a:extLst>
          </p:cNvPr>
          <p:cNvSpPr/>
          <p:nvPr/>
        </p:nvSpPr>
        <p:spPr bwMode="auto">
          <a:xfrm>
            <a:off x="1115616" y="4952737"/>
            <a:ext cx="2484276" cy="648072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슬롯 메서드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64653D93-A0CA-4973-ADDE-AAB087B88003}"/>
              </a:ext>
            </a:extLst>
          </p:cNvPr>
          <p:cNvCxnSpPr>
            <a:cxnSpLocks/>
            <a:endCxn id="14" idx="3"/>
          </p:cNvCxnSpPr>
          <p:nvPr/>
        </p:nvCxnSpPr>
        <p:spPr bwMode="auto">
          <a:xfrm flipH="1" flipV="1">
            <a:off x="3599892" y="4352629"/>
            <a:ext cx="1008112" cy="31252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2E25E443-04AC-4D3F-B7E2-6B95DD58BE08}"/>
              </a:ext>
            </a:extLst>
          </p:cNvPr>
          <p:cNvCxnSpPr>
            <a:stCxn id="5" idx="2"/>
          </p:cNvCxnSpPr>
          <p:nvPr/>
        </p:nvCxnSpPr>
        <p:spPr bwMode="auto">
          <a:xfrm>
            <a:off x="5472100" y="2492896"/>
            <a:ext cx="252028" cy="168022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7AD7B248-B3E5-4BA4-A59A-2DB53ABFF0F0}"/>
              </a:ext>
            </a:extLst>
          </p:cNvPr>
          <p:cNvSpPr txBox="1"/>
          <p:nvPr/>
        </p:nvSpPr>
        <p:spPr>
          <a:xfrm>
            <a:off x="3811955" y="3502748"/>
            <a:ext cx="180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시그널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clicked()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0857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Lesson 4: </a:t>
            </a:r>
            <a:r>
              <a:rPr lang="ko-KR" altLang="en-US" dirty="0"/>
              <a:t>시그널과 슬롯 데모</a:t>
            </a:r>
            <a:endParaRPr lang="en-US" dirty="0"/>
          </a:p>
        </p:txBody>
      </p:sp>
      <p:pic>
        <p:nvPicPr>
          <p:cNvPr id="4" name="그림 3" descr="2023-01-05_7-18-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1412776"/>
            <a:ext cx="3947502" cy="37950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27984" y="1412776"/>
            <a:ext cx="43204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Qt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디자이너를 사용해서 폼을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만들 때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두번째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데모는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Main Window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템플릿을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선택해야 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Dialog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는 일반적으로 대화상장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작은창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을 생성할 때 사용하고 메뉴나 툴바등이 추가되면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Main Window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템플릿은 선택해야 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Lesson 4: </a:t>
            </a:r>
            <a:r>
              <a:rPr lang="ko-KR" altLang="en-US" dirty="0"/>
              <a:t>시그널과 슬롯 데모</a:t>
            </a:r>
            <a:endParaRPr lang="en-US" dirty="0"/>
          </a:p>
        </p:txBody>
      </p:sp>
      <p:pic>
        <p:nvPicPr>
          <p:cNvPr id="3" name="그림 2" descr="2023-01-05_7-20-1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1916832"/>
            <a:ext cx="7041491" cy="46181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7624" y="1052736"/>
            <a:ext cx="497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레이아웃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배치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를 손쉽게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셋팅할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수 있는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Horiznotal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Layout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을 사용해 본다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Lesson 4: </a:t>
            </a:r>
            <a:r>
              <a:rPr lang="ko-KR" altLang="en-US" dirty="0"/>
              <a:t>시그널과 슬롯 데모</a:t>
            </a:r>
            <a:endParaRPr lang="en-US" dirty="0"/>
          </a:p>
        </p:txBody>
      </p:sp>
      <p:pic>
        <p:nvPicPr>
          <p:cNvPr id="3" name="그림 2" descr="2023-01-05_7-24-4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1844824"/>
            <a:ext cx="6408712" cy="47265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7624" y="1052736"/>
            <a:ext cx="67473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툴바에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있는 시그널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슬롯 버튼을 클릭하면 시각적으로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시그널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와 슬롯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이벤트핸들러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를 연결할 수 있다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Lesson 4: </a:t>
            </a:r>
            <a:r>
              <a:rPr lang="ko-KR" altLang="en-US" dirty="0"/>
              <a:t>시그널과 슬롯 데모</a:t>
            </a:r>
            <a:endParaRPr lang="en-US" dirty="0"/>
          </a:p>
        </p:txBody>
      </p:sp>
      <p:pic>
        <p:nvPicPr>
          <p:cNvPr id="4" name="그림 3" descr="2023-01-05_7-27-0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2276872"/>
            <a:ext cx="5982219" cy="40313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600" y="1124744"/>
            <a:ext cx="75713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첫번째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버튼에서 마우스로 드래그를 하고 하단으로 끌기를 하면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아래와 같이 연결 설정 화면이 출력된다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MainWindow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하단의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편집 버튼을 클릭한다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Lesson 4: </a:t>
            </a:r>
            <a:r>
              <a:rPr lang="ko-KR" altLang="en-US" dirty="0"/>
              <a:t>시그널과 슬롯 데모</a:t>
            </a:r>
            <a:endParaRPr lang="en-US" dirty="0"/>
          </a:p>
        </p:txBody>
      </p:sp>
      <p:pic>
        <p:nvPicPr>
          <p:cNvPr id="3" name="그림 2" descr="2023-01-05_7-27-2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9712" y="1844824"/>
            <a:ext cx="4717189" cy="43742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3568" y="1052736"/>
            <a:ext cx="68788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시그널은 그대로 사용하고 상단의 슬롯에서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슬롯메서드로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사용할 이름들을 추가한다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+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버튼을 클릭한다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Lesson 4: </a:t>
            </a:r>
            <a:r>
              <a:rPr lang="ko-KR" altLang="en-US" dirty="0"/>
              <a:t>시그널과 슬롯 데모</a:t>
            </a:r>
            <a:endParaRPr lang="en-US" dirty="0"/>
          </a:p>
        </p:txBody>
      </p:sp>
      <p:pic>
        <p:nvPicPr>
          <p:cNvPr id="3" name="그림 2" descr="2023-01-05_7-27-5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4" y="1916832"/>
            <a:ext cx="4717189" cy="43742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7584" y="1124744"/>
            <a:ext cx="70514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각 버튼의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Clicked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시그널을 처리할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firstClick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(),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secondClick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(), </a:t>
            </a:r>
          </a:p>
          <a:p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thirdClick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추가한다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Lesson 4: </a:t>
            </a:r>
            <a:r>
              <a:rPr lang="ko-KR" altLang="en-US" dirty="0"/>
              <a:t>시그널과 슬롯 데모</a:t>
            </a:r>
            <a:endParaRPr lang="en-US" dirty="0"/>
          </a:p>
        </p:txBody>
      </p:sp>
      <p:pic>
        <p:nvPicPr>
          <p:cNvPr id="3" name="그림 2" descr="2023-01-05_7-28-1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5736" y="2492896"/>
            <a:ext cx="4473328" cy="3048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1560" y="1052736"/>
            <a:ext cx="83077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각 버튼의 </a:t>
            </a:r>
            <a:r>
              <a:rPr lang="en-US" altLang="ko-KR" sz="2000" dirty="0" smtClean="0"/>
              <a:t>clicked()</a:t>
            </a:r>
            <a:r>
              <a:rPr lang="ko-KR" altLang="en-US" sz="2000" dirty="0" smtClean="0"/>
              <a:t>시그널을 처리할 </a:t>
            </a:r>
            <a:r>
              <a:rPr lang="ko-KR" altLang="en-US" sz="2000" dirty="0" err="1" smtClean="0"/>
              <a:t>슬롯메서드를</a:t>
            </a:r>
            <a:r>
              <a:rPr lang="ko-KR" altLang="en-US" sz="2000" dirty="0" smtClean="0"/>
              <a:t> 연결해야 한다</a:t>
            </a:r>
            <a:r>
              <a:rPr lang="en-US" altLang="ko-KR" sz="2000" dirty="0" smtClean="0"/>
              <a:t>. </a:t>
            </a:r>
          </a:p>
          <a:p>
            <a:r>
              <a:rPr lang="en-US" altLang="ko-KR" sz="2000" dirty="0" smtClean="0"/>
              <a:t>clicked()</a:t>
            </a:r>
            <a:r>
              <a:rPr lang="ko-KR" altLang="en-US" sz="2000" dirty="0" smtClean="0"/>
              <a:t>를 클릭하고 오른쪽의 </a:t>
            </a:r>
            <a:r>
              <a:rPr lang="en-US" altLang="ko-KR" sz="2000" dirty="0" err="1" smtClean="0"/>
              <a:t>firstClick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를 클릭하면 연결이 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차례로 </a:t>
            </a:r>
            <a:r>
              <a:rPr lang="ko-KR" altLang="en-US" sz="2000" dirty="0" err="1" smtClean="0"/>
              <a:t>두번째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secondClicked</a:t>
            </a:r>
            <a:r>
              <a:rPr lang="en-US" altLang="ko-KR" sz="2000" dirty="0" smtClean="0"/>
              <a:t>(), </a:t>
            </a:r>
            <a:r>
              <a:rPr lang="en-US" altLang="ko-KR" sz="2000" dirty="0" err="1" smtClean="0"/>
              <a:t>thiredClick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를 클릭해서 연결한다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Lesson 4: </a:t>
            </a:r>
            <a:r>
              <a:rPr lang="ko-KR" altLang="en-US" dirty="0"/>
              <a:t>시그널과 슬롯 데모</a:t>
            </a:r>
            <a:endParaRPr lang="en-US" dirty="0"/>
          </a:p>
        </p:txBody>
      </p:sp>
      <p:pic>
        <p:nvPicPr>
          <p:cNvPr id="4" name="그림 3" descr="2023-01-05_7-28-4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5696" y="2492896"/>
            <a:ext cx="4846740" cy="35512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1052736"/>
            <a:ext cx="68916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전체 연결이 끝나면 아래와 같이 </a:t>
            </a:r>
            <a:r>
              <a:rPr lang="ko-KR" altLang="en-US" sz="2000" dirty="0" err="1" smtClean="0"/>
              <a:t>비주얼하게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r>
              <a:rPr lang="ko-KR" altLang="en-US" sz="2000" dirty="0" smtClean="0"/>
              <a:t>시그널과 슬롯 연결을 보여준다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연결이 잘 되어 있는 것을 확인하면 해당 슬롯을 </a:t>
            </a:r>
            <a:r>
              <a:rPr lang="ko-KR" altLang="en-US" sz="2000" dirty="0" err="1" smtClean="0"/>
              <a:t>메서드로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r>
              <a:rPr lang="ko-KR" altLang="en-US" sz="2000" dirty="0" smtClean="0"/>
              <a:t>폼 클래스에 추가하면 된다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Lesson 4: </a:t>
            </a:r>
            <a:r>
              <a:rPr lang="ko-KR" altLang="en-US" dirty="0"/>
              <a:t>시그널과 슬롯 데모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980728"/>
            <a:ext cx="793108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import sys </a:t>
            </a:r>
          </a:p>
          <a:p>
            <a:r>
              <a:rPr lang="en-US" altLang="ko-KR" sz="2000" dirty="0" smtClean="0"/>
              <a:t>#Qt</a:t>
            </a:r>
            <a:r>
              <a:rPr lang="ko-KR" altLang="en-US" sz="2000" dirty="0" smtClean="0"/>
              <a:t>패키지를 </a:t>
            </a:r>
            <a:r>
              <a:rPr lang="ko-KR" altLang="en-US" sz="2000" dirty="0" err="1" smtClean="0"/>
              <a:t>임포트</a:t>
            </a:r>
            <a:r>
              <a:rPr lang="ko-KR" altLang="en-US" sz="2000" dirty="0" smtClean="0"/>
              <a:t> </a:t>
            </a:r>
          </a:p>
          <a:p>
            <a:r>
              <a:rPr lang="en-US" altLang="ko-KR" sz="2000" dirty="0" smtClean="0"/>
              <a:t>from PyQt5.QtWidgets import *</a:t>
            </a:r>
          </a:p>
          <a:p>
            <a:r>
              <a:rPr lang="en-US" altLang="ko-KR" sz="2000" dirty="0" smtClean="0"/>
              <a:t>from PyQt5 import </a:t>
            </a:r>
            <a:r>
              <a:rPr lang="en-US" altLang="ko-KR" sz="2000" dirty="0" err="1" smtClean="0"/>
              <a:t>uic</a:t>
            </a:r>
            <a:r>
              <a:rPr lang="en-US" altLang="ko-KR" sz="2000" dirty="0" smtClean="0"/>
              <a:t> </a:t>
            </a:r>
          </a:p>
          <a:p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#</a:t>
            </a:r>
            <a:r>
              <a:rPr lang="ko-KR" altLang="en-US" sz="2000" dirty="0" smtClean="0"/>
              <a:t>디자인 문서를 로딩</a:t>
            </a:r>
          </a:p>
          <a:p>
            <a:r>
              <a:rPr lang="en-US" altLang="ko-KR" sz="2000" dirty="0" err="1" smtClean="0"/>
              <a:t>form_class</a:t>
            </a:r>
            <a:r>
              <a:rPr lang="en-US" altLang="ko-KR" sz="2000" dirty="0" smtClean="0"/>
              <a:t> = </a:t>
            </a:r>
            <a:r>
              <a:rPr lang="en-US" altLang="ko-KR" sz="2000" dirty="0" err="1" smtClean="0"/>
              <a:t>uic.loadUiType</a:t>
            </a:r>
            <a:r>
              <a:rPr lang="en-US" altLang="ko-KR" sz="2000" dirty="0" smtClean="0"/>
              <a:t>("c:\\work\\DemoForm2.ui")[0]</a:t>
            </a:r>
          </a:p>
          <a:p>
            <a:r>
              <a:rPr lang="en-US" altLang="ko-KR" sz="2000" dirty="0" smtClean="0"/>
              <a:t>#</a:t>
            </a:r>
            <a:r>
              <a:rPr lang="ko-KR" altLang="en-US" sz="2000" dirty="0" smtClean="0"/>
              <a:t>윈도우 클래스 정의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좀 더 기능이 많은 창 </a:t>
            </a:r>
            <a:r>
              <a:rPr lang="en-US" altLang="ko-KR" sz="2000" dirty="0" err="1" smtClean="0"/>
              <a:t>QMainWindow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 smtClean="0"/>
              <a:t>class </a:t>
            </a:r>
            <a:r>
              <a:rPr lang="en-US" altLang="ko-KR" sz="2000" dirty="0" err="1" smtClean="0"/>
              <a:t>DemoForm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QMainWindow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form_class</a:t>
            </a:r>
            <a:r>
              <a:rPr lang="en-US" altLang="ko-KR" sz="2000" dirty="0" smtClean="0"/>
              <a:t>):</a:t>
            </a:r>
          </a:p>
          <a:p>
            <a:r>
              <a:rPr lang="en-US" altLang="ko-KR" sz="2000" dirty="0" smtClean="0"/>
              <a:t>    def __init__(self):</a:t>
            </a:r>
          </a:p>
          <a:p>
            <a:r>
              <a:rPr lang="en-US" altLang="ko-KR" sz="2000" dirty="0" smtClean="0"/>
              <a:t>        super().__init__()</a:t>
            </a:r>
          </a:p>
          <a:p>
            <a:r>
              <a:rPr lang="en-US" altLang="ko-KR" sz="2000" dirty="0" smtClean="0"/>
              <a:t>        </a:t>
            </a:r>
            <a:r>
              <a:rPr lang="en-US" altLang="ko-KR" sz="2000" dirty="0" err="1" smtClean="0"/>
              <a:t>self.setupUi</a:t>
            </a:r>
            <a:r>
              <a:rPr lang="en-US" altLang="ko-KR" sz="2000" dirty="0" smtClean="0"/>
              <a:t>(self)</a:t>
            </a:r>
          </a:p>
          <a:p>
            <a:r>
              <a:rPr lang="en-US" altLang="ko-KR" sz="2000" dirty="0" smtClean="0"/>
              <a:t>    def </a:t>
            </a:r>
            <a:r>
              <a:rPr lang="en-US" altLang="ko-KR" sz="2000" dirty="0" err="1" smtClean="0"/>
              <a:t>firstClick</a:t>
            </a:r>
            <a:r>
              <a:rPr lang="en-US" altLang="ko-KR" sz="2000" dirty="0" smtClean="0"/>
              <a:t>(self):</a:t>
            </a:r>
          </a:p>
          <a:p>
            <a:r>
              <a:rPr lang="en-US" altLang="ko-KR" sz="2000" dirty="0" smtClean="0"/>
              <a:t>        </a:t>
            </a:r>
            <a:r>
              <a:rPr lang="en-US" altLang="ko-KR" sz="2000" dirty="0" err="1" smtClean="0"/>
              <a:t>self.label.setText</a:t>
            </a:r>
            <a:r>
              <a:rPr lang="en-US" altLang="ko-KR" sz="2000" dirty="0" smtClean="0"/>
              <a:t>("</a:t>
            </a:r>
            <a:r>
              <a:rPr lang="ko-KR" altLang="en-US" sz="2000" dirty="0" err="1" smtClean="0"/>
              <a:t>첫번째</a:t>
            </a:r>
            <a:r>
              <a:rPr lang="ko-KR" altLang="en-US" sz="2000" dirty="0" smtClean="0"/>
              <a:t> 버튼</a:t>
            </a:r>
            <a:r>
              <a:rPr lang="en-US" altLang="ko-KR" sz="2000" dirty="0" smtClean="0"/>
              <a:t>")</a:t>
            </a:r>
          </a:p>
          <a:p>
            <a:r>
              <a:rPr lang="en-US" altLang="ko-KR" sz="2000" dirty="0" smtClean="0"/>
              <a:t>    def </a:t>
            </a:r>
            <a:r>
              <a:rPr lang="en-US" altLang="ko-KR" sz="2000" dirty="0" err="1" smtClean="0"/>
              <a:t>secondClick</a:t>
            </a:r>
            <a:r>
              <a:rPr lang="en-US" altLang="ko-KR" sz="2000" dirty="0" smtClean="0"/>
              <a:t>(self):</a:t>
            </a:r>
          </a:p>
          <a:p>
            <a:r>
              <a:rPr lang="en-US" altLang="ko-KR" sz="2000" dirty="0" smtClean="0"/>
              <a:t>        </a:t>
            </a:r>
            <a:r>
              <a:rPr lang="en-US" altLang="ko-KR" sz="2000" dirty="0" err="1" smtClean="0"/>
              <a:t>self.label.setText</a:t>
            </a:r>
            <a:r>
              <a:rPr lang="en-US" altLang="ko-KR" sz="2000" dirty="0" smtClean="0"/>
              <a:t>("</a:t>
            </a:r>
            <a:r>
              <a:rPr lang="ko-KR" altLang="en-US" sz="2000" dirty="0" err="1" smtClean="0"/>
              <a:t>두번째</a:t>
            </a:r>
            <a:r>
              <a:rPr lang="ko-KR" altLang="en-US" sz="2000" dirty="0" smtClean="0"/>
              <a:t> 화면</a:t>
            </a:r>
            <a:r>
              <a:rPr lang="en-US" altLang="ko-KR" sz="2000" dirty="0" smtClean="0"/>
              <a:t>")</a:t>
            </a:r>
          </a:p>
          <a:p>
            <a:r>
              <a:rPr lang="en-US" altLang="ko-KR" sz="2000" dirty="0" smtClean="0"/>
              <a:t>    def </a:t>
            </a:r>
            <a:r>
              <a:rPr lang="en-US" altLang="ko-KR" sz="2000" dirty="0" err="1" smtClean="0"/>
              <a:t>thirdClick</a:t>
            </a:r>
            <a:r>
              <a:rPr lang="en-US" altLang="ko-KR" sz="2000" dirty="0" smtClean="0"/>
              <a:t>(self):</a:t>
            </a:r>
          </a:p>
          <a:p>
            <a:r>
              <a:rPr lang="en-US" altLang="ko-KR" sz="2000" dirty="0" smtClean="0"/>
              <a:t>        </a:t>
            </a:r>
            <a:r>
              <a:rPr lang="en-US" altLang="ko-KR" sz="2000" dirty="0" err="1" smtClean="0"/>
              <a:t>self.label.setText</a:t>
            </a:r>
            <a:r>
              <a:rPr lang="en-US" altLang="ko-KR" sz="2000" dirty="0" smtClean="0"/>
              <a:t>("</a:t>
            </a:r>
            <a:r>
              <a:rPr lang="ko-KR" altLang="en-US" sz="2000" dirty="0" err="1" smtClean="0"/>
              <a:t>세번째</a:t>
            </a:r>
            <a:r>
              <a:rPr lang="ko-KR" altLang="en-US" sz="2000" dirty="0" smtClean="0"/>
              <a:t> 화면</a:t>
            </a:r>
            <a:r>
              <a:rPr lang="en-US" altLang="ko-KR" sz="2000" dirty="0" smtClean="0"/>
              <a:t>~~")</a:t>
            </a:r>
            <a:endParaRPr lang="en-US" altLang="ko-K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842823" y="3861048"/>
            <a:ext cx="43011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각 시그널을 처리하는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슬롯메서드를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다음과 같이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폼클래스안에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인스턴스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메서드로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추가한다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맑은 고딕" pitchFamily="50" charset="-127"/>
                <a:ea typeface="맑은 고딕" pitchFamily="50" charset="-127"/>
              </a:rPr>
              <a:t>PyQt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소개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
</a:t>
            </a:r>
            <a:r>
              <a:rPr lang="en-US" dirty="0" err="1">
                <a:latin typeface="맑은 고딕" pitchFamily="50" charset="-127"/>
                <a:ea typeface="맑은 고딕" pitchFamily="50" charset="-127"/>
              </a:rPr>
              <a:t>PyQt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설치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Qt Designer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간단한 데모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시그널과 슬롯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데모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100%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코드로 작성하기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479D2C-D1DD-4CF7-BB91-BB290E04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Lesson 4: </a:t>
            </a:r>
            <a:r>
              <a:rPr lang="ko-KR" altLang="en-US" dirty="0"/>
              <a:t>시그널과 슬롯 데모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PyQt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SQLite</a:t>
            </a:r>
            <a:r>
              <a:rPr lang="ko-KR" altLang="en-US" dirty="0" smtClean="0"/>
              <a:t>를 같이 사용하는 데모 </a:t>
            </a:r>
            <a:endParaRPr lang="en-US" altLang="ko-KR" dirty="0" smtClean="0"/>
          </a:p>
          <a:p>
            <a:pPr>
              <a:buNone/>
            </a:pPr>
            <a:r>
              <a:rPr lang="en-US" altLang="ko-KR" sz="1800" dirty="0" smtClean="0"/>
              <a:t>import sys</a:t>
            </a:r>
          </a:p>
          <a:p>
            <a:pPr>
              <a:buNone/>
            </a:pPr>
            <a:r>
              <a:rPr lang="en-US" altLang="ko-KR" sz="1800" dirty="0" smtClean="0"/>
              <a:t>from PyQt5.QtWidgets import *</a:t>
            </a:r>
          </a:p>
          <a:p>
            <a:pPr>
              <a:buNone/>
            </a:pPr>
            <a:r>
              <a:rPr lang="en-US" altLang="ko-KR" sz="1800" dirty="0" smtClean="0"/>
              <a:t>…</a:t>
            </a:r>
          </a:p>
          <a:p>
            <a:pPr>
              <a:buNone/>
            </a:pP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#DB</a:t>
            </a:r>
            <a:r>
              <a:rPr lang="ko-KR" altLang="en-US" sz="1800" dirty="0" smtClean="0"/>
              <a:t>파일이 없으면 만들고 있다면 접속한다</a:t>
            </a:r>
            <a:r>
              <a:rPr lang="en-US" altLang="ko-KR" sz="1800" dirty="0" smtClean="0"/>
              <a:t>. </a:t>
            </a:r>
            <a:endParaRPr lang="ko-KR" altLang="en-US" sz="1800" dirty="0" smtClean="0"/>
          </a:p>
          <a:p>
            <a:pPr>
              <a:buNone/>
            </a:pPr>
            <a:r>
              <a:rPr lang="en-US" altLang="ko-KR" sz="1800" dirty="0" smtClean="0"/>
              <a:t>if </a:t>
            </a:r>
            <a:r>
              <a:rPr lang="en-US" altLang="ko-KR" sz="1800" dirty="0" err="1" smtClean="0"/>
              <a:t>os.path.exists</a:t>
            </a:r>
            <a:r>
              <a:rPr lang="en-US" altLang="ko-KR" sz="1800" dirty="0" smtClean="0"/>
              <a:t>("</a:t>
            </a:r>
            <a:r>
              <a:rPr lang="en-US" altLang="ko-KR" sz="1800" dirty="0" err="1" smtClean="0"/>
              <a:t>ProductList.db</a:t>
            </a:r>
            <a:r>
              <a:rPr lang="en-US" altLang="ko-KR" sz="1800" dirty="0" smtClean="0"/>
              <a:t>"):</a:t>
            </a:r>
          </a:p>
          <a:p>
            <a:pPr>
              <a:buNone/>
            </a:pPr>
            <a:r>
              <a:rPr lang="en-US" altLang="ko-KR" sz="1800" dirty="0" smtClean="0"/>
              <a:t>    con = sqlite3.connect("</a:t>
            </a:r>
            <a:r>
              <a:rPr lang="en-US" altLang="ko-KR" sz="1800" dirty="0" err="1" smtClean="0"/>
              <a:t>ProductList.db</a:t>
            </a:r>
            <a:r>
              <a:rPr lang="en-US" altLang="ko-KR" sz="1800" dirty="0" smtClean="0"/>
              <a:t>")</a:t>
            </a:r>
          </a:p>
          <a:p>
            <a:pPr>
              <a:buNone/>
            </a:pPr>
            <a:r>
              <a:rPr lang="en-US" altLang="ko-KR" sz="1800" dirty="0" smtClean="0"/>
              <a:t>    cur = </a:t>
            </a:r>
            <a:r>
              <a:rPr lang="en-US" altLang="ko-KR" sz="1800" dirty="0" err="1" smtClean="0"/>
              <a:t>con.cursor</a:t>
            </a:r>
            <a:r>
              <a:rPr lang="en-US" altLang="ko-KR" sz="1800" dirty="0" smtClean="0"/>
              <a:t>()</a:t>
            </a:r>
          </a:p>
          <a:p>
            <a:pPr>
              <a:buNone/>
            </a:pPr>
            <a:r>
              <a:rPr lang="en-US" altLang="ko-KR" sz="1800" dirty="0" smtClean="0"/>
              <a:t>else: </a:t>
            </a:r>
          </a:p>
          <a:p>
            <a:pPr>
              <a:buNone/>
            </a:pPr>
            <a:r>
              <a:rPr lang="en-US" altLang="ko-KR" sz="1800" dirty="0" smtClean="0"/>
              <a:t>    con = sqlite3.connect("</a:t>
            </a:r>
            <a:r>
              <a:rPr lang="en-US" altLang="ko-KR" sz="1800" dirty="0" err="1" smtClean="0"/>
              <a:t>ProductList.db</a:t>
            </a:r>
            <a:r>
              <a:rPr lang="en-US" altLang="ko-KR" sz="1800" dirty="0" smtClean="0"/>
              <a:t>")</a:t>
            </a:r>
          </a:p>
          <a:p>
            <a:pPr>
              <a:buNone/>
            </a:pPr>
            <a:r>
              <a:rPr lang="en-US" altLang="ko-KR" sz="1800" dirty="0" smtClean="0"/>
              <a:t>    cur = </a:t>
            </a:r>
            <a:r>
              <a:rPr lang="en-US" altLang="ko-KR" sz="1800" dirty="0" err="1" smtClean="0"/>
              <a:t>con.cursor</a:t>
            </a:r>
            <a:r>
              <a:rPr lang="en-US" altLang="ko-KR" sz="1800" dirty="0" smtClean="0"/>
              <a:t>()</a:t>
            </a:r>
          </a:p>
          <a:p>
            <a:pPr>
              <a:buNone/>
            </a:pPr>
            <a:r>
              <a:rPr lang="en-US" altLang="ko-KR" sz="1800" dirty="0" smtClean="0"/>
              <a:t>    </a:t>
            </a:r>
            <a:r>
              <a:rPr lang="en-US" altLang="ko-KR" sz="1800" dirty="0" err="1" smtClean="0"/>
              <a:t>cur.execute</a:t>
            </a:r>
            <a:r>
              <a:rPr lang="en-US" altLang="ko-KR" sz="1800" dirty="0" smtClean="0"/>
              <a:t>(</a:t>
            </a:r>
          </a:p>
          <a:p>
            <a:pPr>
              <a:buNone/>
            </a:pPr>
            <a:r>
              <a:rPr lang="en-US" altLang="ko-KR" sz="1800" dirty="0" smtClean="0"/>
              <a:t>        "create table Products (id integer primary key </a:t>
            </a:r>
            <a:r>
              <a:rPr lang="en-US" altLang="ko-KR" sz="1800" dirty="0" err="1" smtClean="0"/>
              <a:t>autoincrement</a:t>
            </a:r>
            <a:r>
              <a:rPr lang="en-US" altLang="ko-KR" sz="1800" dirty="0" smtClean="0"/>
              <a:t>, Name text, Price integer);")</a:t>
            </a: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30227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479D2C-D1DD-4CF7-BB91-BB290E04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Lesson 4: </a:t>
            </a:r>
            <a:r>
              <a:rPr lang="ko-KR" altLang="en-US" dirty="0"/>
              <a:t>시그널과 슬롯 데모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PyQt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SQLite</a:t>
            </a:r>
            <a:r>
              <a:rPr lang="ko-KR" altLang="en-US" dirty="0" smtClean="0"/>
              <a:t>를 같이 사용하는 데모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1916832"/>
            <a:ext cx="42979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제품 데이터를 입력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검색을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할 수 있는 폼을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Qt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디자이너로 만들어서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데이터베이스로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입출력하는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화면을 만들어본다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2023-01-05_8-25-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628800"/>
            <a:ext cx="3703236" cy="483967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30227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Lesson </a:t>
            </a:r>
            <a:r>
              <a:rPr lang="en-US" altLang="ko-KR" dirty="0" smtClean="0"/>
              <a:t>5: 100% </a:t>
            </a:r>
            <a:r>
              <a:rPr lang="ko-KR" altLang="en-US" dirty="0" smtClean="0"/>
              <a:t>코드로 작성하기</a:t>
            </a:r>
            <a:endParaRPr 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="" xmlns:a16="http://schemas.microsoft.com/office/drawing/2014/main" id="{680D6185-AB40-491D-947E-BBDF6EEF4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788" y="1021215"/>
            <a:ext cx="8119156" cy="5147356"/>
          </a:xfrm>
        </p:spPr>
        <p:txBody>
          <a:bodyPr/>
          <a:lstStyle/>
          <a:p>
            <a:pPr latinLnBrk="1"/>
            <a:r>
              <a:rPr lang="ko-KR" altLang="en-US" dirty="0"/>
              <a:t>디자이너를 사용하지 않고 </a:t>
            </a:r>
            <a:r>
              <a:rPr lang="en-US" altLang="ko-KR" dirty="0"/>
              <a:t>100% </a:t>
            </a:r>
            <a:r>
              <a:rPr lang="ko-KR" altLang="en-US" dirty="0"/>
              <a:t>코드로만 접근하는 것도 가능하다</a:t>
            </a:r>
            <a:r>
              <a:rPr lang="en-US" altLang="ko-KR" dirty="0"/>
              <a:t>. </a:t>
            </a:r>
            <a:r>
              <a:rPr lang="ko-KR" altLang="en-US" dirty="0"/>
              <a:t>윈도우의 좌표계가 익숙해지면 시도해 본다</a:t>
            </a:r>
            <a:r>
              <a:rPr lang="en-US" altLang="ko-KR" dirty="0" smtClean="0"/>
              <a:t>.</a:t>
            </a:r>
          </a:p>
          <a:p>
            <a:pPr latinLnBrk="1"/>
            <a:r>
              <a:rPr lang="ko-KR" altLang="en-US" dirty="0" smtClean="0"/>
              <a:t>장점은 유지보수를 하는 경우 코드만으로 모든 내용을 파악할 수 있다는 것이 장점이다</a:t>
            </a:r>
            <a:r>
              <a:rPr lang="en-US" altLang="ko-KR" dirty="0" smtClean="0"/>
              <a:t>.</a:t>
            </a:r>
          </a:p>
          <a:p>
            <a:pPr latinLnBrk="1"/>
            <a:r>
              <a:rPr lang="ko-KR" altLang="en-US" dirty="0" smtClean="0"/>
              <a:t>단점은 복잡한 화면을 디자인하는 경우 작업이 힘들기 때문에 </a:t>
            </a:r>
            <a:r>
              <a:rPr lang="en-US" altLang="ko-KR" dirty="0" smtClean="0"/>
              <a:t>Qt</a:t>
            </a:r>
            <a:r>
              <a:rPr lang="ko-KR" altLang="en-US" dirty="0" smtClean="0"/>
              <a:t>디자이너를 사용해서 디자인하는 </a:t>
            </a:r>
            <a:r>
              <a:rPr lang="ko-KR" altLang="en-US" smtClean="0"/>
              <a:t>것도 </a:t>
            </a:r>
            <a:r>
              <a:rPr lang="ko-KR" altLang="en-US" smtClean="0"/>
              <a:t>각각 필요한 방식을 선택해서 사용하는 것이 </a:t>
            </a:r>
            <a:r>
              <a:rPr lang="ko-KR" altLang="en-US" dirty="0" smtClean="0"/>
              <a:t>좋다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Lesson </a:t>
            </a:r>
            <a:r>
              <a:rPr lang="en-US" altLang="ko-KR" dirty="0" smtClean="0"/>
              <a:t>5: 100% </a:t>
            </a:r>
            <a:r>
              <a:rPr lang="ko-KR" altLang="en-US" dirty="0" smtClean="0"/>
              <a:t>코드로 작성하기</a:t>
            </a:r>
            <a:endParaRPr 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="" xmlns:a16="http://schemas.microsoft.com/office/drawing/2014/main" id="{351975A8-EB84-4653-B3ED-43C61B2F1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788" y="1021215"/>
            <a:ext cx="8119156" cy="5147356"/>
          </a:xfrm>
        </p:spPr>
        <p:txBody>
          <a:bodyPr/>
          <a:lstStyle/>
          <a:p>
            <a:pPr>
              <a:buNone/>
            </a:pPr>
            <a:r>
              <a:rPr lang="en-US" altLang="ko-KR" sz="2000" dirty="0" smtClean="0"/>
              <a:t>import sys</a:t>
            </a:r>
          </a:p>
          <a:p>
            <a:pPr>
              <a:buNone/>
            </a:pPr>
            <a:r>
              <a:rPr lang="en-US" altLang="ko-KR" sz="2000" dirty="0" smtClean="0"/>
              <a:t>from PyQt5.QtWidgets import *</a:t>
            </a:r>
          </a:p>
          <a:p>
            <a:pPr>
              <a:buNone/>
            </a:pPr>
            <a:r>
              <a:rPr lang="en-US" altLang="ko-KR" sz="2000" dirty="0" smtClean="0"/>
              <a:t>import </a:t>
            </a:r>
            <a:r>
              <a:rPr lang="en-US" altLang="ko-KR" sz="2000" dirty="0" err="1" smtClean="0"/>
              <a:t>urllib.request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from bs4 import </a:t>
            </a:r>
            <a:r>
              <a:rPr lang="en-US" altLang="ko-KR" sz="2000" dirty="0" err="1" smtClean="0"/>
              <a:t>BeautifulSoup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…</a:t>
            </a:r>
            <a:br>
              <a:rPr lang="en-US" altLang="ko-KR" sz="2000" dirty="0" smtClean="0"/>
            </a:br>
            <a:r>
              <a:rPr lang="en-US" altLang="ko-KR" sz="2000" dirty="0" smtClean="0"/>
              <a:t>class Form(</a:t>
            </a:r>
            <a:r>
              <a:rPr lang="en-US" altLang="ko-KR" sz="2000" dirty="0" err="1" smtClean="0"/>
              <a:t>QMainWindow</a:t>
            </a:r>
            <a:r>
              <a:rPr lang="en-US" altLang="ko-KR" sz="2000" dirty="0" smtClean="0"/>
              <a:t>):</a:t>
            </a:r>
          </a:p>
          <a:p>
            <a:pPr>
              <a:buNone/>
            </a:pPr>
            <a:r>
              <a:rPr lang="en-US" altLang="ko-KR" sz="2000" dirty="0" smtClean="0"/>
              <a:t>    def __init__(self):</a:t>
            </a:r>
          </a:p>
          <a:p>
            <a:pPr>
              <a:buNone/>
            </a:pPr>
            <a:r>
              <a:rPr lang="en-US" altLang="ko-KR" sz="2000" dirty="0" smtClean="0"/>
              <a:t>        super().__init__()</a:t>
            </a:r>
          </a:p>
          <a:p>
            <a:pPr>
              <a:buNone/>
            </a:pPr>
            <a:r>
              <a:rPr lang="en-US" altLang="ko-KR" sz="2000" dirty="0" smtClean="0"/>
              <a:t>        </a:t>
            </a:r>
            <a:r>
              <a:rPr lang="en-US" altLang="ko-KR" sz="2000" dirty="0" err="1" smtClean="0"/>
              <a:t>self.setupUI</a:t>
            </a:r>
            <a:r>
              <a:rPr lang="en-US" altLang="ko-KR" sz="2000" dirty="0" smtClean="0"/>
              <a:t>()</a:t>
            </a:r>
          </a:p>
          <a:p>
            <a:pPr>
              <a:buNone/>
            </a:pP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  def </a:t>
            </a:r>
            <a:r>
              <a:rPr lang="en-US" altLang="ko-KR" sz="2000" dirty="0" err="1" smtClean="0"/>
              <a:t>setupUI</a:t>
            </a:r>
            <a:r>
              <a:rPr lang="en-US" altLang="ko-KR" sz="2000" dirty="0" smtClean="0"/>
              <a:t>(self):</a:t>
            </a:r>
          </a:p>
          <a:p>
            <a:pPr>
              <a:buNone/>
            </a:pPr>
            <a:r>
              <a:rPr lang="en-US" altLang="ko-KR" sz="2000" dirty="0" smtClean="0"/>
              <a:t>        #</a:t>
            </a:r>
            <a:r>
              <a:rPr lang="ko-KR" altLang="en-US" sz="2000" dirty="0" smtClean="0"/>
              <a:t>창의 시작위치와 폭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높이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x,y,width,height</a:t>
            </a:r>
            <a:r>
              <a:rPr lang="en-US" altLang="ko-KR" sz="2000" dirty="0" smtClean="0"/>
              <a:t>) </a:t>
            </a:r>
          </a:p>
          <a:p>
            <a:pPr>
              <a:buNone/>
            </a:pPr>
            <a:r>
              <a:rPr lang="en-US" altLang="ko-KR" sz="2000" dirty="0" smtClean="0"/>
              <a:t>        </a:t>
            </a:r>
            <a:r>
              <a:rPr lang="en-US" altLang="ko-KR" sz="2000" dirty="0" err="1" smtClean="0"/>
              <a:t>self.setGeometry</a:t>
            </a:r>
            <a:r>
              <a:rPr lang="en-US" altLang="ko-KR" sz="2000" dirty="0" smtClean="0"/>
              <a:t>(200, 200, 800, 800)  </a:t>
            </a:r>
          </a:p>
          <a:p>
            <a:pPr marL="0" indent="0" latinLnBrk="1">
              <a:buNone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None/>
            </a:pP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Lesson </a:t>
            </a:r>
            <a:r>
              <a:rPr lang="en-US" altLang="ko-KR" dirty="0" smtClean="0"/>
              <a:t>5: 100% </a:t>
            </a:r>
            <a:r>
              <a:rPr lang="ko-KR" altLang="en-US" dirty="0" smtClean="0"/>
              <a:t>코드로 작성하기</a:t>
            </a:r>
            <a:endParaRPr 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="" xmlns:a16="http://schemas.microsoft.com/office/drawing/2014/main" id="{351975A8-EB84-4653-B3ED-43C61B2F1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788" y="1021215"/>
            <a:ext cx="8119156" cy="5147356"/>
          </a:xfrm>
        </p:spPr>
        <p:txBody>
          <a:bodyPr/>
          <a:lstStyle/>
          <a:p>
            <a:pPr>
              <a:buNone/>
            </a:pPr>
            <a:r>
              <a:rPr lang="ko-KR" altLang="en-US" sz="2000" dirty="0" smtClean="0"/>
              <a:t>        </a:t>
            </a:r>
            <a:r>
              <a:rPr lang="en-US" altLang="ko-KR" sz="2000" dirty="0" smtClean="0"/>
              <a:t>#</a:t>
            </a:r>
            <a:r>
              <a:rPr lang="ko-KR" altLang="en-US" sz="2000" dirty="0" smtClean="0"/>
              <a:t>버튼</a:t>
            </a:r>
          </a:p>
          <a:p>
            <a:pPr>
              <a:buNone/>
            </a:pPr>
            <a:r>
              <a:rPr lang="ko-KR" altLang="en-US" sz="2000" dirty="0" smtClean="0"/>
              <a:t>        </a:t>
            </a:r>
            <a:r>
              <a:rPr lang="en-US" altLang="ko-KR" sz="2000" dirty="0" smtClean="0"/>
              <a:t>self.btn = </a:t>
            </a:r>
            <a:r>
              <a:rPr lang="en-US" altLang="ko-KR" sz="2000" dirty="0" err="1" smtClean="0"/>
              <a:t>QPushButton</a:t>
            </a:r>
            <a:r>
              <a:rPr lang="en-US" altLang="ko-KR" sz="2000" dirty="0" smtClean="0"/>
              <a:t>("</a:t>
            </a:r>
            <a:r>
              <a:rPr lang="ko-KR" altLang="en-US" sz="2000" dirty="0" smtClean="0"/>
              <a:t>검색</a:t>
            </a:r>
            <a:r>
              <a:rPr lang="en-US" altLang="ko-KR" sz="2000" dirty="0" smtClean="0"/>
              <a:t>", self)</a:t>
            </a:r>
          </a:p>
          <a:p>
            <a:pPr>
              <a:buNone/>
            </a:pPr>
            <a:r>
              <a:rPr lang="en-US" altLang="ko-KR" sz="2000" dirty="0" smtClean="0"/>
              <a:t>        </a:t>
            </a:r>
            <a:r>
              <a:rPr lang="en-US" altLang="ko-KR" sz="2000" dirty="0" err="1" smtClean="0"/>
              <a:t>self.btn.move</a:t>
            </a:r>
            <a:r>
              <a:rPr lang="en-US" altLang="ko-KR" sz="2000" dirty="0" smtClean="0"/>
              <a:t>(120, 20)</a:t>
            </a:r>
          </a:p>
          <a:p>
            <a:pPr>
              <a:buNone/>
            </a:pPr>
            <a:r>
              <a:rPr lang="en-US" altLang="ko-KR" sz="2000" dirty="0" smtClean="0"/>
              <a:t>        </a:t>
            </a:r>
            <a:r>
              <a:rPr lang="en-US" altLang="ko-KR" sz="2000" dirty="0" err="1" smtClean="0"/>
              <a:t>self.btn.clicked.connect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self.setTableWidgetData</a:t>
            </a:r>
            <a:r>
              <a:rPr lang="en-US" altLang="ko-KR" sz="2000" dirty="0" smtClean="0"/>
              <a:t>)</a:t>
            </a:r>
          </a:p>
          <a:p>
            <a:pPr>
              <a:buNone/>
            </a:pP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      </a:t>
            </a:r>
            <a:r>
              <a:rPr lang="en-US" altLang="ko-KR" sz="2000" dirty="0" err="1" smtClean="0"/>
              <a:t>self.tableWidget</a:t>
            </a:r>
            <a:r>
              <a:rPr lang="en-US" altLang="ko-KR" sz="2000" dirty="0" smtClean="0"/>
              <a:t> = </a:t>
            </a:r>
            <a:r>
              <a:rPr lang="en-US" altLang="ko-KR" sz="2000" dirty="0" err="1" smtClean="0"/>
              <a:t>QTableWidget</a:t>
            </a:r>
            <a:r>
              <a:rPr lang="en-US" altLang="ko-KR" sz="2000" dirty="0" smtClean="0"/>
              <a:t>(self)</a:t>
            </a:r>
          </a:p>
          <a:p>
            <a:pPr>
              <a:buNone/>
            </a:pPr>
            <a:r>
              <a:rPr lang="en-US" altLang="ko-KR" sz="2000" dirty="0" smtClean="0"/>
              <a:t>        </a:t>
            </a:r>
            <a:r>
              <a:rPr lang="en-US" altLang="ko-KR" sz="2000" dirty="0" err="1" smtClean="0"/>
              <a:t>self.tableWidget.move</a:t>
            </a:r>
            <a:r>
              <a:rPr lang="en-US" altLang="ko-KR" sz="2000" dirty="0" smtClean="0"/>
              <a:t>(20, 70)</a:t>
            </a:r>
          </a:p>
          <a:p>
            <a:pPr>
              <a:buNone/>
            </a:pPr>
            <a:r>
              <a:rPr lang="en-US" altLang="ko-KR" sz="2000" dirty="0" smtClean="0"/>
              <a:t>        </a:t>
            </a:r>
            <a:r>
              <a:rPr lang="en-US" altLang="ko-KR" sz="2000" dirty="0" err="1" smtClean="0"/>
              <a:t>self.tableWidget.resize</a:t>
            </a:r>
            <a:r>
              <a:rPr lang="en-US" altLang="ko-KR" sz="2000" dirty="0" smtClean="0"/>
              <a:t>(800, 600)</a:t>
            </a:r>
          </a:p>
          <a:p>
            <a:pPr>
              <a:buNone/>
            </a:pPr>
            <a:r>
              <a:rPr lang="en-US" altLang="ko-KR" sz="2000" dirty="0" smtClean="0"/>
              <a:t>        </a:t>
            </a:r>
            <a:r>
              <a:rPr lang="en-US" altLang="ko-KR" sz="2000" dirty="0" err="1" smtClean="0"/>
              <a:t>self.tableWidget.setRowCount</a:t>
            </a:r>
            <a:r>
              <a:rPr lang="en-US" altLang="ko-KR" sz="2000" dirty="0" smtClean="0"/>
              <a:t>(50)  #</a:t>
            </a:r>
            <a:r>
              <a:rPr lang="ko-KR" altLang="en-US" sz="2000" dirty="0" smtClean="0"/>
              <a:t>행의 </a:t>
            </a:r>
            <a:r>
              <a:rPr lang="ko-KR" altLang="en-US" sz="2000" dirty="0" err="1" smtClean="0"/>
              <a:t>갯수</a:t>
            </a:r>
            <a:r>
              <a:rPr lang="ko-KR" altLang="en-US" sz="2000" dirty="0" smtClean="0"/>
              <a:t> </a:t>
            </a:r>
          </a:p>
          <a:p>
            <a:pPr>
              <a:buNone/>
            </a:pPr>
            <a:r>
              <a:rPr lang="ko-KR" altLang="en-US" sz="2000" dirty="0" smtClean="0"/>
              <a:t>        </a:t>
            </a:r>
            <a:r>
              <a:rPr lang="en-US" altLang="ko-KR" sz="2000" dirty="0" err="1" smtClean="0"/>
              <a:t>self.tableWidget.setColumnCount</a:t>
            </a:r>
            <a:r>
              <a:rPr lang="en-US" altLang="ko-KR" sz="2000" dirty="0" smtClean="0"/>
              <a:t>(2)  #</a:t>
            </a:r>
            <a:r>
              <a:rPr lang="ko-KR" altLang="en-US" sz="2000" dirty="0" err="1" smtClean="0"/>
              <a:t>컬럼의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갯수</a:t>
            </a:r>
            <a:r>
              <a:rPr lang="ko-KR" altLang="en-US" sz="2000" dirty="0" smtClean="0"/>
              <a:t> </a:t>
            </a:r>
          </a:p>
          <a:p>
            <a:pPr>
              <a:buNone/>
            </a:pPr>
            <a:r>
              <a:rPr lang="ko-KR" altLang="en-US" sz="2000" dirty="0" smtClean="0"/>
              <a:t>        </a:t>
            </a:r>
            <a:r>
              <a:rPr lang="en-US" altLang="ko-KR" sz="2000" dirty="0" smtClean="0"/>
              <a:t>#</a:t>
            </a:r>
            <a:r>
              <a:rPr lang="ko-KR" altLang="en-US" sz="2000" dirty="0" err="1" smtClean="0"/>
              <a:t>컬럼의</a:t>
            </a:r>
            <a:r>
              <a:rPr lang="ko-KR" altLang="en-US" sz="2000" dirty="0" smtClean="0"/>
              <a:t> 폭을 지정한다</a:t>
            </a:r>
            <a:r>
              <a:rPr lang="en-US" altLang="ko-KR" sz="2000" dirty="0" smtClean="0"/>
              <a:t>. 0</a:t>
            </a:r>
            <a:r>
              <a:rPr lang="ko-KR" altLang="en-US" sz="2000" dirty="0" smtClean="0"/>
              <a:t>번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번 </a:t>
            </a:r>
          </a:p>
          <a:p>
            <a:pPr>
              <a:buNone/>
            </a:pPr>
            <a:r>
              <a:rPr lang="ko-KR" altLang="en-US" sz="2000" dirty="0" smtClean="0"/>
              <a:t>        </a:t>
            </a:r>
            <a:r>
              <a:rPr lang="en-US" altLang="ko-KR" sz="2000" dirty="0" err="1" smtClean="0"/>
              <a:t>self.tableWidget.setColumnWidth</a:t>
            </a:r>
            <a:r>
              <a:rPr lang="en-US" altLang="ko-KR" sz="2000" dirty="0" smtClean="0"/>
              <a:t>(0, 300)</a:t>
            </a:r>
          </a:p>
          <a:p>
            <a:pPr>
              <a:buNone/>
            </a:pPr>
            <a:r>
              <a:rPr lang="en-US" altLang="ko-KR" sz="2000" dirty="0" smtClean="0"/>
              <a:t>        </a:t>
            </a:r>
            <a:r>
              <a:rPr lang="en-US" altLang="ko-KR" sz="2000" dirty="0" err="1" smtClean="0"/>
              <a:t>self.tableWidget.setColumnWidth</a:t>
            </a:r>
            <a:r>
              <a:rPr lang="en-US" altLang="ko-KR" sz="2000" dirty="0" smtClean="0"/>
              <a:t>(1, 300)</a:t>
            </a:r>
          </a:p>
          <a:p>
            <a:pPr>
              <a:buNone/>
            </a:pPr>
            <a:r>
              <a:rPr lang="en-US" altLang="ko-KR" sz="2000" dirty="0" smtClean="0"/>
              <a:t>       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55170" y="2780928"/>
            <a:ext cx="36888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이렇게 코드로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위젯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컨트롤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을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생성하고 시그널과 슬롯도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연결할 수 있다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Lesson </a:t>
            </a:r>
            <a:r>
              <a:rPr lang="en-US" altLang="ko-KR" dirty="0" smtClean="0"/>
              <a:t>5: 100% </a:t>
            </a:r>
            <a:r>
              <a:rPr lang="ko-KR" altLang="en-US" dirty="0" smtClean="0"/>
              <a:t>코드로 작성하기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052736"/>
            <a:ext cx="81035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/>
              <a:t>아이폰이나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맥북과</a:t>
            </a:r>
            <a:r>
              <a:rPr lang="ko-KR" altLang="en-US" sz="2000" dirty="0" smtClean="0"/>
              <a:t> 같은 매물을 입력하면 바로 결과를 </a:t>
            </a:r>
            <a:r>
              <a:rPr lang="en-US" altLang="ko-KR" sz="2000" dirty="0" smtClean="0"/>
              <a:t>GUI</a:t>
            </a:r>
            <a:r>
              <a:rPr lang="ko-KR" altLang="en-US" sz="2000" dirty="0" smtClean="0"/>
              <a:t>화면에 </a:t>
            </a:r>
            <a:endParaRPr lang="en-US" altLang="ko-KR" sz="2000" dirty="0" smtClean="0"/>
          </a:p>
          <a:p>
            <a:r>
              <a:rPr lang="ko-KR" altLang="en-US" sz="2000" dirty="0" smtClean="0"/>
              <a:t>출력할 수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행을 </a:t>
            </a:r>
            <a:r>
              <a:rPr lang="ko-KR" altLang="en-US" sz="2000" dirty="0" err="1" smtClean="0"/>
              <a:t>더블클릭하면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웹브라우저로</a:t>
            </a:r>
            <a:r>
              <a:rPr lang="ko-KR" altLang="en-US" sz="2000" dirty="0" smtClean="0"/>
              <a:t> 내용을 볼 수 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그림 3" descr="2023-01-05_8-42-3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1760" y="1844824"/>
            <a:ext cx="3939566" cy="48361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en-US" dirty="0" err="1"/>
              <a:t>PyQt</a:t>
            </a:r>
            <a:r>
              <a:rPr lang="ko-KR" altLang="en-US" dirty="0"/>
              <a:t>소개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88" y="1021214"/>
            <a:ext cx="8380412" cy="5531985"/>
          </a:xfrm>
        </p:spPr>
        <p:txBody>
          <a:bodyPr/>
          <a:lstStyle/>
          <a:p>
            <a:pPr latinLnBrk="1"/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PyQt</a:t>
            </a:r>
            <a:r>
              <a:rPr lang="ko-KR" altLang="ko-KR" dirty="0">
                <a:latin typeface="맑은 고딕" pitchFamily="50" charset="-127"/>
                <a:ea typeface="맑은 고딕" pitchFamily="50" charset="-127"/>
              </a:rPr>
              <a:t>는 영국의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Riverbank Computing</a:t>
            </a:r>
            <a:r>
              <a:rPr lang="ko-KR" altLang="ko-KR" dirty="0">
                <a:latin typeface="맑은 고딕" pitchFamily="50" charset="-127"/>
                <a:ea typeface="맑은 고딕" pitchFamily="50" charset="-127"/>
              </a:rPr>
              <a:t>이라는 곳에서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C++</a:t>
            </a:r>
            <a:r>
              <a:rPr lang="ko-KR" altLang="ko-KR" dirty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Cross Platform GUI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Frameowrk</a:t>
            </a:r>
            <a:r>
              <a:rPr lang="ko-KR" altLang="ko-KR" dirty="0">
                <a:latin typeface="맑은 고딕" pitchFamily="50" charset="-127"/>
                <a:ea typeface="맑은 고딕" pitchFamily="50" charset="-127"/>
              </a:rPr>
              <a:t>중의 하나인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Qt</a:t>
            </a:r>
            <a:r>
              <a:rPr lang="ko-KR" altLang="ko-KR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ko-KR" dirty="0" err="1"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ko-KR" dirty="0">
                <a:latin typeface="맑은 고딕" pitchFamily="50" charset="-127"/>
                <a:ea typeface="맑은 고딕" pitchFamily="50" charset="-127"/>
              </a:rPr>
              <a:t> 모듈로 변환해 주는 툴을 만들면서 시작되었다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atinLnBrk="1"/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ko-KR" altLang="ko-KR" dirty="0">
                <a:latin typeface="맑은 고딕" pitchFamily="50" charset="-127"/>
                <a:ea typeface="맑은 고딕" pitchFamily="50" charset="-127"/>
              </a:rPr>
              <a:t>간단하게 설명하면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Qt</a:t>
            </a:r>
            <a:r>
              <a:rPr lang="ko-KR" altLang="ko-KR" dirty="0">
                <a:latin typeface="맑은 고딕" pitchFamily="50" charset="-127"/>
                <a:ea typeface="맑은 고딕" pitchFamily="50" charset="-127"/>
              </a:rPr>
              <a:t>라는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GUI</a:t>
            </a:r>
            <a:r>
              <a:rPr lang="ko-KR" altLang="ko-KR" dirty="0">
                <a:latin typeface="맑은 고딕" pitchFamily="50" charset="-127"/>
                <a:ea typeface="맑은 고딕" pitchFamily="50" charset="-127"/>
              </a:rPr>
              <a:t>화면을 만들어 주는 도구를 원래 </a:t>
            </a:r>
            <a:r>
              <a:rPr lang="ko-KR" altLang="ko-KR" dirty="0" err="1">
                <a:latin typeface="맑은 고딕" pitchFamily="50" charset="-127"/>
                <a:ea typeface="맑은 고딕" pitchFamily="50" charset="-127"/>
              </a:rPr>
              <a:t>파이썬에서</a:t>
            </a:r>
            <a:r>
              <a:rPr lang="ko-KR" altLang="ko-KR" dirty="0">
                <a:latin typeface="맑은 고딕" pitchFamily="50" charset="-127"/>
                <a:ea typeface="맑은 고딕" pitchFamily="50" charset="-127"/>
              </a:rPr>
              <a:t> 사용할 수 없는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C++</a:t>
            </a:r>
            <a:r>
              <a:rPr lang="ko-KR" altLang="ko-KR" dirty="0">
                <a:latin typeface="맑은 고딕" pitchFamily="50" charset="-127"/>
                <a:ea typeface="맑은 고딕" pitchFamily="50" charset="-127"/>
              </a:rPr>
              <a:t>용이였는데 </a:t>
            </a:r>
            <a:r>
              <a:rPr lang="ko-KR" altLang="ko-KR" dirty="0" err="1">
                <a:latin typeface="맑은 고딕" pitchFamily="50" charset="-127"/>
                <a:ea typeface="맑은 고딕" pitchFamily="50" charset="-127"/>
              </a:rPr>
              <a:t>파이썬에서도</a:t>
            </a:r>
            <a:r>
              <a:rPr lang="ko-KR" altLang="ko-KR" dirty="0">
                <a:latin typeface="맑은 고딕" pitchFamily="50" charset="-127"/>
                <a:ea typeface="맑은 고딕" pitchFamily="50" charset="-127"/>
              </a:rPr>
              <a:t> 사용할 수 있게 변환 툴을 만들어 주여서 우리는 </a:t>
            </a:r>
            <a:r>
              <a:rPr lang="ko-KR" altLang="ko-KR" dirty="0" err="1">
                <a:latin typeface="맑은 고딕" pitchFamily="50" charset="-127"/>
                <a:ea typeface="맑은 고딕" pitchFamily="50" charset="-127"/>
              </a:rPr>
              <a:t>파이썬과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Qt</a:t>
            </a:r>
            <a:r>
              <a:rPr lang="ko-KR" altLang="ko-KR" dirty="0">
                <a:latin typeface="맑은 고딕" pitchFamily="50" charset="-127"/>
                <a:ea typeface="맑은 고딕" pitchFamily="50" charset="-127"/>
              </a:rPr>
              <a:t>를 사용해서 원하는 것을 빠르게 만들 수 있게 되었다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4" name="Picture 2" descr="\\Mac\Home\Desktop\스크린샷 2016-01-25 오후 1.35.3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514600"/>
            <a:ext cx="4238625" cy="1733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en-US" dirty="0" err="1"/>
              <a:t>PyQt</a:t>
            </a:r>
            <a:r>
              <a:rPr lang="ko-KR" altLang="en-US" dirty="0"/>
              <a:t>소개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dirty="0" err="1"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ko-KR" dirty="0">
                <a:latin typeface="맑은 고딕" pitchFamily="50" charset="-127"/>
                <a:ea typeface="맑은 고딕" pitchFamily="50" charset="-127"/>
              </a:rPr>
              <a:t> 진영에는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PyGTK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PySide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Tkinter</a:t>
            </a:r>
            <a:r>
              <a:rPr lang="ko-KR" altLang="ko-KR" dirty="0">
                <a:latin typeface="맑은 고딕" pitchFamily="50" charset="-127"/>
                <a:ea typeface="맑은 고딕" pitchFamily="50" charset="-127"/>
              </a:rPr>
              <a:t>등이 있지만 사용에 어려움이 있고 모양이 </a:t>
            </a:r>
            <a:r>
              <a:rPr lang="ko-KR" altLang="ko-KR" dirty="0" err="1">
                <a:latin typeface="맑은 고딕" pitchFamily="50" charset="-127"/>
                <a:ea typeface="맑은 고딕" pitchFamily="50" charset="-127"/>
              </a:rPr>
              <a:t>이쁘지</a:t>
            </a:r>
            <a:r>
              <a:rPr lang="ko-KR" altLang="ko-KR" dirty="0">
                <a:latin typeface="맑은 고딕" pitchFamily="50" charset="-127"/>
                <a:ea typeface="맑은 고딕" pitchFamily="50" charset="-127"/>
              </a:rPr>
              <a:t> 않다는 치명적인 단점이 있었다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PyQt</a:t>
            </a:r>
            <a:r>
              <a:rPr lang="ko-KR" altLang="ko-KR" dirty="0">
                <a:latin typeface="맑은 고딕" pitchFamily="50" charset="-127"/>
                <a:ea typeface="맑은 고딕" pitchFamily="50" charset="-127"/>
              </a:rPr>
              <a:t>를 사용해서 얻을 수 있는 </a:t>
            </a:r>
            <a:r>
              <a:rPr lang="ko-KR" altLang="ko-KR" dirty="0" smtClean="0">
                <a:latin typeface="맑은 고딕" pitchFamily="50" charset="-127"/>
                <a:ea typeface="맑은 고딕" pitchFamily="50" charset="-127"/>
              </a:rPr>
              <a:t>가장 </a:t>
            </a:r>
            <a:r>
              <a:rPr lang="ko-KR" altLang="ko-KR" dirty="0">
                <a:latin typeface="맑은 고딕" pitchFamily="50" charset="-127"/>
                <a:ea typeface="맑은 고딕" pitchFamily="50" charset="-127"/>
              </a:rPr>
              <a:t>큰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장점은</a:t>
            </a:r>
            <a:r>
              <a:rPr lang="ko-KR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dirty="0">
                <a:latin typeface="맑은 고딕" pitchFamily="50" charset="-127"/>
                <a:ea typeface="맑은 고딕" pitchFamily="50" charset="-127"/>
              </a:rPr>
              <a:t>상기 명시된 툴들 중에서 가장 쉽고 예쁘고 직관적인 인터페이스인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Qt Designer</a:t>
            </a:r>
            <a:r>
              <a:rPr lang="ko-KR" altLang="ko-KR" dirty="0">
                <a:latin typeface="맑은 고딕" pitchFamily="50" charset="-127"/>
                <a:ea typeface="맑은 고딕" pitchFamily="50" charset="-127"/>
              </a:rPr>
              <a:t>를 사용해서 작업을 할 수 있다는 것이다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2023-01-05_7-15-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5736" y="3645024"/>
            <a:ext cx="5004048" cy="30524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</a:t>
            </a:r>
            <a:r>
              <a:rPr lang="ko-KR" altLang="en-US" dirty="0"/>
              <a:t>설치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u="sng" dirty="0">
                <a:latin typeface="맑은 고딕" pitchFamily="50" charset="-127"/>
                <a:ea typeface="맑은 고딕" pitchFamily="50" charset="-127"/>
              </a:rPr>
              <a:t>http://pyqt.sourceforge.net/Docs/PyQt5 </a:t>
            </a:r>
            <a:r>
              <a:rPr lang="ko-KR" altLang="en-US" u="sng" dirty="0">
                <a:latin typeface="맑은 고딕" pitchFamily="50" charset="-127"/>
                <a:ea typeface="맑은 고딕" pitchFamily="50" charset="-127"/>
              </a:rPr>
              <a:t>에서 파이썬 </a:t>
            </a:r>
            <a:r>
              <a:rPr lang="en-US" altLang="ko-KR" u="sng" dirty="0">
                <a:latin typeface="맑은 고딕" pitchFamily="50" charset="-127"/>
                <a:ea typeface="맑은 고딕" pitchFamily="50" charset="-127"/>
              </a:rPr>
              <a:t>2.* </a:t>
            </a:r>
            <a:r>
              <a:rPr lang="ko-KR" altLang="en-US" u="sng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u="sng" dirty="0">
                <a:latin typeface="맑은 고딕" pitchFamily="50" charset="-127"/>
                <a:ea typeface="맑은 고딕" pitchFamily="50" charset="-127"/>
              </a:rPr>
              <a:t>3.* </a:t>
            </a:r>
            <a:r>
              <a:rPr lang="ko-KR" altLang="en-US" u="sng" dirty="0">
                <a:latin typeface="맑은 고딕" pitchFamily="50" charset="-127"/>
                <a:ea typeface="맑은 고딕" pitchFamily="50" charset="-127"/>
              </a:rPr>
              <a:t>지원 버전을 받을 수 있다</a:t>
            </a:r>
            <a:r>
              <a:rPr lang="en-US" altLang="ko-KR" u="sng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atinLnBrk="1"/>
            <a:r>
              <a:rPr lang="ko-KR" altLang="en-US" u="sng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u="sng" dirty="0">
                <a:latin typeface="맑은 고딕" pitchFamily="50" charset="-127"/>
                <a:ea typeface="맑은 고딕" pitchFamily="50" charset="-127"/>
              </a:rPr>
              <a:t>pip</a:t>
            </a:r>
            <a:r>
              <a:rPr lang="ko-KR" altLang="en-US" u="sng" dirty="0">
                <a:latin typeface="맑은 고딕" pitchFamily="50" charset="-127"/>
                <a:ea typeface="맑은 고딕" pitchFamily="50" charset="-127"/>
              </a:rPr>
              <a:t>명령으로 바로 설치할 수 있다</a:t>
            </a:r>
            <a:r>
              <a:rPr lang="en-US" altLang="ko-KR" u="sng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atinLnBrk="1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latinLnBrk="1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pip install pyqt5 </a:t>
            </a:r>
          </a:p>
          <a:p>
            <a:pPr latinLnBrk="1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pip install pyside2</a:t>
            </a:r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2023-01-04_15-49-4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7904" y="2780928"/>
            <a:ext cx="5287711" cy="25137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</a:t>
            </a:r>
            <a:r>
              <a:rPr lang="ko-KR" altLang="en-US" dirty="0"/>
              <a:t>데모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88" y="1101044"/>
            <a:ext cx="8119156" cy="5147356"/>
          </a:xfrm>
        </p:spPr>
        <p:txBody>
          <a:bodyPr/>
          <a:lstStyle/>
          <a:p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첫번째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데모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Qt Designer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 사용해서 라벨에 문자열을 출력하는 간단한 데모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5" name="그림 4" descr="2023-01-05_7-17-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3573016"/>
            <a:ext cx="6370872" cy="29796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1560" y="2132856"/>
            <a:ext cx="78488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DemoForm.ui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(UI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 + DemoForm.py(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로직단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앞에서 했던 작업들과 다르게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개의 파일로 구성한다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Qt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디자이너로 작업한 화면은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XML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문서로 저장되며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 문서를 로딩해서 폼 클래스에서 사용한다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</a:t>
            </a:r>
            <a:r>
              <a:rPr lang="ko-KR" altLang="en-US" dirty="0"/>
              <a:t>데모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88" y="1021214"/>
            <a:ext cx="8119156" cy="5455785"/>
          </a:xfrm>
        </p:spPr>
        <p:txBody>
          <a:bodyPr/>
          <a:lstStyle/>
          <a:p>
            <a:pPr marL="0" indent="0" latinLnBrk="1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sys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PyQt5.QtWidgets import *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PyQt5 import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uic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indent="0" latinLnBrk="1">
              <a:buNone/>
            </a:pP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None/>
            </a:pP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form_class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uic.loadUiType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DemoForm.ui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")[0]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DemoForm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QDialog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form_class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):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def __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init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__(self):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super().__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init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__()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self.setupUi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(self)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self.label.setText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첫번째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PyQt</a:t>
            </a:r>
            <a:r>
              <a:rPr lang="ko-KR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데모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if __name__ == "__main__":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app =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QApplication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sys.argv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demoWindow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DemoForm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demoWindow.show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app.exec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_()</a:t>
            </a:r>
            <a:endParaRPr lang="ko-KR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8024" y="1124744"/>
            <a:ext cx="41044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 코드는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DemoForm.py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파일로 저장해서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폼클래스를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정의한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로직파일로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사용한다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024" y="5085184"/>
            <a:ext cx="40446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 모듈을 직접 실행하는 경우는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__name__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__main__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직접 모듈을 실행했는지의 여부를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체크한다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Lesson 4: </a:t>
            </a:r>
            <a:r>
              <a:rPr lang="ko-KR" altLang="en-US" dirty="0"/>
              <a:t>시그널과 슬롯 데모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052736"/>
            <a:ext cx="577594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&lt;?xml version="1.0" encoding="UTF-8"?&gt;</a:t>
            </a:r>
          </a:p>
          <a:p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ui</a:t>
            </a:r>
            <a:r>
              <a:rPr lang="en-US" altLang="ko-KR" sz="2000" dirty="0" smtClean="0"/>
              <a:t> version="4.0"&gt;</a:t>
            </a:r>
          </a:p>
          <a:p>
            <a:r>
              <a:rPr lang="en-US" altLang="ko-KR" sz="2000" dirty="0" smtClean="0"/>
              <a:t> &lt;class&gt;Dialog&lt;/class&gt;</a:t>
            </a:r>
          </a:p>
          <a:p>
            <a:r>
              <a:rPr lang="en-US" altLang="ko-KR" sz="2000" dirty="0" smtClean="0"/>
              <a:t> &lt;widget class="</a:t>
            </a:r>
            <a:r>
              <a:rPr lang="en-US" altLang="ko-KR" sz="2000" dirty="0" err="1" smtClean="0"/>
              <a:t>QDialog</a:t>
            </a:r>
            <a:r>
              <a:rPr lang="en-US" altLang="ko-KR" sz="2000" dirty="0" smtClean="0"/>
              <a:t>" name="Dialog"&gt;</a:t>
            </a:r>
          </a:p>
          <a:p>
            <a:r>
              <a:rPr lang="en-US" altLang="ko-KR" sz="2000" dirty="0" smtClean="0"/>
              <a:t>  &lt;property name="geometry"&gt;</a:t>
            </a:r>
          </a:p>
          <a:p>
            <a:r>
              <a:rPr lang="en-US" altLang="ko-KR" sz="2000" dirty="0" smtClean="0"/>
              <a:t>   &lt;</a:t>
            </a:r>
            <a:r>
              <a:rPr lang="en-US" altLang="ko-KR" sz="2000" dirty="0" err="1" smtClean="0"/>
              <a:t>rect</a:t>
            </a:r>
            <a:r>
              <a:rPr lang="en-US" altLang="ko-KR" sz="2000" dirty="0" smtClean="0"/>
              <a:t>&gt;</a:t>
            </a:r>
          </a:p>
          <a:p>
            <a:r>
              <a:rPr lang="en-US" altLang="ko-KR" sz="2000" dirty="0" smtClean="0"/>
              <a:t>    &lt;x&gt;0&lt;/x&gt;</a:t>
            </a:r>
          </a:p>
          <a:p>
            <a:r>
              <a:rPr lang="en-US" altLang="ko-KR" sz="2000" dirty="0" smtClean="0"/>
              <a:t>    &lt;y&gt;0&lt;/y&gt;</a:t>
            </a:r>
          </a:p>
          <a:p>
            <a:r>
              <a:rPr lang="en-US" altLang="ko-KR" sz="2000" dirty="0" smtClean="0"/>
              <a:t>    &lt;width&gt;448&lt;/width&gt;</a:t>
            </a:r>
          </a:p>
          <a:p>
            <a:r>
              <a:rPr lang="en-US" altLang="ko-KR" sz="2000" dirty="0" smtClean="0"/>
              <a:t>    &lt;height&gt;274&lt;/height&gt;</a:t>
            </a:r>
          </a:p>
          <a:p>
            <a:r>
              <a:rPr lang="en-US" altLang="ko-KR" sz="2000" dirty="0" smtClean="0"/>
              <a:t>   &lt;/</a:t>
            </a:r>
            <a:r>
              <a:rPr lang="en-US" altLang="ko-KR" sz="2000" dirty="0" err="1" smtClean="0"/>
              <a:t>rect</a:t>
            </a:r>
            <a:r>
              <a:rPr lang="en-US" altLang="ko-KR" sz="2000" dirty="0" smtClean="0"/>
              <a:t>&gt;</a:t>
            </a:r>
          </a:p>
          <a:p>
            <a:r>
              <a:rPr lang="en-US" altLang="ko-KR" sz="2000" dirty="0" smtClean="0"/>
              <a:t>…</a:t>
            </a:r>
          </a:p>
          <a:p>
            <a:r>
              <a:rPr lang="en-US" altLang="ko-KR" sz="2000" dirty="0" smtClean="0"/>
              <a:t>  &lt;/property&gt;</a:t>
            </a:r>
          </a:p>
          <a:p>
            <a:r>
              <a:rPr lang="en-US" altLang="ko-KR" sz="2000" dirty="0" smtClean="0"/>
              <a:t>    &lt;widget class="</a:t>
            </a:r>
            <a:r>
              <a:rPr lang="en-US" altLang="ko-KR" sz="2000" dirty="0" err="1" smtClean="0"/>
              <a:t>QLabel</a:t>
            </a:r>
            <a:r>
              <a:rPr lang="en-US" altLang="ko-KR" sz="2000" dirty="0" smtClean="0"/>
              <a:t>" name="label"&gt;</a:t>
            </a:r>
          </a:p>
          <a:p>
            <a:r>
              <a:rPr lang="en-US" altLang="ko-KR" sz="2000" dirty="0" smtClean="0"/>
              <a:t> …</a:t>
            </a:r>
            <a:endParaRPr lang="en-US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228184" y="2996952"/>
            <a:ext cx="26725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DemoForm.ui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파일을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오픈하면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다음과 같은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폼과 라벨에 대해서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기술되어 있다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 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4: </a:t>
            </a:r>
            <a:r>
              <a:rPr lang="ko-KR" altLang="en-US" dirty="0"/>
              <a:t>시그널과 슬롯 데모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시그널과 슬롯 처리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버튼을 클릭하면 이벤트 처리하는 데모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시그널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(Signal):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프로그램에서 어떤 버튼이 클릭되면 시그널이 발생했다고 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클릭 이벤트가 발생했다는 의미로 해석해도 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! </a:t>
            </a:r>
          </a:p>
          <a:p>
            <a:pPr lvl="1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슬롯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(Slot):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시그널이 발생했을 때 특정 함수나 기능이 실행되도록 명령을 내릴 때 이를 슬롯이라고 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self.checkBox1.stateChanged.connect(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self.checkBoxState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2298</TotalTime>
  <Words>1073</Words>
  <Application>Microsoft Office PowerPoint</Application>
  <PresentationFormat>화면 슬라이드 쇼(4:3)</PresentationFormat>
  <Paragraphs>283</Paragraphs>
  <Slides>25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굴림</vt:lpstr>
      <vt:lpstr>Arial</vt:lpstr>
      <vt:lpstr>Segoe Light</vt:lpstr>
      <vt:lpstr>Segoe UI</vt:lpstr>
      <vt:lpstr>Wingdings</vt:lpstr>
      <vt:lpstr>맑은 고딕</vt:lpstr>
      <vt:lpstr>Verdana</vt:lpstr>
      <vt:lpstr>Calibri</vt:lpstr>
      <vt:lpstr>Times New Roman</vt:lpstr>
      <vt:lpstr>Presentation1</vt:lpstr>
      <vt:lpstr>10장 </vt:lpstr>
      <vt:lpstr>Module Overview</vt:lpstr>
      <vt:lpstr>Lesson 1: PyQt소개</vt:lpstr>
      <vt:lpstr>Lesson 1: PyQt소개</vt:lpstr>
      <vt:lpstr>Lesson 2: 설치</vt:lpstr>
      <vt:lpstr>Lesson 3: 데모</vt:lpstr>
      <vt:lpstr>Lesson 3: 데모</vt:lpstr>
      <vt:lpstr>Lesson 4: 시그널과 슬롯 데모</vt:lpstr>
      <vt:lpstr>Lesson 4: 시그널과 슬롯 데모</vt:lpstr>
      <vt:lpstr>Lesson 4: 시그널과 슬롯 데모</vt:lpstr>
      <vt:lpstr>Lesson 4: 시그널과 슬롯 데모</vt:lpstr>
      <vt:lpstr>Lesson 4: 시그널과 슬롯 데모</vt:lpstr>
      <vt:lpstr>Lesson 4: 시그널과 슬롯 데모</vt:lpstr>
      <vt:lpstr>Lesson 4: 시그널과 슬롯 데모</vt:lpstr>
      <vt:lpstr>Lesson 4: 시그널과 슬롯 데모</vt:lpstr>
      <vt:lpstr>Lesson 4: 시그널과 슬롯 데모</vt:lpstr>
      <vt:lpstr>Lesson 4: 시그널과 슬롯 데모</vt:lpstr>
      <vt:lpstr>Lesson 4: 시그널과 슬롯 데모</vt:lpstr>
      <vt:lpstr>Lesson 4: 시그널과 슬롯 데모</vt:lpstr>
      <vt:lpstr>Lesson 4: 시그널과 슬롯 데모</vt:lpstr>
      <vt:lpstr>Lesson 4: 시그널과 슬롯 데모</vt:lpstr>
      <vt:lpstr>Lesson 5: 100% 코드로 작성하기</vt:lpstr>
      <vt:lpstr>Lesson 5: 100% 코드로 작성하기</vt:lpstr>
      <vt:lpstr>Lesson 5: 100% 코드로 작성하기</vt:lpstr>
      <vt:lpstr>Lesson 5: 100% 코드로 작성하기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USER</cp:lastModifiedBy>
  <cp:revision>120</cp:revision>
  <dcterms:created xsi:type="dcterms:W3CDTF">2013-03-04T09:54:30Z</dcterms:created>
  <dcterms:modified xsi:type="dcterms:W3CDTF">2023-02-02T04:17:44Z</dcterms:modified>
</cp:coreProperties>
</file>