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312" r:id="rId5"/>
    <p:sldId id="325" r:id="rId6"/>
    <p:sldId id="259" r:id="rId7"/>
    <p:sldId id="266" r:id="rId8"/>
    <p:sldId id="326" r:id="rId9"/>
    <p:sldId id="327" r:id="rId10"/>
    <p:sldId id="267" r:id="rId11"/>
    <p:sldId id="328" r:id="rId12"/>
    <p:sldId id="305" r:id="rId13"/>
    <p:sldId id="273" r:id="rId14"/>
    <p:sldId id="31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337" r:id="rId24"/>
    <p:sldId id="282" r:id="rId25"/>
    <p:sldId id="286" r:id="rId26"/>
    <p:sldId id="287" r:id="rId27"/>
    <p:sldId id="288" r:id="rId28"/>
    <p:sldId id="289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29" r:id="rId39"/>
    <p:sldId id="330" r:id="rId40"/>
    <p:sldId id="331" r:id="rId41"/>
    <p:sldId id="332" r:id="rId42"/>
    <p:sldId id="333" r:id="rId43"/>
    <p:sldId id="293" r:id="rId44"/>
    <p:sldId id="294" r:id="rId45"/>
    <p:sldId id="296" r:id="rId46"/>
    <p:sldId id="295" r:id="rId47"/>
    <p:sldId id="314" r:id="rId48"/>
    <p:sldId id="315" r:id="rId49"/>
    <p:sldId id="316" r:id="rId50"/>
    <p:sldId id="317" r:id="rId51"/>
    <p:sldId id="318" r:id="rId52"/>
    <p:sldId id="319" r:id="rId53"/>
    <p:sldId id="297" r:id="rId54"/>
    <p:sldId id="298" r:id="rId55"/>
    <p:sldId id="320" r:id="rId56"/>
    <p:sldId id="321" r:id="rId57"/>
    <p:sldId id="322" r:id="rId58"/>
    <p:sldId id="323" r:id="rId59"/>
    <p:sldId id="324" r:id="rId60"/>
  </p:sldIdLst>
  <p:sldSz cx="9144000" cy="6858000" type="screen4x3"/>
  <p:notesSz cx="6858000" cy="9144000"/>
  <p:embeddedFontLst>
    <p:embeddedFont>
      <p:font typeface="Segoe Light" charset="0"/>
      <p:regular r:id="rId63"/>
      <p:italic r:id="rId64"/>
    </p:embeddedFont>
    <p:embeddedFont>
      <p:font typeface="Segoe UI" pitchFamily="34" charset="0"/>
      <p:regular r:id="rId65"/>
      <p:bold r:id="rId66"/>
      <p:italic r:id="rId67"/>
      <p:boldItalic r:id="rId68"/>
    </p:embeddedFont>
    <p:embeddedFont>
      <p:font typeface="맑은 고딕" pitchFamily="50" charset="-127"/>
      <p:regular r:id="rId69"/>
      <p:bold r:id="rId70"/>
    </p:embeddedFont>
    <p:embeddedFont>
      <p:font typeface="Verdana" pitchFamily="34" charset="0"/>
      <p:regular r:id="rId71"/>
      <p:bold r:id="rId72"/>
      <p:italic r:id="rId73"/>
      <p:boldItalic r:id="rId74"/>
    </p:embeddedFont>
    <p:embeddedFont>
      <p:font typeface="Calibri" pitchFamily="34" charset="0"/>
      <p:regular r:id="rId75"/>
      <p:bold r:id="rId76"/>
      <p:italic r:id="rId77"/>
      <p:boldItalic r:id="rId7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20" autoAdjust="0"/>
  </p:normalViewPr>
  <p:slideViewPr>
    <p:cSldViewPr>
      <p:cViewPr varScale="1">
        <p:scale>
          <a:sx n="87" d="100"/>
          <a:sy n="87" d="100"/>
        </p:scale>
        <p:origin x="-133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76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font" Target="fonts/font12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font" Target="fonts/font16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0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70" Type="http://schemas.openxmlformats.org/officeDocument/2006/relationships/font" Target="fonts/font8.fntdata"/><Relationship Id="rId75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8DEAEC10-D1EF-45DB-846D-30FFAB9EA9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8D302E7-7074-4968-A907-86D75BAE9C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90991-D119-4172-90DC-05798E28187F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88AA2C3-A7FE-4D3D-93A3-161610A1C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EA84DEE-F008-404D-AFE5-BC9E60E9F9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4E8BC-E2B2-42F1-8603-FFF185A0CA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5767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80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869642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99993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99993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716221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146502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02768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97516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569668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488975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95149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87670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4017120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637873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628243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643560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643560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92925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4153101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96862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668910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577958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434948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2887599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3174720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5397686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3999036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40357432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9037649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4364443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6823249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8346956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5131117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717823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9917963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3827592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2227335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7159460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4914342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4097264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9522830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3317950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3317950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3317950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33179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0376691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33179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57152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321856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048377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04837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파이썬</a:t>
            </a:r>
            <a:r>
              <a:rPr lang="ko-KR" altLang="en-US" sz="4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프로그래밍</a:t>
            </a:r>
            <a:endParaRPr lang="en-US" sz="480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/>
              <a:t>11</a:t>
            </a:r>
            <a:r>
              <a:rPr lang="ko-KR" altLang="en-US" sz="2600" dirty="0" smtClean="0"/>
              <a:t>장 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smtClean="0"/>
              <a:t>파이썬에서 데이터 분석과 시각화 활용하기</a:t>
            </a:r>
            <a:endParaRPr lang="en-US"/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2: </a:t>
            </a:r>
            <a:r>
              <a:rPr lang="ko-KR" altLang="en-US" dirty="0"/>
              <a:t>필요한 라이브러리 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첫번째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셀에 아래와 같이 입력하고 단축키로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shift + enter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를 클릭하면 해당 셀을 실행하고 하단에 빈 셀을 추가해 준다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추가로 설치되는 패키지가 필요해서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ipykernel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을 설치한다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설치를 클릭한다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/>
              <a:t>%</a:t>
            </a:r>
            <a:r>
              <a:rPr lang="en-US" altLang="ko-KR" sz="2400" dirty="0" err="1" smtClean="0"/>
              <a:t>matplotlib</a:t>
            </a:r>
            <a:r>
              <a:rPr lang="en-US" altLang="ko-KR" sz="2400" dirty="0" smtClean="0"/>
              <a:t> inline </a:t>
            </a:r>
          </a:p>
          <a:p>
            <a:r>
              <a:rPr lang="en-US" altLang="ko-KR" sz="2400" dirty="0" smtClean="0"/>
              <a:t>import pandas </a:t>
            </a:r>
            <a:br>
              <a:rPr lang="en-US" altLang="ko-KR" sz="2400" dirty="0" smtClean="0"/>
            </a:br>
            <a:r>
              <a:rPr lang="en-US" altLang="ko-KR" sz="2400" dirty="0" smtClean="0"/>
              <a:t>plot(</a:t>
            </a:r>
            <a:r>
              <a:rPr lang="en-US" altLang="ko-KR" sz="2400" dirty="0" err="1" smtClean="0"/>
              <a:t>arange</a:t>
            </a:r>
            <a:r>
              <a:rPr lang="en-US" altLang="ko-KR" sz="2400" dirty="0" smtClean="0"/>
              <a:t>(10))</a:t>
            </a: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023-01-05_10-37-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2852936"/>
            <a:ext cx="5542566" cy="30963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2: </a:t>
            </a:r>
            <a:r>
              <a:rPr lang="ko-KR" altLang="en-US" dirty="0"/>
              <a:t>필요한 라이브러리 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설치가 잘되었으면 아래와 같이 라인 그래프가 출력된 것을 볼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2023-01-05_10-53-4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1628800"/>
            <a:ext cx="4904081" cy="50131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C373B1A-56CC-4116-962B-8958B8ED38BE}"/>
              </a:ext>
            </a:extLst>
          </p:cNvPr>
          <p:cNvSpPr txBox="1"/>
          <p:nvPr/>
        </p:nvSpPr>
        <p:spPr>
          <a:xfrm>
            <a:off x="134503" y="1021215"/>
            <a:ext cx="894988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웹에서 받기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파일 읽기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가져오기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(pandas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함수들로 자료 수집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중요한 단계로 기초 데이터를 수집해서 필요하면 가공하는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작업을 수행해야 한다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그룹별로 묶어서 합계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평균을 구하기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(pandas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그룹핑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기능을 사용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데이터가 아닌 집계된 데이터를 만들어야 한다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비주얼하게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차트로 결과를 출력하기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(pandas,</a:t>
            </a:r>
          </a:p>
          <a:p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matplotlib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결과 만들기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차트로 데이터를 해석할 수 있도록 시각화한다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330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FBF28E8-5826-4FEF-B393-3E94A0F6F6EE}"/>
              </a:ext>
            </a:extLst>
          </p:cNvPr>
          <p:cNvSpPr txBox="1"/>
          <p:nvPr/>
        </p:nvSpPr>
        <p:spPr>
          <a:xfrm>
            <a:off x="458460" y="1124744"/>
            <a:ext cx="84340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pandas</a:t>
            </a: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주로 사용하는 데이터 형식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342900" indent="-342900">
              <a:buAutoNum type="arabicPeriod"/>
            </a:pP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시리즈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(Series): 1</a:t>
            </a: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차원 데이터를 저장하는 구조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컬럼 데이터라고 생각하면 된다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데이터프레임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(DataFrame): 2</a:t>
            </a: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차원 데이터를 저장하는 구조로 시계열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날짜 시간 기반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저장할 경우 사용한다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ko-KR" altLang="en-US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EDC4A83D-4FCB-4927-8CC6-3018477AE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258575"/>
              </p:ext>
            </p:extLst>
          </p:nvPr>
        </p:nvGraphicFramePr>
        <p:xfrm>
          <a:off x="1433803" y="4456911"/>
          <a:ext cx="1337997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7997">
                  <a:extLst>
                    <a:ext uri="{9D8B030D-6E8A-4147-A177-3AD203B41FA5}">
                      <a16:colId xmlns="" xmlns:a16="http://schemas.microsoft.com/office/drawing/2014/main" val="276732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317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384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149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732755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D3832C4B-6BA0-41DA-AC52-DD1D7BD2C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9020106"/>
              </p:ext>
            </p:extLst>
          </p:nvPr>
        </p:nvGraphicFramePr>
        <p:xfrm>
          <a:off x="3419872" y="4456911"/>
          <a:ext cx="3528391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6104">
                  <a:extLst>
                    <a:ext uri="{9D8B030D-6E8A-4147-A177-3AD203B41FA5}">
                      <a16:colId xmlns="" xmlns:a16="http://schemas.microsoft.com/office/drawing/2014/main" val="3892806013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3566991325"/>
                    </a:ext>
                  </a:extLst>
                </a:gridCol>
                <a:gridCol w="1152127">
                  <a:extLst>
                    <a:ext uri="{9D8B030D-6E8A-4147-A177-3AD203B41FA5}">
                      <a16:colId xmlns="" xmlns:a16="http://schemas.microsoft.com/office/drawing/2014/main" val="2488185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646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890000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480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990000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799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450000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9971969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DA0E036-6428-4979-AC29-A1178F320F99}"/>
              </a:ext>
            </a:extLst>
          </p:cNvPr>
          <p:cNvSpPr txBox="1"/>
          <p:nvPr/>
        </p:nvSpPr>
        <p:spPr>
          <a:xfrm>
            <a:off x="1664219" y="40358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시리즈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33E42EF-56E3-4618-8F52-70631EE09211}"/>
              </a:ext>
            </a:extLst>
          </p:cNvPr>
          <p:cNvSpPr txBox="1"/>
          <p:nvPr/>
        </p:nvSpPr>
        <p:spPr>
          <a:xfrm>
            <a:off x="4572000" y="40358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데이터프레임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pic>
        <p:nvPicPr>
          <p:cNvPr id="5" name="그림 4" descr="2023-01-05_11-16-4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348880"/>
            <a:ext cx="6721423" cy="24081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9592" y="1340768"/>
            <a:ext cx="685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개발자에 따라서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판다스를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선언하는 방식이 다를 수 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아래와 같은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가지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방식중에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하나를 사용하면 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79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데이터 구조를 살펴보기 위해서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네이버에서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증권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-&gt;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삼성전자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-&gt;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일별 시세를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클릭한다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이렇게 되어 있는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차원배열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행열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데이터를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기본형식만으로 처리하기가 어렵다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023-01-05_11-13-2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2636912"/>
            <a:ext cx="6790009" cy="3688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패키지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클래스가 바로 이런 형태의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데이터를 효과적으로 표현할 수 있는 데이터 구조이다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아래의 그림에는 각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일자별로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일별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종가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시가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고가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저가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거래량이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엑셀로 시트를 작성해서 보는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행열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형태의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시계열데이터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구조와 동일하다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023-01-05_11-13-2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2980960"/>
            <a:ext cx="6790009" cy="3688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1215"/>
            <a:ext cx="8382000" cy="5147356"/>
          </a:xfrm>
        </p:spPr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위와 같은 구조를 저장하려면 엑셀처럼 저장해야 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ko-KR" sz="2400" dirty="0" err="1">
                <a:latin typeface="맑은 고딕" pitchFamily="50" charset="-127"/>
                <a:ea typeface="맑은 고딕" pitchFamily="50" charset="-127"/>
              </a:rPr>
              <a:t>일자별로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 외국인 거래량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2400" dirty="0" err="1">
                <a:latin typeface="맑은 고딕" pitchFamily="50" charset="-127"/>
                <a:ea typeface="맑은 고딕" pitchFamily="50" charset="-127"/>
              </a:rPr>
              <a:t>지분율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기관 거래량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일별 주가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개인 거래량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이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키 이름을 주고 리스트를 저장한다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아직은 숫자가 큰 의미가 없어서 입력하기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편한 숫자로 입력해 본다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data = { 'foreigner’:[1, 2, 3, 4, 5, 6], </a:t>
            </a: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        '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sratio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’:[10, 20, 30, 40, 50, 60], </a:t>
            </a: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        'org’:[100, 200, 300, 400, 500, 600], </a:t>
            </a: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        '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sprice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’:[1, 2, 3, 4, 5, 6], </a:t>
            </a: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        'private’:[10, 20, 30, 40, 50, 60] }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data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를 출력해 보면 아래와 같이 키에 리스트가 들어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내장 형식인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dict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를 담은 형태라고 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lang="ko-KR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Out[2]: </a:t>
            </a:r>
            <a:endParaRPr lang="ko-KR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{'foreigner': [1, 2, 3, 4, 5, 6],</a:t>
            </a:r>
            <a:endParaRPr lang="ko-KR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'org': [100, 200, 300, 400, 500, 600],</a:t>
            </a:r>
            <a:endParaRPr lang="ko-KR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'private': [10, 20, 30, 40, 50, 60],</a:t>
            </a:r>
            <a:endParaRPr lang="ko-KR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'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sprice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': [1, 2, 3, 4, 5, 6],</a:t>
            </a:r>
            <a:endParaRPr lang="ko-KR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'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sratio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': [10, 20, 30, 40, 50, 60] }</a:t>
            </a:r>
            <a:endParaRPr lang="ko-KR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56357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사전을 인자로 하여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이라는 클래스 생성자를 다음과 같이 호출하면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객체가 생성된다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2023-01-05_11-25-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1916832"/>
            <a:ext cx="5616624" cy="43347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라이브러리 소개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필요한 라이브러리 추가 설치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seaborn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gapmider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데이터셋 사용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우리가 원하는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컬럼의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순서가 아니면 아래와 같이 변경할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내가 보고 싶은 순서를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columns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키워드 인자에 나열하면 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여러 개의 값을 넘기는 경우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클래스에서는 리스트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([])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담아서 넘기면 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2023-01-05_11-26-5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068960"/>
            <a:ext cx="7416824" cy="34571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의 컬럼은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Column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의 이름을 통해서 쉽게 열 단위로 데이터에 접근할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특정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컬럼을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슬라이싱해서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사용할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클래스를 하나의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컬럼으로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슬라이싱하면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Series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형식이 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2023-01-05_11-28-5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2708920"/>
            <a:ext cx="4206605" cy="24157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주식 데이터라면 색인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(Index)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를 날짜로 변경할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index=[…]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와 같이 날짜로 변경한다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2023-01-05_11-31-5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2060848"/>
            <a:ext cx="7503665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차원의 데이터에서 </a:t>
            </a:r>
            <a:r>
              <a:rPr lang="ko-KR" altLang="ko-KR" sz="2400" dirty="0" err="1">
                <a:latin typeface="맑은 고딕" pitchFamily="50" charset="-127"/>
                <a:ea typeface="맑은 고딕" pitchFamily="50" charset="-127"/>
              </a:rPr>
              <a:t>행단위로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 접근하는 것은 에러가 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그래서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loc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속성으로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 접근해야 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loc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location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의 약자로 색인을 변경한 경우 변경한 날짜를 지정하면 행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수평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데이터를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슬라이싱해서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수직형태로 보여준다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2023-01-05_11-33-5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3068960"/>
            <a:ext cx="5365215" cy="266429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을 이용하면 행과 열을 쉽게 바꿀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접근하는 관점이 변경되면 이렇게 행을 열로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열을 행으로 변경할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2023-01-05_11-35-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2348880"/>
            <a:ext cx="8650976" cy="266429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3: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로 파일을 읽어오는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몇가지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전역 함수들이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2829817"/>
              </p:ext>
            </p:extLst>
          </p:nvPr>
        </p:nvGraphicFramePr>
        <p:xfrm>
          <a:off x="914400" y="1905000"/>
          <a:ext cx="7010400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60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443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itchFamily="50" charset="-127"/>
                          <a:ea typeface="맑은 고딕" pitchFamily="50" charset="-127"/>
                        </a:rPr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>
                          <a:latin typeface="맑은 고딕" pitchFamily="50" charset="-127"/>
                          <a:ea typeface="맑은 고딕" pitchFamily="50" charset="-127"/>
                        </a:rPr>
                        <a:t>read_csv</a:t>
                      </a:r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itchFamily="50" charset="-127"/>
                          <a:ea typeface="맑은 고딕" pitchFamily="50" charset="-127"/>
                        </a:rPr>
                        <a:t>파일에서 구분된 데이터를 읽어온다</a:t>
                      </a:r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>
                          <a:latin typeface="맑은 고딕" pitchFamily="50" charset="-127"/>
                          <a:ea typeface="맑은 고딕" pitchFamily="50" charset="-127"/>
                        </a:rPr>
                        <a:t>데이터 </a:t>
                      </a:r>
                      <a:r>
                        <a:rPr lang="ko-KR" altLang="en-US" err="1">
                          <a:latin typeface="맑은 고딕" pitchFamily="50" charset="-127"/>
                          <a:ea typeface="맑은 고딕" pitchFamily="50" charset="-127"/>
                        </a:rPr>
                        <a:t>구분자는</a:t>
                      </a:r>
                      <a:r>
                        <a:rPr lang="ko-KR" altLang="en-US">
                          <a:latin typeface="맑은 고딕" pitchFamily="50" charset="-127"/>
                          <a:ea typeface="맑은 고딕" pitchFamily="50" charset="-127"/>
                        </a:rPr>
                        <a:t> 쉼표</a:t>
                      </a:r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(,)</a:t>
                      </a:r>
                      <a:r>
                        <a:rPr lang="ko-KR" altLang="en-US">
                          <a:latin typeface="맑은 고딕" pitchFamily="50" charset="-127"/>
                          <a:ea typeface="맑은 고딕" pitchFamily="50" charset="-127"/>
                        </a:rPr>
                        <a:t>를 기본으로 한다</a:t>
                      </a:r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>
                          <a:latin typeface="맑은 고딕" pitchFamily="50" charset="-127"/>
                          <a:ea typeface="맑은 고딕" pitchFamily="50" charset="-127"/>
                        </a:rPr>
                        <a:t>read_table</a:t>
                      </a:r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itchFamily="50" charset="-127"/>
                          <a:ea typeface="맑은 고딕" pitchFamily="50" charset="-127"/>
                        </a:rPr>
                        <a:t>파일</a:t>
                      </a:r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, URL</a:t>
                      </a:r>
                      <a:r>
                        <a:rPr lang="en-US" altLang="ko-KR" baseline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baseline="0">
                          <a:latin typeface="맑은 고딕" pitchFamily="50" charset="-127"/>
                          <a:ea typeface="맑은 고딕" pitchFamily="50" charset="-127"/>
                        </a:rPr>
                        <a:t>또는 파일과 유사한 객체로부터 구분된 데이터를 읽어온다</a:t>
                      </a:r>
                      <a:r>
                        <a:rPr lang="en-US" altLang="ko-KR" baseline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baseline="0">
                          <a:latin typeface="맑은 고딕" pitchFamily="50" charset="-127"/>
                          <a:ea typeface="맑은 고딕" pitchFamily="50" charset="-127"/>
                        </a:rPr>
                        <a:t>데이터 </a:t>
                      </a:r>
                      <a:r>
                        <a:rPr lang="ko-KR" altLang="en-US" baseline="0" err="1">
                          <a:latin typeface="맑은 고딕" pitchFamily="50" charset="-127"/>
                          <a:ea typeface="맑은 고딕" pitchFamily="50" charset="-127"/>
                        </a:rPr>
                        <a:t>구분자는</a:t>
                      </a:r>
                      <a:r>
                        <a:rPr lang="ko-KR" altLang="en-US" baseline="0">
                          <a:latin typeface="맑은 고딕" pitchFamily="50" charset="-127"/>
                          <a:ea typeface="맑은 고딕" pitchFamily="50" charset="-127"/>
                        </a:rPr>
                        <a:t> 탭</a:t>
                      </a:r>
                      <a:r>
                        <a:rPr lang="en-US" altLang="ko-KR" baseline="0">
                          <a:latin typeface="맑은 고딕" pitchFamily="50" charset="-127"/>
                          <a:ea typeface="맑은 고딕" pitchFamily="50" charset="-127"/>
                        </a:rPr>
                        <a:t>(\t)</a:t>
                      </a:r>
                      <a:r>
                        <a:rPr lang="ko-KR" altLang="en-US" baseline="0">
                          <a:latin typeface="맑은 고딕" pitchFamily="50" charset="-127"/>
                          <a:ea typeface="맑은 고딕" pitchFamily="50" charset="-127"/>
                        </a:rPr>
                        <a:t>를 기본으로 한다</a:t>
                      </a:r>
                      <a:r>
                        <a:rPr lang="en-US" altLang="ko-KR" baseline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>
                          <a:latin typeface="맑은 고딕" pitchFamily="50" charset="-127"/>
                          <a:ea typeface="맑은 고딕" pitchFamily="50" charset="-127"/>
                        </a:rPr>
                        <a:t>read_fwf</a:t>
                      </a:r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>
                          <a:latin typeface="맑은 고딕" pitchFamily="50" charset="-127"/>
                          <a:ea typeface="맑은 고딕" pitchFamily="50" charset="-127"/>
                        </a:rPr>
                        <a:t>고정폭</a:t>
                      </a:r>
                      <a:r>
                        <a:rPr lang="ko-KR" altLang="en-US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err="1">
                          <a:latin typeface="맑은 고딕" pitchFamily="50" charset="-127"/>
                          <a:ea typeface="맑은 고딕" pitchFamily="50" charset="-127"/>
                        </a:rPr>
                        <a:t>컬럼</a:t>
                      </a:r>
                      <a:r>
                        <a:rPr lang="ko-KR" altLang="en-US">
                          <a:latin typeface="맑은 고딕" pitchFamily="50" charset="-127"/>
                          <a:ea typeface="맑은 고딕" pitchFamily="50" charset="-127"/>
                        </a:rPr>
                        <a:t> 형식에서 데이터를 읽어온다</a:t>
                      </a:r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>
                          <a:latin typeface="맑은 고딕" pitchFamily="50" charset="-127"/>
                          <a:ea typeface="맑은 고딕" pitchFamily="50" charset="-127"/>
                        </a:rPr>
                        <a:t>구분자가 없는 데이터</a:t>
                      </a:r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>
                          <a:latin typeface="맑은 고딕" pitchFamily="50" charset="-127"/>
                          <a:ea typeface="맑은 고딕" pitchFamily="50" charset="-127"/>
                        </a:rPr>
                        <a:t>read_excel</a:t>
                      </a:r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itchFamily="50" charset="-127"/>
                          <a:ea typeface="맑은 고딕" pitchFamily="50" charset="-127"/>
                        </a:rPr>
                        <a:t>엑셀에 있는 데이터를 읽어온다</a:t>
                      </a:r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csv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파일을 읽어온다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!type c:\work\ex1.csv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id, name, price, description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1, iphone, 890000, iphone 6s 7 8 x 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2, android, 990000, samsung phone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3, winphone, 450000, microsoft winphone 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en-US" altLang="ko-KR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import pandas as pd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df = pd.read_csv('c:\\work\\ex1.csv')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df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Out[13]: 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  id       name   price       description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0   1     iphone  890000      iphone 6s 7 8 x 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1   2    android  990000      samsung phone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2   3   winphone  450000     microsoft winphone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컬럼이름을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부여하는 경우라면 아래와 같이 실행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/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pd.read_csv('c:\work\ex2.csv', names=['id','name','price','description'])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Out[23]: 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  id       name   price           description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0   1     iphone  890000      iphone 6s 7 8 x 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1   2    android  990000         samsung phone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2   3   winphone  450000   microsoft winphone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별도의 구분자가 없고 공백문자만 있는 경우라면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read_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table()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로 읽어서 처리</a:t>
            </a: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result = pd.read_table('c:\work\ex3.txt', sep='\s+')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Out[37]: 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  data1  data2  data3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0    1.2    2.3    1.3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1    0.1    1.5    2.5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2    3.1    3.2    3.3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93AD89-2DAD-4D1D-DC73-5D47C18A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Lesson 3: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endParaRPr kumimoji="1" lang="x-none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1213B0-F9C4-9A33-5F1D-45B3CFC75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필요하면 데이터를 가공해야 한다</a:t>
            </a:r>
            <a:r>
              <a:rPr lang="en-US" altLang="ko-KR" sz="2400" dirty="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. </a:t>
            </a:r>
            <a:r>
              <a:rPr lang="ko-KR" altLang="en-US" sz="2400" dirty="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조각 조각의 데이터를 연결하고 합치고 자르는 작업들이 필요하다</a:t>
            </a:r>
            <a:r>
              <a:rPr lang="en-US" altLang="ko-KR" sz="2400" dirty="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. </a:t>
            </a:r>
            <a:endParaRPr lang="en-US" altLang="x-none" sz="2400" dirty="0" smtClean="0"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  <a:cs typeface="맑은 고딕" panose="020B0503020000020004" pitchFamily="34" charset="-127"/>
            </a:endParaRPr>
          </a:p>
          <a:p>
            <a:r>
              <a:rPr lang="x-none" altLang="x-none" sz="240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데이터프레임을</a:t>
            </a:r>
            <a:r>
              <a:rPr lang="x-none" altLang="x-none" sz="240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위</a:t>
            </a:r>
            <a:r>
              <a:rPr lang="en-US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아래로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이어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붙여</a:t>
            </a:r>
            <a:r>
              <a:rPr lang="x-none" altLang="en-US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본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다</a:t>
            </a:r>
            <a:r>
              <a:rPr lang="en-US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두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개의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데이터프레임의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컬럼을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기준으로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정렬한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후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위</a:t>
            </a:r>
            <a:r>
              <a:rPr lang="en-US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아래로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붙여서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새로운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데이터프레임을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생성할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수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있다</a:t>
            </a:r>
            <a:r>
              <a:rPr lang="en-US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예를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들어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네이버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주식의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일봉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데이터가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en-US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ko-KR" altLang="en-US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그림</a:t>
            </a:r>
            <a:r>
              <a:rPr lang="x-none" altLang="en-US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과</a:t>
            </a:r>
            <a:r>
              <a:rPr lang="ko-KR" altLang="en-US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 </a:t>
            </a:r>
            <a:r>
              <a:rPr lang="x-none" altLang="en-US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두번째</a:t>
            </a:r>
            <a:r>
              <a:rPr lang="ko-KR" altLang="en-US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 그림과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같이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두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개의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데이터프레임으로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분리되어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있을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때</a:t>
            </a:r>
            <a:r>
              <a:rPr lang="en-US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두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데이터프레임을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하나의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데이터프레임으로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병합</a:t>
            </a:r>
            <a:r>
              <a:rPr lang="x-none" altLang="en-US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해본다</a:t>
            </a:r>
            <a:r>
              <a:rPr lang="en-US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lang="x-none" altLang="x-none" sz="2400" dirty="0">
              <a:effectLst/>
              <a:latin typeface="맑은 고딕" pitchFamily="50" charset="-127"/>
              <a:ea typeface="맑은 고딕" pitchFamily="50" charset="-127"/>
            </a:endParaRPr>
          </a:p>
          <a:p>
            <a:endParaRPr kumimoji="1" lang="x-none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E2E0AD0-BD87-C0A5-F32B-04BFCAF7CE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4365104"/>
            <a:ext cx="2581275" cy="171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B333E0C-1418-D29E-83F4-4188EF0B7E3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4509120"/>
            <a:ext cx="257175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80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라이브러리 소개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파이썬은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데이터 분석과 데이터 조사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 시각화에 자주 사용되는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R, MATLAB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 같은 언어나 도구와 비교해도 뒤지지 않는다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파이썬을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사용하면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GUI, Web,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데이터사이언스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머신러인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딥러닝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IoT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와 같이 다양한 분야로 확장될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93AD89-2DAD-4D1D-DC73-5D47C18A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Lesson 3: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endParaRPr kumimoji="1" lang="x-none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1213B0-F9C4-9A33-5F1D-45B3CFC75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0872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x-none" sz="2400" dirty="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append </a:t>
            </a:r>
            <a:r>
              <a:rPr lang="x-none" altLang="x-none" sz="240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메서드는</a:t>
            </a:r>
            <a:r>
              <a:rPr lang="x-none" altLang="x-none" sz="240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기존</a:t>
            </a:r>
            <a:r>
              <a:rPr lang="x-none" altLang="x-none" sz="240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데이터프레임에</a:t>
            </a:r>
            <a:r>
              <a:rPr lang="x-none" altLang="x-none" sz="240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다른 데이터프레임을 </a:t>
            </a:r>
            <a:r>
              <a:rPr lang="x-none" altLang="x-none" sz="240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추가할</a:t>
            </a:r>
            <a:r>
              <a:rPr lang="x-none" altLang="x-none" sz="240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수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있다</a:t>
            </a:r>
            <a:r>
              <a:rPr lang="en-US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lang="x-none" altLang="x-none" sz="2400" dirty="0">
              <a:effectLst/>
              <a:latin typeface="맑은 고딕" pitchFamily="50" charset="-127"/>
              <a:ea typeface="맑은 고딕" pitchFamily="50" charset="-127"/>
            </a:endParaRPr>
          </a:p>
          <a:p>
            <a:endParaRPr kumimoji="1" lang="x-none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5BE2E7F-212D-1A6A-52ED-21365E68F5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060848"/>
            <a:ext cx="2758904" cy="34816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32BF830-FE4F-D53C-E02C-C434F327243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2060848"/>
            <a:ext cx="2888171" cy="36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4313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93AD89-2DAD-4D1D-DC73-5D47C18A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Lesson 3: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endParaRPr kumimoji="1" lang="x-none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1213B0-F9C4-9A33-5F1D-45B3CFC75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코드를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실행하면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그림과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같이</a:t>
            </a:r>
            <a:r>
              <a:rPr lang="en-US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df1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에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바인딩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된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데이터프레임에</a:t>
            </a:r>
            <a:r>
              <a:rPr lang="en-US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df2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가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추가</a:t>
            </a:r>
            <a:r>
              <a:rPr lang="x-none" altLang="en-US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된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다</a:t>
            </a:r>
            <a:r>
              <a:rPr lang="en-US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append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메서드는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</a:t>
            </a:r>
            <a:r>
              <a:rPr lang="en-US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'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끝</a:t>
            </a:r>
            <a:r>
              <a:rPr lang="en-US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에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파라미터로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전달된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데이터프레임을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추가</a:t>
            </a:r>
            <a:r>
              <a:rPr lang="x-none" altLang="en-US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한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다</a:t>
            </a:r>
            <a:r>
              <a:rPr lang="en-US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append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메서드는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원본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데이터를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수정하는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것이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아니라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결과가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저장된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새로운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데이터프레임을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반환하는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것을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주의</a:t>
            </a:r>
            <a:r>
              <a:rPr lang="x-none" altLang="en-US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한다</a:t>
            </a:r>
            <a:r>
              <a:rPr lang="en-US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.</a:t>
            </a:r>
            <a:r>
              <a:rPr lang="ko-KR" altLang="en-US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 리턴을 받아서 </a:t>
            </a:r>
            <a:r>
              <a:rPr lang="ko-KR" altLang="en-US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저장하면 된다</a:t>
            </a:r>
            <a:r>
              <a:rPr lang="en-US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.</a:t>
            </a:r>
            <a:r>
              <a:rPr lang="ko-KR" altLang="en-US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 </a:t>
            </a:r>
            <a:endParaRPr lang="x-none" altLang="x-none" sz="2400" dirty="0">
              <a:effectLst/>
              <a:latin typeface="맑은 고딕" pitchFamily="50" charset="-127"/>
              <a:ea typeface="맑은 고딕" pitchFamily="50" charset="-127"/>
            </a:endParaRPr>
          </a:p>
          <a:p>
            <a:endParaRPr kumimoji="1" lang="x-none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4034F74-D1B0-810A-7306-513D54AA0C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3429000"/>
            <a:ext cx="2736304" cy="280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8791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93AD89-2DAD-4D1D-DC73-5D47C18A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Lesson 3: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endParaRPr kumimoji="1" lang="x-none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1213B0-F9C4-9A33-5F1D-45B3CFC75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90872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x-none" sz="2400" dirty="0" err="1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concat</a:t>
            </a:r>
            <a:r>
              <a:rPr lang="en-US" altLang="x-none" sz="2400" dirty="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함수를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사용해서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데이터프레임을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위</a:t>
            </a:r>
            <a:r>
              <a:rPr lang="en-US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아래로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붙일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수도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있다</a:t>
            </a:r>
            <a:r>
              <a:rPr lang="en-US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x-none" sz="2400" dirty="0" err="1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concat</a:t>
            </a:r>
            <a:r>
              <a:rPr lang="en-US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함수는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여러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개의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데이터프레임을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리스트로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전달하면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모든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데이터프레임을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연결해서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그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결과를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데이터프레임으로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반환</a:t>
            </a:r>
            <a:r>
              <a:rPr lang="x-none" altLang="en-US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한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다</a:t>
            </a:r>
            <a:r>
              <a:rPr lang="en-US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x-none" sz="2400" dirty="0" smtClean="0"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r>
              <a:rPr lang="x-none" altLang="x-none" sz="240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두</a:t>
            </a:r>
            <a:r>
              <a:rPr lang="x-none" altLang="x-none" sz="240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개의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데이터프레임을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위</a:t>
            </a:r>
            <a:r>
              <a:rPr lang="en-US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아래로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연결할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때는</a:t>
            </a:r>
            <a:r>
              <a:rPr lang="en-US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append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메서드를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사용하고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연결할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데이터프레임이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여러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개인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경우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x-none" sz="2400" dirty="0" err="1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concat</a:t>
            </a:r>
            <a:r>
              <a:rPr lang="en-US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함수를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사용하면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편리</a:t>
            </a:r>
            <a:r>
              <a:rPr lang="x-none" altLang="en-US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하</a:t>
            </a:r>
            <a:r>
              <a:rPr lang="x-none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다</a:t>
            </a:r>
            <a:r>
              <a:rPr lang="en-US" altLang="x-none" sz="24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lang="x-none" altLang="x-none" sz="2400" dirty="0">
              <a:effectLst/>
              <a:latin typeface="맑은 고딕" pitchFamily="50" charset="-127"/>
              <a:ea typeface="맑은 고딕" pitchFamily="50" charset="-127"/>
            </a:endParaRPr>
          </a:p>
          <a:p>
            <a:endParaRPr kumimoji="1" lang="x-none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62DE68C-F8DC-7384-124D-1A954EF9525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4293096"/>
            <a:ext cx="2933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5864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93AD89-2DAD-4D1D-DC73-5D47C18A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9691"/>
            <a:ext cx="7886700" cy="1325563"/>
          </a:xfrm>
        </p:spPr>
        <p:txBody>
          <a:bodyPr/>
          <a:lstStyle/>
          <a:p>
            <a:r>
              <a:rPr kumimoji="1" lang="en-US" altLang="x-none" dirty="0"/>
              <a:t>Merge</a:t>
            </a:r>
            <a:r>
              <a:rPr kumimoji="1" lang="ko-KR" altLang="en-US" dirty="0"/>
              <a:t>사용하기</a:t>
            </a:r>
            <a:endParaRPr kumimoji="1" lang="x-none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1213B0-F9C4-9A33-5F1D-45B3CFC75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64704"/>
            <a:ext cx="7886700" cy="4351338"/>
          </a:xfrm>
        </p:spPr>
        <p:txBody>
          <a:bodyPr>
            <a:normAutofit/>
          </a:bodyPr>
          <a:lstStyle/>
          <a:p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판다스의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merge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는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데이터프레임을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＇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병합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x-none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x-none" sz="2000" dirty="0" err="1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concat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x-none" altLang="x-none" sz="200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단순히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두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데이터프레임을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이어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붙이는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연결이라면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merge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는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특정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컬럼의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값을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기준으로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데이터를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병합</a:t>
            </a:r>
            <a:r>
              <a:rPr lang="x-none" altLang="en-US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병합의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개념을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예시를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통해서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확인해</a:t>
            </a:r>
            <a:r>
              <a:rPr lang="x-none" altLang="en-US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본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그림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1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에는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세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종목에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대한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정보가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들어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있는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df1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데이터프레임이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있다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그림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에는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네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개의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업종에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대한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업종별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등락률이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저장된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df2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데이터프레임이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있다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두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데이터프레임을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병</a:t>
            </a:r>
            <a:r>
              <a:rPr lang="x-none" altLang="en-US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합하는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데이터프레임을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만든다고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가정해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이러한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연산은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두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데이터프레임을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단순히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이어붙이는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x-none" sz="2000" dirty="0" err="1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concat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이나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append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로는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해결할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수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없다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df1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에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전기전자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업종이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개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, df2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에는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전기전자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업종이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1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있다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이때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두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만들어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낼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수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있는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모든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조합은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2(=2x1)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개</a:t>
            </a:r>
            <a:r>
              <a:rPr lang="x-none" altLang="en-US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이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이런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방식으로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데이터를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병합하는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것이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merge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lang="x-none" altLang="x-none" sz="2000" dirty="0">
              <a:effectLst/>
              <a:latin typeface="맑은 고딕" pitchFamily="50" charset="-127"/>
              <a:ea typeface="맑은 고딕" pitchFamily="50" charset="-127"/>
            </a:endParaRPr>
          </a:p>
          <a:p>
            <a:endParaRPr kumimoji="1" lang="x-none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29270F0-C061-19A5-EA29-FDEB93B0360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4365104"/>
            <a:ext cx="3214347" cy="19869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C28D0C0-3835-5EC8-6D28-BC6DACBB0B1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4293096"/>
            <a:ext cx="1461407" cy="217434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xmlns="" id="{BA93AD89-2DAD-4D1D-DC73-5D47C18A4BE7}"/>
              </a:ext>
            </a:extLst>
          </p:cNvPr>
          <p:cNvSpPr txBox="1">
            <a:spLocks/>
          </p:cNvSpPr>
          <p:nvPr/>
        </p:nvSpPr>
        <p:spPr bwMode="auto">
          <a:xfrm>
            <a:off x="460375" y="-27384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Lesson 3: </a:t>
            </a:r>
            <a:r>
              <a:rPr kumimoji="0" lang="en-US" altLang="ko-KR" sz="2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pandas</a:t>
            </a:r>
            <a:r>
              <a: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사용</a:t>
            </a:r>
            <a:endParaRPr kumimoji="1" lang="x-none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9372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93AD89-2DAD-4D1D-DC73-5D47C18A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Lesson 3: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endParaRPr kumimoji="1" lang="x-none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1213B0-F9C4-9A33-5F1D-45B3CFC75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90872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df1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과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df2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의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데이터프레임을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병합할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기준은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"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업종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컬럼</a:t>
            </a:r>
            <a:r>
              <a:rPr lang="x-none" altLang="en-US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이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판다스의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merge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함수는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두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데이터프레임을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합칠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기준값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컬럼명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을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on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파라미터에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지정할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수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있다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합칠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두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개의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데이터프레임은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left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와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right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파라미터에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각각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연결</a:t>
            </a:r>
            <a:r>
              <a:rPr lang="x-none" altLang="en-US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다음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코드를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실행하면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그림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의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데이터프레임이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반환됩니다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df1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의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"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업종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컬럼에는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전기전자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화학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전기전자가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차례로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들어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있다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df1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에서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첫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번째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업종인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"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전기전자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를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df2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에서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찾아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등락률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-2.43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과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연결</a:t>
            </a:r>
            <a:r>
              <a:rPr lang="x-none" altLang="en-US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두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번째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업종인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"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화학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을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df2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에서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찾아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0.06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을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연결하며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세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번째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업종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"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전기전자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의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-2.43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을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연결</a:t>
            </a:r>
            <a:r>
              <a:rPr lang="x-none" altLang="en-US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연결한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결과를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데이터프레임으로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반환</a:t>
            </a:r>
            <a:r>
              <a:rPr lang="x-none" altLang="en-US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한다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.</a:t>
            </a:r>
            <a:endParaRPr lang="x-none" altLang="x-none" sz="2000" dirty="0">
              <a:effectLst/>
              <a:latin typeface="맑은 고딕" pitchFamily="50" charset="-127"/>
              <a:ea typeface="맑은 고딕" pitchFamily="50" charset="-127"/>
            </a:endParaRPr>
          </a:p>
          <a:p>
            <a:endParaRPr kumimoji="1" lang="x-none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5019D0A-0270-B626-A2E8-B1950C79078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5321" y="3688381"/>
            <a:ext cx="3085420" cy="29809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BB072C6-6312-258E-7667-51FCB40E6FF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58292" y="3724174"/>
            <a:ext cx="2241522" cy="280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3308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93AD89-2DAD-4D1D-DC73-5D47C18A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Lesson 3: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endParaRPr kumimoji="1" lang="x-none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395193B8-5722-0943-6A12-7523F0A21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8650" y="1959315"/>
            <a:ext cx="5076825" cy="12319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EDC4A09-14F0-7C87-3D56-D9D0DD75F4A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50" y="3459842"/>
            <a:ext cx="5747795" cy="14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1945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93AD89-2DAD-4D1D-DC73-5D47C18A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Lesson 3: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endParaRPr kumimoji="1" lang="x-none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1213B0-F9C4-9A33-5F1D-45B3CFC75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836712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how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파라미터를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사용해서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합치는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방법을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지정할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'inner'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모드를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사용하면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df1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과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df2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의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교집합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'outer'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모드를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사용하면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합집합으로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병합</a:t>
            </a:r>
            <a:r>
              <a:rPr lang="x-none" altLang="en-US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모드에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따른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동작은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x-none" sz="20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concat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에서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사용해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본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것처럼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일관성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있게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설계</a:t>
            </a:r>
            <a:r>
              <a:rPr lang="x-none" altLang="en-US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되어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추가로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merge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에서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사용할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있는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left, right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옵션에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대해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알아</a:t>
            </a:r>
            <a:r>
              <a:rPr lang="x-none" altLang="en-US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본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추가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옵션에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사용할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데이터를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우선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정의</a:t>
            </a:r>
            <a:r>
              <a:rPr lang="x-none" altLang="en-US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이전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코드에서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df1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의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데이터만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일부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변경했다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x-none" altLang="x-none" sz="2000" dirty="0">
              <a:effectLst/>
              <a:latin typeface="+mj-ea"/>
              <a:ea typeface="+mj-ea"/>
            </a:endParaRPr>
          </a:p>
          <a:p>
            <a:endParaRPr kumimoji="1" lang="x-none" altLang="en-US" sz="20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AC8C4D-2B4E-944D-B740-F33252CB480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661" y="3080254"/>
            <a:ext cx="2820659" cy="28239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79F132E-98DD-4A1D-9A21-64F2B24DD2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2229" y="3065443"/>
            <a:ext cx="2149928" cy="27424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C5B3393-68B3-1B9F-74E5-DB9D23CB937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39801" y="2782656"/>
            <a:ext cx="4300825" cy="8495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ACC84E7-736A-669D-093F-7CD87250BFE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58065" y="3771225"/>
            <a:ext cx="3308349" cy="174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5967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93AD89-2DAD-4D1D-DC73-5D47C18A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Lesson 3: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endParaRPr kumimoji="1" lang="x-none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1213B0-F9C4-9A33-5F1D-45B3CFC75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만약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두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데이터프레임의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컬럼이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다르다면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어떻게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해야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할까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물론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컬럼의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이름을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변경하고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데이터프레임을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합칠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수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있지만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코드의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양만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많아</a:t>
            </a:r>
            <a:r>
              <a:rPr lang="x-none" altLang="en-US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진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다음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예제와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함께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merge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의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옵션을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사용해서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번에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문제를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해결해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이전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코드에서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두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번째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데이터프레임의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컬럼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이름만을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다르게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x-none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anose="020B0503020000020004" pitchFamily="34" charset="-127"/>
              </a:rPr>
              <a:t>정의했다</a:t>
            </a:r>
            <a:r>
              <a:rPr lang="en-US" altLang="x-none" sz="2000" dirty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lang="x-none" altLang="x-none" sz="2000" dirty="0">
              <a:effectLst/>
              <a:latin typeface="맑은 고딕" pitchFamily="50" charset="-127"/>
              <a:ea typeface="맑은 고딕" pitchFamily="50" charset="-127"/>
            </a:endParaRPr>
          </a:p>
          <a:p>
            <a:endParaRPr kumimoji="1" lang="x-none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F90C7D-DEB2-4AC8-3BD6-76482A644B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544" y="3332830"/>
            <a:ext cx="2461193" cy="24180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39392BE-4372-5F62-1C31-168D3018321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5471" y="3320557"/>
            <a:ext cx="2256065" cy="28422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BCCBF4B-453B-8E61-9F7F-9E1390FD8B6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2475" y="3064945"/>
            <a:ext cx="4425827" cy="6823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03ED3AF-FD5F-D9B3-AC6A-351B36D5EE1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62475" y="4001294"/>
            <a:ext cx="3952875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9742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Lesson 3: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데이터 수집과 그룹 연산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데이터 집합을 분류하고 각 그룹별로 집계나 변형 같은 어떤 함수를 적용하는 것은 데이터 분석 과정에서 매우 중요한 일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데이터를 불러오고 취합해서 하나의 데이터 집합을 준비하고 나면 그룹 통계를 구하거나 가능하다면 피벗 테이블을 구해서 보고서를 만들거나 시각화하게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된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Pandas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는 데이터 집합을 자연스럽게 나누고 요약할 수 있는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groupby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메서드와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같은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 유연한 방법을 제공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Lesson 3: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GroupBy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                     분리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(Split)–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적용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(Apply)–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결합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(Combine)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62000" y="2362200"/>
          <a:ext cx="457200" cy="37433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600200" y="2362200"/>
          <a:ext cx="609600" cy="37433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048000" y="2057400"/>
          <a:ext cx="1066800" cy="12486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048000" y="3505200"/>
          <a:ext cx="1066800" cy="12364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7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048000" y="5029200"/>
          <a:ext cx="1066800" cy="12486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4512032"/>
              </p:ext>
            </p:extLst>
          </p:nvPr>
        </p:nvGraphicFramePr>
        <p:xfrm>
          <a:off x="6400800" y="3581400"/>
          <a:ext cx="1066800" cy="12486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" y="2057400"/>
            <a:ext cx="59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key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0" y="20574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data</a:t>
            </a:r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 bwMode="auto">
          <a:xfrm rot="5400000" flipH="1" flipV="1">
            <a:off x="1866900" y="3009900"/>
            <a:ext cx="1524000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 bwMode="auto">
          <a:xfrm>
            <a:off x="2209800" y="4191000"/>
            <a:ext cx="8382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 bwMode="auto">
          <a:xfrm rot="16200000" flipH="1">
            <a:off x="1790700" y="4610100"/>
            <a:ext cx="1676400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 bwMode="auto">
          <a:xfrm>
            <a:off x="4191000" y="2590800"/>
            <a:ext cx="1600200" cy="1295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 bwMode="auto">
          <a:xfrm>
            <a:off x="4191000" y="4191000"/>
            <a:ext cx="16002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 bwMode="auto">
          <a:xfrm flipV="1">
            <a:off x="4191000" y="4495800"/>
            <a:ext cx="16002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24400" y="27432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sum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495800" y="38100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sum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876800" y="52578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sum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라이브러리 소개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PyData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Stack</a:t>
            </a:r>
          </a:p>
          <a:p>
            <a:pPr lvl="1"/>
            <a:r>
              <a:rPr lang="en-US" altLang="ko-KR"/>
              <a:t>PyData</a:t>
            </a:r>
            <a:r>
              <a:rPr lang="ko-KR" altLang="en-US"/>
              <a:t>는 </a:t>
            </a:r>
            <a:r>
              <a:rPr lang="ko-KR" altLang="ko-KR"/>
              <a:t>파이썬을 이용한 데이터 관리 및 분석 도구의 개발자와 사용자가 모인 커뮤니티</a:t>
            </a:r>
            <a:r>
              <a:rPr lang="ko-KR" altLang="en-US"/>
              <a:t>이</a:t>
            </a:r>
            <a:r>
              <a:rPr lang="ko-KR" altLang="ko-KR"/>
              <a:t>다</a:t>
            </a:r>
            <a:r>
              <a:rPr lang="en-US" altLang="ko-KR"/>
              <a:t>. </a:t>
            </a:r>
            <a:r>
              <a:rPr lang="ko-KR" altLang="en-US"/>
              <a:t>아래의</a:t>
            </a:r>
            <a:r>
              <a:rPr lang="ko-KR" altLang="ko-KR"/>
              <a:t> 도구를 통틀어 </a:t>
            </a:r>
            <a:r>
              <a:rPr lang="en-US" altLang="ko-KR"/>
              <a:t>PyData Stack</a:t>
            </a:r>
            <a:r>
              <a:rPr lang="ko-KR" altLang="ko-KR"/>
              <a:t>이라고 부르기도 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ko-KR" altLang="ko-KR"/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43537A4-8E07-4BD0-86A4-3A12B01239CA}"/>
              </a:ext>
            </a:extLst>
          </p:cNvPr>
          <p:cNvSpPr/>
          <p:nvPr/>
        </p:nvSpPr>
        <p:spPr bwMode="auto">
          <a:xfrm>
            <a:off x="3563888" y="4077072"/>
            <a:ext cx="1800200" cy="93610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pandas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6A52B0F-CB89-4DEE-888F-A04CDEA28AD4}"/>
              </a:ext>
            </a:extLst>
          </p:cNvPr>
          <p:cNvSpPr/>
          <p:nvPr/>
        </p:nvSpPr>
        <p:spPr bwMode="auto">
          <a:xfrm>
            <a:off x="566056" y="4077072"/>
            <a:ext cx="2133736" cy="108012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데이터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분석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(SciPy, NumPy, </a:t>
            </a:r>
            <a:r>
              <a:rPr kumimoji="0" lang="en-US" altLang="ko-KR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scikit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-learn)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8A12A0-ECCC-434E-9644-7B8BD2069C78}"/>
              </a:ext>
            </a:extLst>
          </p:cNvPr>
          <p:cNvSpPr/>
          <p:nvPr/>
        </p:nvSpPr>
        <p:spPr bwMode="auto">
          <a:xfrm>
            <a:off x="3563888" y="2716399"/>
            <a:ext cx="1800200" cy="93610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>
                <a:latin typeface="Verdana" pitchFamily="34" charset="0"/>
              </a:rPr>
              <a:t>사용자 인터페이스</a:t>
            </a:r>
            <a:endParaRPr lang="en-US" altLang="ko-KR" b="1"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(</a:t>
            </a:r>
            <a:r>
              <a:rPr kumimoji="0" lang="en-US" altLang="ko-KR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Jupyter</a:t>
            </a:r>
            <a:r>
              <a:rPr lang="en-US" altLang="ko-KR" b="1">
                <a:latin typeface="Verdana" pitchFamily="34" charset="0"/>
              </a:rPr>
              <a:t>)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B724020-81AF-424C-8E06-139F97E925BB}"/>
              </a:ext>
            </a:extLst>
          </p:cNvPr>
          <p:cNvSpPr/>
          <p:nvPr/>
        </p:nvSpPr>
        <p:spPr bwMode="auto">
          <a:xfrm>
            <a:off x="2159732" y="5657036"/>
            <a:ext cx="2358634" cy="108012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I/O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Verdana" pitchFamily="34" charset="0"/>
              </a:rPr>
              <a:t>(</a:t>
            </a:r>
            <a:r>
              <a:rPr lang="en-US" altLang="ko-KR" b="1" err="1">
                <a:latin typeface="Verdana" pitchFamily="34" charset="0"/>
              </a:rPr>
              <a:t>PyTables</a:t>
            </a:r>
            <a:r>
              <a:rPr lang="en-US" altLang="ko-KR" b="1">
                <a:latin typeface="Verdana" pitchFamily="34" charset="0"/>
              </a:rPr>
              <a:t>, </a:t>
            </a:r>
            <a:r>
              <a:rPr lang="en-US" altLang="ko-KR" b="1" err="1">
                <a:latin typeface="Verdana" pitchFamily="34" charset="0"/>
              </a:rPr>
              <a:t>SQLAlchemy</a:t>
            </a:r>
            <a:r>
              <a:rPr lang="en-US" altLang="ko-KR" b="1">
                <a:latin typeface="Verdana" pitchFamily="34" charset="0"/>
              </a:rPr>
              <a:t>, </a:t>
            </a:r>
            <a:r>
              <a:rPr lang="en-US" altLang="ko-KR" b="1" err="1">
                <a:latin typeface="Verdana" pitchFamily="34" charset="0"/>
              </a:rPr>
              <a:t>redis</a:t>
            </a:r>
            <a:r>
              <a:rPr lang="en-US" altLang="ko-KR" b="1">
                <a:latin typeface="Verdana" pitchFamily="34" charset="0"/>
              </a:rPr>
              <a:t>)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1D5311E-D4D9-4CE1-985E-0E5B023955B5}"/>
              </a:ext>
            </a:extLst>
          </p:cNvPr>
          <p:cNvSpPr/>
          <p:nvPr/>
        </p:nvSpPr>
        <p:spPr bwMode="auto">
          <a:xfrm>
            <a:off x="6444208" y="4077072"/>
            <a:ext cx="2026269" cy="93610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>
                <a:latin typeface="Verdana" pitchFamily="34" charset="0"/>
              </a:rPr>
              <a:t>시각화</a:t>
            </a:r>
            <a:endParaRPr lang="en-US" altLang="ko-KR" b="1"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(matplotlib, Seaborn)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1853DEC-9DC0-4921-98A3-CB106C319F16}"/>
              </a:ext>
            </a:extLst>
          </p:cNvPr>
          <p:cNvSpPr/>
          <p:nvPr/>
        </p:nvSpPr>
        <p:spPr bwMode="auto">
          <a:xfrm>
            <a:off x="5076056" y="5657036"/>
            <a:ext cx="1800200" cy="93610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>
                <a:latin typeface="Verdana" pitchFamily="34" charset="0"/>
              </a:rPr>
              <a:t>빅데이터</a:t>
            </a:r>
            <a:endParaRPr lang="en-US" altLang="ko-KR" b="1"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(Blaze, </a:t>
            </a:r>
            <a:r>
              <a:rPr kumimoji="0" lang="en-US" altLang="ko-KR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PySpark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030C9A5F-49D5-40D1-873F-9FB1E99EC6E7}"/>
              </a:ext>
            </a:extLst>
          </p:cNvPr>
          <p:cNvCxnSpPr>
            <a:stCxn id="5" idx="3"/>
            <a:endCxn id="4" idx="1"/>
          </p:cNvCxnSpPr>
          <p:nvPr/>
        </p:nvCxnSpPr>
        <p:spPr bwMode="auto">
          <a:xfrm flipV="1">
            <a:off x="2699792" y="4545124"/>
            <a:ext cx="864096" cy="720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BDFA3D5C-7C26-4740-A180-39370B10B7E2}"/>
              </a:ext>
            </a:extLst>
          </p:cNvPr>
          <p:cNvCxnSpPr>
            <a:stCxn id="6" idx="2"/>
            <a:endCxn id="4" idx="0"/>
          </p:cNvCxnSpPr>
          <p:nvPr/>
        </p:nvCxnSpPr>
        <p:spPr bwMode="auto">
          <a:xfrm>
            <a:off x="4463988" y="3652503"/>
            <a:ext cx="0" cy="4245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F63F261B-07C4-4A69-9E1B-90A908770BE7}"/>
              </a:ext>
            </a:extLst>
          </p:cNvPr>
          <p:cNvCxnSpPr>
            <a:stCxn id="8" idx="1"/>
            <a:endCxn id="4" idx="3"/>
          </p:cNvCxnSpPr>
          <p:nvPr/>
        </p:nvCxnSpPr>
        <p:spPr bwMode="auto">
          <a:xfrm flipH="1">
            <a:off x="5364088" y="4545124"/>
            <a:ext cx="108012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956A6443-EECB-4A57-B753-AE286F876994}"/>
              </a:ext>
            </a:extLst>
          </p:cNvPr>
          <p:cNvCxnSpPr>
            <a:stCxn id="7" idx="0"/>
            <a:endCxn id="4" idx="2"/>
          </p:cNvCxnSpPr>
          <p:nvPr/>
        </p:nvCxnSpPr>
        <p:spPr bwMode="auto">
          <a:xfrm flipV="1">
            <a:off x="3339049" y="5013176"/>
            <a:ext cx="1124939" cy="6438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8696749-49AF-4A88-A715-EE0F914B8777}"/>
              </a:ext>
            </a:extLst>
          </p:cNvPr>
          <p:cNvCxnSpPr>
            <a:stCxn id="9" idx="0"/>
          </p:cNvCxnSpPr>
          <p:nvPr/>
        </p:nvCxnSpPr>
        <p:spPr bwMode="auto">
          <a:xfrm flipH="1" flipV="1">
            <a:off x="4806740" y="4961276"/>
            <a:ext cx="1169416" cy="6957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85815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Lesson 3: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먼저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으로 표현되는 간단한 표 형식의 데이터가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({'key1':['</a:t>
            </a:r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a','a','b','b','a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'], 'key2':['</a:t>
            </a:r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one','two','one','two','one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'], 'data1':np.random.randn(5), 'data2':np.random.randn(5)})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df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Out[93]: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     data1     data2 key1 key2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0 -0.453679 -0.339330    a  one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1 -0.157569 -1.699019    a  two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2  1.288924 -0.333533    b  one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3 -0.940346  0.641010    b  two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4 -0.314883 -0.416655    a  one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Lesson 3: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이 데이터를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key1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으로 묶고 각 그룹에서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data1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의 평균을 구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 dirty="0" err="1">
                <a:latin typeface="맑은 고딕" pitchFamily="50" charset="-127"/>
                <a:ea typeface="맑은 고딕" pitchFamily="50" charset="-127"/>
              </a:rPr>
              <a:t>여러가지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 방법이 있지만 </a:t>
            </a:r>
            <a:r>
              <a:rPr lang="ko-KR" altLang="ko-KR" sz="2400" dirty="0" err="1">
                <a:latin typeface="맑은 고딕" pitchFamily="50" charset="-127"/>
                <a:ea typeface="맑은 고딕" pitchFamily="50" charset="-127"/>
              </a:rPr>
              <a:t>그중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 하나는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data1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에 대해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groupby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2400" dirty="0" err="1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 호출하고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key1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칼럼을 넘기는 것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grouped = 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df.groupby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(“key1”)[“data1”]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grouped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Out[98]: &lt;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pandas.core.groupby.SeriesGroupBy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object at 0x0AB29930&gt;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Lesson 3: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grouped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변수는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groupby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이 객체는 그룹 연산을 위해 필요한 모든 정보를 가지고 있기 때문에 각 그룹에 어떤 연산을 적용할 수 있게 해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준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평균값을 구하려면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mean()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사용하면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된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/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grouped.mean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Out[99]: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key1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a   -0.308710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b    0.174289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Name: data1,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dtype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 float64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는 주로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2D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도표를 위한 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데스크탑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패키지로 출판물 수준의 도표를 만들 수 있도록 설계되었다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2002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년 존 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헌터는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파이썬에서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MATLAB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과 유사한 인터페이스를 지원하고자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프로젝트를 시작했다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/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그 후로 다른 많은 개발자들이 수년간 협력해서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Jupyter qtconsole, notebook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를 통합해서 과학계산 컴퓨팅을 위한 다양한 기능을 겸비한 생산적인 환경을 구축했다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Jupyter qtconsole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GUI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툴킷과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함께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를 사용하면 도표의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대와 회전과 같은 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인터랙티브한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기능을 사용할 수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에서 그래프는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figure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객체 내에 존재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그래프를 위한 새로운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figure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plt.figure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를 사용해서 생성할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/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79EFD4D-F943-4A37-91EE-76C2DEAF3B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9465" y="2618743"/>
            <a:ext cx="7415808" cy="2929321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import matplotlib.pyplot as plt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%matplotlib inline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import numpy as np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t = np.arange(0, 12, 0.01)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y = np.sin(t)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plt.figure(figsize=(10,6))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plt.plot(t, y)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F441050-CC90-45AD-9DFC-88722D0E4D2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7369" y="2118729"/>
            <a:ext cx="4451515" cy="295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plt.figure(figsize=(10,6))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plt.plot(t, y)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plt.grid()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plt.xlabel('time')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plt.ylabel('Amplitude')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plt.title('Sinewave Demo')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plt.show()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ko-KR" sz="2400"/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42D31F9-C4A4-44CB-BF39-6FF82753CA0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72816"/>
            <a:ext cx="4824536" cy="34937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8857396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plt.figure(figsize=(10,6))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t = [0, 1, 2, 3, 4, 5, 6]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y = [10, 20, 5, 10, 20, 30, 25]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plt.figure(figsize=(10,6))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plt.plot(t, y, color='green’)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plt.show()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80259AD-8F1F-4503-B143-CAD0D2BA1A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7369" y="3036620"/>
            <a:ext cx="4627240" cy="3162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217640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plt.figure(figsize=(10,6))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plt.plot(t, y, color='blue', linestyle='dashed', marker='o', markerfacecolor='red', markersize=14)</a:t>
            </a:r>
            <a:endParaRPr lang="ko-KR" altLang="ko-KR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plt.show()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3641B33-9C96-4207-A381-3EE7D0F99B3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08920"/>
            <a:ext cx="5190728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337326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t = np.array([0,1,2,3,4,5,6,7,8,9])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y = np.array([2,3,5,7,9,5,2,1,7,9])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plt.figure(figsize=(10,6))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plt.scatter(t,y)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plt.show()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7F9C1CD-746B-4A2A-8810-D6539D6CA19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119457"/>
            <a:ext cx="4870040" cy="3261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04488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2: </a:t>
            </a:r>
            <a:r>
              <a:rPr lang="ko-KR" altLang="en-US" dirty="0" smtClean="0"/>
              <a:t>필요한 라이브러리 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기존 개발 환경에 아래와 같이 추가 설치를 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윈도우에서 커맨드 창을 오픈해서 아래와 같이 설치하면 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/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pip install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numpy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pip install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scipy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pip install matplotlib </a:t>
            </a: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pip install pandas </a:t>
            </a: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pip install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seaborn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pip install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xlrd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pip install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openpyxl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696064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한글을 출력하려면 폰트를 먼저 변경해야 한다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latinLnBrk="1">
              <a:buFont typeface="Arial" panose="020B0604020202020204" pitchFamily="34" charset="0"/>
              <a:buChar char="•"/>
            </a:pPr>
            <a:endParaRPr lang="en-US" altLang="ko-KR" sz="2400" b="1"/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import platform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from matplotlib import font_manager, rc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plt.rcParams['axes.unicode_minus'] = False 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if platform.system() == 'Darwin':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rc('font', family='AppleGothic')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elif platform.system() == 'Windows':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path = 'c:/Windows/Fonts/malgun.ttf'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font_name = font_manager.FontProperties(fname=path).get_name()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rc('font', family=font_name)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else: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print('Unknown system')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5385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movies = ["</a:t>
            </a:r>
            <a:r>
              <a:rPr lang="ko-KR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애니홀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벤허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카사블랑카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간디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웨스트 사이드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"]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num_oscars = [5, 11, 3, 8, 10]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plt.bar(movies, num_oscars)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plt.bar(movies, num_oscars)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plt.ylabel("</a:t>
            </a:r>
            <a:r>
              <a:rPr lang="ko-KR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아카데미 상 숫자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plt.title("</a:t>
            </a:r>
            <a:r>
              <a:rPr lang="ko-KR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영화들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ko-KR" sz="2400"/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9B00F76-F4B9-4B9E-B27A-4DF37B93B0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589132"/>
            <a:ext cx="4320480" cy="3437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087461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엑셀 파일을 읽어서 바로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으로 생성해 주는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read_excel()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endParaRPr lang="en-US" altLang="ko-KR" sz="2400"/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import pandas as pd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dfExcel = pd.read_excel('c:\\work\\demo.xlsx', 'Sheet1')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ko-KR" sz="2400"/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439719B-B607-4A22-A7D0-FADB32C63C4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047400"/>
            <a:ext cx="3456384" cy="3549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9537675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눈금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라벨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범례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pyplot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인터페이스는 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인터랙티브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사용에 맞추어 설계되었으며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xlim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xticks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xticklabels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같은 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메서드로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이루어져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이런 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가지고 표의 범위를 지정하거나 눈금의 위치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눈금의 이름을 각각 조절할 수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아무런 인자도 없이 호출하면 현재 설정되어 있는 매개변수의 값을 반환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plt.xlim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메서드는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현재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X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축의 범위를 반환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축의 눈금을 변경하기 가장 쉬운 방법은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set_xticks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set_xticklabels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사용하는 것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set_xticks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메서드는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전체 데이터 범위에 맞춰 눈금을 어디에 배치할지 지정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기본적으로 이 위치에 눈금 이름이 들어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간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하지만 다른 눈금 이름을 지정하고 싶다면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set_xticklabels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를 사용해도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된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ticks = </a:t>
            </a:r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ax.set_xticks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([0, 250, 500, 750, 1000])</a:t>
            </a:r>
            <a:endParaRPr lang="ko-KR" altLang="ko-KR" sz="2400" b="1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labels = </a:t>
            </a:r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ax.set_xticklabels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(['</a:t>
            </a:r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one','two','three','four','five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'], rotation=30, </a:t>
            </a:r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fontsize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='small')</a:t>
            </a:r>
            <a:endParaRPr lang="ko-KR" altLang="ko-KR" sz="2400" b="1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5: </a:t>
            </a:r>
            <a:r>
              <a:rPr lang="en-US" altLang="ko-KR" dirty="0" err="1"/>
              <a:t>gapminder</a:t>
            </a:r>
            <a:r>
              <a:rPr lang="en-US" altLang="ko-KR" dirty="0"/>
              <a:t>  </a:t>
            </a:r>
            <a:r>
              <a:rPr lang="ko-KR" altLang="en-US" dirty="0"/>
              <a:t>데이터셋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endParaRPr 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A6B6F8AA-8FEC-40AE-8BC5-5CF9073B8E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6" y="2060848"/>
            <a:ext cx="7382333" cy="43924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9309719-CAED-4D96-8BDA-56E996FB135F}"/>
              </a:ext>
            </a:extLst>
          </p:cNvPr>
          <p:cNvSpPr txBox="1"/>
          <p:nvPr/>
        </p:nvSpPr>
        <p:spPr>
          <a:xfrm>
            <a:off x="611560" y="836712"/>
            <a:ext cx="86196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판다스를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공부할 때 다양한 데이터세트로 연습을 할 수 있다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갭마인더는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나라별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대륙별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기대 수명과 인구수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GDP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보여주는 데이터세트이다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41473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5: </a:t>
            </a:r>
            <a:r>
              <a:rPr lang="en-US" altLang="ko-KR" dirty="0" err="1"/>
              <a:t>gapminder</a:t>
            </a:r>
            <a:r>
              <a:rPr lang="en-US" altLang="ko-KR" dirty="0"/>
              <a:t>  </a:t>
            </a:r>
            <a:r>
              <a:rPr lang="ko-KR" altLang="en-US" dirty="0"/>
              <a:t>데이터셋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4AE4561-E444-4B9E-A2C3-C17850AC399C}"/>
              </a:ext>
            </a:extLst>
          </p:cNvPr>
          <p:cNvSpPr txBox="1"/>
          <p:nvPr/>
        </p:nvSpPr>
        <p:spPr>
          <a:xfrm>
            <a:off x="683568" y="1196752"/>
            <a:ext cx="4490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컬럼만 추출할 수 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5B878CA-FEDB-4FFF-94B0-0172B20AF0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8253" y="1856107"/>
            <a:ext cx="52959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06819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5: </a:t>
            </a:r>
            <a:r>
              <a:rPr lang="en-US" altLang="ko-KR" dirty="0" err="1"/>
              <a:t>gapminder</a:t>
            </a:r>
            <a:r>
              <a:rPr lang="en-US" altLang="ko-KR" dirty="0"/>
              <a:t>  </a:t>
            </a:r>
            <a:r>
              <a:rPr lang="ko-KR" altLang="en-US" dirty="0"/>
              <a:t>데이터셋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4AE4561-E444-4B9E-A2C3-C17850AC399C}"/>
              </a:ext>
            </a:extLst>
          </p:cNvPr>
          <p:cNvSpPr txBox="1"/>
          <p:nvPr/>
        </p:nvSpPr>
        <p:spPr>
          <a:xfrm>
            <a:off x="683568" y="1196752"/>
            <a:ext cx="4996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행단위로 추출하는 것도 가능하다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D90F07D-C316-4046-B9DC-EBFCE03E96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282" y="1673372"/>
            <a:ext cx="3802709" cy="471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77153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5: </a:t>
            </a:r>
            <a:r>
              <a:rPr lang="en-US" altLang="ko-KR" dirty="0" err="1"/>
              <a:t>gapminder</a:t>
            </a:r>
            <a:r>
              <a:rPr lang="en-US" altLang="ko-KR" dirty="0"/>
              <a:t>  </a:t>
            </a:r>
            <a:r>
              <a:rPr lang="ko-KR" altLang="en-US" dirty="0"/>
              <a:t>데이터셋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4AE4561-E444-4B9E-A2C3-C17850AC399C}"/>
              </a:ext>
            </a:extLst>
          </p:cNvPr>
          <p:cNvSpPr txBox="1"/>
          <p:nvPr/>
        </p:nvSpPr>
        <p:spPr>
          <a:xfrm>
            <a:off x="683568" y="1196752"/>
            <a:ext cx="7103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한번에 여러 행의 데이터를 추출할 경우 리스트에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담으면 된다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2A1E990-11F5-4857-B36D-F5AB4F49E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6509" y="2348880"/>
            <a:ext cx="7156429" cy="238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25449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5: </a:t>
            </a:r>
            <a:r>
              <a:rPr lang="en-US" altLang="ko-KR" dirty="0" err="1"/>
              <a:t>gapminder</a:t>
            </a:r>
            <a:r>
              <a:rPr lang="en-US" altLang="ko-KR" dirty="0"/>
              <a:t>  </a:t>
            </a:r>
            <a:r>
              <a:rPr lang="ko-KR" altLang="en-US" dirty="0"/>
              <a:t>데이터셋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4AE4561-E444-4B9E-A2C3-C17850AC399C}"/>
              </a:ext>
            </a:extLst>
          </p:cNvPr>
          <p:cNvSpPr txBox="1"/>
          <p:nvPr/>
        </p:nvSpPr>
        <p:spPr>
          <a:xfrm>
            <a:off x="683568" y="1196752"/>
            <a:ext cx="7718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슬라이싱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구문을 사용해서 필요한 행과 컬럼을 지정할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AF8AA50-2677-4154-AA4A-D8276EF6C4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455" y="2132856"/>
            <a:ext cx="4154617" cy="361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42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Lesson 2: </a:t>
            </a:r>
            <a:r>
              <a:rPr lang="ko-KR" altLang="en-US" dirty="0" smtClean="0"/>
              <a:t>필요한 라이브러리 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382000" cy="5410200"/>
          </a:xfrm>
        </p:spPr>
        <p:txBody>
          <a:bodyPr/>
          <a:lstStyle/>
          <a:p>
            <a:r>
              <a:rPr lang="en-US" sz="240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en-US" sz="240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sz="240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Numerical Python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의 줄임말로 과학 계산용 파운데이션 패키지를 말한다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빠르고 효율적인 다차원 배열 객체 </a:t>
            </a:r>
            <a:r>
              <a:rPr lang="en-US" altLang="ko-KR" err="1">
                <a:latin typeface="맑은 고딕" pitchFamily="50" charset="-127"/>
                <a:ea typeface="맑은 고딕" pitchFamily="50" charset="-127"/>
              </a:rPr>
              <a:t>ndarray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원소를 다루거나 배열 간의 수학 계산을 수행하는 함수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디스크에서 배열 기반의 데이터를 읽고 쓸 수 있는 도구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pandas: pandas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는 구조화된 데이터를 빠르고 쉬우면서도 다양한 형식으로 가공할 수 있는 풍부한 자료 구조와 함수를 제공한다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의 고성능 배열 계산 기능과 스프레드시트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, SQL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과 같은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RDB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의 유연한 데이터 조작 기능을 조합해서 제공한다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Lesson 2: </a:t>
            </a:r>
            <a:r>
              <a:rPr lang="ko-KR" altLang="en-US" dirty="0" smtClean="0"/>
              <a:t>필요한 라이브러리 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4056" y="943138"/>
            <a:ext cx="87358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는 그래프나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차원 데이터 시각화를 </a:t>
            </a: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생성하는 유명한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라이브러리이다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출판물에 필요한 그래프를 만드는데 맞추어져 있고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Jupyter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QtConsole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Notebook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에 통합되어 있어 편리하게 데이터를 살펴보고 그래프를 만들 수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Arial" pitchFamily="34" charset="0"/>
              <a:buChar char="•"/>
            </a:pP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Jupyter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QtConsole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QtConsole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Notebook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은 표준 과학계산용 파이썬 도구 모음에 포함된 컴포넌트이며 인터렉티브하고 강력한 생산적 환경을 제공한다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Jupyter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Notebook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은 웹브라우져에 연결할 수 있는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매스메티카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스타일의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노트북 기능 제공</a:t>
            </a: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그래프를 즉시 그려볼 수 있는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Qt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프레임워크 기반의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GUI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콘솔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	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2: </a:t>
            </a:r>
            <a:r>
              <a:rPr lang="ko-KR" altLang="en-US" dirty="0"/>
              <a:t>필요한 라이브러리 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3619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개발툴로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사용하고 있는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Visual Studio Code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에도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익스텐션을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통해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Pandas, matplotlib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을 사용할 수 있도록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Jupyer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를 설치하면 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앞에서 미리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Python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익스텐션이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설치될 때 자동으로 설치되었다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추가로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ipykernel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 설치되면 주피터 노트북 환경을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Visual Studio Code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에서 사용할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7" name="그림 6" descr="2023-01-05_10-27-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1124744"/>
            <a:ext cx="2657985" cy="50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552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2: </a:t>
            </a:r>
            <a:r>
              <a:rPr lang="ko-KR" altLang="en-US" dirty="0"/>
              <a:t>필요한 라이브러리 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299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Visual Studio Code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의 보기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명령 팔레트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-&gt; Create New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Jupyter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Notebook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을 클릭한다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기존에 사용하던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Visual Studio Code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와는 다른 개발 환경으로 만들어진다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2023-01-05_10-34-4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2636912"/>
            <a:ext cx="7198589" cy="378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552338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1941</TotalTime>
  <Words>3145</Words>
  <Application>Microsoft Office PowerPoint</Application>
  <PresentationFormat>화면 슬라이드 쇼(4:3)</PresentationFormat>
  <Paragraphs>661</Paragraphs>
  <Slides>59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9" baseType="lpstr">
      <vt:lpstr>굴림</vt:lpstr>
      <vt:lpstr>Arial</vt:lpstr>
      <vt:lpstr>Segoe Light</vt:lpstr>
      <vt:lpstr>Segoe UI</vt:lpstr>
      <vt:lpstr>Wingdings</vt:lpstr>
      <vt:lpstr>맑은 고딕</vt:lpstr>
      <vt:lpstr>Verdana</vt:lpstr>
      <vt:lpstr>Calibri</vt:lpstr>
      <vt:lpstr>Times New Roman</vt:lpstr>
      <vt:lpstr>Presentation1</vt:lpstr>
      <vt:lpstr>11장 </vt:lpstr>
      <vt:lpstr>Module Overview</vt:lpstr>
      <vt:lpstr>Lesson 1: 라이브러리 소개</vt:lpstr>
      <vt:lpstr>Lesson 1: 라이브러리 소개</vt:lpstr>
      <vt:lpstr>Lesson 2: 필요한 라이브러리 설치</vt:lpstr>
      <vt:lpstr>Lesson 2: 필요한 라이브러리 설치</vt:lpstr>
      <vt:lpstr>Lesson 2: 필요한 라이브러리 설치</vt:lpstr>
      <vt:lpstr>Lesson 2: 필요한 라이브러리 설치</vt:lpstr>
      <vt:lpstr>Lesson 2: 필요한 라이브러리 설치</vt:lpstr>
      <vt:lpstr>Lesson 2: 필요한 라이브러리 설치</vt:lpstr>
      <vt:lpstr>Lesson 2: 필요한 라이브러리 설치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Merge사용하기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4: mathplotlib 사용 </vt:lpstr>
      <vt:lpstr>Lesson 4: mathplotlib 사용 </vt:lpstr>
      <vt:lpstr>Lesson 4: mathplotlib 사용 </vt:lpstr>
      <vt:lpstr>Lesson 4: mathplotlib 사용 </vt:lpstr>
      <vt:lpstr>Lesson 4: mathplotlib 사용 </vt:lpstr>
      <vt:lpstr>Lesson 4: mathplotlib 사용 </vt:lpstr>
      <vt:lpstr>Lesson 4: mathplotlib 사용 </vt:lpstr>
      <vt:lpstr>Lesson 4: mathplotlib 사용 </vt:lpstr>
      <vt:lpstr>Lesson 4: mathplotlib 사용 </vt:lpstr>
      <vt:lpstr>Lesson 4: mathplotlib 사용 </vt:lpstr>
      <vt:lpstr>Lesson 4: mathplotlib 사용 </vt:lpstr>
      <vt:lpstr>Lesson 4: mathplotlib 사용 </vt:lpstr>
      <vt:lpstr>Lesson 5: gapminder  데이터셋 사용 </vt:lpstr>
      <vt:lpstr>Lesson 5: gapminder  데이터셋 사용 </vt:lpstr>
      <vt:lpstr>Lesson 5: gapminder  데이터셋 사용 </vt:lpstr>
      <vt:lpstr>Lesson 5: gapminder  데이터셋 사용 </vt:lpstr>
      <vt:lpstr>Lesson 5: gapminder  데이터셋 사용 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USER</cp:lastModifiedBy>
  <cp:revision>188</cp:revision>
  <dcterms:created xsi:type="dcterms:W3CDTF">2013-03-04T09:54:30Z</dcterms:created>
  <dcterms:modified xsi:type="dcterms:W3CDTF">2023-02-02T04:20:06Z</dcterms:modified>
</cp:coreProperties>
</file>