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98" r:id="rId4"/>
    <p:sldId id="299" r:id="rId5"/>
    <p:sldId id="285" r:id="rId6"/>
    <p:sldId id="259" r:id="rId7"/>
    <p:sldId id="280" r:id="rId8"/>
    <p:sldId id="260" r:id="rId9"/>
    <p:sldId id="261" r:id="rId10"/>
    <p:sldId id="281" r:id="rId11"/>
    <p:sldId id="282" r:id="rId12"/>
    <p:sldId id="283" r:id="rId13"/>
    <p:sldId id="284" r:id="rId14"/>
    <p:sldId id="264" r:id="rId15"/>
    <p:sldId id="265" r:id="rId16"/>
    <p:sldId id="266" r:id="rId17"/>
    <p:sldId id="267" r:id="rId18"/>
    <p:sldId id="268" r:id="rId19"/>
    <p:sldId id="297" r:id="rId20"/>
    <p:sldId id="292" r:id="rId21"/>
    <p:sldId id="271" r:id="rId22"/>
    <p:sldId id="272" r:id="rId23"/>
    <p:sldId id="273" r:id="rId24"/>
    <p:sldId id="274" r:id="rId25"/>
    <p:sldId id="293" r:id="rId26"/>
    <p:sldId id="295" r:id="rId27"/>
    <p:sldId id="296" r:id="rId28"/>
    <p:sldId id="275" r:id="rId29"/>
    <p:sldId id="276" r:id="rId30"/>
    <p:sldId id="287" r:id="rId31"/>
    <p:sldId id="288" r:id="rId32"/>
  </p:sldIdLst>
  <p:sldSz cx="9144000" cy="6858000" type="screen4x3"/>
  <p:notesSz cx="6858000" cy="9144000"/>
  <p:embeddedFontLst>
    <p:embeddedFont>
      <p:font typeface="맑은 고딕" pitchFamily="50" charset="-127"/>
      <p:regular r:id="rId34"/>
      <p:bold r:id="rId35"/>
    </p:embeddedFont>
    <p:embeddedFont>
      <p:font typeface="Segoe UI" pitchFamily="34" charset="0"/>
      <p:regular r:id="rId36"/>
      <p:bold r:id="rId37"/>
      <p:italic r:id="rId38"/>
      <p:boldItalic r:id="rId39"/>
    </p:embeddedFont>
    <p:embeddedFont>
      <p:font typeface="Verdana" pitchFamily="34" charset="0"/>
      <p:regular r:id="rId40"/>
      <p:bold r:id="rId41"/>
      <p:italic r:id="rId42"/>
      <p:boldItalic r:id="rId43"/>
    </p:embeddedFont>
    <p:embeddedFont>
      <p:font typeface="Calibri" pitchFamily="34" charset="0"/>
      <p:regular r:id="rId44"/>
      <p:bold r:id="rId45"/>
      <p:italic r:id="rId46"/>
      <p:boldItalic r:id="rId47"/>
    </p:embeddedFont>
    <p:embeddedFont>
      <p:font typeface="Segoe Light" charset="0"/>
      <p:regular r:id="rId48"/>
      <p:italic r:id="rId4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96" autoAdjust="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4033E-7478-442D-BC7F-AF0415780225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1" y="73151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5" y="2093976"/>
            <a:ext cx="6153911" cy="660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416F8-C9BF-4985-93CB-6B1003F9DD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7359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023697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238874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45464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739680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744516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8850816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14365727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4104863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6228438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012777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025928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endParaRPr lang="en-US" sz="100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7636605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4075131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534221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305017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3365325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636107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8067490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15839939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4996398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9536498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171768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1402994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7612569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312813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113089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825423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444845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118556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1219757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845977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875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파이썬</a:t>
            </a:r>
            <a:r>
              <a: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 프로그래밍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106782" y="2774735"/>
            <a:ext cx="5732417" cy="1129607"/>
          </a:xfrm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/>
              <a:t>1</a:t>
            </a:r>
            <a:r>
              <a:rPr lang="ko-KR" altLang="en-US" dirty="0"/>
              <a:t>장 소개</a:t>
            </a:r>
            <a:endParaRPr lang="en-US" dirty="0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1297" y="3925328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106782" y="3156412"/>
            <a:ext cx="5732417" cy="366254"/>
          </a:xfrm>
        </p:spPr>
        <p:txBody>
          <a:bodyPr/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endParaRPr 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ko-KR" altLang="en-US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파이썬의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식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 연산자 사용하기</a:t>
            </a:r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
</a:t>
            </a:r>
          </a:p>
        </p:txBody>
      </p:sp>
      <p:pic>
        <p:nvPicPr>
          <p:cNvPr id="4" name="그림 3" descr="2014-10-06_09394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2590800"/>
            <a:ext cx="4122013" cy="12306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2: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인덱싱 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28600" y="1600200"/>
          <a:ext cx="78867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4098" name="Picture 2" descr="\\.psf\Home\Desktop\스크린샷 2020-02-15 오전 11.45.1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520653"/>
            <a:ext cx="4786346" cy="22656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2: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9906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인덱싱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 -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값으로 접근해서 인덱싱을 할 수 있다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18966811"/>
              </p:ext>
            </p:extLst>
          </p:nvPr>
        </p:nvGraphicFramePr>
        <p:xfrm>
          <a:off x="152400" y="1600200"/>
          <a:ext cx="8839206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910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-18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-17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-16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-15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-14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-13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-12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-11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-10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-9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-8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-7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-6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-5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-4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-3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-2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-1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latin typeface="+mn-ea"/>
                          <a:ea typeface="+mn-ea"/>
                        </a:rPr>
                        <a:t>p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latin typeface="+mn-ea"/>
                          <a:ea typeface="+mn-ea"/>
                        </a:rPr>
                        <a:t>t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latin typeface="+mn-ea"/>
                          <a:ea typeface="+mn-ea"/>
                        </a:rPr>
                        <a:t>h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err="1">
                          <a:latin typeface="+mn-ea"/>
                          <a:ea typeface="+mn-ea"/>
                        </a:rPr>
                        <a:t>i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latin typeface="+mn-ea"/>
                          <a:ea typeface="+mn-ea"/>
                        </a:rPr>
                        <a:t>s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latin typeface="+mn-ea"/>
                          <a:ea typeface="+mn-ea"/>
                        </a:rPr>
                        <a:t>p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latin typeface="+mn-ea"/>
                          <a:ea typeface="+mn-ea"/>
                        </a:rPr>
                        <a:t>w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latin typeface="+mn-ea"/>
                          <a:ea typeface="+mn-ea"/>
                        </a:rPr>
                        <a:t>e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latin typeface="+mn-ea"/>
                          <a:ea typeface="+mn-ea"/>
                        </a:rPr>
                        <a:t>r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latin typeface="+mn-ea"/>
                          <a:ea typeface="+mn-ea"/>
                        </a:rPr>
                        <a:t>f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latin typeface="+mn-ea"/>
                          <a:ea typeface="+mn-ea"/>
                        </a:rPr>
                        <a:t>u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latin typeface="+mn-ea"/>
                          <a:ea typeface="+mn-ea"/>
                        </a:rPr>
                        <a:t>l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122" name="Picture 2" descr="\\.psf\Home\Desktop\스크린샷 2020-02-15 오전 11.46.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500305"/>
            <a:ext cx="2827648" cy="25003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2: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인덱싱으로 문자열을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슬라이싱하기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81000" y="1600200"/>
          <a:ext cx="78867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rgbClr val="FF0000"/>
                          </a:solidFill>
                        </a:rPr>
                        <a:t>i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p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u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146" name="Picture 2" descr="\\.psf\Home\Desktop\스크린샷 2020-02-15 오전 11.54.3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2643181"/>
            <a:ext cx="2928958" cy="22895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2: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인덱싱으로 문자열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슬라이싱하기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:-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값을 지정하기 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52400" y="1600200"/>
          <a:ext cx="8839206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910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-18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-17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-16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-15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-14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-13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-12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-11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-9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7170" name="Picture 2" descr="\\.psf\Home\Desktop\스크린샷 2020-02-15 오전 11.55.2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2643183"/>
            <a:ext cx="2434181" cy="16430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2: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856357"/>
            <a:ext cx="8305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리스트는 값의 나열이다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순서가 존재하며 여러 종류의 값을 담을 수 있다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기존 리스트에 값을 추가할 때는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append()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메서드를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사용하고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원하는 위치에 추가하려면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insert()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메서드를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94" name="Picture 2" descr="\\.psf\Home\Desktop\스크린샷 2020-02-15 오전 11.56.5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643050"/>
            <a:ext cx="4071966" cy="1731574"/>
          </a:xfrm>
          <a:prstGeom prst="rect">
            <a:avLst/>
          </a:prstGeom>
          <a:noFill/>
        </p:spPr>
      </p:pic>
      <p:pic>
        <p:nvPicPr>
          <p:cNvPr id="8195" name="Picture 3" descr="\\.psf\Home\Desktop\스크린샷 2020-02-15 오전 11.56.5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4643446"/>
            <a:ext cx="4530901" cy="20002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2: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144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어떤 값이 어디에 있는지 확인할 수 있는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index()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메서드가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있다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9220" name="Picture 4" descr="\\.psf\Home\Desktop\스크린샷 2020-02-15 오후 12.02.4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5" y="2000240"/>
            <a:ext cx="8215371" cy="21431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2: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현재 해당 값의 개수를 반환하는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count()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메서드와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값을 뽑아내는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pop()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메서드도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제공된다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10242" name="Picture 2" descr="\\.psf\Home\Desktop\스크린샷 2020-02-15 오후 12.04.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928802"/>
            <a:ext cx="7692390" cy="46434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2: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remove()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메서드는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pop()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과는 다르게 단순히 해당 값을 삭제한다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정렬을 할 때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sort(), reverse()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메서드를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사용한다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1266" name="Picture 2" descr="\\.psf\Home\Desktop\스크린샷 2020-02-15 오후 12.05.3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7" y="1928802"/>
            <a:ext cx="6072230" cy="37692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2: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7620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세트는 수학 시간에 배운 집합과 동일하다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세트는 리스트와 마찬가지로 값의 모임이며 순서는 없다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2290" name="Picture 2" descr="\\.psf\Home\Desktop\스크린샷 2020-02-15 오후 12.08.2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571612"/>
            <a:ext cx="3005322" cy="50006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2: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튜플은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리스트와 유사하지만 </a:t>
            </a:r>
            <a:r>
              <a:rPr lang="ko-KR" altLang="en-US" sz="24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리스트와는 달리 </a:t>
            </a:r>
            <a:r>
              <a:rPr lang="en-US" altLang="ko-KR" sz="24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[] </a:t>
            </a:r>
            <a:r>
              <a:rPr lang="ko-KR" altLang="en-US" sz="24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대신 </a:t>
            </a:r>
            <a:r>
              <a:rPr lang="en-US" altLang="ko-KR" sz="24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  <a:r>
              <a:rPr lang="ko-KR" altLang="en-US" sz="24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로 묶어서 표현하며 읽기 전용이다</a:t>
            </a:r>
            <a:r>
              <a:rPr lang="en-US" altLang="ko-KR" sz="24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제공되는 함수는 리스트에 비해 적지만 속도는 그만큼 빠르다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4339" name="Picture 3" descr="\\.psf\Home\Desktop\스크린샷 2020-02-15 오후 12.16.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2285992"/>
            <a:ext cx="5872953" cy="1571636"/>
          </a:xfrm>
          <a:prstGeom prst="rect">
            <a:avLst/>
          </a:prstGeom>
          <a:noFill/>
        </p:spPr>
      </p:pic>
      <p:pic>
        <p:nvPicPr>
          <p:cNvPr id="14340" name="Picture 4" descr="\\.psf\Home\Desktop\스크린샷 2020-02-15 오후 12.16.2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119" y="4581128"/>
            <a:ext cx="2253359" cy="571504"/>
          </a:xfrm>
          <a:prstGeom prst="rect">
            <a:avLst/>
          </a:prstGeom>
          <a:noFill/>
        </p:spPr>
      </p:pic>
      <p:pic>
        <p:nvPicPr>
          <p:cNvPr id="14341" name="Picture 5" descr="\\.psf\Home\Desktop\스크린샷 2020-02-15 오후 12.16.2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5085184"/>
            <a:ext cx="1643074" cy="4680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959727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변수와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함수 소개  </a:t>
            </a:r>
            <a:r>
              <a:rPr lang="en-US" dirty="0">
                <a:latin typeface="맑은 고딕" pitchFamily="50" charset="-127"/>
                <a:ea typeface="맑은 고딕" pitchFamily="50" charset="-127"/>
              </a:rPr>
              <a:t>
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자료형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연산자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2: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튜플이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주로 사용되는 경우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함수에서 하나 이상의 값을 리턴 하는 경우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문자열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포맷팅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튜플에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있는 값을 함수 인자로 사용하는 경우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362" name="Picture 2" descr="\\.psf\Home\Desktop\스크린샷 2020-02-15 오후 12.20.0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1785926"/>
            <a:ext cx="3357586" cy="1911462"/>
          </a:xfrm>
          <a:prstGeom prst="rect">
            <a:avLst/>
          </a:prstGeom>
          <a:noFill/>
        </p:spPr>
      </p:pic>
      <p:pic>
        <p:nvPicPr>
          <p:cNvPr id="15363" name="Picture 3" descr="\\.psf\Home\Desktop\스크린샷 2020-02-15 오후 12.21.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57355" y="4500570"/>
            <a:ext cx="6199683" cy="1785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2: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856357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지금까지 학습한 리스트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세트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튜플을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다음과 같이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생성자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list(), set(),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tuple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()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을 이용해서 서로 간에 언제든지 변환할 수 있다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16386" name="Picture 2" descr="\\.psf\Home\Desktop\스크린샷 2020-02-15 오후 12.24.0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1714487"/>
            <a:ext cx="2786082" cy="49559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2: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856357"/>
            <a:ext cx="830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(Dictionary)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은 강력하면서 실용적인 자료구조이다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사전은 임의의 객체 집합적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자료형인데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자료의 순서를 가지지 않는다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자료의 순서를 정할 수 없는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맵핑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(Mapping)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형이다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키를 통한 빠른 검색이 필요할 때 사용한다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17410" name="Picture 2" descr="\\.psf\Home\Desktop\스크린샷 2020-02-15 오후 12.28.1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2857496"/>
            <a:ext cx="6147907" cy="32147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2: </a:t>
            </a:r>
            <a:r>
              <a:rPr lang="ko-KR" altLang="en-US" dirty="0" err="1"/>
              <a:t>자료형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pic>
        <p:nvPicPr>
          <p:cNvPr id="18434" name="Picture 2" descr="\\.psf\Home\Desktop\스크린샷 2020-02-15 오후 12.30.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857231"/>
            <a:ext cx="6032840" cy="4286281"/>
          </a:xfrm>
          <a:prstGeom prst="rect">
            <a:avLst/>
          </a:prstGeom>
          <a:noFill/>
        </p:spPr>
      </p:pic>
      <p:pic>
        <p:nvPicPr>
          <p:cNvPr id="18435" name="Picture 3" descr="\\.psf\Home\Desktop\스크린샷 2020-02-15 오후 12.30.1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5214950"/>
            <a:ext cx="1928826" cy="11475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2: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856357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삭제할 경우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del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문을 사용해도 되고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전체를 삭제할 때는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clear()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메서드를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사용한다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19458" name="Picture 2" descr="\\.psf\Home\Desktop\스크린샷 2020-02-15 오후 12.31.2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7" y="1714488"/>
            <a:ext cx="6889955" cy="32147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2: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856357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아래와 같이 값을 입력한 후에 수정과 삭제가 가능하다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20482" name="Picture 2" descr="\\.psf\Home\Desktop\스크린샷 2020-02-15 오후 12.33.4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1428736"/>
            <a:ext cx="8286808" cy="31500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2: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856357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사전식 구조의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메서드들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506" name="Picture 2" descr="\\.psf\Home\Desktop\스크린샷 2020-02-15 오후 12.39.2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5" y="1357298"/>
            <a:ext cx="7707351" cy="50006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2: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856357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사전을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for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문으로 참조하기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530" name="Picture 2" descr="\\.psf\Home\Desktop\스크린샷 2020-02-15 오후 12.41.3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643050"/>
            <a:ext cx="3817938" cy="2928958"/>
          </a:xfrm>
          <a:prstGeom prst="rect">
            <a:avLst/>
          </a:prstGeom>
          <a:noFill/>
        </p:spPr>
      </p:pic>
      <p:pic>
        <p:nvPicPr>
          <p:cNvPr id="22531" name="Picture 3" descr="\\.psf\Home\Desktop\스크린샷 2020-02-15 오후 12.41.4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7686" y="1571612"/>
            <a:ext cx="4500594" cy="29115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2: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856357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부울은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참과 거짓을 나타내는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자료형이다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사용 가능한 값은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True, False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이다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23554" name="Picture 2" descr="\\.psf\Home\Desktop\스크린샷 2020-02-15 오후 1.17.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785926"/>
            <a:ext cx="4643470" cy="47180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2: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856357"/>
            <a:ext cx="830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수치를 논리연산자에 사용하는 경우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False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로 간주하고 음수를 포함한 다른 값은 모두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True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로 간주한다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문자열을 논리연산자에 사용하는 경우에도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‘’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False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로 본다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마찬가지로 값이 없는 상태를 나타내는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None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도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False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로 본다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24578" name="Picture 2" descr="\\.psf\Home\Desktop\스크린샷 2020-02-15 오후 1.19.1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2643182"/>
            <a:ext cx="2217855" cy="3429024"/>
          </a:xfrm>
          <a:prstGeom prst="rect">
            <a:avLst/>
          </a:prstGeom>
          <a:noFill/>
        </p:spPr>
      </p:pic>
      <p:pic>
        <p:nvPicPr>
          <p:cNvPr id="24579" name="Picture 3" descr="\\.psf\Home\Desktop\스크린샷 2020-02-15 오후 1.19.1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9058" y="2643182"/>
            <a:ext cx="2362326" cy="14287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</a:t>
            </a:r>
            <a:r>
              <a:rPr lang="ko-KR" altLang="en-US" dirty="0"/>
              <a:t>변수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/>
              <a:t>여러 가지 값으로 변할 수 있는 수를 변수</a:t>
            </a:r>
            <a:r>
              <a:rPr lang="en-US" altLang="ko-KR" dirty="0"/>
              <a:t>(</a:t>
            </a:r>
            <a:r>
              <a:rPr lang="ko-KR" altLang="en-US" dirty="0"/>
              <a:t>變數</a:t>
            </a:r>
            <a:r>
              <a:rPr lang="en-US" altLang="ko-KR" dirty="0"/>
              <a:t>)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프로그램을 작성하면서 변수에는 임의의 값을 담거나 함수가 </a:t>
            </a:r>
            <a:r>
              <a:rPr lang="ko-KR" altLang="en-US" dirty="0" err="1"/>
              <a:t>리턴하는</a:t>
            </a:r>
            <a:r>
              <a:rPr lang="ko-KR" altLang="en-US" dirty="0"/>
              <a:t> 값을 저장할 수 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140968"/>
            <a:ext cx="3919623" cy="20882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06443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3: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연산자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856357"/>
            <a:ext cx="8610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altLang="ko-KR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연산자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산술연산자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 +, -, *, /, //(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정수 값 리턴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), **(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지수승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), %(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나머지 연산자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관계연산자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 ==, !=, &gt;, &lt;, &gt;=, &lt;=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논리연산자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 not, and, or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비트연산자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 &lt;&lt;, &gt;&gt;, &amp;(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비트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and), ^(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비트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xor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), |(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비트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or)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3: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연산자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856357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altLang="ko-KR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산술연산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674" name="Picture 2" descr="\\.psf\Home\Desktop\스크린샷 2020-02-15 오후 1.24.4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428736"/>
            <a:ext cx="2000264" cy="5054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</a:t>
            </a:r>
            <a:r>
              <a:rPr lang="ko-KR" altLang="en-US" dirty="0"/>
              <a:t>변수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(Function):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필요한 기능이 미리 구현되어 있는 빌트인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(Built in)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함수도 있고 사용자가 직접 함수를 정의할 수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API(Application Programming Interface)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라고 부르기도 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78" y="2996952"/>
            <a:ext cx="8982726" cy="1800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90712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</a:t>
            </a:r>
            <a:r>
              <a:rPr lang="ko-KR" altLang="en-US" dirty="0"/>
              <a:t>변수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 형식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74043839"/>
              </p:ext>
            </p:extLst>
          </p:nvPr>
        </p:nvGraphicFramePr>
        <p:xfrm>
          <a:off x="443574" y="1556792"/>
          <a:ext cx="8520914" cy="3992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641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>
                          <a:latin typeface="맑은 고딕" pitchFamily="50" charset="-127"/>
                          <a:ea typeface="맑은 고딕" pitchFamily="50" charset="-127"/>
                        </a:rPr>
                        <a:t>자료형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>
                          <a:latin typeface="맑은 고딕" pitchFamily="50" charset="-127"/>
                          <a:ea typeface="맑은 고딕" pitchFamily="50" charset="-127"/>
                        </a:rPr>
                        <a:t>사용예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숫자형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맑은 고딕" pitchFamily="50" charset="-127"/>
                          <a:ea typeface="맑은 고딕" pitchFamily="50" charset="-127"/>
                        </a:rPr>
                        <a:t>정수</a:t>
                      </a:r>
                      <a:r>
                        <a:rPr lang="en-US" altLang="ko-KR" sz="2000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2000" dirty="0">
                          <a:latin typeface="맑은 고딕" pitchFamily="50" charset="-127"/>
                          <a:ea typeface="맑은 고딕" pitchFamily="50" charset="-127"/>
                        </a:rPr>
                        <a:t>실수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맑은 고딕" pitchFamily="50" charset="-127"/>
                          <a:ea typeface="맑은 고딕" pitchFamily="50" charset="-127"/>
                        </a:rPr>
                        <a:t>100, 1.43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맑은 고딕" pitchFamily="50" charset="-127"/>
                          <a:ea typeface="맑은 고딕" pitchFamily="50" charset="-127"/>
                        </a:rPr>
                        <a:t>문자열</a:t>
                      </a:r>
                      <a:r>
                        <a:rPr lang="en-US" altLang="ko-KR" sz="20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2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str</a:t>
                      </a:r>
                      <a:r>
                        <a:rPr lang="en-US" altLang="ko-KR" sz="20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맑은 고딕" pitchFamily="50" charset="-127"/>
                          <a:ea typeface="맑은 고딕" pitchFamily="50" charset="-127"/>
                        </a:rPr>
                        <a:t>문자들의 모음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맑은 고딕" pitchFamily="50" charset="-127"/>
                          <a:ea typeface="맑은 고딕" pitchFamily="50" charset="-127"/>
                        </a:rPr>
                        <a:t>‘spam’, “ham”, “egg”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맑은 고딕" pitchFamily="50" charset="-127"/>
                          <a:ea typeface="맑은 고딕" pitchFamily="50" charset="-127"/>
                        </a:rPr>
                        <a:t>리스트</a:t>
                      </a:r>
                      <a:r>
                        <a:rPr lang="en-US" altLang="ko-KR" sz="2000" dirty="0" smtClean="0">
                          <a:latin typeface="맑은 고딕" pitchFamily="50" charset="-127"/>
                          <a:ea typeface="맑은 고딕" pitchFamily="50" charset="-127"/>
                        </a:rPr>
                        <a:t>(List)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맑은 고딕" pitchFamily="50" charset="-127"/>
                          <a:ea typeface="맑은 고딕" pitchFamily="50" charset="-127"/>
                        </a:rPr>
                        <a:t>순서가 있는 파이썬 임의 객체의 집합</a:t>
                      </a:r>
                      <a:r>
                        <a:rPr lang="en-US" altLang="ko-KR" sz="200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2000" dirty="0"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r>
                        <a:rPr lang="en-US" altLang="ko-KR" sz="2000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2000" dirty="0"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lang="en-US" altLang="ko-KR" sz="2000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2000" dirty="0"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r>
                        <a:rPr lang="en-US" altLang="ko-KR" sz="2000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2000" dirty="0"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r>
                        <a:rPr lang="en-US" altLang="ko-KR" sz="20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맑은 고딕" pitchFamily="50" charset="-127"/>
                          <a:ea typeface="맑은 고딕" pitchFamily="50" charset="-127"/>
                        </a:rPr>
                        <a:t>[“</a:t>
                      </a:r>
                      <a:r>
                        <a:rPr lang="en-US" altLang="ko-KR" sz="2000" dirty="0" err="1">
                          <a:latin typeface="맑은 고딕" pitchFamily="50" charset="-127"/>
                          <a:ea typeface="맑은 고딕" pitchFamily="50" charset="-127"/>
                        </a:rPr>
                        <a:t>ham”,”spam</a:t>
                      </a:r>
                      <a:r>
                        <a:rPr lang="en-US" altLang="ko-KR" sz="2000" dirty="0">
                          <a:latin typeface="맑은 고딕" pitchFamily="50" charset="-127"/>
                          <a:ea typeface="맑은 고딕" pitchFamily="50" charset="-127"/>
                        </a:rPr>
                        <a:t>”]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맑은 고딕" pitchFamily="50" charset="-127"/>
                          <a:ea typeface="맑은 고딕" pitchFamily="50" charset="-127"/>
                        </a:rPr>
                        <a:t>사전</a:t>
                      </a:r>
                      <a:r>
                        <a:rPr lang="en-US" altLang="ko-KR" sz="20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2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Dict</a:t>
                      </a:r>
                      <a:r>
                        <a:rPr lang="en-US" altLang="ko-KR" sz="20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맑은 고딕" pitchFamily="50" charset="-127"/>
                          <a:ea typeface="맑은 고딕" pitchFamily="50" charset="-127"/>
                        </a:rPr>
                        <a:t>순서가 없는 객체의 집합</a:t>
                      </a:r>
                      <a:r>
                        <a:rPr lang="en-US" altLang="ko-KR" sz="2000" dirty="0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2000" dirty="0">
                          <a:latin typeface="맑은 고딕" pitchFamily="50" charset="-127"/>
                          <a:ea typeface="맑은 고딕" pitchFamily="50" charset="-127"/>
                        </a:rPr>
                        <a:t>키를 사용해서 값을 꺼낸다</a:t>
                      </a:r>
                      <a:r>
                        <a:rPr lang="en-US" altLang="ko-KR" sz="2000" dirty="0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2000" dirty="0">
                          <a:latin typeface="맑은 고딕" pitchFamily="50" charset="-127"/>
                          <a:ea typeface="맑은 고딕" pitchFamily="50" charset="-127"/>
                        </a:rPr>
                        <a:t>맵핑 구조</a:t>
                      </a:r>
                      <a:r>
                        <a:rPr lang="en-US" altLang="ko-KR" sz="200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맑은 고딕" pitchFamily="50" charset="-127"/>
                          <a:ea typeface="맑은 고딕" pitchFamily="50" charset="-127"/>
                        </a:rPr>
                        <a:t>{“ham”:4, “spam”:5}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튜플</a:t>
                      </a:r>
                      <a:r>
                        <a:rPr lang="en-US" altLang="ko-KR" sz="20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2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Tuple</a:t>
                      </a:r>
                      <a:r>
                        <a:rPr lang="en-US" altLang="ko-KR" sz="20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맑은 고딕" pitchFamily="50" charset="-127"/>
                          <a:ea typeface="맑은 고딕" pitchFamily="50" charset="-127"/>
                        </a:rPr>
                        <a:t>순서를 가지는 </a:t>
                      </a:r>
                      <a:r>
                        <a:rPr lang="ko-KR" altLang="en-US" sz="2000" dirty="0" err="1">
                          <a:latin typeface="맑은 고딕" pitchFamily="50" charset="-127"/>
                          <a:ea typeface="맑은 고딕" pitchFamily="50" charset="-127"/>
                        </a:rPr>
                        <a:t>파이썬</a:t>
                      </a:r>
                      <a:r>
                        <a:rPr lang="ko-KR" altLang="en-US" sz="2000" dirty="0">
                          <a:latin typeface="맑은 고딕" pitchFamily="50" charset="-127"/>
                          <a:ea typeface="맑은 고딕" pitchFamily="50" charset="-127"/>
                        </a:rPr>
                        <a:t> 임의 객체의 집합으로 내용 변경이 </a:t>
                      </a:r>
                      <a:r>
                        <a:rPr lang="ko-KR" altLang="en-US" sz="2000" dirty="0" err="1">
                          <a:latin typeface="맑은 고딕" pitchFamily="50" charset="-127"/>
                          <a:ea typeface="맑은 고딕" pitchFamily="50" charset="-127"/>
                        </a:rPr>
                        <a:t>안된다</a:t>
                      </a:r>
                      <a:r>
                        <a:rPr lang="en-US" altLang="ko-KR" sz="200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맑은 고딕" pitchFamily="50" charset="-127"/>
                          <a:ea typeface="맑은 고딕" pitchFamily="50" charset="-127"/>
                        </a:rPr>
                        <a:t>(“ham”, “spam”)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맑은 고딕" pitchFamily="50" charset="-127"/>
                          <a:ea typeface="맑은 고딕" pitchFamily="50" charset="-127"/>
                        </a:rPr>
                        <a:t>세트</a:t>
                      </a:r>
                      <a:r>
                        <a:rPr lang="en-US" altLang="ko-KR" sz="2000" dirty="0" smtClean="0">
                          <a:latin typeface="맑은 고딕" pitchFamily="50" charset="-127"/>
                          <a:ea typeface="맑은 고딕" pitchFamily="50" charset="-127"/>
                        </a:rPr>
                        <a:t>(Set)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맑은 고딕" pitchFamily="50" charset="-127"/>
                          <a:ea typeface="맑은 고딕" pitchFamily="50" charset="-127"/>
                        </a:rPr>
                        <a:t>순서가 없는 집합형태로 사용한다</a:t>
                      </a:r>
                      <a:r>
                        <a:rPr lang="en-US" altLang="ko-KR" sz="2000" dirty="0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2000" dirty="0">
                          <a:latin typeface="맑은 고딕" pitchFamily="50" charset="-127"/>
                          <a:ea typeface="맑은 고딕" pitchFamily="50" charset="-127"/>
                        </a:rPr>
                        <a:t>합집합</a:t>
                      </a:r>
                      <a:r>
                        <a:rPr lang="en-US" altLang="ko-KR" sz="20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2000" dirty="0">
                          <a:latin typeface="맑은 고딕" pitchFamily="50" charset="-127"/>
                          <a:ea typeface="맑은 고딕" pitchFamily="50" charset="-127"/>
                        </a:rPr>
                        <a:t>교집합</a:t>
                      </a:r>
                      <a:r>
                        <a:rPr lang="en-US" altLang="ko-KR" sz="20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2000" dirty="0" err="1">
                          <a:latin typeface="맑은 고딕" pitchFamily="50" charset="-127"/>
                          <a:ea typeface="맑은 고딕" pitchFamily="50" charset="-127"/>
                        </a:rPr>
                        <a:t>차집합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맑은 고딕" pitchFamily="50" charset="-127"/>
                          <a:ea typeface="맑은 고딕" pitchFamily="50" charset="-127"/>
                        </a:rPr>
                        <a:t>{1,2,3,4} 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2: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문자열형식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여러줄로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문자열을 묶어야 하는 경우라면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“””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사용한다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print(“””</a:t>
            </a:r>
          </a:p>
          <a:p>
            <a:pPr lvl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영원에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살고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순간에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“””)</a:t>
            </a:r>
          </a:p>
          <a:p>
            <a:pPr lvl="1"/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	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13576535"/>
              </p:ext>
            </p:extLst>
          </p:nvPr>
        </p:nvGraphicFramePr>
        <p:xfrm>
          <a:off x="2590800" y="3352800"/>
          <a:ext cx="4876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사용예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의미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\n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개행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줄바꿈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탭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캐리지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반환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널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84903439"/>
              </p:ext>
            </p:extLst>
          </p:nvPr>
        </p:nvGraphicFramePr>
        <p:xfrm>
          <a:off x="2590800" y="5257800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\\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‘\’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40552444"/>
              </p:ext>
            </p:extLst>
          </p:nvPr>
        </p:nvGraphicFramePr>
        <p:xfrm>
          <a:off x="2590800" y="5638800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\’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 인용부호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7341130"/>
              </p:ext>
            </p:extLst>
          </p:nvPr>
        </p:nvGraphicFramePr>
        <p:xfrm>
          <a:off x="2590800" y="6019800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\”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이중 인용부호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2: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바디를 정의할 때 들여쓰기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공백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을 추가한다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for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임시변수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in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반복가능한객체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            statement1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            statement2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	     if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조건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A: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		        statement3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                        statement4 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            else: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                        statement5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         		statement6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	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401323" y="1772816"/>
            <a:ext cx="1290357" cy="2915238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들여쓰기</a:t>
            </a: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Verdana" pitchFamily="34" charset="0"/>
              </a:rPr>
              <a:t>(</a:t>
            </a:r>
            <a:r>
              <a:rPr lang="ko-KR" altLang="en-US" b="1" dirty="0">
                <a:latin typeface="Verdana" pitchFamily="34" charset="0"/>
              </a:rPr>
              <a:t>공백</a:t>
            </a:r>
            <a:r>
              <a:rPr lang="en-US" altLang="ko-KR" b="1" dirty="0">
                <a:latin typeface="Verdana" pitchFamily="34" charset="0"/>
              </a:rPr>
              <a:t>)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CDCCCB7-A3A9-4F18-8896-947602317314}"/>
              </a:ext>
            </a:extLst>
          </p:cNvPr>
          <p:cNvSpPr/>
          <p:nvPr/>
        </p:nvSpPr>
        <p:spPr bwMode="auto">
          <a:xfrm>
            <a:off x="1749145" y="2917706"/>
            <a:ext cx="1290357" cy="65531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들여쓰기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7079738-56D4-446F-84E7-26312160BA1D}"/>
              </a:ext>
            </a:extLst>
          </p:cNvPr>
          <p:cNvSpPr/>
          <p:nvPr/>
        </p:nvSpPr>
        <p:spPr bwMode="auto">
          <a:xfrm>
            <a:off x="1749145" y="4032744"/>
            <a:ext cx="1290357" cy="65531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들여쓰기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2: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더하기 연산자는 생략 가능하고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*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를 통해 반복할 수 있다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문자열을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인덱싱할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수 있다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 descr="\\.psf\Home\Desktop\스크린샷 2020-02-15 오전 11.35.2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1" y="1500174"/>
            <a:ext cx="2860155" cy="2214578"/>
          </a:xfrm>
          <a:prstGeom prst="rect">
            <a:avLst/>
          </a:prstGeom>
          <a:noFill/>
        </p:spPr>
      </p:pic>
      <p:pic>
        <p:nvPicPr>
          <p:cNvPr id="2051" name="Picture 3" descr="\\.psf\Home\Desktop\스크린샷 2020-02-15 오전 11.35.5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10" y="4500570"/>
            <a:ext cx="2509854" cy="12144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2: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문자열을 아래와 같이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슬라이싱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할 수 있다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0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부터 시작하고 끝부분에서는 자기 번호는 제외된다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! </a:t>
            </a:r>
          </a:p>
          <a:p>
            <a:pPr lvl="1">
              <a:buFont typeface="Arial" pitchFamily="34" charset="0"/>
              <a:buChar char="•"/>
            </a:pP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 descr="\\.psf\Home\Desktop\스크린샷 2020-02-15 오전 11.43.4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928802"/>
            <a:ext cx="3050475" cy="39290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1261</TotalTime>
  <Words>1246</Words>
  <Application>Microsoft Office PowerPoint</Application>
  <PresentationFormat>화면 슬라이드 쇼(4:3)</PresentationFormat>
  <Paragraphs>437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1" baseType="lpstr">
      <vt:lpstr>굴림</vt:lpstr>
      <vt:lpstr>Arial</vt:lpstr>
      <vt:lpstr>맑은 고딕</vt:lpstr>
      <vt:lpstr>Segoe UI</vt:lpstr>
      <vt:lpstr>Wingdings</vt:lpstr>
      <vt:lpstr>Verdana</vt:lpstr>
      <vt:lpstr>Calibri</vt:lpstr>
      <vt:lpstr>Times New Roman</vt:lpstr>
      <vt:lpstr>Segoe Light</vt:lpstr>
      <vt:lpstr>Presentation1</vt:lpstr>
      <vt:lpstr>2장 </vt:lpstr>
      <vt:lpstr>Module Overview</vt:lpstr>
      <vt:lpstr>Lesson 1: 변수</vt:lpstr>
      <vt:lpstr>Lesson 1: 변수</vt:lpstr>
      <vt:lpstr>Lesson 1: 변수</vt:lpstr>
      <vt:lpstr>Lesson 2: 자료형</vt:lpstr>
      <vt:lpstr>Lesson 2: 자료형</vt:lpstr>
      <vt:lpstr>Lesson 2: 자료형</vt:lpstr>
      <vt:lpstr>Lesson 2: 자료형</vt:lpstr>
      <vt:lpstr>Lesson 2: 자료형</vt:lpstr>
      <vt:lpstr>Lesson 2: 자료형</vt:lpstr>
      <vt:lpstr>Lesson 2: 자료형</vt:lpstr>
      <vt:lpstr>Lesson 2: 자료형</vt:lpstr>
      <vt:lpstr>Lesson 2: 자료형</vt:lpstr>
      <vt:lpstr>Lesson 2: 자료형</vt:lpstr>
      <vt:lpstr>Lesson 2: 자료형</vt:lpstr>
      <vt:lpstr>Lesson 2: 자료형</vt:lpstr>
      <vt:lpstr>Lesson 2: 자료형</vt:lpstr>
      <vt:lpstr>Lesson 2: 자료형</vt:lpstr>
      <vt:lpstr>Lesson 2: 자료형</vt:lpstr>
      <vt:lpstr>Lesson 2: 자료형</vt:lpstr>
      <vt:lpstr>Lesson 2: 자료형</vt:lpstr>
      <vt:lpstr>Lesson 2: 자료형</vt:lpstr>
      <vt:lpstr>Lesson 2: 자료형</vt:lpstr>
      <vt:lpstr>Lesson 2: 자료형</vt:lpstr>
      <vt:lpstr>Lesson 2: 자료형</vt:lpstr>
      <vt:lpstr>Lesson 2: 자료형</vt:lpstr>
      <vt:lpstr>Lesson 2: 자료형</vt:lpstr>
      <vt:lpstr>Lesson 2: 자료형</vt:lpstr>
      <vt:lpstr>Lesson 3: 연산자</vt:lpstr>
      <vt:lpstr>Lesson 3: 연산자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Module02</dc:title>
  <dc:creator>karthi</dc:creator>
  <cp:lastModifiedBy>USER</cp:lastModifiedBy>
  <cp:revision>99</cp:revision>
  <dcterms:created xsi:type="dcterms:W3CDTF">2013-03-04T09:54:30Z</dcterms:created>
  <dcterms:modified xsi:type="dcterms:W3CDTF">2023-02-02T03:58:52Z</dcterms:modified>
</cp:coreProperties>
</file>