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4"/>
  </p:notesMasterIdLst>
  <p:sldIdLst>
    <p:sldId id="256" r:id="rId2"/>
    <p:sldId id="258" r:id="rId3"/>
    <p:sldId id="271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72" r:id="rId14"/>
    <p:sldId id="273" r:id="rId15"/>
    <p:sldId id="274" r:id="rId16"/>
    <p:sldId id="276" r:id="rId17"/>
    <p:sldId id="277" r:id="rId18"/>
    <p:sldId id="278" r:id="rId19"/>
    <p:sldId id="279" r:id="rId20"/>
    <p:sldId id="280" r:id="rId21"/>
    <p:sldId id="281" r:id="rId22"/>
    <p:sldId id="282" r:id="rId23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25"/>
      <p:bold r:id="rId26"/>
    </p:embeddedFont>
    <p:embeddedFont>
      <p:font typeface="Segoe Light" panose="020B0604020202020204" charset="0"/>
      <p:regular r:id="rId27"/>
      <p:italic r:id="rId28"/>
    </p:embeddedFont>
    <p:embeddedFont>
      <p:font typeface="Verdana" panose="020B0604030504040204" pitchFamily="34" charset="0"/>
      <p:regular r:id="rId29"/>
      <p:bold r:id="rId30"/>
      <p:italic r:id="rId31"/>
      <p:boldItalic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Segoe UI" panose="020B0502040204020203" pitchFamily="34" charset="0"/>
      <p:regular r:id="rId37"/>
      <p:bold r:id="rId38"/>
      <p:italic r:id="rId39"/>
      <p:boldItalic r:id="rId4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26" autoAdjust="0"/>
  </p:normalViewPr>
  <p:slideViewPr>
    <p:cSldViewPr>
      <p:cViewPr varScale="1">
        <p:scale>
          <a:sx n="77" d="100"/>
          <a:sy n="77" d="100"/>
        </p:scale>
        <p:origin x="163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4033E-7478-442D-BC7F-AF0415780225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1" y="73151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5" y="2093976"/>
            <a:ext cx="6153911" cy="660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416F8-C9BF-4985-93CB-6B1003F9DD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3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2869041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3013946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42532275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27250441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5"/>
            <a:ext cx="6153911" cy="6604000"/>
          </a:xfrm>
        </p:spPr>
        <p:txBody>
          <a:bodyPr>
            <a:noAutofit/>
          </a:bodyPr>
          <a:lstStyle/>
          <a:p>
            <a:endParaRPr lang="en-US" sz="100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4499197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37101404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2462783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38321298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15995540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36651300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3882848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39961855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40904370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36372020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4235355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1089378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1542827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721558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3666139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1503976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4026291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158337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3875" y="1500426"/>
            <a:ext cx="74771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itchFamily="34" charset="0"/>
              </a:rPr>
              <a:t>파이썬</a:t>
            </a:r>
            <a:r>
              <a:rPr lang="ko-KR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itchFamily="34" charset="0"/>
              </a:rPr>
              <a:t> 프로그래밍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106782" y="2774735"/>
            <a:ext cx="5732417" cy="1129607"/>
          </a:xfrm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8400" baseline="0">
                <a:solidFill>
                  <a:schemeClr val="bg1"/>
                </a:solidFill>
                <a:latin typeface="Segoe Light" pitchFamily="34" charset="0"/>
              </a:defRPr>
            </a:lvl1pPr>
          </a:lstStyle>
          <a:p>
            <a:r>
              <a:rPr lang="en-US" dirty="0"/>
              <a:t>1</a:t>
            </a:r>
            <a:r>
              <a:rPr lang="ko-KR" altLang="en-US" dirty="0"/>
              <a:t>장 소개</a:t>
            </a:r>
            <a:endParaRPr lang="en-US" dirty="0"/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21297" y="3925328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b04763b-6662-436e-bff2-e2dc0c09868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106782" y="3156412"/>
            <a:ext cx="5732417" cy="366254"/>
          </a:xfrm>
        </p:spPr>
        <p:txBody>
          <a:bodyPr/>
          <a:lstStyle/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endParaRPr 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파이썬의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함수사용과 </a:t>
            </a: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분기반복문 사용하기</a:t>
            </a:r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
</a:t>
            </a:r>
          </a:p>
        </p:txBody>
      </p:sp>
      <p:pic>
        <p:nvPicPr>
          <p:cNvPr id="4" name="그림 3" descr="2014-10-06_09394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2590800"/>
            <a:ext cx="4122013" cy="12306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5: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함수의 인자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762000"/>
            <a:ext cx="8305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함수의 인자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기본값을 전달하는 경우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키워드 인자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인자 이름으로 값을 전달하는 경우에는 순서를 맞추지 않아도 인자 이름을 지정해서 전달할 수 있다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 descr="2023-01-05_15-29-3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656" y="1268760"/>
            <a:ext cx="3272929" cy="2333918"/>
          </a:xfrm>
          <a:prstGeom prst="rect">
            <a:avLst/>
          </a:prstGeom>
        </p:spPr>
      </p:pic>
      <p:pic>
        <p:nvPicPr>
          <p:cNvPr id="8" name="그림 7" descr="2023-01-05_15-29-4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47664" y="4725144"/>
            <a:ext cx="5844053" cy="187462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5: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함수의 인자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8600" y="762000"/>
            <a:ext cx="7543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가변 인자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: *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를 함수 인자 앞에 붙이면 정해지지 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않은 수의 인자를 받겠다는 의미</a:t>
            </a:r>
          </a:p>
        </p:txBody>
      </p:sp>
      <p:pic>
        <p:nvPicPr>
          <p:cNvPr id="10242" name="Picture 2" descr="\\.psf\Home\Desktop\스크린샷 2020-02-15 오후 1.51.4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1643049"/>
            <a:ext cx="8001056" cy="47295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6: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람다 함수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91440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람다 함수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파이썬에서는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이름이 없고 함수 객체만 존재하는 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익명 함수를 만들 수 있다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간단한 함수라면 람다를 사용하는 것이 편리할 때가 있다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lambda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인자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: &lt;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구문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pic>
        <p:nvPicPr>
          <p:cNvPr id="12290" name="Picture 2" descr="\\.psf\Home\Desktop\스크린샷 2020-02-15 오후 2.29.2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2928934"/>
            <a:ext cx="8801159" cy="31432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분기구문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들여쓰기에 대한 규칙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바깥쪽에 있는 블록의 코드는 반드시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열부터 시작해야 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내부 블록은 같은 거리만큼 들여쓰기를 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lvl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블록의 끝은 들여쓰기가 끝나는 부분으로 간주된다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{,},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begin, end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사용하지 않는다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  <a:p>
            <a:pPr lvl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탭과 공백은 섞어서 쓰지 않는 것이 좋다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일반적으로 공백은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~ 4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칸을 사용한다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분기구문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 &lt;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조건식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&gt;:                 </a:t>
            </a:r>
          </a:p>
          <a:p>
            <a:pPr>
              <a:buNone/>
            </a:pPr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&lt;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구문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endParaRPr 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if </a:t>
            </a:r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조건식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1&gt;:</a:t>
            </a:r>
          </a:p>
          <a:p>
            <a:pPr>
              <a:buNone/>
            </a:pPr>
            <a:r>
              <a:rPr 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&lt;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1&gt;</a:t>
            </a:r>
          </a:p>
          <a:p>
            <a:pPr>
              <a:buNone/>
            </a:pPr>
            <a:r>
              <a:rPr 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elif</a:t>
            </a:r>
            <a:r>
              <a:rPr 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조건식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2&gt;:</a:t>
            </a:r>
          </a:p>
          <a:p>
            <a:pPr>
              <a:buNone/>
            </a:pPr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&lt;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2&gt;</a:t>
            </a:r>
          </a:p>
          <a:p>
            <a:pPr>
              <a:buNone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else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pPr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&lt;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16016" y="1021215"/>
            <a:ext cx="33123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조건식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&gt;:</a:t>
            </a:r>
          </a:p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구문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else:</a:t>
            </a:r>
          </a:p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구문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ko-KR" altLang="en-US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분기구문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762000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if else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조건을 평가해서 참인 경우 거짓인 경우를 처리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 descr="2023-01-05_14-11-5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1628800"/>
            <a:ext cx="7236296" cy="43998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</a:t>
            </a:r>
            <a:r>
              <a:rPr 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반복 구문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while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: while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문은 조건식이 참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(True)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인 동안 반복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while &lt;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조건식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&gt;: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1</a:t>
            </a:r>
          </a:p>
          <a:p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 descr="\\.psf\Home\Desktop\스크린샷 2020-02-15 오후 2.43.5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1484784"/>
            <a:ext cx="3513002" cy="44534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반복 구문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856357"/>
            <a:ext cx="830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for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: for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문은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이터레이션이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가능한 객체를 순차적으로 순회한다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for &lt;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타겟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&gt; in &lt;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객체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1</a:t>
            </a:r>
          </a:p>
          <a:p>
            <a:r>
              <a:rPr lang="en-US" altLang="ko-KR" sz="240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  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8" name="Picture 2" descr="\\.psf\Home\Desktop\스크린샷 2020-02-15 오후 2.45.3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2010519"/>
            <a:ext cx="5850566" cy="37810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반복 구문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break, continue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그리고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else: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반복문을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수행하면서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break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문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continue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문을 이용해서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반복문을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제어할 수 있다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 descr="\\.psf\Home\Desktop\스크린샷 2020-02-15 오후 2.46.5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132" y="1941348"/>
            <a:ext cx="5003713" cy="42233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반복 구문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46" name="Picture 2" descr="\\.psf\Home\Desktop\스크린샷 2020-02-15 오후 3.00.3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1689" y="980728"/>
            <a:ext cx="5601234" cy="45034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928a0490-1281-45c5-84fe-a78eda3c30d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Module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Overview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함수의 정의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>
                <a:latin typeface="맑은 고딕" pitchFamily="50" charset="-127"/>
                <a:ea typeface="맑은 고딕" pitchFamily="50" charset="-127"/>
              </a:rPr>
              <a:t>return</a:t>
            </a:r>
          </a:p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인자 전달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스코핑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룰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함수 인자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람다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함수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분기 구문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반복 구문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반복문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관련 함수 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제어문과 연관된 유용한 함수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제어문과 연관된 유용한 함수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marL="457200" indent="-457200">
              <a:buAutoNum type="arabicParenR"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range():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수열의 생성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70" name="Picture 2" descr="\\.psf\Home\Desktop\스크린샷 2020-02-15 오후 3.01.3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1928803"/>
            <a:ext cx="4359428" cy="35333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제어문과 연관된 유용한 함수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6866" y="917920"/>
            <a:ext cx="876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2)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리스트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함축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리스트 내장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):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기존의 리스트 객체를 이용해 조합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필터링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등의 추가적인 연산을 통해 새로운 리스트 객체를 생성하는 경우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리스트 내장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이 매우 효율적이다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표현식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&gt; for &lt;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아이템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&gt; in &lt;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시퀀스 타입 객체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&gt; (if &lt;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조건식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&gt;)</a:t>
            </a:r>
          </a:p>
        </p:txBody>
      </p:sp>
      <p:pic>
        <p:nvPicPr>
          <p:cNvPr id="8194" name="Picture 2" descr="\\.psf\Home\Desktop\스크린샷 2020-02-15 오후 3.03.1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782364"/>
            <a:ext cx="6669954" cy="35133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제어문과 연관된 유용한 함수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8382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3)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반복문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작성 시 도움이 되는 함수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: 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filter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(&lt;function&gt; | None, &lt;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이터레이션이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가능한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자료형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&gt;)</a:t>
            </a:r>
          </a:p>
        </p:txBody>
      </p:sp>
      <p:pic>
        <p:nvPicPr>
          <p:cNvPr id="9218" name="Picture 2" descr="\\.psf\Home\Desktop\스크린샷 2020-02-15 오후 3.07.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19" y="1714488"/>
            <a:ext cx="4596888" cy="2866640"/>
          </a:xfrm>
          <a:prstGeom prst="rect">
            <a:avLst/>
          </a:prstGeom>
          <a:noFill/>
        </p:spPr>
      </p:pic>
      <p:pic>
        <p:nvPicPr>
          <p:cNvPr id="9219" name="Picture 3" descr="\\.psf\Home\Desktop\스크린샷 2020-02-15 오후 3.07.1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43240" y="3274920"/>
            <a:ext cx="4881924" cy="30766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1: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함수의 정의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함수는 우리가 직접 만들 수 있고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이미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파이썬에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내장되어 있는 것도 있다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함수 선언은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def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로 시작해서 콜론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:)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으로 끝내고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,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함수의 시작과 끝은 코드의 들여쓰기로 구분한다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시작과 끝을 명시하지 않는다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함수 선언을 헤더 파일에 미리 선언하거나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,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인터페이스와 구현으로 나누지 않고 필요할 때 바로 선언하고 사용할 수 있다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 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1: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함수의 정의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함수의 정의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함수도 객체처럼 메모리상에 생성된다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def &lt;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함수명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&gt;(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인자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1,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인자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2, …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인자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N):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	&lt;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구문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	return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반환값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간단한 예제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 descr="\\.psf\Home\Desktop\스크린샷 2020-02-15 오후 1.26.5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84" y="3643314"/>
            <a:ext cx="6104702" cy="28575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1: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함수의 정의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990600" y="3657600"/>
            <a:ext cx="2133600" cy="1143000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Verdana" pitchFamily="34" charset="0"/>
              </a:rPr>
              <a:t>times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4495800" y="4953000"/>
            <a:ext cx="2667000" cy="1143000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Verdana" pitchFamily="34" charset="0"/>
              </a:rPr>
              <a:t>Function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Object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Verdana" pitchFamily="34" charset="0"/>
              </a:rPr>
              <a:t>&lt;0x0210AB30&gt;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7" name="직선 화살표 연결선 6"/>
          <p:cNvCxnSpPr>
            <a:stCxn id="4" idx="3"/>
            <a:endCxn id="5" idx="1"/>
          </p:cNvCxnSpPr>
          <p:nvPr/>
        </p:nvCxnSpPr>
        <p:spPr bwMode="auto">
          <a:xfrm>
            <a:off x="3124200" y="4229100"/>
            <a:ext cx="1371600" cy="1295400"/>
          </a:xfrm>
          <a:prstGeom prst="straightConnector1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>
            <a:outerShdw dist="35921" dir="2700000" algn="ctr" rotWithShape="0">
              <a:srgbClr val="AFAFAF"/>
            </a:outerShdw>
          </a:effectLst>
        </p:spPr>
      </p:cxnSp>
      <p:cxnSp>
        <p:nvCxnSpPr>
          <p:cNvPr id="9" name="직선 화살표 연결선 8"/>
          <p:cNvCxnSpPr/>
          <p:nvPr/>
        </p:nvCxnSpPr>
        <p:spPr bwMode="auto">
          <a:xfrm>
            <a:off x="4114800" y="3505200"/>
            <a:ext cx="533400" cy="457200"/>
          </a:xfrm>
          <a:prstGeom prst="straightConnector1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>
            <a:outerShdw dist="35921" dir="2700000" algn="ctr" rotWithShape="0">
              <a:srgbClr val="AFAFAF"/>
            </a:outerShdw>
          </a:effectLst>
        </p:spPr>
      </p:cxnSp>
      <p:cxnSp>
        <p:nvCxnSpPr>
          <p:cNvPr id="12" name="직선 화살표 연결선 11"/>
          <p:cNvCxnSpPr>
            <a:stCxn id="4" idx="3"/>
          </p:cNvCxnSpPr>
          <p:nvPr/>
        </p:nvCxnSpPr>
        <p:spPr bwMode="auto">
          <a:xfrm>
            <a:off x="3124200" y="4229100"/>
            <a:ext cx="1447800" cy="876300"/>
          </a:xfrm>
          <a:prstGeom prst="straightConnector1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>
            <a:outerShdw dist="35921" dir="2700000" algn="ctr" rotWithShape="0">
              <a:srgbClr val="AFAFAF"/>
            </a:outerShdw>
          </a:effectLst>
        </p:spPr>
      </p:cxnSp>
      <p:cxnSp>
        <p:nvCxnSpPr>
          <p:cNvPr id="15" name="직선 화살표 연결선 14"/>
          <p:cNvCxnSpPr/>
          <p:nvPr/>
        </p:nvCxnSpPr>
        <p:spPr bwMode="auto">
          <a:xfrm rot="16200000" flipH="1">
            <a:off x="3105150" y="4210050"/>
            <a:ext cx="1409700" cy="1371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\\.psf\Home\Desktop\스크린샷 2020-02-15 오후 1.26.5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4123" y="1071546"/>
            <a:ext cx="5341614" cy="25003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1: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함수의 정의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1295400" y="3657600"/>
            <a:ext cx="2133600" cy="1143000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Verdana" pitchFamily="34" charset="0"/>
              </a:rPr>
              <a:t>times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5029200" y="4267200"/>
            <a:ext cx="2667000" cy="1143000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Verdana" pitchFamily="34" charset="0"/>
              </a:rPr>
              <a:t>Function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Object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Verdana" pitchFamily="34" charset="0"/>
              </a:rPr>
              <a:t>&lt;0x021098A0&gt;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6" name="직선 화살표 연결선 5"/>
          <p:cNvCxnSpPr>
            <a:stCxn id="4" idx="3"/>
            <a:endCxn id="5" idx="1"/>
          </p:cNvCxnSpPr>
          <p:nvPr/>
        </p:nvCxnSpPr>
        <p:spPr bwMode="auto">
          <a:xfrm>
            <a:off x="3429000" y="4229100"/>
            <a:ext cx="1600200" cy="609600"/>
          </a:xfrm>
          <a:prstGeom prst="straightConnector1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>
            <a:outerShdw dist="35921" dir="2700000" algn="ctr" rotWithShape="0">
              <a:srgbClr val="AFAFAF"/>
            </a:outerShdw>
          </a:effectLst>
        </p:spPr>
      </p:cxnSp>
      <p:cxnSp>
        <p:nvCxnSpPr>
          <p:cNvPr id="7" name="직선 화살표 연결선 6"/>
          <p:cNvCxnSpPr/>
          <p:nvPr/>
        </p:nvCxnSpPr>
        <p:spPr bwMode="auto">
          <a:xfrm>
            <a:off x="4267200" y="4267200"/>
            <a:ext cx="533400" cy="457200"/>
          </a:xfrm>
          <a:prstGeom prst="straightConnector1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>
            <a:outerShdw dist="35921" dir="2700000" algn="ctr" rotWithShape="0">
              <a:srgbClr val="AFAFAF"/>
            </a:outerShdw>
          </a:effectLst>
        </p:spPr>
      </p:cxnSp>
      <p:cxnSp>
        <p:nvCxnSpPr>
          <p:cNvPr id="8" name="직선 화살표 연결선 7"/>
          <p:cNvCxnSpPr>
            <a:stCxn id="4" idx="3"/>
          </p:cNvCxnSpPr>
          <p:nvPr/>
        </p:nvCxnSpPr>
        <p:spPr bwMode="auto">
          <a:xfrm>
            <a:off x="3429000" y="4229100"/>
            <a:ext cx="1447800" cy="876300"/>
          </a:xfrm>
          <a:prstGeom prst="straightConnector1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>
            <a:outerShdw dist="35921" dir="2700000" algn="ctr" rotWithShape="0">
              <a:srgbClr val="AFAFAF"/>
            </a:outerShdw>
          </a:effectLst>
        </p:spPr>
      </p:cxnSp>
      <p:cxnSp>
        <p:nvCxnSpPr>
          <p:cNvPr id="9" name="직선 화살표 연결선 8"/>
          <p:cNvCxnSpPr>
            <a:stCxn id="4" idx="3"/>
            <a:endCxn id="5" idx="1"/>
          </p:cNvCxnSpPr>
          <p:nvPr/>
        </p:nvCxnSpPr>
        <p:spPr bwMode="auto">
          <a:xfrm>
            <a:off x="3429000" y="4229100"/>
            <a:ext cx="1600200" cy="609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 bwMode="auto">
          <a:xfrm>
            <a:off x="1295400" y="5029200"/>
            <a:ext cx="2133600" cy="1143000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err="1">
                <a:latin typeface="Verdana" pitchFamily="34" charset="0"/>
              </a:rPr>
              <a:t>myTimes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16" name="직선 화살표 연결선 15"/>
          <p:cNvCxnSpPr>
            <a:stCxn id="12" idx="3"/>
            <a:endCxn id="5" idx="1"/>
          </p:cNvCxnSpPr>
          <p:nvPr/>
        </p:nvCxnSpPr>
        <p:spPr bwMode="auto">
          <a:xfrm flipV="1">
            <a:off x="3429000" y="4838700"/>
            <a:ext cx="1600200" cy="7620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 descr="\\.psf\Home\Desktop\스크린샷 2020-02-15 오후 1.28.3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06" y="1071546"/>
            <a:ext cx="8936244" cy="22860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2: return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838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return: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함수에서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return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은 함수를 종료하고 해당 함수를 호출한 곳으로 되돌아가게 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dirty="0"/>
          </a:p>
        </p:txBody>
      </p:sp>
      <p:pic>
        <p:nvPicPr>
          <p:cNvPr id="4098" name="Picture 2" descr="\\.psf\Home\Desktop\스크린샷 2020-02-15 오후 1.30.3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1785926"/>
            <a:ext cx="3882080" cy="4929222"/>
          </a:xfrm>
          <a:prstGeom prst="rect">
            <a:avLst/>
          </a:prstGeom>
          <a:noFill/>
        </p:spPr>
      </p:pic>
      <p:sp>
        <p:nvSpPr>
          <p:cNvPr id="7" name="설명선 2 6"/>
          <p:cNvSpPr/>
          <p:nvPr/>
        </p:nvSpPr>
        <p:spPr bwMode="auto">
          <a:xfrm>
            <a:off x="4857752" y="2143116"/>
            <a:ext cx="2000264" cy="838200"/>
          </a:xfrm>
          <a:prstGeom prst="borderCallout2">
            <a:avLst>
              <a:gd name="adj1" fmla="val 18750"/>
              <a:gd name="adj2" fmla="val 260"/>
              <a:gd name="adj3" fmla="val 18750"/>
              <a:gd name="adj4" fmla="val -16667"/>
              <a:gd name="adj5" fmla="val 33281"/>
              <a:gd name="adj6" fmla="val -8001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리턴 값이 없는 경우</a:t>
            </a:r>
          </a:p>
        </p:txBody>
      </p:sp>
      <p:sp>
        <p:nvSpPr>
          <p:cNvPr id="8" name="설명선 2 7"/>
          <p:cNvSpPr/>
          <p:nvPr/>
        </p:nvSpPr>
        <p:spPr bwMode="auto">
          <a:xfrm>
            <a:off x="4786314" y="3929066"/>
            <a:ext cx="2057400" cy="838200"/>
          </a:xfrm>
          <a:prstGeom prst="borderCallout2">
            <a:avLst>
              <a:gd name="adj1" fmla="val 18750"/>
              <a:gd name="adj2" fmla="val 260"/>
              <a:gd name="adj3" fmla="val 18750"/>
              <a:gd name="adj4" fmla="val -16667"/>
              <a:gd name="adj5" fmla="val 105507"/>
              <a:gd name="adj6" fmla="val -7966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리턴 값이 있는 경우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 bwMode="auto">
          <a:xfrm>
            <a:off x="1115616" y="2777192"/>
            <a:ext cx="6264696" cy="3748152"/>
          </a:xfrm>
          <a:prstGeom prst="rect">
            <a:avLst/>
          </a:prstGeom>
          <a:gradFill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b="1" dirty="0">
              <a:latin typeface="Verdana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Namespace:global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676400" y="2895600"/>
            <a:ext cx="5257800" cy="1600200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Namespace:</a:t>
            </a:r>
            <a:r>
              <a:rPr lang="en-US" altLang="ko-KR" b="1" dirty="0" err="1" smtClean="0">
                <a:latin typeface="Verdana" pitchFamily="34" charset="0"/>
              </a:rPr>
              <a:t>func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3: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인자전달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8382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인자 전달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파이썬에서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인자는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레퍼런스를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이용해 전달한다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5" name="타원 4"/>
          <p:cNvSpPr/>
          <p:nvPr/>
        </p:nvSpPr>
        <p:spPr bwMode="auto">
          <a:xfrm>
            <a:off x="1981200" y="2895600"/>
            <a:ext cx="685800" cy="685800"/>
          </a:xfrm>
          <a:prstGeom prst="ellipse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X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3124200" y="2971800"/>
            <a:ext cx="4343400" cy="1905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5867400" y="2895600"/>
            <a:ext cx="685800" cy="685800"/>
          </a:xfrm>
          <a:prstGeom prst="ellipse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Verdana" pitchFamily="34" charset="0"/>
              </a:rPr>
              <a:t>y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1981200" y="3810000"/>
            <a:ext cx="685800" cy="685800"/>
          </a:xfrm>
          <a:prstGeom prst="ellipse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Verdana" pitchFamily="34" charset="0"/>
              </a:rPr>
              <a:t>1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1905000" y="5486400"/>
            <a:ext cx="914400" cy="762000"/>
          </a:xfrm>
          <a:prstGeom prst="ellipse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10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16" name="직선 화살표 연결선 15"/>
          <p:cNvCxnSpPr>
            <a:stCxn id="5" idx="4"/>
            <a:endCxn id="12" idx="0"/>
          </p:cNvCxnSpPr>
          <p:nvPr/>
        </p:nvCxnSpPr>
        <p:spPr bwMode="auto">
          <a:xfrm rot="5400000">
            <a:off x="2209800" y="3695700"/>
            <a:ext cx="2286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 bwMode="auto">
          <a:xfrm>
            <a:off x="5715000" y="5486400"/>
            <a:ext cx="914400" cy="762000"/>
          </a:xfrm>
          <a:prstGeom prst="ellipse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20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21" name="직선 화살표 연결선 20"/>
          <p:cNvCxnSpPr>
            <a:stCxn id="11" idx="4"/>
            <a:endCxn id="19" idx="0"/>
          </p:cNvCxnSpPr>
          <p:nvPr/>
        </p:nvCxnSpPr>
        <p:spPr bwMode="auto">
          <a:xfrm rot="5400000">
            <a:off x="5238750" y="4514850"/>
            <a:ext cx="1905000" cy="381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 bwMode="auto">
          <a:xfrm>
            <a:off x="2013992" y="4653136"/>
            <a:ext cx="685800" cy="685800"/>
          </a:xfrm>
          <a:prstGeom prst="ellipse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X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17" name="직선 화살표 연결선 16"/>
          <p:cNvCxnSpPr>
            <a:stCxn id="15" idx="4"/>
          </p:cNvCxnSpPr>
          <p:nvPr/>
        </p:nvCxnSpPr>
        <p:spPr bwMode="auto">
          <a:xfrm rot="5400000">
            <a:off x="2242592" y="5453236"/>
            <a:ext cx="2286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4: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스코핑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룰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914400"/>
            <a:ext cx="86867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스코핑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룰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이름공간은 프로그램에서 쓰이는 이름이 저장되는 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공간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이름을 검색하는 규칙은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LGB(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지역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-Local,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전역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-Global, </a:t>
            </a:r>
          </a:p>
          <a:p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내장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-Built-in)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이라고 하며 </a:t>
            </a:r>
            <a:r>
              <a:rPr lang="en-US" altLang="ko-KR" sz="240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LGB </a:t>
            </a:r>
            <a:r>
              <a:rPr lang="ko-KR" altLang="en-US" sz="240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순서로 이름을 검색한다</a:t>
            </a:r>
            <a:r>
              <a:rPr lang="en-US" altLang="ko-KR" sz="240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.  </a:t>
            </a:r>
          </a:p>
          <a:p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pic>
        <p:nvPicPr>
          <p:cNvPr id="7170" name="Picture 2" descr="\\.psf\Home\Desktop\스크린샷 2020-02-15 오후 1.44.0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2214554"/>
            <a:ext cx="3379112" cy="4357718"/>
          </a:xfrm>
          <a:prstGeom prst="rect">
            <a:avLst/>
          </a:prstGeom>
          <a:noFill/>
        </p:spPr>
      </p:pic>
      <p:sp>
        <p:nvSpPr>
          <p:cNvPr id="6" name="설명선 2 5"/>
          <p:cNvSpPr/>
          <p:nvPr/>
        </p:nvSpPr>
        <p:spPr bwMode="auto">
          <a:xfrm>
            <a:off x="4786314" y="2928934"/>
            <a:ext cx="2971800" cy="1371600"/>
          </a:xfrm>
          <a:prstGeom prst="borderCallout2">
            <a:avLst>
              <a:gd name="adj1" fmla="val 49338"/>
              <a:gd name="adj2" fmla="val -2179"/>
              <a:gd name="adj3" fmla="val 39142"/>
              <a:gd name="adj4" fmla="val -18477"/>
              <a:gd name="adj5" fmla="val 19399"/>
              <a:gd name="adj6" fmla="val -4645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함수 내부에 해당 이름이 없기에 전역 영역에서 찾아서 사용</a:t>
            </a:r>
            <a:endParaRPr kumimoji="0" lang="en-US" altLang="ko-K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설명선 2 6"/>
          <p:cNvSpPr/>
          <p:nvPr/>
        </p:nvSpPr>
        <p:spPr bwMode="auto">
          <a:xfrm>
            <a:off x="4786314" y="5000636"/>
            <a:ext cx="2971800" cy="1371600"/>
          </a:xfrm>
          <a:prstGeom prst="borderCallout2">
            <a:avLst>
              <a:gd name="adj1" fmla="val 49338"/>
              <a:gd name="adj2" fmla="val -2179"/>
              <a:gd name="adj3" fmla="val 39142"/>
              <a:gd name="adj4" fmla="val -18477"/>
              <a:gd name="adj5" fmla="val 23289"/>
              <a:gd name="adj6" fmla="val -467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solidFill>
                  <a:schemeClr val="tx1"/>
                </a:solidFill>
                <a:latin typeface="Verdana" pitchFamily="34" charset="0"/>
              </a:rPr>
              <a:t>함수 내부에 </a:t>
            </a:r>
            <a:r>
              <a:rPr lang="en-US" altLang="ko-KR" b="1" dirty="0">
                <a:solidFill>
                  <a:schemeClr val="tx1"/>
                </a:solidFill>
                <a:latin typeface="Verdana" pitchFamily="34" charset="0"/>
              </a:rPr>
              <a:t>x</a:t>
            </a:r>
            <a:r>
              <a:rPr lang="ko-KR" altLang="en-US" b="1" dirty="0">
                <a:solidFill>
                  <a:schemeClr val="tx1"/>
                </a:solidFill>
                <a:latin typeface="Verdana" pitchFamily="34" charset="0"/>
              </a:rPr>
              <a:t>라는 이름이 등록됨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1885</TotalTime>
  <Words>814</Words>
  <Application>Microsoft Office PowerPoint</Application>
  <PresentationFormat>화면 슬라이드 쇼(4:3)</PresentationFormat>
  <Paragraphs>227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맑은 고딕</vt:lpstr>
      <vt:lpstr>Arial</vt:lpstr>
      <vt:lpstr>Wingdings</vt:lpstr>
      <vt:lpstr>Segoe Light</vt:lpstr>
      <vt:lpstr>Verdana</vt:lpstr>
      <vt:lpstr>Calibri</vt:lpstr>
      <vt:lpstr>Segoe UI</vt:lpstr>
      <vt:lpstr>Times New Roman</vt:lpstr>
      <vt:lpstr>Presentation1</vt:lpstr>
      <vt:lpstr>3장 </vt:lpstr>
      <vt:lpstr>Module Overview</vt:lpstr>
      <vt:lpstr>Lesson 1: 함수의 정의</vt:lpstr>
      <vt:lpstr>Lesson 1: 함수의 정의</vt:lpstr>
      <vt:lpstr>Lesson 1: 함수의 정의</vt:lpstr>
      <vt:lpstr>Lesson 1: 함수의 정의</vt:lpstr>
      <vt:lpstr>Lesson 2: return</vt:lpstr>
      <vt:lpstr>Lesson 3: 인자전달</vt:lpstr>
      <vt:lpstr>Lesson 4: 스코핑 룰</vt:lpstr>
      <vt:lpstr>Lesson 5: 함수의 인자</vt:lpstr>
      <vt:lpstr>Lesson 5: 함수의 인자</vt:lpstr>
      <vt:lpstr>Lesson 6: 람다 함수</vt:lpstr>
      <vt:lpstr>Lesson 7: 분기구문</vt:lpstr>
      <vt:lpstr>Lesson 7: 분기구문</vt:lpstr>
      <vt:lpstr>Lesson 7: 분기구문</vt:lpstr>
      <vt:lpstr>Lesson 8: 반복 구문</vt:lpstr>
      <vt:lpstr>Lesson 8: 반복 구문</vt:lpstr>
      <vt:lpstr>Lesson 8: 반복 구문</vt:lpstr>
      <vt:lpstr>Lesson 8: 반복 구문</vt:lpstr>
      <vt:lpstr>Lesson 9: 제어문과 연관된 유용한 함수</vt:lpstr>
      <vt:lpstr>Lesson 9: 제어문과 연관된 유용한 함수</vt:lpstr>
      <vt:lpstr>Lesson 9: 제어문과 연관된 유용한 함수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Module02</dc:title>
  <dc:creator>karthi</dc:creator>
  <cp:lastModifiedBy>김 종덕</cp:lastModifiedBy>
  <cp:revision>96</cp:revision>
  <dcterms:created xsi:type="dcterms:W3CDTF">2013-03-04T09:54:30Z</dcterms:created>
  <dcterms:modified xsi:type="dcterms:W3CDTF">2023-06-01T04:13:03Z</dcterms:modified>
</cp:coreProperties>
</file>