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</p:sldIdLst>
  <p:sldSz cx="9144000" cy="6858000" type="screen4x3"/>
  <p:notesSz cx="6858000" cy="9144000"/>
  <p:embeddedFontLst>
    <p:embeddedFont>
      <p:font typeface="Baskerville Old Face" panose="02020602080505020303" pitchFamily="18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Segoe Light" panose="020B0600000101010101" charset="0"/>
      <p:regular r:id="rId43"/>
      <p:italic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Verdana" panose="020B0604030504040204" pitchFamily="34" charset="0"/>
      <p:regular r:id="rId49"/>
      <p:bold r:id="rId50"/>
      <p:italic r:id="rId51"/>
      <p:boldItalic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20" autoAdjust="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8660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4110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595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63772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4017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90789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3725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741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7232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9096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1095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02626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15824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26808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13138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24913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50028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41097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1486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79750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90607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5610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42547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9301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12913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07692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01642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886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0800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9147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9440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2923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736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7993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56412"/>
            <a:ext cx="5732417" cy="366254"/>
          </a:xfrm>
        </p:spPr>
        <p:txBody>
          <a:bodyPr/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endParaRPr 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err="1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클래스사용과 모듈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패키지 활용하기</a:t>
            </a:r>
            <a:r>
              <a:rPr lang="en-US">
                <a:latin typeface="맑은 고딕" pitchFamily="50" charset="-127"/>
                <a:ea typeface="맑은 고딕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57200" y="3352800"/>
            <a:ext cx="28194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1(</a:t>
            </a:r>
            <a:r>
              <a:rPr kumimoji="0" lang="ko-KR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name=“</a:t>
            </a:r>
            <a:r>
              <a:rPr lang="ko-KR" altLang="en-US" b="1">
                <a:latin typeface="Verdana" pitchFamily="34" charset="0"/>
              </a:rPr>
              <a:t>전우치</a:t>
            </a:r>
            <a:r>
              <a:rPr lang="en-US" altLang="ko-KR" b="1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419600" y="33528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Person(</a:t>
            </a:r>
            <a:r>
              <a:rPr lang="ko-KR" altLang="en-US" b="1">
                <a:latin typeface="Verdana" pitchFamily="34" charset="0"/>
              </a:rPr>
              <a:t>클래스</a:t>
            </a:r>
            <a:r>
              <a:rPr lang="en-US" altLang="ko-KR" b="1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rint()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3276600" y="3771900"/>
            <a:ext cx="1143000" cy="114300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5445224"/>
            <a:ext cx="7984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객체의 이름공간에 변경된 데이터를 저장한다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설계 철학은 개발자에게 많은 제약을 가하지 </a:t>
            </a:r>
            <a:endParaRPr lang="en-US" altLang="ko-KR" sz="240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않는 것이기에 기본 접근 권한은 </a:t>
            </a:r>
            <a:r>
              <a:rPr lang="en-US" altLang="ko-KR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으로 되어 있다</a:t>
            </a:r>
            <a:r>
              <a:rPr lang="en-US" altLang="ko-KR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240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2023-01-05_16-40-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836712"/>
            <a:ext cx="2947011" cy="228833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467544" y="4365104"/>
            <a:ext cx="2808312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p2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name=“default</a:t>
            </a:r>
            <a:r>
              <a:rPr lang="ko-KR" altLang="en-US" b="1" dirty="0">
                <a:latin typeface="Verdana" pitchFamily="34" charset="0"/>
              </a:rPr>
              <a:t> </a:t>
            </a:r>
            <a:r>
              <a:rPr lang="en-US" altLang="ko-KR" b="1" dirty="0">
                <a:latin typeface="Verdana" pitchFamily="34" charset="0"/>
              </a:rPr>
              <a:t>name”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3275856" y="4149080"/>
            <a:ext cx="1152128" cy="648072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객체의 이름공간이 다르다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그래서 아래의 순서로 이름을 찾는다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객체 영역 </a:t>
            </a:r>
            <a:r>
              <a:rPr lang="en-US" altLang="ko-KR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클래스 객체 영역 </a:t>
            </a:r>
            <a:r>
              <a:rPr lang="en-US" altLang="ko-KR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240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전역 영역</a:t>
            </a:r>
            <a:endParaRPr lang="en-US" altLang="ko-KR" sz="240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런타임에 각 클래스와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이름공간에 멤버 변수를 추가하거나 삭제할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C#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이나 자바와는 다른 특징이다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14282" y="4857760"/>
            <a:ext cx="3352800" cy="942964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1(</a:t>
            </a:r>
            <a:r>
              <a:rPr kumimoji="0" lang="ko-KR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name=“</a:t>
            </a:r>
            <a:r>
              <a:rPr lang="ko-KR" altLang="en-US" b="1" err="1">
                <a:latin typeface="Verdana" pitchFamily="34" charset="0"/>
              </a:rPr>
              <a:t>전우치</a:t>
            </a:r>
            <a:r>
              <a:rPr lang="en-US" altLang="ko-KR" b="1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48200" y="4485859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Person(</a:t>
            </a:r>
            <a:r>
              <a:rPr lang="ko-KR" altLang="en-US" b="1">
                <a:latin typeface="Verdana" pitchFamily="34" charset="0"/>
              </a:rPr>
              <a:t>클래스</a:t>
            </a:r>
            <a:r>
              <a:rPr lang="en-US" altLang="ko-KR" b="1">
                <a:latin typeface="Verdana" pitchFamily="34" charset="0"/>
              </a:rPr>
              <a:t>)</a:t>
            </a: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 flipV="1">
            <a:off x="3567082" y="5019259"/>
            <a:ext cx="1081118" cy="309983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 bwMode="auto">
          <a:xfrm>
            <a:off x="214282" y="5929330"/>
            <a:ext cx="3679503" cy="757238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>
              <a:latin typeface="Verdana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2(</a:t>
            </a:r>
            <a:r>
              <a:rPr kumimoji="0" lang="ko-KR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latin typeface="Verdana" pitchFamily="34" charset="0"/>
              </a:rPr>
              <a:t>name = “default name”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2" name="직선 화살표 연결선 11"/>
          <p:cNvCxnSpPr>
            <a:cxnSpLocks/>
            <a:stCxn id="9" idx="3"/>
          </p:cNvCxnSpPr>
          <p:nvPr/>
        </p:nvCxnSpPr>
        <p:spPr bwMode="auto">
          <a:xfrm flipV="1">
            <a:off x="3893785" y="5066487"/>
            <a:ext cx="719143" cy="1241462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 descr="2023-01-05_16-40-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80728"/>
            <a:ext cx="3955123" cy="30711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새로운 멤버 변수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57200" y="54102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2(</a:t>
            </a:r>
            <a:r>
              <a:rPr kumimoji="0" lang="ko-KR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name=“Default name”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53000" y="4724400"/>
            <a:ext cx="4038600" cy="10668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Person(</a:t>
            </a:r>
            <a:r>
              <a:rPr lang="ko-KR" altLang="en-US" b="1">
                <a:latin typeface="Verdana" pitchFamily="34" charset="0"/>
              </a:rPr>
              <a:t>클래스</a:t>
            </a:r>
            <a:r>
              <a:rPr lang="en-US" altLang="ko-KR" b="1"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t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itle</a:t>
            </a:r>
            <a:r>
              <a:rPr kumimoji="0" lang="en-US" altLang="ko-KR" sz="18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= “New title”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 bwMode="auto">
          <a:xfrm flipV="1">
            <a:off x="3810000" y="5257800"/>
            <a:ext cx="1143000" cy="571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auto">
          <a:xfrm>
            <a:off x="457200" y="4343400"/>
            <a:ext cx="33528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1(</a:t>
            </a:r>
            <a:r>
              <a:rPr kumimoji="0" lang="ko-KR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name=“</a:t>
            </a:r>
            <a:r>
              <a:rPr lang="ko-KR" altLang="en-US" b="1" err="1">
                <a:latin typeface="Verdana" pitchFamily="34" charset="0"/>
              </a:rPr>
              <a:t>전우치</a:t>
            </a:r>
            <a:r>
              <a:rPr lang="en-US" altLang="ko-KR" b="1">
                <a:latin typeface="Verdana" pitchFamily="34" charset="0"/>
              </a:rPr>
              <a:t>”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직선 화살표 연결선 8"/>
          <p:cNvCxnSpPr>
            <a:endCxn id="6" idx="1"/>
          </p:cNvCxnSpPr>
          <p:nvPr/>
        </p:nvCxnSpPr>
        <p:spPr bwMode="auto">
          <a:xfrm>
            <a:off x="3810000" y="4457700"/>
            <a:ext cx="11430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\\.psf\Home\Desktop\스크린샷 2020-02-15 오후 3.26.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14488"/>
            <a:ext cx="4370408" cy="1643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119156" cy="5147356"/>
          </a:xfrm>
        </p:spPr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멤버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self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가 누락된 경우 아래와 같이 실행될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전역변수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과 멤버변수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 겹치는 경우 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\\.psf\Home\Desktop\스크린샷 2020-02-15 오후 3.29.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857364"/>
            <a:ext cx="4214842" cy="4116998"/>
          </a:xfrm>
          <a:prstGeom prst="rect">
            <a:avLst/>
          </a:prstGeom>
          <a:noFill/>
        </p:spPr>
      </p:pic>
      <p:pic>
        <p:nvPicPr>
          <p:cNvPr id="7171" name="Picture 3" descr="\\.psf\AllFiles\var\folders\_y\sl8z2_316l5031jrp0kp0t5w0000gn\T\스크린샷 2020-02-15 오후 3.30.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4786322"/>
            <a:ext cx="3291325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객체</a:t>
            </a:r>
            <a:endParaRPr lang="ko-KR" altLang="en-US"/>
          </a:p>
        </p:txBody>
      </p:sp>
      <p:sp>
        <p:nvSpPr>
          <p:cNvPr id="4" name="직사각형 1"/>
          <p:cNvSpPr>
            <a:spLocks noChangeArrowheads="1"/>
          </p:cNvSpPr>
          <p:nvPr/>
        </p:nvSpPr>
        <p:spPr bwMode="auto">
          <a:xfrm>
            <a:off x="3131840" y="1484784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/>
              <a:t>object </a:t>
            </a:r>
          </a:p>
          <a:p>
            <a:pPr algn="ctr"/>
            <a:r>
              <a:rPr kumimoji="0" lang="en-US" altLang="ko-KR" b="1"/>
              <a:t>(</a:t>
            </a:r>
            <a:r>
              <a:rPr kumimoji="0" lang="ko-KR" altLang="en-US" b="1"/>
              <a:t>모든</a:t>
            </a:r>
            <a:r>
              <a:rPr kumimoji="0" lang="en-US" altLang="ko-KR" b="1"/>
              <a:t> </a:t>
            </a:r>
            <a:r>
              <a:rPr kumimoji="0" lang="ko-KR" altLang="en-US" b="1"/>
              <a:t>클래스의 뿌리</a:t>
            </a:r>
            <a:r>
              <a:rPr kumimoji="0" lang="en-US" altLang="ko-KR" b="1"/>
              <a:t>)</a:t>
            </a:r>
            <a:endParaRPr kumimoji="0" lang="ko-KR" altLang="en-US" b="1"/>
          </a:p>
        </p:txBody>
      </p:sp>
      <p:sp>
        <p:nvSpPr>
          <p:cNvPr id="5" name="직사각형 9"/>
          <p:cNvSpPr>
            <a:spLocks noChangeArrowheads="1"/>
          </p:cNvSpPr>
          <p:nvPr/>
        </p:nvSpPr>
        <p:spPr bwMode="auto">
          <a:xfrm>
            <a:off x="179512" y="3240315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/>
              <a:t>int</a:t>
            </a:r>
            <a:r>
              <a:rPr kumimoji="0" lang="ko-KR" altLang="en-US" b="1"/>
              <a:t> 클래스</a:t>
            </a:r>
          </a:p>
        </p:txBody>
      </p:sp>
      <p:sp>
        <p:nvSpPr>
          <p:cNvPr id="6" name="직사각형 10"/>
          <p:cNvSpPr>
            <a:spLocks noChangeArrowheads="1"/>
          </p:cNvSpPr>
          <p:nvPr/>
        </p:nvSpPr>
        <p:spPr bwMode="auto">
          <a:xfrm>
            <a:off x="3131840" y="3231034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/>
              <a:t>Person</a:t>
            </a:r>
            <a:r>
              <a:rPr kumimoji="0" lang="ko-KR" altLang="en-US" b="1"/>
              <a:t>클래스</a:t>
            </a:r>
          </a:p>
        </p:txBody>
      </p:sp>
      <p:sp>
        <p:nvSpPr>
          <p:cNvPr id="7" name="직사각형 11"/>
          <p:cNvSpPr>
            <a:spLocks noChangeArrowheads="1"/>
          </p:cNvSpPr>
          <p:nvPr/>
        </p:nvSpPr>
        <p:spPr bwMode="auto">
          <a:xfrm>
            <a:off x="6084168" y="3240315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/>
              <a:t>str</a:t>
            </a:r>
            <a:r>
              <a:rPr kumimoji="0" lang="ko-KR" altLang="en-US" b="1"/>
              <a:t>클래스</a:t>
            </a:r>
          </a:p>
        </p:txBody>
      </p:sp>
      <p:cxnSp>
        <p:nvCxnSpPr>
          <p:cNvPr id="8" name="직선 화살표 연결선 5"/>
          <p:cNvCxnSpPr>
            <a:cxnSpLocks noChangeShapeType="1"/>
            <a:endCxn id="4" idx="2"/>
          </p:cNvCxnSpPr>
          <p:nvPr/>
        </p:nvCxnSpPr>
        <p:spPr bwMode="auto">
          <a:xfrm flipV="1">
            <a:off x="4409778" y="2492846"/>
            <a:ext cx="0" cy="7381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직선 화살표 연결선 12"/>
          <p:cNvCxnSpPr>
            <a:cxnSpLocks noChangeShapeType="1"/>
          </p:cNvCxnSpPr>
          <p:nvPr/>
        </p:nvCxnSpPr>
        <p:spPr bwMode="auto">
          <a:xfrm flipH="1" flipV="1">
            <a:off x="4321007" y="2530152"/>
            <a:ext cx="3006725" cy="6635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직사각형 18"/>
          <p:cNvSpPr>
            <a:spLocks noChangeArrowheads="1"/>
          </p:cNvSpPr>
          <p:nvPr/>
        </p:nvSpPr>
        <p:spPr bwMode="auto">
          <a:xfrm>
            <a:off x="3131840" y="4882034"/>
            <a:ext cx="2555875" cy="100806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b="1"/>
              <a:t>Student</a:t>
            </a:r>
            <a:r>
              <a:rPr kumimoji="0" lang="ko-KR" altLang="en-US" b="1"/>
              <a:t>클래스</a:t>
            </a:r>
          </a:p>
        </p:txBody>
      </p:sp>
      <p:cxnSp>
        <p:nvCxnSpPr>
          <p:cNvPr id="11" name="직선 화살표 연결선 19"/>
          <p:cNvCxnSpPr>
            <a:cxnSpLocks noChangeShapeType="1"/>
          </p:cNvCxnSpPr>
          <p:nvPr/>
        </p:nvCxnSpPr>
        <p:spPr bwMode="auto">
          <a:xfrm flipV="1">
            <a:off x="4409778" y="4270846"/>
            <a:ext cx="0" cy="6286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화살표 연결선 12"/>
          <p:cNvCxnSpPr>
            <a:cxnSpLocks noChangeShapeType="1"/>
            <a:stCxn id="5" idx="0"/>
          </p:cNvCxnSpPr>
          <p:nvPr/>
        </p:nvCxnSpPr>
        <p:spPr bwMode="auto">
          <a:xfrm flipV="1">
            <a:off x="1457450" y="2515727"/>
            <a:ext cx="2952327" cy="724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3482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534400" cy="5147356"/>
          </a:xfrm>
        </p:spPr>
        <p:txBody>
          <a:bodyPr/>
          <a:lstStyle/>
          <a:p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소멸자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자바나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C#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과 동일하게 파이썬에서도 초기화 작업을 위해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메모리 해제 등의 종료작업을 위해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소멸자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지원한다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객체가 생성될 때 자동으로 호출되며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소멸자는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객체의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레퍼런스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카운트가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 될 때 호출된다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가비지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컬렉션을 사용하기 때문에 메모리 관리는 자동으로 처리된다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 descr="\\.psf\Home\Desktop\스크린샷 2020-02-15 오후 4.18.5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500438"/>
            <a:ext cx="7898274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private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멤버 속성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앞의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BankAccount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클래스에서 멤버 변수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balance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는 중요한 변수임에도 불구하고 파이썬에서 기본적으로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public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속성을 갖기 때문에 클래스의 외부에서 접근하거나 변경할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그래서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이름 변경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(Naming Mangling)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으로 문제를 해결했다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즉 클래스 내의 멤버 변수나 함수를 정의할 때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>
                <a:latin typeface="Baskerville Old Face" panose="02020602080505020303" pitchFamily="18" charset="0"/>
                <a:ea typeface="맑은 고딕" pitchFamily="50" charset="-127"/>
              </a:rPr>
              <a:t>__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시작하는 경우 클래스 외부에서 참조할 때 자동적으로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>
                <a:latin typeface="Baskerville Old Face" panose="02020602080505020303" pitchFamily="18" charset="0"/>
                <a:ea typeface="맑은 고딕" pitchFamily="50" charset="-127"/>
              </a:rPr>
              <a:t>_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클래스이름</a:t>
            </a:r>
            <a:r>
              <a:rPr lang="en-US" altLang="ko-KR" sz="2400">
                <a:latin typeface="Baskerville Old Face" panose="02020602080505020303" pitchFamily="18" charset="0"/>
                <a:ea typeface="맑은 고딕" pitchFamily="50" charset="-127"/>
              </a:rPr>
              <a:t>__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멤버이름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으로 변경된다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변수나 메서드의 이름 앞에 </a:t>
            </a:r>
            <a:r>
              <a:rPr lang="en-US" altLang="ko-KR" sz="2400">
                <a:latin typeface="Baskerville Old Face" panose="02020602080505020303" pitchFamily="18" charset="0"/>
                <a:ea typeface="맑은 고딕" pitchFamily="50" charset="-127"/>
              </a:rPr>
              <a:t>__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를 붙인다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 경우 해당 클래스 안에서만 사용한다는 규칙이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관례적인 부분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변수나 메서드의 이름 앞에 </a:t>
            </a:r>
            <a:r>
              <a:rPr lang="en-US" altLang="ko-KR" sz="2400">
                <a:latin typeface="Baskerville Old Face" panose="02020602080505020303" pitchFamily="18" charset="0"/>
                <a:ea typeface="맑은 고딕" pitchFamily="50" charset="-127"/>
              </a:rPr>
              <a:t>__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를 붙인다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혹시 외부에서 접근해야 하는 경우 원래 이름이 아닌 확장된 이름인 </a:t>
            </a:r>
            <a:r>
              <a:rPr lang="en-US" altLang="ko-KR" sz="2400">
                <a:latin typeface="Baskerville Old Face" panose="02020602080505020303" pitchFamily="18" charset="0"/>
                <a:ea typeface="맑은 고딕" pitchFamily="50" charset="-127"/>
              </a:rPr>
              <a:t>_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클래스명</a:t>
            </a:r>
            <a:r>
              <a:rPr lang="en-US" altLang="ko-KR" sz="2400">
                <a:latin typeface="Baskerville Old Face" panose="02020602080505020303" pitchFamily="18" charset="0"/>
                <a:ea typeface="맑은 고딕" pitchFamily="50" charset="-127"/>
              </a:rPr>
              <a:t>__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속성명으로 접근해야 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7620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예약어에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속하는 식별자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>
                <a:latin typeface="Baskerville Old Face" panose="02020602080505020303" pitchFamily="18" charset="0"/>
                <a:ea typeface="맑은 고딕" panose="020B0503020000020004" pitchFamily="50" charset="-127"/>
                <a:cs typeface="Courier New" panose="02070309020205020404" pitchFamily="49" charset="0"/>
              </a:rPr>
              <a:t>__*__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식별자의 앞뒤에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가 붙어 있는 식별자는 시스템에서 정의한 이름이다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다시 말해 언어 수준에서 준비된 기능을 구현하기 위해 사용되는 이름이다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>
                <a:latin typeface="Baskerville Old Face" panose="02020602080505020303" pitchFamily="18" charset="0"/>
                <a:ea typeface="맑은 고딕" pitchFamily="50" charset="-127"/>
              </a:rPr>
              <a:t>__*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 안에서 외부로 노출되지 않는 식별자로 인식된다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이름변경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(Naming Mangling)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을 통해 접근하기 힘들게 만든다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   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8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 descr="\\.psf\Home\Desktop\스크린샷 2020-02-15 오후 4.20.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928670"/>
            <a:ext cx="7429552" cy="5716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클래스와 인스턴스 소개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생성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err="1">
                <a:latin typeface="맑은 고딕" pitchFamily="50" charset="-127"/>
                <a:ea typeface="맑은 고딕" pitchFamily="50" charset="-127"/>
              </a:rPr>
              <a:t>소멸자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상속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모듈을 만들고 사용하기 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패키지를 사용하기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상속을 사용하면 부모 클래스의 모든 속성을 자식 클래스에 물려줄 수 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부모에 공통 속성을 두고 특화된 기능은 자식 클래스에 구현한다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클래스의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선언부에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상속받을 부모 클래스 리스트를 괄호 사이에 기술하면 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buNone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</a:t>
            </a:r>
            <a:r>
              <a:rPr lang="en-US" altLang="ko-KR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(Person)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buNone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 descr="\\.psf\Home\Desktop\스크린샷 2020-02-15 오후 4.22.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857232"/>
            <a:ext cx="8698362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명시적으로 부모 클래스의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호출하는 경우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 descr="\\.psf\Home\Desktop\스크린샷 2020-02-15 오후 4.26.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14488"/>
            <a:ext cx="7678106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재정의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상속받은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메서드의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바디를 다시 정의한다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 descr="\\.psf\Home\Desktop\스크린샷 2020-02-15 오후 4.28.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571612"/>
            <a:ext cx="8329549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4212" cy="5836785"/>
          </a:xfrm>
        </p:spPr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모듈은 여러 코드를 묶어 다른 곳에서 재사용할 수 있는 코드 모음을 말한다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027" name="Picture 3" descr="\\.psf\Home\Desktop\스크린샷 2020-02-22 오전 10.42.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073" y="1828800"/>
            <a:ext cx="8829527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다양한 모듈을 제공한다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(string),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(date),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(time),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(math),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(fraction),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십진법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(decimal),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랜덤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(random),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(file), sqlite3, </a:t>
            </a:r>
            <a:r>
              <a:rPr lang="en-US" altLang="ko-KR" err="1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sys, threading, xml, http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등등 약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개 정도의 다양한 모듈들이 존재한다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개발자가 필요하면 모듈을 작성해서 제공할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내가 만든 모듈을 다른 개발자들에게 제공하거나 또는 제공 받을 수 있다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10600" cy="6019800"/>
          </a:xfrm>
        </p:spPr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 만들기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파이썬에는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많은 내장 모듈이 있지만 사용자가 직접 모듈을 생성할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합집합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차집합을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구하는 간단한 집합 관련 모듈을 만들어서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c:\python310\lib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에 복사하면 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\\.psf\Home\Desktop\스크린샷 2020-02-22 오전 10.36.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199"/>
            <a:ext cx="3048000" cy="48373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5029200" y="2514600"/>
            <a:ext cx="2895600" cy="990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simpleset.py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파일이 제공된다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 파일을 복사해서 사용한다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5800" cy="5791200"/>
          </a:xfrm>
        </p:spPr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\\.psf\Home\Desktop\스크린샷 2020-02-22 오전 10.40.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729646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531985"/>
          </a:xfrm>
        </p:spPr>
        <p:txBody>
          <a:bodyPr/>
          <a:lstStyle/>
          <a:p>
            <a:r>
              <a:rPr lang="en-US" sz="2400">
                <a:latin typeface="맑은 고딕" pitchFamily="50" charset="-127"/>
                <a:ea typeface="맑은 고딕" pitchFamily="50" charset="-127"/>
              </a:rPr>
              <a:t>from &lt;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&gt; import &lt;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어트리뷰트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&gt;: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이렇게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임포트된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어트리뷰트는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모듈이름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어트리뷰트이름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같은 형식으로 쓰지 않고 바로 참조한다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8194" name="Picture 2" descr="\\.psf\Home\Desktop\스크린샷 2020-02-22 오전 11.03.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28406"/>
            <a:ext cx="5828210" cy="3108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맑은 고딕" pitchFamily="50" charset="-127"/>
                <a:ea typeface="맑은 고딕" pitchFamily="50" charset="-127"/>
              </a:rPr>
              <a:t>from &lt;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&gt; import * 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 내 이름 중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시작하는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어트리뷰트를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제외하고 모든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어트리뷰트를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현재의 이름공간으로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임포트한다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 descr="\\.psf\Home\Desktop\스크린샷 2020-02-22 오전 11.05.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62200"/>
            <a:ext cx="893518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 정의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개발자에게 필요한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형식을 새롭게 만든다고 보면 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 직원 클래스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부서코드등의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데이터가 필요하고 입사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퇴사와 같은 액션이 필요하다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 제품 클래스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제품번호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분류코드등이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필요하고 제품등록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삭제와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조회등의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액션이 필요하다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147356"/>
          </a:xfrm>
        </p:spPr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임포트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파헤치기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바이트 코드는 일종의 중간 모듈이다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 파일이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simpleset.py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라면 바이트 코드는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simpleset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파이썬버전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pyc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라는 이름으로 모듈 파일이 존재하는 폴더에 저장된다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모듈이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임포트될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때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인터프리팅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없이 바로 로딩됨으로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임포트되는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속도가 보다 빨라진다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 </a:t>
            </a:r>
            <a:endParaRPr lang="en-US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2023-01-04_14-30-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048000"/>
            <a:ext cx="536014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147356"/>
          </a:xfrm>
        </p:spPr>
        <p:txBody>
          <a:bodyPr/>
          <a:lstStyle/>
          <a:p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소스를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컴파일해서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실행파일로 배포해야 하는 경우라면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pyinstaller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를 설치해서 사용할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보안상 소스코드를 배포하지 못하는 경우라면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pyinstaller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를 사용해서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빌드한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*.exe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파일을 배포할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2023-01-04_14-31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743200"/>
            <a:ext cx="7620000" cy="347909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147356"/>
          </a:xfrm>
        </p:spPr>
        <p:txBody>
          <a:bodyPr/>
          <a:lstStyle/>
          <a:p>
            <a:r>
              <a:rPr lang="en-US" sz="2400">
                <a:latin typeface="맑은 고딕" pitchFamily="50" charset="-127"/>
                <a:ea typeface="맑은 고딕" pitchFamily="50" charset="-127"/>
              </a:rPr>
              <a:t>Command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창을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오픈한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상태에서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c:\work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에 있는 클래스 파일 중에 하나를 컴파일해 본다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BankAccount.py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컴파일하는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경우라면 아래와 같이 실행파일을 만들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23-01-04_14-35-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514600"/>
            <a:ext cx="7094915" cy="2950027"/>
          </a:xfrm>
          <a:prstGeom prst="rect">
            <a:avLst/>
          </a:prstGeom>
        </p:spPr>
      </p:pic>
      <p:pic>
        <p:nvPicPr>
          <p:cNvPr id="8" name="그림 7" descr="2023-01-04_14-35-5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5638800"/>
            <a:ext cx="4183743" cy="922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4: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534400" cy="6019800"/>
          </a:xfrm>
        </p:spPr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모듈은 메모리에 한번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하나만 로딩되고 이를 참고하는 여러 개의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레퍼린스가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314" name="Picture 2" descr="\\.psf\Home\Desktop\스크린샷 2020-02-22 오전 11.18.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8710437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2023-01-04_14-36-5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514600"/>
            <a:ext cx="3444426" cy="1813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5: </a:t>
            </a:r>
            <a:r>
              <a:rPr lang="ko-KR" altLang="en-US"/>
              <a:t>패키지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534400" cy="5147356"/>
          </a:xfrm>
        </p:spPr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여러 개의 모듈을 묶어야 할 경우 패키지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폴더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를 사용한다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이러한 모듈과 패키지는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설치 폴더의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Lib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라는 하위 폴더에 저장되어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아래는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urllib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패키지의 구조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endParaRPr lang="en-US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9" name="Picture 3" descr="\\.psf\Home\Desktop\스크린샷 2020-02-22 오전 11.23.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774317"/>
            <a:ext cx="5957888" cy="104298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 bwMode="auto">
          <a:xfrm>
            <a:off x="2971800" y="2590800"/>
            <a:ext cx="4724400" cy="1905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하나의 기능을 구현 </a:t>
            </a:r>
            <a:endParaRPr kumimoji="0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하나의 파일에 다수의 함수나 클래스를 정의</a:t>
            </a:r>
            <a:endParaRPr kumimoji="0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폴더 안에 다수의 모듈을 저장해서 관리 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itchFamily="50" charset="-127"/>
                <a:ea typeface="맑은 고딕" pitchFamily="50" charset="-127"/>
              </a:rPr>
              <a:t>Lesson 5: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패키지</a:t>
            </a:r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패키지에 저장된 모듈의 함수나 클래스를 사용하는 경우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임포트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받는 구문에 따라 접근하는 코드가 다를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외부 라이브러리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모듈이나 패키지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를 다운로드 받아서 설치한 경우 문서에서 추천하는 방식으로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임포트를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받는 것이 안전하다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모듈명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import * </a:t>
            </a: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객체지향프로그래밍의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가지 특징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추상성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꼭 필요한 부분만 구현하는 것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err="1">
                <a:latin typeface="맑은 고딕" pitchFamily="50" charset="-127"/>
                <a:ea typeface="맑은 고딕" pitchFamily="50" charset="-127"/>
              </a:rPr>
              <a:t>상속성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부모 클래스에서 공통 부분을 상속받는 것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err="1">
                <a:latin typeface="맑은 고딕" pitchFamily="50" charset="-127"/>
                <a:ea typeface="맑은 고딕" pitchFamily="50" charset="-127"/>
              </a:rPr>
              <a:t>다형성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동일한 인터페이스에 대해 구체적인 </a:t>
            </a:r>
            <a:r>
              <a:rPr lang="ko-KR" altLang="en-US" err="1">
                <a:latin typeface="맑은 고딕" pitchFamily="50" charset="-127"/>
                <a:ea typeface="맑은 고딕" pitchFamily="50" charset="-127"/>
              </a:rPr>
              <a:t>인스턴스마다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다른 동작을 할 수도 있는 것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클래스와 객체의 관계 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5C8FE4-C673-48A8-84A8-1BC5260A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33423"/>
            <a:ext cx="4581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레고 블록처럼 조립을 통한 개발이 가능하다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A4B7BE-6505-498E-AF4C-11D6EE975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0" y="1628800"/>
            <a:ext cx="7998932" cy="43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6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[Triangle Class]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data + method  </a:t>
            </a:r>
          </a:p>
        </p:txBody>
      </p:sp>
      <p:sp>
        <p:nvSpPr>
          <p:cNvPr id="5" name="이등변 삼각형 4"/>
          <p:cNvSpPr/>
          <p:nvPr/>
        </p:nvSpPr>
        <p:spPr bwMode="auto">
          <a:xfrm>
            <a:off x="1219200" y="2743200"/>
            <a:ext cx="2743200" cy="23622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이등변 삼각형 6"/>
          <p:cNvSpPr/>
          <p:nvPr/>
        </p:nvSpPr>
        <p:spPr bwMode="auto">
          <a:xfrm>
            <a:off x="6172200" y="17526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이등변 삼각형 7"/>
          <p:cNvSpPr/>
          <p:nvPr/>
        </p:nvSpPr>
        <p:spPr bwMode="auto">
          <a:xfrm>
            <a:off x="6248400" y="31242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이등변 삼각형 8"/>
          <p:cNvSpPr/>
          <p:nvPr/>
        </p:nvSpPr>
        <p:spPr bwMode="auto">
          <a:xfrm>
            <a:off x="6248400" y="4572000"/>
            <a:ext cx="1371600" cy="1066800"/>
          </a:xfrm>
          <a:prstGeom prst="triangl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990600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[Triangle Instance]</a:t>
            </a: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8119156" cy="5147356"/>
          </a:xfrm>
        </p:spPr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선언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일반적으로 클래스는 데이터와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구성된다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클래스명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상위클래스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			“””</a:t>
            </a: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클래스에 대한 설명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			“””</a:t>
            </a: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			def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함수명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(self,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인자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2…):</a:t>
            </a: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				     statement1</a:t>
            </a: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				     statement2</a:t>
            </a:r>
          </a:p>
          <a:p>
            <a:pPr>
              <a:buNone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				     return 	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0CDCCF-87CF-449B-A684-4E691468EB4A}"/>
              </a:ext>
            </a:extLst>
          </p:cNvPr>
          <p:cNvSpPr/>
          <p:nvPr/>
        </p:nvSpPr>
        <p:spPr bwMode="auto">
          <a:xfrm>
            <a:off x="533400" y="2564903"/>
            <a:ext cx="1446312" cy="3513559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Verdana" pitchFamily="34" charset="0"/>
              </a:rPr>
              <a:t>들여쓰기</a:t>
            </a: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(</a:t>
            </a:r>
            <a:r>
              <a:rPr lang="ko-KR" altLang="en-US" b="1">
                <a:latin typeface="Verdana" pitchFamily="34" charset="0"/>
              </a:rPr>
              <a:t>공백</a:t>
            </a:r>
            <a:r>
              <a:rPr lang="en-US" altLang="ko-KR" b="1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69DF70-C6A8-462D-B7CE-09B96010447B}"/>
              </a:ext>
            </a:extLst>
          </p:cNvPr>
          <p:cNvSpPr/>
          <p:nvPr/>
        </p:nvSpPr>
        <p:spPr bwMode="auto">
          <a:xfrm>
            <a:off x="2057872" y="4350271"/>
            <a:ext cx="1650032" cy="172819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Verdana" pitchFamily="34" charset="0"/>
              </a:rPr>
              <a:t>들여쓰기</a:t>
            </a: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(</a:t>
            </a:r>
            <a:r>
              <a:rPr lang="ko-KR" altLang="en-US" b="1">
                <a:latin typeface="Verdana" pitchFamily="34" charset="0"/>
              </a:rPr>
              <a:t>공백</a:t>
            </a:r>
            <a:r>
              <a:rPr lang="en-US" altLang="ko-KR" b="1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클래스 객체와 인스턴스 객체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데이터와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추가된 클래스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00034" y="4786322"/>
            <a:ext cx="3429024" cy="857256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1(</a:t>
            </a:r>
            <a:r>
              <a:rPr kumimoji="0" lang="ko-KR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인스턴스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latin typeface="Verdana" pitchFamily="34" charset="0"/>
              </a:rPr>
              <a:t>name = “default name”</a:t>
            </a:r>
            <a:endParaRPr lang="ko-KR" altLang="en-US" b="1">
              <a:latin typeface="Verdana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572000" y="4821507"/>
            <a:ext cx="4038600" cy="8382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Person(</a:t>
            </a:r>
            <a:r>
              <a:rPr lang="ko-KR" altLang="en-US" b="1">
                <a:latin typeface="Verdana" pitchFamily="34" charset="0"/>
              </a:rPr>
              <a:t>클래스</a:t>
            </a:r>
            <a:r>
              <a:rPr lang="en-US" altLang="ko-KR" b="1">
                <a:latin typeface="Verdana" pitchFamily="34" charset="0"/>
              </a:rPr>
              <a:t>)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 bwMode="auto">
          <a:xfrm>
            <a:off x="3929058" y="5214950"/>
            <a:ext cx="642942" cy="25657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3000" y="5715000"/>
            <a:ext cx="626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클래스 객체와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객체 간의 이름공간</a:t>
            </a:r>
          </a:p>
        </p:txBody>
      </p:sp>
      <p:pic>
        <p:nvPicPr>
          <p:cNvPr id="1026" name="Picture 2" descr="\\.psf\Home\Desktop\스크린샷 2020-02-15 오후 3.11.3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1285860"/>
            <a:ext cx="7443097" cy="3143272"/>
          </a:xfrm>
          <a:prstGeom prst="rect">
            <a:avLst/>
          </a:prstGeom>
          <a:noFill/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B598CC-5DCC-45BF-9FAF-A7E2C9CEB57B}"/>
              </a:ext>
            </a:extLst>
          </p:cNvPr>
          <p:cNvCxnSpPr/>
          <p:nvPr/>
        </p:nvCxnSpPr>
        <p:spPr bwMode="auto">
          <a:xfrm flipV="1">
            <a:off x="4357686" y="2214554"/>
            <a:ext cx="1872208" cy="288032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rgbClr val="AFAFAF"/>
            </a:outerShdw>
          </a:effectLst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2FEF21-43D9-4FBB-84C1-C5A6FE8B6CC8}"/>
              </a:ext>
            </a:extLst>
          </p:cNvPr>
          <p:cNvSpPr/>
          <p:nvPr/>
        </p:nvSpPr>
        <p:spPr bwMode="auto">
          <a:xfrm>
            <a:off x="6286512" y="2000240"/>
            <a:ext cx="2520280" cy="504056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err="1">
                <a:latin typeface="Verdana" pitchFamily="34" charset="0"/>
              </a:rPr>
              <a:t>인스턴스</a:t>
            </a:r>
            <a:r>
              <a:rPr lang="ko-KR" altLang="en-US" b="1">
                <a:latin typeface="Verdana" pitchFamily="34" charset="0"/>
              </a:rPr>
              <a:t> 멤버 변수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4780</TotalTime>
  <Words>1608</Words>
  <Application>Microsoft Office PowerPoint</Application>
  <PresentationFormat>화면 슬라이드 쇼(4:3)</PresentationFormat>
  <Paragraphs>280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Times New Roman</vt:lpstr>
      <vt:lpstr>굴림</vt:lpstr>
      <vt:lpstr>맑은 고딕</vt:lpstr>
      <vt:lpstr>Courier New</vt:lpstr>
      <vt:lpstr>Calibri</vt:lpstr>
      <vt:lpstr>Baskerville Old Face</vt:lpstr>
      <vt:lpstr>Verdana</vt:lpstr>
      <vt:lpstr>Segoe UI</vt:lpstr>
      <vt:lpstr>Arial</vt:lpstr>
      <vt:lpstr>Wingdings</vt:lpstr>
      <vt:lpstr>Segoe Light</vt:lpstr>
      <vt:lpstr>Presentation1</vt:lpstr>
      <vt:lpstr>4장 </vt:lpstr>
      <vt:lpstr>Module Overview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1: 클래스 객체와 인스턴스 객체</vt:lpstr>
      <vt:lpstr>Lesson 2: 생성자와 소멸자</vt:lpstr>
      <vt:lpstr>Lesson 2: 생성자와 소멸자</vt:lpstr>
      <vt:lpstr>Lesson 2: 생성자와 소멸자</vt:lpstr>
      <vt:lpstr>Lesson 2: 생성자와 소멸자</vt:lpstr>
      <vt:lpstr>Lesson 3: 상속</vt:lpstr>
      <vt:lpstr>Lesson 3: 상속</vt:lpstr>
      <vt:lpstr>Lesson 3: 상속</vt:lpstr>
      <vt:lpstr>Lesson 3: 상속</vt:lpstr>
      <vt:lpstr>Lesson 4: 모듈</vt:lpstr>
      <vt:lpstr>Lesson 4: 모듈</vt:lpstr>
      <vt:lpstr>Lesson 4: 모듈</vt:lpstr>
      <vt:lpstr>Lesson 4: 모듈</vt:lpstr>
      <vt:lpstr>Lesson 4: 모듈</vt:lpstr>
      <vt:lpstr>Lesson 4: 모듈</vt:lpstr>
      <vt:lpstr>Lesson 4: 모듈</vt:lpstr>
      <vt:lpstr>Lesson 4: 모듈</vt:lpstr>
      <vt:lpstr>Lesson 4: 모듈</vt:lpstr>
      <vt:lpstr>Lesson 4: 모듈</vt:lpstr>
      <vt:lpstr>Lesson 5: 패키지</vt:lpstr>
      <vt:lpstr>Lesson 5: 패키지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종덕 김</cp:lastModifiedBy>
  <cp:revision>295</cp:revision>
  <dcterms:created xsi:type="dcterms:W3CDTF">2013-03-04T09:54:30Z</dcterms:created>
  <dcterms:modified xsi:type="dcterms:W3CDTF">2023-05-23T05:34:18Z</dcterms:modified>
</cp:coreProperties>
</file>