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97" r:id="rId4"/>
    <p:sldId id="294" r:id="rId5"/>
    <p:sldId id="290" r:id="rId6"/>
    <p:sldId id="291" r:id="rId7"/>
    <p:sldId id="292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95" r:id="rId17"/>
    <p:sldId id="296" r:id="rId18"/>
    <p:sldId id="293" r:id="rId19"/>
  </p:sldIdLst>
  <p:sldSz cx="9144000" cy="6858000" type="screen4x3"/>
  <p:notesSz cx="7099300" cy="10234613"/>
  <p:embeddedFontLst>
    <p:embeddedFont>
      <p:font typeface="맑은 고딕" pitchFamily="50" charset="-127"/>
      <p:regular r:id="rId21"/>
      <p:bold r:id="rId22"/>
    </p:embeddedFont>
    <p:embeddedFont>
      <p:font typeface="Segoe UI" pitchFamily="34" charset="0"/>
      <p:regular r:id="rId23"/>
      <p:bold r:id="rId24"/>
      <p:italic r:id="rId25"/>
      <p:boldItalic r:id="rId26"/>
    </p:embeddedFont>
    <p:embeddedFont>
      <p:font typeface="Verdana" pitchFamily="34" charset="0"/>
      <p:regular r:id="rId27"/>
      <p:bold r:id="rId28"/>
      <p:italic r:id="rId29"/>
      <p:boldItalic r:id="rId30"/>
    </p:embeddedFont>
    <p:embeddedFont>
      <p:font typeface="ＭＳ Ｐゴシック" pitchFamily="34" charset="-128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Segoe Light" charset="0"/>
      <p:regular r:id="rId36"/>
      <p: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76" d="100"/>
          <a:sy n="76" d="100"/>
        </p:scale>
        <p:origin x="-16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244033E-7478-442D-BC7F-AF0415780225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73563" y="82550"/>
            <a:ext cx="2762250" cy="2071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1835" y="2343726"/>
            <a:ext cx="6370437" cy="739166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4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1237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539718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5082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772055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2547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25476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2547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5"/>
            <a:ext cx="6370437" cy="7391665"/>
          </a:xfrm>
        </p:spPr>
        <p:txBody>
          <a:bodyPr>
            <a:noAutofit/>
          </a:bodyPr>
          <a:lstStyle/>
          <a:p>
            <a:endParaRPr lang="en-US" sz="11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0025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46953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4695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46953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8350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1115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29265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56997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66254"/>
          </a:xfrm>
        </p:spPr>
        <p:txBody>
          <a:bodyPr/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파이썬에서 데이터베이스 활용하기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Connection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연결된 데이터베이스를 동작시키는 역할을 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Connection.cursor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커서 객체를 생성한다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Connection.rollback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지금까지 작업한 내용을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반영하지 않고 트랜잭션 이전 상태로 되돌린다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Connection.commit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지금까지 작업한 내용을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반영한다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Connection.close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() : DB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연결을 종료한다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Connection.execute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[, parameters])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임시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Cursor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객체를 생성해 해당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execute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실행한다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 Cursor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실질적으로 데이터베이스에서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문장을 실행하고 조회된 결과를 가져오는 역할을 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Cursor.execute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[, parameters]) : SQL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문장을 실행한다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Cursor.executemany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seq_of_parameters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동일한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문장을 매개변수만 변경하면서 실행한다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Cursor.executescript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sql_script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세미콜론으로 구분된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문장을 실행한다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Cursor.fetchone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조회된 결과로부터 데이터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Cursor.fetchmany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([size=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cursor.arraysize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size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만큼의 데이터를 리스트 형태로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Cursor.fetchall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조회된 결과 모드를 리스트로 반환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데이터베이스 연결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물리적인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파일이 없으면 생성되며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파일이 이미 존재하면 그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파일을 사용한다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8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문 실행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SQL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문을 실행한다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4C6551-8AD2-4743-A83E-7F2F51E57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743200"/>
            <a:ext cx="887984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7630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레코드 조회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입력된 데이터를 데이터베이스로부터 가져오는 메서드들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98B92F3-EA22-43B0-93FD-6255F95B24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11666"/>
            <a:ext cx="7324725" cy="3152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E79F926-0198-44B5-86AE-50CF9B87C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551497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트랜잭션 처리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여러 개의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구문을 하나의 실행단위로 묶어서 처리할 수 있다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아래의 구문을 실행하고 </a:t>
            </a:r>
            <a:r>
              <a:rPr lang="ko-KR" altLang="en-US" sz="2800" dirty="0" err="1">
                <a:latin typeface="맑은 고딕" pitchFamily="50" charset="-127"/>
                <a:ea typeface="맑은 고딕" pitchFamily="50" charset="-127"/>
              </a:rPr>
              <a:t>커밋을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하지 않으면 데이터가 저장되지 않는다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119F31-83BD-4472-8AFE-EB3F91054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971800"/>
            <a:ext cx="6432331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작업한 내용을 </a:t>
            </a:r>
            <a:r>
              <a:rPr lang="ko-KR" altLang="en-US" sz="2800" dirty="0" err="1">
                <a:latin typeface="맑은 고딕" pitchFamily="50" charset="-127"/>
                <a:ea typeface="맑은 고딕" pitchFamily="50" charset="-127"/>
              </a:rPr>
              <a:t>커밋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하면 저장이 완료된다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21BBE74-A27C-4A0E-85F6-07E5ADF535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470706"/>
            <a:ext cx="8537356" cy="47776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모든 코드를 직접 작성하기에는 어려움이 있기 때문에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DBBrowser for SQLIte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를 다운로드 받아서 사용한다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2023-01-27_7-27-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2209800"/>
            <a:ext cx="5380100" cy="3843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026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아무래도 관리툴을 사용해서 작업을 하면 좀 더 편하게 기본적인 작업들을 할 수 있다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27_7-37-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2133600"/>
            <a:ext cx="4635054" cy="3603162"/>
          </a:xfrm>
          <a:prstGeom prst="rect">
            <a:avLst/>
          </a:prstGeom>
        </p:spPr>
      </p:pic>
      <p:pic>
        <p:nvPicPr>
          <p:cNvPr id="7" name="그림 6" descr="2023-01-27_7-38-1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2133600"/>
            <a:ext cx="2972104" cy="1977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026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err="1" smtClean="0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같이 사용하면 아래와 같은 프로그램을 생성할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기본적으로 많이  사용하는 입력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검색 기능을 구현했다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85999"/>
            <a:ext cx="3962400" cy="43677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02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관계형데이터베이스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(RDBMS)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소개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데이터베이스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데이터베이스를 처음 사용한다면 엑셀과 비교해 볼 수 있다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엑셀로 만든 하나의 파일은 데이터베이스라고 생각할 수 있다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하나의 파일에 있는 워크시트는 테이블이라고 보면 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하나의 행 데이터를 레코드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(row)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라고 보면 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이름열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전화번호열은 하나의 레코드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(row)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에 있는 컬럼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23-01-27_8-23-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657600"/>
            <a:ext cx="3086440" cy="2966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데이터베이스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파이썬으로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작성한 프로그램에서 데이터를 관리하는 경우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제품 리스트를 입력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조회를 할 수 있는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프로그램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고객 리스트를 입력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조회를 할 수 있는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프로그램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웹에서 수집한 데이터를 로컬 데이터베이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스에 입력해서 지속적으로 사용해야 하는 경우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v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개발자가 직접 파일 구조를 만들어서 작업하기에는 부담스럽기 때문에 로컬 데이터베이스 엔진을 사용하면 작업량이 줄어든다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3" name="AutoShape 5">
            <a:extLst>
              <a:ext uri="{FF2B5EF4-FFF2-40B4-BE49-F238E27FC236}">
                <a16:creationId xmlns:a16="http://schemas.microsoft.com/office/drawing/2014/main" xmlns="" id="{C318446F-B218-40EE-A979-55FAE925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1733550"/>
            <a:ext cx="2138363" cy="175260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>
              <a:lnSpc>
                <a:spcPct val="90000"/>
              </a:lnSpc>
              <a:spcBef>
                <a:spcPct val="40000"/>
              </a:spcBef>
              <a:defRPr/>
            </a:pPr>
            <a:endParaRPr lang="en-GB" sz="2400"/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xmlns="" id="{65205BAA-AECA-4D3B-AB8A-9043E8D9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0"/>
            <a:ext cx="73914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DC0081"/>
              </a:buClr>
            </a:pP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데이터베이스 소개</a:t>
            </a:r>
            <a:endParaRPr lang="en-US" altLang="ko-KR" sz="2800" dirty="0">
              <a:solidFill>
                <a:schemeClr val="tx2"/>
              </a:solidFill>
            </a:endParaRPr>
          </a:p>
        </p:txBody>
      </p:sp>
      <p:sp>
        <p:nvSpPr>
          <p:cNvPr id="616456" name="AutoShape 8">
            <a:extLst>
              <a:ext uri="{FF2B5EF4-FFF2-40B4-BE49-F238E27FC236}">
                <a16:creationId xmlns:a16="http://schemas.microsoft.com/office/drawing/2014/main" xmlns="" id="{C787C965-8EBE-4454-82C7-DBB6291B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28800"/>
            <a:ext cx="1884362" cy="117633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225425" indent="-225425" algn="ctr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r>
              <a:rPr lang="en-US" altLang="ko-KR" dirty="0"/>
              <a:t>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작성한 응용프로그램</a:t>
            </a:r>
            <a:endParaRPr lang="en-US" altLang="ko-KR" dirty="0"/>
          </a:p>
        </p:txBody>
      </p:sp>
      <p:sp>
        <p:nvSpPr>
          <p:cNvPr id="616462" name="AutoShape 14">
            <a:extLst>
              <a:ext uri="{FF2B5EF4-FFF2-40B4-BE49-F238E27FC236}">
                <a16:creationId xmlns:a16="http://schemas.microsoft.com/office/drawing/2014/main" xmlns="" id="{9186514A-A617-46DA-8C64-3C3C268D4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3975100"/>
            <a:ext cx="2228850" cy="19685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r>
              <a:rPr lang="ko-KR" altLang="en-US" dirty="0"/>
              <a:t>관계형데이터베이스</a:t>
            </a:r>
            <a:r>
              <a:rPr lang="en-US" altLang="ko-KR" dirty="0"/>
              <a:t>(RDBMS)</a:t>
            </a:r>
          </a:p>
        </p:txBody>
      </p:sp>
      <p:pic>
        <p:nvPicPr>
          <p:cNvPr id="5127" name="Picture 24" descr="Database">
            <a:extLst>
              <a:ext uri="{FF2B5EF4-FFF2-40B4-BE49-F238E27FC236}">
                <a16:creationId xmlns:a16="http://schemas.microsoft.com/office/drawing/2014/main" xmlns="" id="{F4143C80-FDF0-4AA8-BAF8-8F1CBAC5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4611688"/>
            <a:ext cx="16494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0" name="Line 40">
            <a:extLst>
              <a:ext uri="{FF2B5EF4-FFF2-40B4-BE49-F238E27FC236}">
                <a16:creationId xmlns:a16="http://schemas.microsoft.com/office/drawing/2014/main" xmlns="" id="{2F790018-49A9-4406-BE41-8B9833B8E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2201863"/>
            <a:ext cx="0" cy="1781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1" name="Line 41">
            <a:extLst>
              <a:ext uri="{FF2B5EF4-FFF2-40B4-BE49-F238E27FC236}">
                <a16:creationId xmlns:a16="http://schemas.microsoft.com/office/drawing/2014/main" xmlns="" id="{1C14037C-CD38-4CC7-952A-46741166F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175" y="2208213"/>
            <a:ext cx="1627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2" name="Line 42">
            <a:extLst>
              <a:ext uri="{FF2B5EF4-FFF2-40B4-BE49-F238E27FC236}">
                <a16:creationId xmlns:a16="http://schemas.microsoft.com/office/drawing/2014/main" xmlns="" id="{35BDF52E-1A81-4B7A-AC26-D545D507A91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479675" y="2836863"/>
            <a:ext cx="923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3" name="Line 43">
            <a:extLst>
              <a:ext uri="{FF2B5EF4-FFF2-40B4-BE49-F238E27FC236}">
                <a16:creationId xmlns:a16="http://schemas.microsoft.com/office/drawing/2014/main" xmlns="" id="{5365FDEA-4747-4726-993D-DF6D67E69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2827338"/>
            <a:ext cx="4763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144" name="Picture 45" descr="SubQuery">
            <a:extLst>
              <a:ext uri="{FF2B5EF4-FFF2-40B4-BE49-F238E27FC236}">
                <a16:creationId xmlns:a16="http://schemas.microsoft.com/office/drawing/2014/main" xmlns="" id="{72453E69-C269-4578-A029-B614C4D7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1733550"/>
            <a:ext cx="1223962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Text Box 44">
            <a:extLst>
              <a:ext uri="{FF2B5EF4-FFF2-40B4-BE49-F238E27FC236}">
                <a16:creationId xmlns:a16="http://schemas.microsoft.com/office/drawing/2014/main" xmlns="" id="{1B30CD2A-B4DD-4041-A5CD-479B37D39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2452688"/>
            <a:ext cx="893762" cy="3492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ko-KR" sz="1600"/>
              <a:t>Query</a:t>
            </a:r>
          </a:p>
        </p:txBody>
      </p:sp>
      <p:pic>
        <p:nvPicPr>
          <p:cNvPr id="5146" name="Picture 46" descr="Code">
            <a:extLst>
              <a:ext uri="{FF2B5EF4-FFF2-40B4-BE49-F238E27FC236}">
                <a16:creationId xmlns:a16="http://schemas.microsoft.com/office/drawing/2014/main" xmlns="" id="{B80CEFBB-AB8B-45E2-A207-ECE4B8A5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492375"/>
            <a:ext cx="5588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Text Box 47">
            <a:extLst>
              <a:ext uri="{FF2B5EF4-FFF2-40B4-BE49-F238E27FC236}">
                <a16:creationId xmlns:a16="http://schemas.microsoft.com/office/drawing/2014/main" xmlns="" id="{09244A72-F4D3-44BE-AB13-621146F4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33738"/>
            <a:ext cx="893763" cy="3492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ko-KR" sz="1600"/>
              <a:t>Data</a:t>
            </a:r>
          </a:p>
        </p:txBody>
      </p:sp>
    </p:spTree>
    <p:extLst>
      <p:ext uri="{BB962C8B-B14F-4D97-AF65-F5344CB8AC3E}">
        <p14:creationId xmlns="" xmlns:p14="http://schemas.microsoft.com/office/powerpoint/2010/main" val="192434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65" name="Freeform 65">
            <a:extLst>
              <a:ext uri="{FF2B5EF4-FFF2-40B4-BE49-F238E27FC236}">
                <a16:creationId xmlns:a16="http://schemas.microsoft.com/office/drawing/2014/main" xmlns="" id="{C3A86C55-F102-41B2-BE39-DD48F41924EC}"/>
              </a:ext>
            </a:extLst>
          </p:cNvPr>
          <p:cNvSpPr>
            <a:spLocks/>
          </p:cNvSpPr>
          <p:nvPr/>
        </p:nvSpPr>
        <p:spPr bwMode="auto">
          <a:xfrm>
            <a:off x="2984500" y="2986088"/>
            <a:ext cx="1343025" cy="3516312"/>
          </a:xfrm>
          <a:custGeom>
            <a:avLst/>
            <a:gdLst>
              <a:gd name="T0" fmla="*/ 3853963 w 1810"/>
              <a:gd name="T1" fmla="*/ 2147483647 h 1385"/>
              <a:gd name="T2" fmla="*/ 996528362 w 1810"/>
              <a:gd name="T3" fmla="*/ 0 h 1385"/>
              <a:gd name="T4" fmla="*/ 996528362 w 1810"/>
              <a:gd name="T5" fmla="*/ 2147483647 h 1385"/>
              <a:gd name="T6" fmla="*/ 0 w 1810"/>
              <a:gd name="T7" fmla="*/ 2147483647 h 1385"/>
              <a:gd name="T8" fmla="*/ 3853963 w 1810"/>
              <a:gd name="T9" fmla="*/ 2147483647 h 1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0"/>
              <a:gd name="T16" fmla="*/ 0 h 1385"/>
              <a:gd name="T17" fmla="*/ 1810 w 1810"/>
              <a:gd name="T18" fmla="*/ 1385 h 1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0" h="1385">
                <a:moveTo>
                  <a:pt x="7" y="493"/>
                </a:moveTo>
                <a:lnTo>
                  <a:pt x="1810" y="0"/>
                </a:lnTo>
                <a:lnTo>
                  <a:pt x="1810" y="1385"/>
                </a:lnTo>
                <a:lnTo>
                  <a:pt x="0" y="905"/>
                </a:lnTo>
                <a:lnTo>
                  <a:pt x="7" y="493"/>
                </a:lnTo>
                <a:close/>
              </a:path>
            </a:pathLst>
          </a:custGeom>
          <a:gradFill rotWithShape="1">
            <a:gsLst>
              <a:gs pos="0">
                <a:srgbClr val="EEEFD7">
                  <a:alpha val="75000"/>
                </a:srgbClr>
              </a:gs>
              <a:gs pos="100000">
                <a:srgbClr val="6E6F63">
                  <a:alpha val="24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" name="Group 95">
            <a:extLst>
              <a:ext uri="{FF2B5EF4-FFF2-40B4-BE49-F238E27FC236}">
                <a16:creationId xmlns:a16="http://schemas.microsoft.com/office/drawing/2014/main" xmlns="" id="{B6E426E1-E605-41F8-B8C4-5D3D41396E23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2965450"/>
            <a:ext cx="4468812" cy="3540125"/>
            <a:chOff x="2753" y="1598"/>
            <a:chExt cx="2815" cy="2230"/>
          </a:xfrm>
        </p:grpSpPr>
        <p:sp>
          <p:nvSpPr>
            <p:cNvPr id="2" name="Rounded Rectangle 9220">
              <a:extLst>
                <a:ext uri="{FF2B5EF4-FFF2-40B4-BE49-F238E27FC236}">
                  <a16:creationId xmlns:a16="http://schemas.microsoft.com/office/drawing/2014/main" xmlns="" id="{C88CAD32-3E90-4C13-B615-E6557E64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617"/>
              <a:ext cx="2815" cy="2211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/>
            <a:p>
              <a:pPr algn="l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  <a:defRPr/>
              </a:pPr>
              <a:endParaRPr lang="en-GB" sz="2200"/>
            </a:p>
          </p:txBody>
        </p:sp>
        <p:sp>
          <p:nvSpPr>
            <p:cNvPr id="6193" name="Rectangle 69">
              <a:extLst>
                <a:ext uri="{FF2B5EF4-FFF2-40B4-BE49-F238E27FC236}">
                  <a16:creationId xmlns:a16="http://schemas.microsoft.com/office/drawing/2014/main" xmlns="" id="{E219ECDC-1C94-4B10-B4AE-9BDB877B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1598"/>
              <a:ext cx="12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1" eaLnBrk="1" hangingPunct="1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테이블</a:t>
              </a:r>
              <a:endParaRPr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48" name="Group 94">
            <a:extLst>
              <a:ext uri="{FF2B5EF4-FFF2-40B4-BE49-F238E27FC236}">
                <a16:creationId xmlns:a16="http://schemas.microsoft.com/office/drawing/2014/main" xmlns="" id="{0B1B880A-CE44-4164-985F-C6F63D50FCAD}"/>
              </a:ext>
            </a:extLst>
          </p:cNvPr>
          <p:cNvGrpSpPr>
            <a:grpSpLocks/>
          </p:cNvGrpSpPr>
          <p:nvPr/>
        </p:nvGrpSpPr>
        <p:grpSpPr bwMode="auto">
          <a:xfrm>
            <a:off x="400844" y="1579564"/>
            <a:ext cx="2859088" cy="2271712"/>
            <a:chOff x="372" y="817"/>
            <a:chExt cx="1801" cy="1431"/>
          </a:xfrm>
        </p:grpSpPr>
        <p:pic>
          <p:nvPicPr>
            <p:cNvPr id="6190" name="Picture 31" descr="Database">
              <a:extLst>
                <a:ext uri="{FF2B5EF4-FFF2-40B4-BE49-F238E27FC236}">
                  <a16:creationId xmlns:a16="http://schemas.microsoft.com/office/drawing/2014/main" xmlns="" id="{CAA65FA6-EC4B-4F7F-B5E2-79AFA7E4B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" y="817"/>
              <a:ext cx="1772" cy="1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1" name="Rectangle 46">
              <a:extLst>
                <a:ext uri="{FF2B5EF4-FFF2-40B4-BE49-F238E27FC236}">
                  <a16:creationId xmlns:a16="http://schemas.microsoft.com/office/drawing/2014/main" xmlns="" id="{48CEF57E-C591-41AD-88F7-DFE3B8DE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1026"/>
              <a:ext cx="16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1" eaLnBrk="1" hangingPunct="1"/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</a:t>
              </a:r>
              <a:endParaRPr lang="en-GB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49" name="Rectangle 4">
            <a:extLst>
              <a:ext uri="{FF2B5EF4-FFF2-40B4-BE49-F238E27FC236}">
                <a16:creationId xmlns:a16="http://schemas.microsoft.com/office/drawing/2014/main" xmlns="" id="{136AAB6B-5E88-45C8-8975-BDCCC1F5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7788"/>
            <a:ext cx="7391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DC0081"/>
              </a:buClr>
            </a:pP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데이터베이스 소개</a:t>
            </a:r>
            <a:endParaRPr lang="en-US" altLang="ko-KR" sz="2800">
              <a:solidFill>
                <a:schemeClr val="tx2"/>
              </a:solidFill>
            </a:endParaRPr>
          </a:p>
        </p:txBody>
      </p:sp>
      <p:grpSp>
        <p:nvGrpSpPr>
          <p:cNvPr id="12" name="Group 56">
            <a:extLst>
              <a:ext uri="{FF2B5EF4-FFF2-40B4-BE49-F238E27FC236}">
                <a16:creationId xmlns:a16="http://schemas.microsoft.com/office/drawing/2014/main" xmlns="" id="{47F383E5-7AF0-41E5-AF34-50E797A33EC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562350"/>
            <a:ext cx="1557338" cy="2268537"/>
            <a:chOff x="271" y="2123"/>
            <a:chExt cx="981" cy="1429"/>
          </a:xfrm>
        </p:grpSpPr>
        <p:sp>
          <p:nvSpPr>
            <p:cNvPr id="3" name="Rounded Rectangle 9220">
              <a:extLst>
                <a:ext uri="{FF2B5EF4-FFF2-40B4-BE49-F238E27FC236}">
                  <a16:creationId xmlns:a16="http://schemas.microsoft.com/office/drawing/2014/main" xmlns="" id="{0EDBDBE0-F02E-4D0E-833A-160D0C064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" y="2123"/>
              <a:ext cx="910" cy="1429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83" name="Rectangle 48">
              <a:extLst>
                <a:ext uri="{FF2B5EF4-FFF2-40B4-BE49-F238E27FC236}">
                  <a16:creationId xmlns:a16="http://schemas.microsoft.com/office/drawing/2014/main" xmlns="" id="{A875B9D0-BACA-4063-AA82-93D9608C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2241"/>
              <a:ext cx="9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부서 테이블</a:t>
              </a:r>
              <a:endParaRPr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xmlns="" id="{FC1C921F-CFDA-42FB-A19E-60A1962CC62C}"/>
              </a:ext>
            </a:extLst>
          </p:cNvPr>
          <p:cNvGrpSpPr>
            <a:grpSpLocks/>
          </p:cNvGrpSpPr>
          <p:nvPr/>
        </p:nvGrpSpPr>
        <p:grpSpPr bwMode="auto">
          <a:xfrm>
            <a:off x="1617664" y="3567113"/>
            <a:ext cx="1847851" cy="2268537"/>
            <a:chOff x="2" y="2128"/>
            <a:chExt cx="1164" cy="1429"/>
          </a:xfrm>
        </p:grpSpPr>
        <p:sp>
          <p:nvSpPr>
            <p:cNvPr id="4" name="Rounded Rectangle 9220">
              <a:extLst>
                <a:ext uri="{FF2B5EF4-FFF2-40B4-BE49-F238E27FC236}">
                  <a16:creationId xmlns:a16="http://schemas.microsoft.com/office/drawing/2014/main" xmlns="" id="{E3B35717-60D6-455D-9556-BCF5875C0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128"/>
              <a:ext cx="910" cy="1429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81" name="Rectangle 59">
              <a:extLst>
                <a:ext uri="{FF2B5EF4-FFF2-40B4-BE49-F238E27FC236}">
                  <a16:creationId xmlns:a16="http://schemas.microsoft.com/office/drawing/2014/main" xmlns="" id="{FE377BCA-A99A-4347-A68E-8539785F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2233"/>
              <a:ext cx="112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1" eaLnBrk="1" hangingPunct="1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테이블</a:t>
              </a:r>
              <a:endParaRPr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Group 97">
            <a:extLst>
              <a:ext uri="{FF2B5EF4-FFF2-40B4-BE49-F238E27FC236}">
                <a16:creationId xmlns:a16="http://schemas.microsoft.com/office/drawing/2014/main" xmlns="" id="{A93CEAA6-9BE9-4A06-B2D5-2E74A2A4FC31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3749675"/>
            <a:ext cx="1341438" cy="2535238"/>
            <a:chOff x="2830" y="2092"/>
            <a:chExt cx="845" cy="1597"/>
          </a:xfrm>
        </p:grpSpPr>
        <p:sp>
          <p:nvSpPr>
            <p:cNvPr id="6178" name="Rectangle 49">
              <a:extLst>
                <a:ext uri="{FF2B5EF4-FFF2-40B4-BE49-F238E27FC236}">
                  <a16:creationId xmlns:a16="http://schemas.microsoft.com/office/drawing/2014/main" xmlns="" id="{CA6A9C6B-A1DB-4F9D-B558-B3101C80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092"/>
              <a:ext cx="836" cy="159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79" name="Rectangle 73">
              <a:extLst>
                <a:ext uri="{FF2B5EF4-FFF2-40B4-BE49-F238E27FC236}">
                  <a16:creationId xmlns:a16="http://schemas.microsoft.com/office/drawing/2014/main" xmlns="" id="{CBD6F3E4-35C3-42F5-975C-9CD121358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109"/>
              <a:ext cx="8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dirty="0" err="1">
                  <a:ea typeface="ＭＳ Ｐゴシック" panose="020B0600070205080204" pitchFamily="34" charset="-128"/>
                </a:rPr>
                <a:t>EmployeeID</a:t>
              </a:r>
              <a:endParaRPr lang="en-GB" altLang="ko-KR" sz="1600" dirty="0"/>
            </a:p>
          </p:txBody>
        </p:sp>
      </p:grpSp>
      <p:grpSp>
        <p:nvGrpSpPr>
          <p:cNvPr id="15" name="Group 98">
            <a:extLst>
              <a:ext uri="{FF2B5EF4-FFF2-40B4-BE49-F238E27FC236}">
                <a16:creationId xmlns:a16="http://schemas.microsoft.com/office/drawing/2014/main" xmlns="" id="{4AC26E8A-F536-44FA-9360-881C09C42A89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3735388"/>
            <a:ext cx="1327150" cy="2560637"/>
            <a:chOff x="3751" y="2083"/>
            <a:chExt cx="836" cy="1613"/>
          </a:xfrm>
        </p:grpSpPr>
        <p:sp>
          <p:nvSpPr>
            <p:cNvPr id="6176" name="Rectangle 74">
              <a:extLst>
                <a:ext uri="{FF2B5EF4-FFF2-40B4-BE49-F238E27FC236}">
                  <a16:creationId xmlns:a16="http://schemas.microsoft.com/office/drawing/2014/main" xmlns="" id="{CA028E26-8FD8-4FE8-BA76-C72C5430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083"/>
              <a:ext cx="836" cy="16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77" name="Rectangle 75">
              <a:extLst>
                <a:ext uri="{FF2B5EF4-FFF2-40B4-BE49-F238E27FC236}">
                  <a16:creationId xmlns:a16="http://schemas.microsoft.com/office/drawing/2014/main" xmlns="" id="{2FFED93B-F050-4277-9C57-1ABB405B8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116"/>
              <a:ext cx="6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GB" altLang="ko-KR" sz="1600" dirty="0" err="1"/>
                <a:t>DepartID</a:t>
              </a:r>
              <a:endParaRPr lang="en-GB" altLang="ko-KR" sz="1600" dirty="0"/>
            </a:p>
          </p:txBody>
        </p:sp>
      </p:grpSp>
      <p:grpSp>
        <p:nvGrpSpPr>
          <p:cNvPr id="16" name="Group 99">
            <a:extLst>
              <a:ext uri="{FF2B5EF4-FFF2-40B4-BE49-F238E27FC236}">
                <a16:creationId xmlns:a16="http://schemas.microsoft.com/office/drawing/2014/main" xmlns="" id="{753C8359-D2DD-4861-8AAF-A7FBF266CC0B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3733800"/>
            <a:ext cx="1327150" cy="2562225"/>
            <a:chOff x="4656" y="2082"/>
            <a:chExt cx="836" cy="1614"/>
          </a:xfrm>
        </p:grpSpPr>
        <p:sp>
          <p:nvSpPr>
            <p:cNvPr id="6174" name="Rectangle 76">
              <a:extLst>
                <a:ext uri="{FF2B5EF4-FFF2-40B4-BE49-F238E27FC236}">
                  <a16:creationId xmlns:a16="http://schemas.microsoft.com/office/drawing/2014/main" xmlns="" id="{F52430D3-2E44-4625-9B2C-CBE18B4D6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082"/>
              <a:ext cx="836" cy="161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75" name="Rectangle 77">
              <a:extLst>
                <a:ext uri="{FF2B5EF4-FFF2-40B4-BE49-F238E27FC236}">
                  <a16:creationId xmlns:a16="http://schemas.microsoft.com/office/drawing/2014/main" xmlns="" id="{59123D60-FFDE-4BE6-8AEB-376809B13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2116"/>
              <a:ext cx="5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dirty="0"/>
                <a:t>사원명</a:t>
              </a:r>
              <a:endParaRPr lang="en-GB" altLang="ko-KR" sz="1600" dirty="0"/>
            </a:p>
          </p:txBody>
        </p:sp>
      </p:grpSp>
      <p:sp>
        <p:nvSpPr>
          <p:cNvPr id="640078" name="Rectangle 78">
            <a:extLst>
              <a:ext uri="{FF2B5EF4-FFF2-40B4-BE49-F238E27FC236}">
                <a16:creationId xmlns:a16="http://schemas.microsoft.com/office/drawing/2014/main" xmlns="" id="{2DA20058-B69B-45CD-A126-1CF8E9D3A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42582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기본키</a:t>
            </a:r>
            <a:endParaRPr lang="en-GB" altLang="ko-KR" sz="1600" dirty="0">
              <a:solidFill>
                <a:srgbClr val="FF0000"/>
              </a:solidFill>
            </a:endParaRPr>
          </a:p>
        </p:txBody>
      </p:sp>
      <p:sp>
        <p:nvSpPr>
          <p:cNvPr id="640079" name="Rectangle 79">
            <a:extLst>
              <a:ext uri="{FF2B5EF4-FFF2-40B4-BE49-F238E27FC236}">
                <a16:creationId xmlns:a16="http://schemas.microsoft.com/office/drawing/2014/main" xmlns="" id="{11859214-6651-4BA4-9834-A55D8560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582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외래키</a:t>
            </a:r>
            <a:endParaRPr lang="en-GB" altLang="ko-KR" sz="1600" dirty="0">
              <a:solidFill>
                <a:srgbClr val="FF0000"/>
              </a:solidFill>
            </a:endParaRPr>
          </a:p>
        </p:txBody>
      </p:sp>
      <p:grpSp>
        <p:nvGrpSpPr>
          <p:cNvPr id="17" name="Group 100">
            <a:extLst>
              <a:ext uri="{FF2B5EF4-FFF2-40B4-BE49-F238E27FC236}">
                <a16:creationId xmlns:a16="http://schemas.microsoft.com/office/drawing/2014/main" xmlns="" id="{527D09E7-B9DC-440D-8FF6-4A9D28FDA4C4}"/>
              </a:ext>
            </a:extLst>
          </p:cNvPr>
          <p:cNvGrpSpPr>
            <a:grpSpLocks/>
          </p:cNvGrpSpPr>
          <p:nvPr/>
        </p:nvGrpSpPr>
        <p:grpSpPr bwMode="auto">
          <a:xfrm>
            <a:off x="4137025" y="4211638"/>
            <a:ext cx="4665663" cy="466725"/>
            <a:chOff x="2696" y="2383"/>
            <a:chExt cx="2939" cy="294"/>
          </a:xfrm>
        </p:grpSpPr>
        <p:sp>
          <p:nvSpPr>
            <p:cNvPr id="5" name="Rounded Rectangle 9220">
              <a:extLst>
                <a:ext uri="{FF2B5EF4-FFF2-40B4-BE49-F238E27FC236}">
                  <a16:creationId xmlns:a16="http://schemas.microsoft.com/office/drawing/2014/main" xmlns="" id="{DC854A3A-4CB8-44D3-AEEE-D8BBB84A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2383"/>
              <a:ext cx="2939" cy="294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71" name="Rectangle 83">
              <a:extLst>
                <a:ext uri="{FF2B5EF4-FFF2-40B4-BE49-F238E27FC236}">
                  <a16:creationId xmlns:a16="http://schemas.microsoft.com/office/drawing/2014/main" xmlns="" id="{3BD46A09-B464-4917-B0A3-B2135B15C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2411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GB" altLang="ko-KR" sz="1600" dirty="0"/>
                <a:t>1</a:t>
              </a:r>
            </a:p>
          </p:txBody>
        </p:sp>
        <p:sp>
          <p:nvSpPr>
            <p:cNvPr id="6172" name="Rectangle 84">
              <a:extLst>
                <a:ext uri="{FF2B5EF4-FFF2-40B4-BE49-F238E27FC236}">
                  <a16:creationId xmlns:a16="http://schemas.microsoft.com/office/drawing/2014/main" xmlns="" id="{809FCD90-0371-4789-BD7C-97300F06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421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ja-JP" sz="1600" dirty="0">
                  <a:ea typeface="ＭＳ Ｐゴシック" panose="020B0600070205080204" pitchFamily="34" charset="-128"/>
                </a:rPr>
                <a:t>100</a:t>
              </a:r>
              <a:endParaRPr lang="en-GB" altLang="ko-KR" sz="1600" dirty="0"/>
            </a:p>
          </p:txBody>
        </p:sp>
        <p:sp>
          <p:nvSpPr>
            <p:cNvPr id="6173" name="Rectangle 85">
              <a:extLst>
                <a:ext uri="{FF2B5EF4-FFF2-40B4-BE49-F238E27FC236}">
                  <a16:creationId xmlns:a16="http://schemas.microsoft.com/office/drawing/2014/main" xmlns="" id="{8328B736-BC37-4BF1-A237-DE18C1338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422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dirty="0">
                  <a:ea typeface="ＭＳ Ｐゴシック" panose="020B0600070205080204" pitchFamily="34" charset="-128"/>
                </a:rPr>
                <a:t>전우치</a:t>
              </a:r>
              <a:endParaRPr lang="en-GB" altLang="ko-KR" sz="1600" dirty="0"/>
            </a:p>
          </p:txBody>
        </p:sp>
      </p:grpSp>
      <p:grpSp>
        <p:nvGrpSpPr>
          <p:cNvPr id="18" name="Group 101">
            <a:extLst>
              <a:ext uri="{FF2B5EF4-FFF2-40B4-BE49-F238E27FC236}">
                <a16:creationId xmlns:a16="http://schemas.microsoft.com/office/drawing/2014/main" xmlns="" id="{44DE888F-45E4-49B7-AF74-765EFB4F8D64}"/>
              </a:ext>
            </a:extLst>
          </p:cNvPr>
          <p:cNvGrpSpPr>
            <a:grpSpLocks/>
          </p:cNvGrpSpPr>
          <p:nvPr/>
        </p:nvGrpSpPr>
        <p:grpSpPr bwMode="auto">
          <a:xfrm>
            <a:off x="4138613" y="4840288"/>
            <a:ext cx="4665662" cy="466725"/>
            <a:chOff x="2697" y="2779"/>
            <a:chExt cx="2939" cy="294"/>
          </a:xfrm>
        </p:grpSpPr>
        <p:sp>
          <p:nvSpPr>
            <p:cNvPr id="6" name="Rounded Rectangle 9220">
              <a:extLst>
                <a:ext uri="{FF2B5EF4-FFF2-40B4-BE49-F238E27FC236}">
                  <a16:creationId xmlns:a16="http://schemas.microsoft.com/office/drawing/2014/main" xmlns="" id="{88409F3F-454F-4E21-BBEB-BA30CBF2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779"/>
              <a:ext cx="2939" cy="294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67" name="Rectangle 87">
              <a:extLst>
                <a:ext uri="{FF2B5EF4-FFF2-40B4-BE49-F238E27FC236}">
                  <a16:creationId xmlns:a16="http://schemas.microsoft.com/office/drawing/2014/main" xmlns="" id="{FE8EB30C-CB1A-4E9E-89B9-48F9F925A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807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ja-JP" sz="1600" dirty="0">
                  <a:ea typeface="ＭＳ Ｐゴシック" panose="020B0600070205080204" pitchFamily="34" charset="-128"/>
                </a:rPr>
                <a:t>2</a:t>
              </a:r>
              <a:endParaRPr lang="en-GB" altLang="ko-KR" sz="1600" dirty="0"/>
            </a:p>
          </p:txBody>
        </p:sp>
        <p:sp>
          <p:nvSpPr>
            <p:cNvPr id="6168" name="Rectangle 88">
              <a:extLst>
                <a:ext uri="{FF2B5EF4-FFF2-40B4-BE49-F238E27FC236}">
                  <a16:creationId xmlns:a16="http://schemas.microsoft.com/office/drawing/2014/main" xmlns="" id="{A5EC4D1E-5458-4A9F-8158-44D0F9480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817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ja-JP" sz="1600" dirty="0">
                  <a:ea typeface="ＭＳ Ｐゴシック" panose="020B0600070205080204" pitchFamily="34" charset="-128"/>
                </a:rPr>
                <a:t>101</a:t>
              </a:r>
              <a:endParaRPr lang="en-GB" altLang="ko-KR" sz="1600" dirty="0"/>
            </a:p>
          </p:txBody>
        </p:sp>
        <p:sp>
          <p:nvSpPr>
            <p:cNvPr id="6169" name="Rectangle 89">
              <a:extLst>
                <a:ext uri="{FF2B5EF4-FFF2-40B4-BE49-F238E27FC236}">
                  <a16:creationId xmlns:a16="http://schemas.microsoft.com/office/drawing/2014/main" xmlns="" id="{267738CB-91A0-424C-93DE-51B1EF5D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2818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dirty="0">
                  <a:ea typeface="ＭＳ Ｐゴシック" panose="020B0600070205080204" pitchFamily="34" charset="-128"/>
                </a:rPr>
                <a:t>홍길동</a:t>
              </a:r>
              <a:endParaRPr lang="en-GB" altLang="ko-KR" sz="1600" dirty="0"/>
            </a:p>
          </p:txBody>
        </p:sp>
      </p:grpSp>
      <p:grpSp>
        <p:nvGrpSpPr>
          <p:cNvPr id="19" name="Group 102">
            <a:extLst>
              <a:ext uri="{FF2B5EF4-FFF2-40B4-BE49-F238E27FC236}">
                <a16:creationId xmlns:a16="http://schemas.microsoft.com/office/drawing/2014/main" xmlns="" id="{582370A1-2155-4B4D-8430-DA2B129271D3}"/>
              </a:ext>
            </a:extLst>
          </p:cNvPr>
          <p:cNvGrpSpPr>
            <a:grpSpLocks/>
          </p:cNvGrpSpPr>
          <p:nvPr/>
        </p:nvGrpSpPr>
        <p:grpSpPr bwMode="auto">
          <a:xfrm>
            <a:off x="4133850" y="5449888"/>
            <a:ext cx="4665663" cy="466725"/>
            <a:chOff x="2694" y="3163"/>
            <a:chExt cx="2939" cy="294"/>
          </a:xfrm>
        </p:grpSpPr>
        <p:sp>
          <p:nvSpPr>
            <p:cNvPr id="9221" name="Rounded Rectangle 9220">
              <a:extLst>
                <a:ext uri="{FF2B5EF4-FFF2-40B4-BE49-F238E27FC236}">
                  <a16:creationId xmlns:a16="http://schemas.microsoft.com/office/drawing/2014/main" xmlns="" id="{114BE3AC-C5D5-4AD6-B1C5-47DF79A3F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163"/>
              <a:ext cx="2939" cy="294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63" name="Rectangle 91">
              <a:extLst>
                <a:ext uri="{FF2B5EF4-FFF2-40B4-BE49-F238E27FC236}">
                  <a16:creationId xmlns:a16="http://schemas.microsoft.com/office/drawing/2014/main" xmlns="" id="{131BFADF-AB9E-4A40-B5EC-1E9FFD2AB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3191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dirty="0">
                  <a:ea typeface="ＭＳ Ｐゴシック" panose="020B0600070205080204" pitchFamily="34" charset="-128"/>
                </a:rPr>
                <a:t>3</a:t>
              </a:r>
              <a:endParaRPr lang="en-GB" altLang="ko-KR" sz="1600" dirty="0"/>
            </a:p>
          </p:txBody>
        </p:sp>
        <p:sp>
          <p:nvSpPr>
            <p:cNvPr id="6164" name="Rectangle 92">
              <a:extLst>
                <a:ext uri="{FF2B5EF4-FFF2-40B4-BE49-F238E27FC236}">
                  <a16:creationId xmlns:a16="http://schemas.microsoft.com/office/drawing/2014/main" xmlns="" id="{BA201AEE-4096-49C7-B592-9BCD1EDA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201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ja-JP" sz="1600" dirty="0">
                  <a:ea typeface="ＭＳ Ｐゴシック" panose="020B0600070205080204" pitchFamily="34" charset="-128"/>
                </a:rPr>
                <a:t>101</a:t>
              </a:r>
              <a:endParaRPr lang="en-GB" altLang="ko-KR" sz="1600" dirty="0"/>
            </a:p>
          </p:txBody>
        </p:sp>
        <p:sp>
          <p:nvSpPr>
            <p:cNvPr id="6165" name="Rectangle 93">
              <a:extLst>
                <a:ext uri="{FF2B5EF4-FFF2-40B4-BE49-F238E27FC236}">
                  <a16:creationId xmlns:a16="http://schemas.microsoft.com/office/drawing/2014/main" xmlns="" id="{DB47117D-08CE-4C9B-9B45-053ED890F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3202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dirty="0">
                  <a:ea typeface="ＭＳ Ｐゴシック" panose="020B0600070205080204" pitchFamily="34" charset="-128"/>
                </a:rPr>
                <a:t>이순신</a:t>
              </a:r>
              <a:endParaRPr lang="en-GB" altLang="ko-KR" sz="16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13411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4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78" grpId="0"/>
      <p:bldP spid="6400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88A17D88-9047-4EDE-B626-B57F88302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데이터베이스 소개</a:t>
            </a:r>
            <a:endParaRPr lang="en-GB" altLang="ko-KR" dirty="0"/>
          </a:p>
        </p:txBody>
      </p:sp>
      <p:sp>
        <p:nvSpPr>
          <p:cNvPr id="641029" name="AutoShape 5">
            <a:extLst>
              <a:ext uri="{FF2B5EF4-FFF2-40B4-BE49-F238E27FC236}">
                <a16:creationId xmlns:a16="http://schemas.microsoft.com/office/drawing/2014/main" xmlns="" id="{3048F088-EF3F-4A21-A75D-4F9DB084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2811463"/>
            <a:ext cx="6969125" cy="1001712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ko-KR" sz="2400" dirty="0"/>
              <a:t>DML(Data manipulation language)</a:t>
            </a:r>
          </a:p>
        </p:txBody>
      </p:sp>
      <p:sp>
        <p:nvSpPr>
          <p:cNvPr id="641030" name="AutoShape 6">
            <a:extLst>
              <a:ext uri="{FF2B5EF4-FFF2-40B4-BE49-F238E27FC236}">
                <a16:creationId xmlns:a16="http://schemas.microsoft.com/office/drawing/2014/main" xmlns="" id="{21E9577E-0BE4-41CD-A563-E27BF779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3279775"/>
            <a:ext cx="6564312" cy="4333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>
            <a:spAutoFit/>
          </a:bodyPr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데이터를 다루는 언어</a:t>
            </a:r>
            <a:endParaRPr lang="en-US" altLang="ko-KR" sz="24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41031" name="AutoShape 7">
            <a:extLst>
              <a:ext uri="{FF2B5EF4-FFF2-40B4-BE49-F238E27FC236}">
                <a16:creationId xmlns:a16="http://schemas.microsoft.com/office/drawing/2014/main" xmlns="" id="{40A2F898-579A-4D39-A896-466D522B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241800"/>
            <a:ext cx="6969125" cy="1592263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>
              <a:lnSpc>
                <a:spcPct val="90000"/>
              </a:lnSpc>
              <a:spcBef>
                <a:spcPct val="40000"/>
              </a:spcBef>
              <a:defRPr/>
            </a:pP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아래의 </a:t>
            </a:r>
            <a:r>
              <a:rPr lang="en-US" altLang="ko-KR" sz="2400" dirty="0">
                <a:latin typeface="돋움체" pitchFamily="49" charset="-127"/>
                <a:ea typeface="돋움체" pitchFamily="49" charset="-127"/>
              </a:rPr>
              <a:t>4</a:t>
            </a: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가지 문장을 수업에서 사용</a:t>
            </a:r>
            <a:endParaRPr lang="en-US" altLang="ko-KR" sz="24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41032" name="AutoShape 8">
            <a:extLst>
              <a:ext uri="{FF2B5EF4-FFF2-40B4-BE49-F238E27FC236}">
                <a16:creationId xmlns:a16="http://schemas.microsoft.com/office/drawing/2014/main" xmlns="" id="{A81488B4-92E4-4E6C-BDF6-C663AC81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4760913"/>
            <a:ext cx="3059113" cy="8572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altLang="ko-KR" sz="2200" dirty="0"/>
              <a:t>SELECT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altLang="ko-KR" sz="2200" dirty="0"/>
              <a:t>INSERT</a:t>
            </a:r>
          </a:p>
        </p:txBody>
      </p:sp>
      <p:sp>
        <p:nvSpPr>
          <p:cNvPr id="641035" name="AutoShape 11">
            <a:extLst>
              <a:ext uri="{FF2B5EF4-FFF2-40B4-BE49-F238E27FC236}">
                <a16:creationId xmlns:a16="http://schemas.microsoft.com/office/drawing/2014/main" xmlns="" id="{95CD53D2-4E84-4C98-9579-FADBE1E0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1463675"/>
            <a:ext cx="6969125" cy="1001713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ko-KR" sz="2400" dirty="0"/>
              <a:t>DDL(Data definition language)</a:t>
            </a:r>
          </a:p>
        </p:txBody>
      </p:sp>
      <p:sp>
        <p:nvSpPr>
          <p:cNvPr id="641036" name="AutoShape 12">
            <a:extLst>
              <a:ext uri="{FF2B5EF4-FFF2-40B4-BE49-F238E27FC236}">
                <a16:creationId xmlns:a16="http://schemas.microsoft.com/office/drawing/2014/main" xmlns="" id="{46ED0DF9-8EDA-422F-934F-D8C6D26C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1931988"/>
            <a:ext cx="7375525" cy="4333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>
            <a:spAutoFit/>
          </a:bodyPr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데이터베이스의 객체를 생성</a:t>
            </a:r>
            <a:r>
              <a:rPr lang="en-US" altLang="ko-KR" sz="2400" dirty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수정</a:t>
            </a:r>
            <a:r>
              <a:rPr lang="en-US" altLang="ko-KR" sz="2400" dirty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삭제하는 언어</a:t>
            </a:r>
            <a:endParaRPr lang="en-US" altLang="ko-KR" sz="24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41037" name="AutoShape 13">
            <a:extLst>
              <a:ext uri="{FF2B5EF4-FFF2-40B4-BE49-F238E27FC236}">
                <a16:creationId xmlns:a16="http://schemas.microsoft.com/office/drawing/2014/main" xmlns="" id="{EC70EC66-B3B2-48D7-8516-71BC4EF3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4764088"/>
            <a:ext cx="3059113" cy="8572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altLang="ko-KR" sz="2200"/>
              <a:t>UPDATE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altLang="ko-KR" sz="2200"/>
              <a:t>DELETE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772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SQL(Structure Query Language)</a:t>
            </a:r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ko-KR" altLang="en-US" sz="28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18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smtClean="0">
                <a:latin typeface="맑은 고딕" pitchFamily="50" charset="-127"/>
                <a:ea typeface="맑은 고딕" pitchFamily="50" charset="-127"/>
              </a:rPr>
              <a:t>2: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여기서 사용하려는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은 로컬 디스크 기반의 가벼운 데이터베이스 라이브러리이다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이미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아이폰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윈도우폰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등에서 많이 사용되고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콘솔에서 작동하는 코드를 작성하고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나중에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GUI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코드를 붙여서 실행파일로 만들어서 고객에게 배포할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2: SQLite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sqlite3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데이터베이스 연결과 같은 전역적인 함수가 정의되어 있다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sqlite3.connect(database[, timeout, 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isolation_level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detect_types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, factory]) : SQLite3 DB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연결하고 연결된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Connection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객체를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sqlite3.complete_statement(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세미콜론으로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끝나는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문에 대해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sqlite3.register_adapter(type, callable)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사용자정의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에서 사용하도록 등록한다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sqlite3.register_converter(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typename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, callable) : SQLite3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저장된 자료를 사용자정의 자료형으로 변환하는 함수를 등록한다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3082</TotalTime>
  <Words>764</Words>
  <Application>Microsoft Office PowerPoint</Application>
  <PresentationFormat>화면 슬라이드 쇼(4:3)</PresentationFormat>
  <Paragraphs>157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굴림</vt:lpstr>
      <vt:lpstr>Arial</vt:lpstr>
      <vt:lpstr>맑은 고딕</vt:lpstr>
      <vt:lpstr>Segoe UI</vt:lpstr>
      <vt:lpstr>Wingdings</vt:lpstr>
      <vt:lpstr>Verdana</vt:lpstr>
      <vt:lpstr>ＭＳ Ｐゴシック</vt:lpstr>
      <vt:lpstr>돋움체</vt:lpstr>
      <vt:lpstr>Calibri</vt:lpstr>
      <vt:lpstr>Times New Roman</vt:lpstr>
      <vt:lpstr>Segoe Light</vt:lpstr>
      <vt:lpstr>Presentation1</vt:lpstr>
      <vt:lpstr>8장 </vt:lpstr>
      <vt:lpstr>Module Overview</vt:lpstr>
      <vt:lpstr>Lesson 1: 데이터베이스 소개</vt:lpstr>
      <vt:lpstr>Lesson 1: 데이터베이스 소개</vt:lpstr>
      <vt:lpstr>슬라이드 5</vt:lpstr>
      <vt:lpstr>슬라이드 6</vt:lpstr>
      <vt:lpstr>Lesson 1: 데이터베이스 소개</vt:lpstr>
      <vt:lpstr>Lesson 2: SQLite 사용하기</vt:lpstr>
      <vt:lpstr>Lesson 2: SQLite 사용하기</vt:lpstr>
      <vt:lpstr>Lesson 2: SQLite 사용하기</vt:lpstr>
      <vt:lpstr>Lesson 2: SQLite 사용하기</vt:lpstr>
      <vt:lpstr>Lesson 2: SQLite 사용하기</vt:lpstr>
      <vt:lpstr>Lesson 2: SQLite 사용하기</vt:lpstr>
      <vt:lpstr>Lesson 2: SQLite 사용하기</vt:lpstr>
      <vt:lpstr>Lesson 2: SQLite 사용하기</vt:lpstr>
      <vt:lpstr>Lesson 2: SQLite 사용하기</vt:lpstr>
      <vt:lpstr>Lesson 2: SQLite 사용하기</vt:lpstr>
      <vt:lpstr>Lesson 2: SQLite 사용하기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USER</cp:lastModifiedBy>
  <cp:revision>263</cp:revision>
  <dcterms:created xsi:type="dcterms:W3CDTF">2013-03-04T09:54:30Z</dcterms:created>
  <dcterms:modified xsi:type="dcterms:W3CDTF">2023-02-02T04:09:20Z</dcterms:modified>
</cp:coreProperties>
</file>