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6" r:id="rId2"/>
    <p:sldId id="289" r:id="rId3"/>
    <p:sldId id="258" r:id="rId4"/>
    <p:sldId id="259" r:id="rId5"/>
    <p:sldId id="296" r:id="rId6"/>
    <p:sldId id="290" r:id="rId7"/>
    <p:sldId id="263" r:id="rId8"/>
    <p:sldId id="260" r:id="rId9"/>
    <p:sldId id="264" r:id="rId10"/>
    <p:sldId id="308" r:id="rId11"/>
    <p:sldId id="265" r:id="rId12"/>
    <p:sldId id="267" r:id="rId13"/>
    <p:sldId id="268" r:id="rId14"/>
    <p:sldId id="270" r:id="rId15"/>
    <p:sldId id="309" r:id="rId16"/>
    <p:sldId id="310" r:id="rId17"/>
    <p:sldId id="311" r:id="rId18"/>
    <p:sldId id="305" r:id="rId19"/>
    <p:sldId id="306" r:id="rId20"/>
    <p:sldId id="307" r:id="rId21"/>
    <p:sldId id="312" r:id="rId22"/>
    <p:sldId id="291" r:id="rId23"/>
    <p:sldId id="293" r:id="rId24"/>
    <p:sldId id="292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313" r:id="rId33"/>
    <p:sldId id="314" r:id="rId34"/>
  </p:sldIdLst>
  <p:sldSz cx="9144000" cy="6858000" type="screen4x3"/>
  <p:notesSz cx="6858000" cy="9144000"/>
  <p:embeddedFontLst>
    <p:embeddedFont>
      <p:font typeface="Segoe Light" charset="0"/>
      <p:regular r:id="rId36"/>
      <p:italic r:id="rId37"/>
    </p:embeddedFont>
    <p:embeddedFont>
      <p:font typeface="Segoe UI" pitchFamily="34" charset="0"/>
      <p:regular r:id="rId38"/>
      <p:bold r:id="rId39"/>
      <p:italic r:id="rId40"/>
      <p:boldItalic r:id="rId41"/>
    </p:embeddedFont>
    <p:embeddedFont>
      <p:font typeface="맑은 고딕" pitchFamily="50" charset="-127"/>
      <p:regular r:id="rId42"/>
      <p:bold r:id="rId43"/>
    </p:embeddedFont>
    <p:embeddedFont>
      <p:font typeface="Lucida Sans Unicode" pitchFamily="34" charset="0"/>
      <p:regular r:id="rId44"/>
    </p:embeddedFont>
    <p:embeddedFont>
      <p:font typeface="Verdana" pitchFamily="34" charset="0"/>
      <p:regular r:id="rId45"/>
      <p:bold r:id="rId46"/>
      <p:italic r:id="rId47"/>
      <p:boldItalic r:id="rId48"/>
    </p:embeddedFont>
    <p:embeddedFont>
      <p:font typeface="Calibri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8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53" autoAdjust="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847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91536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spend too long on this topic as much of it should be review for students. Simply highlight the functionality and refer students to the W3C website (http://go.microsoft.com/fwlink/?LinkID=267709) if they need detailed information.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52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The key point is to explain to students that links provide a means to connect pages and other content.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846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Make sure that students understand the basic CSS selector/rule syntax. Be prepared to give them further examples if necessary.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628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Be prepared to take extra time over this topic. The syntax of concatenated selectors and attribute selectors can be confusing at first, so be prepared to give further examples.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67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This course places styles in a set of separate style sheets. The HTML pages in the lab application use &lt;link&gt; elements to reference the style sheets.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111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Much of the material in this lesson should be revision. Do not spend too much time on this material, but use it to get a feel for how familiar the students are with HTML.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94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4086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8467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6592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&lt;canvas&gt;</a:t>
            </a:r>
            <a:r>
              <a:rPr lang="en-US" sz="1000" dirty="0">
                <a:latin typeface="Arial"/>
                <a:ea typeface="Calibri"/>
                <a:cs typeface="Segoe UI"/>
              </a:rPr>
              <a:t> element,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XmlHttpRequest</a:t>
            </a:r>
            <a:r>
              <a:rPr lang="en-US" sz="1000" dirty="0">
                <a:latin typeface="Arial"/>
                <a:ea typeface="Calibri"/>
                <a:cs typeface="Segoe UI"/>
              </a:rPr>
              <a:t> object, the Geolocation API, web sockets, and web workers are all described in detail in later modules. Save discussion of these items until then.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FCF0C-B507-4ACE-9A78-ACC5177198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2: Creating and Styling HTML Pages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24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spend too long on this topic. The important points to get across are that an HTML page should include a DOCTYPE declaration to enable the browser to determine how to interpret the HTML markup in the page, and if you are using HTML5 you simply need to specify a DOCTYPE of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html</a:t>
            </a:r>
            <a:r>
              <a:rPr lang="en-US" sz="1000" dirty="0">
                <a:latin typeface="Arial"/>
                <a:ea typeface="Calibri"/>
                <a:cs typeface="Segoe UI"/>
              </a:rPr>
              <a:t>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Note the inclusion of &lt;meta charset="utf-8"/&gt; in the first 512 bytes of the code example to prevent a security risk. 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Note also that while including the HTML5 DOCTYPE is not mandatory, not doing so means the following: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effectLst/>
                <a:latin typeface="Arial"/>
                <a:ea typeface="Times New Roman"/>
                <a:cs typeface="Segoe UI"/>
              </a:rPr>
              <a:t>Browsers don't recognize that the document is HTML5, and some browsers will ignore the new elements. 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effectLst/>
                <a:latin typeface="Arial"/>
                <a:ea typeface="Times New Roman"/>
                <a:cs typeface="Segoe UI"/>
              </a:rPr>
              <a:t>Browsers start working in quirks mode.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90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The global attributes from HTML4 are id, dir, title, lang, class, and style. HTML5 adds 15 more, including accesskey, hidden, spellcheck, tabindex, and translate.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72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spend too long on this topic as much of it should be review for students. Simply highlight the functionality and refer students to the W3C website (http://go.microsoft.com/fwlink/?LinkID=267709) if they need detailed information.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F8BFA-9746-4BA5-A005-789A6ADF45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/>
              </a:rPr>
              <a:t>1: Overview of HTML and CSS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52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9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파이썬에서 웹크롤링 활용하기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smtClean="0"/>
              <a:t> table</a:t>
            </a:r>
            <a:r>
              <a:rPr lang="ko-KR" altLang="en-US" smtClean="0"/>
              <a:t>태그를 사용한다면 다음과 같다</a:t>
            </a:r>
            <a:r>
              <a:rPr lang="en-US" altLang="ko-KR" smtClean="0"/>
              <a:t>. &lt;tr&gt;</a:t>
            </a:r>
            <a:r>
              <a:rPr lang="ko-KR" altLang="en-US" smtClean="0"/>
              <a:t>은 행을 정의하고 </a:t>
            </a:r>
            <a:r>
              <a:rPr lang="en-US" altLang="ko-KR" smtClean="0"/>
              <a:t>&lt;td&gt;</a:t>
            </a:r>
            <a:r>
              <a:rPr lang="ko-KR" altLang="en-US" smtClean="0"/>
              <a:t>는 컬럼을 정의한다</a:t>
            </a:r>
            <a:r>
              <a:rPr lang="en-US" altLang="ko-KR" smtClean="0"/>
              <a:t>. 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2133600"/>
            <a:ext cx="46482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&lt;table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border="1"&gt;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&lt;tr&gt;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책 제목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출판사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&lt;/tr&gt;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&lt;tr&gt;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&lt;td&gt;1&lt;/td&gt;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파이썬 핵심 프로그래밍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마이북스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&lt;td&gt;25000&lt;/td&gt;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&lt;/tr&gt;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smtClean="0">
                <a:latin typeface="맑은 고딕" pitchFamily="50" charset="-127"/>
                <a:ea typeface="맑은 고딕" pitchFamily="50" charset="-127"/>
              </a:rPr>
              <a:t>                    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&lt;/table&gt;</a:t>
            </a:r>
            <a:endParaRPr lang="ko-KR" altLang="en-US" sz="1400" b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2023-01-27_11-5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438400"/>
            <a:ext cx="4320915" cy="1143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169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77" y="-2"/>
            <a:ext cx="8234363" cy="740664"/>
          </a:xfrm>
        </p:spPr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28596" y="857232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/>
              <a:t>이미지를 표시하기 위해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ko-KR" altLang="en-US" dirty="0"/>
              <a:t>태그 사용</a:t>
            </a:r>
            <a:endParaRPr lang="en-US" dirty="0"/>
          </a:p>
          <a:p>
            <a:pPr lvl="1"/>
            <a:r>
              <a:rPr lang="ko-KR" altLang="en-US" dirty="0"/>
              <a:t>이미지 소스의 </a:t>
            </a:r>
            <a:r>
              <a:rPr lang="en-US" dirty="0"/>
              <a:t>URL</a:t>
            </a:r>
            <a:r>
              <a:rPr lang="ko-KR" altLang="en-US" dirty="0"/>
              <a:t>을 기술하기 위해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링크를 정의하기 위해 </a:t>
            </a:r>
            <a:r>
              <a:rPr lang="en-US" dirty="0"/>
              <a:t>&lt;a&gt; </a:t>
            </a:r>
            <a:r>
              <a:rPr lang="ko-KR" altLang="en-US" dirty="0"/>
              <a:t>태그 사용</a:t>
            </a:r>
            <a:endParaRPr lang="en-US" dirty="0"/>
          </a:p>
          <a:p>
            <a:pPr lvl="1"/>
            <a:r>
              <a:rPr lang="ko-KR" altLang="en-US" dirty="0"/>
              <a:t>링크의 대상을 지정하기 위해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38150" y="1785926"/>
            <a:ext cx="870585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&lt;img src="logo.jpg" alt="My Web site logo" height="100" width="100" /&gt;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38150" y="3714752"/>
            <a:ext cx="870585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&lt;a href="default.html" alt="Home Page"&gt;Home&lt;/a&gt;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853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/>
              <a:t>모든</a:t>
            </a:r>
            <a:r>
              <a:rPr lang="en-US" dirty="0"/>
              <a:t> CSS </a:t>
            </a:r>
            <a:r>
              <a:rPr lang="ko-KR" altLang="en-US" dirty="0"/>
              <a:t>룰들은 동일한 문법을 사용한다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smtClean="0"/>
              <a:t>선택자</a:t>
            </a:r>
            <a:r>
              <a:rPr lang="en-US" altLang="ko-KR" smtClean="0"/>
              <a:t>(selector)</a:t>
            </a:r>
            <a:r>
              <a:rPr lang="ko-KR" altLang="en-US" smtClean="0"/>
              <a:t>는 태그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(tag)</a:t>
            </a:r>
            <a:r>
              <a:rPr lang="ko-KR" altLang="en-US" smtClean="0"/>
              <a:t>를 지정 할수있다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ko-KR" altLang="en-US" smtClean="0"/>
              <a:t>특정 태그에 적용되는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스타일을 정의한다</a:t>
            </a:r>
            <a:r>
              <a:rPr lang="en-US" altLang="ko-KR" smtClean="0"/>
              <a:t>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752600"/>
            <a:ext cx="4419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selector {</a:t>
            </a: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property1:value;</a:t>
            </a: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property2:value;</a:t>
            </a: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..</a:t>
            </a: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propertyN:value;</a:t>
            </a: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8200" y="4114800"/>
            <a:ext cx="4191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/* Targets level 1 headings  */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h1 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font-size: 42px;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color: pink;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font-family: 'Segoe UI';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17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3</a:t>
            </a:r>
            <a:r>
              <a:rPr lang="ko-KR" altLang="en-US" dirty="0"/>
              <a:t>개의 기본</a:t>
            </a:r>
            <a:r>
              <a:rPr lang="en-US" dirty="0"/>
              <a:t> </a:t>
            </a:r>
            <a:r>
              <a:rPr lang="en-US"/>
              <a:t>CSS </a:t>
            </a:r>
            <a:r>
              <a:rPr lang="ko-KR" altLang="en-US" smtClean="0"/>
              <a:t>선택자</a:t>
            </a:r>
            <a:r>
              <a:rPr lang="en-US" altLang="ko-KR" smtClean="0"/>
              <a:t>(</a:t>
            </a:r>
            <a:r>
              <a:rPr lang="en-US" smtClean="0"/>
              <a:t>selector)</a:t>
            </a:r>
            <a:r>
              <a:rPr lang="ko-KR" altLang="en-US" smtClean="0"/>
              <a:t>들이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endParaRPr lang="en-US" dirty="0"/>
          </a:p>
          <a:p>
            <a:pPr lvl="1"/>
            <a:r>
              <a:rPr lang="en-US" altLang="ko-KR" smtClean="0"/>
              <a:t>tag</a:t>
            </a:r>
            <a:r>
              <a:rPr lang="ko-KR" altLang="en-US" smtClean="0"/>
              <a:t> </a:t>
            </a:r>
            <a:r>
              <a:rPr lang="en-US" dirty="0"/>
              <a:t>selector:  </a:t>
            </a:r>
            <a:r>
              <a:rPr lang="en-US"/>
              <a:t>h2</a:t>
            </a:r>
            <a:r>
              <a:rPr lang="en-US" smtClean="0"/>
              <a:t>{} </a:t>
            </a:r>
            <a:r>
              <a:rPr lang="ko-KR" altLang="en-US" smtClean="0"/>
              <a:t>이런 형태로 사용하면 웹페이지에 있는 모든 </a:t>
            </a:r>
            <a:r>
              <a:rPr lang="en-US" altLang="ko-KR" smtClean="0"/>
              <a:t>h2 </a:t>
            </a:r>
            <a:r>
              <a:rPr lang="ko-KR" altLang="en-US" smtClean="0"/>
              <a:t>태그에 적용된다</a:t>
            </a:r>
            <a:r>
              <a:rPr lang="en-US" altLang="ko-KR" smtClean="0"/>
              <a:t>. </a:t>
            </a:r>
            <a:endParaRPr lang="en-US" dirty="0"/>
          </a:p>
          <a:p>
            <a:pPr lvl="1"/>
            <a:r>
              <a:rPr lang="en-US" dirty="0"/>
              <a:t>class selector:  .</a:t>
            </a:r>
            <a:r>
              <a:rPr lang="en-US"/>
              <a:t>title </a:t>
            </a:r>
            <a:r>
              <a:rPr lang="en-US" smtClean="0"/>
              <a:t>{} </a:t>
            </a:r>
            <a:r>
              <a:rPr lang="ko-KR" altLang="en-US" smtClean="0"/>
              <a:t>디자인을 위해 </a:t>
            </a:r>
            <a:r>
              <a:rPr lang="en-US" altLang="ko-KR" smtClean="0"/>
              <a:t>class=title</a:t>
            </a:r>
            <a:r>
              <a:rPr lang="ko-KR" altLang="en-US" smtClean="0"/>
              <a:t>로 되어 있는 태그만을 특정해서 필터링을 할 수 있다</a:t>
            </a:r>
            <a:r>
              <a:rPr lang="en-US" altLang="ko-KR" smtClean="0"/>
              <a:t>. </a:t>
            </a:r>
            <a:r>
              <a:rPr lang="ko-KR" altLang="en-US" smtClean="0"/>
              <a:t>웹툰의 제목에만 </a:t>
            </a:r>
            <a:r>
              <a:rPr lang="en-US" altLang="ko-KR" smtClean="0"/>
              <a:t>title</a:t>
            </a:r>
            <a:r>
              <a:rPr lang="ko-KR" altLang="en-US" smtClean="0"/>
              <a:t>스타일을 적용하겠다는 의미이다</a:t>
            </a:r>
            <a:r>
              <a:rPr lang="en-US" altLang="ko-KR" smtClean="0"/>
              <a:t>. </a:t>
            </a:r>
            <a:endParaRPr lang="en-US" dirty="0"/>
          </a:p>
          <a:p>
            <a:pPr lvl="1"/>
            <a:r>
              <a:rPr lang="en-US" dirty="0"/>
              <a:t>id selector</a:t>
            </a:r>
            <a:r>
              <a:rPr lang="en-US"/>
              <a:t>:   </a:t>
            </a:r>
            <a:r>
              <a:rPr lang="en-US" smtClean="0"/>
              <a:t>#first {} </a:t>
            </a:r>
            <a:r>
              <a:rPr lang="ko-KR" altLang="en-US" smtClean="0"/>
              <a:t>특정 태그</a:t>
            </a:r>
            <a:r>
              <a:rPr lang="en-US" altLang="ko-KR" smtClean="0"/>
              <a:t>(tag)</a:t>
            </a:r>
            <a:r>
              <a:rPr lang="ko-KR" altLang="en-US" smtClean="0"/>
              <a:t>만을 지정하는 경우라면 </a:t>
            </a:r>
            <a:r>
              <a:rPr lang="en-US" altLang="ko-KR" smtClean="0"/>
              <a:t>id=first</a:t>
            </a:r>
            <a:r>
              <a:rPr lang="ko-KR" altLang="en-US" smtClean="0"/>
              <a:t>와 같이 지정할 수 있다</a:t>
            </a:r>
            <a:r>
              <a:rPr lang="en-US" altLang="ko-KR" smtClean="0"/>
              <a:t>. 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marL="288925" lvl="1" indent="0">
              <a:buNone/>
            </a:pPr>
            <a:r>
              <a:rPr lang="en-US" dirty="0"/>
              <a:t>&lt;div class=“title”&gt;</a:t>
            </a:r>
            <a:r>
              <a:rPr lang="ko-KR" altLang="en-US" dirty="0"/>
              <a:t>이 제품에 대한 설명</a:t>
            </a:r>
            <a:r>
              <a:rPr lang="en-US" altLang="ko-KR" dirty="0"/>
              <a:t>&lt;/div&gt;</a:t>
            </a:r>
          </a:p>
          <a:p>
            <a:pPr marL="288925" lvl="1" indent="0">
              <a:buNone/>
            </a:pPr>
            <a:r>
              <a:rPr lang="en-US" dirty="0"/>
              <a:t>&lt;span class=“title”&gt;</a:t>
            </a:r>
            <a:r>
              <a:rPr lang="ko-KR" altLang="en-US" dirty="0"/>
              <a:t>다양한 데모</a:t>
            </a:r>
            <a:r>
              <a:rPr lang="en-US" altLang="ko-KR" dirty="0"/>
              <a:t>&lt;/</a:t>
            </a:r>
            <a:r>
              <a:rPr lang="en-US" altLang="ko-KR"/>
              <a:t>span</a:t>
            </a:r>
            <a:r>
              <a:rPr lang="en-US" altLang="ko-KR" smtClean="0"/>
              <a:t>&gt;</a:t>
            </a:r>
          </a:p>
          <a:p>
            <a:pPr marL="288925" lvl="1" indent="0">
              <a:buNone/>
            </a:pPr>
            <a:r>
              <a:rPr lang="en-US" smtClean="0"/>
              <a:t>&lt;p id="first"&gt;</a:t>
            </a:r>
            <a:r>
              <a:rPr lang="ko-KR" altLang="en-US" smtClean="0"/>
              <a:t>여기를 지정한다</a:t>
            </a:r>
            <a:r>
              <a:rPr lang="en-US" altLang="ko-KR" smtClean="0"/>
              <a:t>&lt;/p&gt;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715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mtClean="0"/>
              <a:t>태그에 </a:t>
            </a:r>
            <a:r>
              <a:rPr lang="ko-KR" altLang="en-US" dirty="0"/>
              <a:t>스타일을 저장할 때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style </a:t>
            </a:r>
            <a:r>
              <a:rPr lang="ko-KR" altLang="en-US" dirty="0"/>
              <a:t>속성을 사용한다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ko-KR" altLang="en-US" dirty="0"/>
              <a:t>페이지에 스타일들을 포함 </a:t>
            </a:r>
            <a:r>
              <a:rPr lang="en-GB" dirty="0"/>
              <a:t/>
            </a:r>
            <a:br>
              <a:rPr lang="en-GB" dirty="0"/>
            </a:br>
            <a:r>
              <a:rPr lang="ko-KR" altLang="en-US" dirty="0"/>
              <a:t>하기 위해 </a:t>
            </a:r>
            <a:r>
              <a:rPr lang="en-GB" dirty="0"/>
              <a:t>&lt;head&gt;</a:t>
            </a:r>
            <a:r>
              <a:rPr lang="ko-KR" altLang="en-US" dirty="0"/>
              <a:t>에 </a:t>
            </a:r>
            <a:r>
              <a:rPr lang="en-US" altLang="ko-KR" dirty="0"/>
              <a:t>&lt;style&gt;                                         </a:t>
            </a:r>
            <a:endParaRPr lang="en-GB" dirty="0"/>
          </a:p>
          <a:p>
            <a:pPr>
              <a:buNone/>
            </a:pPr>
            <a:r>
              <a:rPr lang="en-GB" dirty="0"/>
              <a:t>  </a:t>
            </a:r>
            <a:r>
              <a:rPr lang="ko-KR" altLang="en-US" dirty="0"/>
              <a:t>태그를 지정한다</a:t>
            </a:r>
            <a:r>
              <a:rPr lang="en-US" altLang="ko-KR" dirty="0"/>
              <a:t>: </a:t>
            </a:r>
          </a:p>
          <a:p>
            <a:pPr>
              <a:buNone/>
            </a:pPr>
            <a:endParaRPr lang="en-GB" dirty="0"/>
          </a:p>
          <a:p>
            <a:r>
              <a:rPr lang="ko-KR" altLang="en-US" dirty="0"/>
              <a:t>외부 스타일 시트를 참조하기 위해 </a:t>
            </a:r>
            <a:r>
              <a:rPr lang="en-US" dirty="0"/>
              <a:t>&lt;link&gt; </a:t>
            </a:r>
            <a:r>
              <a:rPr lang="ko-KR" altLang="en-US" dirty="0"/>
              <a:t>요소를 사용한다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844" y="5357826"/>
            <a:ext cx="8915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&lt;link rel="stylesheet" type="text/css" href="mystyles.css" media="screen"&gt;</a:t>
            </a:r>
            <a:endParaRPr lang="en-GB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57800" y="2928026"/>
            <a:ext cx="33528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&lt;style type="text/css"&gt;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p { color: blue; }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&lt;/style&gt;</a:t>
            </a:r>
            <a:endParaRPr lang="en-GB" b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56179" y="1066800"/>
            <a:ext cx="3354421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&lt;p style=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"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color:blue;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"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&gt;</a:t>
            </a:r>
            <a:br>
              <a:rPr lang="en-US" b="0" dirty="0">
                <a:latin typeface="Lucida Sans Unicode" pitchFamily="34" charset="0"/>
                <a:cs typeface="Lucida Sans Unicode" pitchFamily="34" charset="0"/>
              </a:rPr>
            </a:b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some text 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97456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검색을 하는 경우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find_all()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 간단하게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검색하도록 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검색해서 리스터 형태로 리턴한다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2-03-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5730737" cy="2004234"/>
          </a:xfrm>
          <a:prstGeom prst="rect">
            <a:avLst/>
          </a:prstGeom>
        </p:spPr>
      </p:pic>
      <p:pic>
        <p:nvPicPr>
          <p:cNvPr id="6" name="그림 5" descr="2023-01-27_12-04-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724400"/>
            <a:ext cx="2831042" cy="18800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86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검색을 하는 경우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find()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하나를 검색하는 경우도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find_all()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 검색 조건을 지정할 수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class_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사용하거나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attrs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914400" lvl="1" indent="-457200" latinLnBrk="1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2-10-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731" y="3443273"/>
            <a:ext cx="5959469" cy="1433527"/>
          </a:xfrm>
          <a:prstGeom prst="rect">
            <a:avLst/>
          </a:prstGeom>
        </p:spPr>
      </p:pic>
      <p:pic>
        <p:nvPicPr>
          <p:cNvPr id="6" name="그림 5" descr="2023-01-27_12-11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876800"/>
            <a:ext cx="2839374" cy="1850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8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검색을 하는 경우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 latinLnBrk="1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내부의 컨텐츠만 가져오는 경우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3-27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14896"/>
            <a:ext cx="4412382" cy="1383850"/>
          </a:xfrm>
          <a:prstGeom prst="rect">
            <a:avLst/>
          </a:prstGeom>
        </p:spPr>
      </p:pic>
      <p:pic>
        <p:nvPicPr>
          <p:cNvPr id="6" name="그림 5" descr="2023-01-27_13-27-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4343400"/>
            <a:ext cx="3772240" cy="1186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86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5: </a:t>
            </a:r>
            <a:r>
              <a:rPr lang="en-US" altLang="ko-KR" smtClean="0"/>
              <a:t>Requests, clipboard</a:t>
            </a:r>
            <a:r>
              <a:rPr lang="ko-KR" altLang="en-US" smtClean="0"/>
              <a:t>를 사용한 작업                                       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select()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사용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id, class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조합해서 사용한다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4-19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09800"/>
            <a:ext cx="5620112" cy="4347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5: </a:t>
            </a:r>
            <a:r>
              <a:rPr lang="en-US" altLang="ko-KR" smtClean="0"/>
              <a:t>Requests, clipboard</a:t>
            </a:r>
            <a:r>
              <a:rPr lang="ko-KR" altLang="en-US" smtClean="0"/>
              <a:t>를 사용한 작업                                       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select()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#notebook1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지정하면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id=notebook1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찾아서 리턴한다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select('.price')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class=price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되어 있는 태그를 찾는다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select('span.price')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span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요소에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class=price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되어 있는 것을 리턴한다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4-20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352800"/>
            <a:ext cx="5079051" cy="32259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</a:t>
            </a:r>
            <a:r>
              <a:rPr lang="ko-KR" altLang="en-US" dirty="0"/>
              <a:t>명령으로 모듈 설치하기 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altLang="ko-KR" dirty="0"/>
          </a:p>
          <a:p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en-US" altLang="ko-KR" smtClean="0"/>
          </a:p>
          <a:p>
            <a:r>
              <a:rPr lang="en-US" altLang="ko-KR" smtClean="0"/>
              <a:t>Selenium, requests, clipboard</a:t>
            </a:r>
            <a:r>
              <a:rPr lang="ko-KR" altLang="en-US" smtClean="0"/>
              <a:t>을 추가로 사용한 크롤링 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                                       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563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5: </a:t>
            </a:r>
            <a:r>
              <a:rPr lang="en-US" altLang="ko-KR" smtClean="0"/>
              <a:t>Requests, clipboard</a:t>
            </a:r>
            <a:r>
              <a:rPr lang="ko-KR" altLang="en-US" smtClean="0"/>
              <a:t>를 사용한 작업                                       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상위태그와 하위태그의 구조를 이용한다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계층적인 형태의 태그라면 부모태그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자식태그 를 이용할 수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023-01-27_14-34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5562600"/>
            <a:ext cx="4473232" cy="528483"/>
          </a:xfrm>
          <a:prstGeom prst="rect">
            <a:avLst/>
          </a:prstGeom>
        </p:spPr>
      </p:pic>
      <p:pic>
        <p:nvPicPr>
          <p:cNvPr id="7" name="그림 6" descr="2023-02-19_15-15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743200"/>
            <a:ext cx="6934200" cy="2626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5: </a:t>
            </a:r>
            <a:r>
              <a:rPr lang="en-US" altLang="ko-KR" smtClean="0"/>
              <a:t>Requests, clipboard</a:t>
            </a:r>
            <a:r>
              <a:rPr lang="ko-KR" altLang="en-US" smtClean="0"/>
              <a:t>를 사용한 작업                                       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계층구조 전체를 기술해도 되고 일부를 기술해도 된다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div.sale &gt; #notebook1 &gt; span.name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상세하게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계층을 기술 할 수 있다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div.sale span.name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부모 태그를 기술하고 그 하위의 모든 것에 해당하도록 기술해도 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2023-01-27_14-39-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7795936" cy="2598645"/>
          </a:xfrm>
          <a:prstGeom prst="rect">
            <a:avLst/>
          </a:prstGeom>
        </p:spPr>
      </p:pic>
      <p:pic>
        <p:nvPicPr>
          <p:cNvPr id="8" name="그림 7" descr="2023-01-27_14-39-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5791200"/>
            <a:ext cx="2812024" cy="304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웹에 있는 데이터를 가져오려면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웹서버쪽에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하고 결과를 받아야 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웹툰 페이지로 가서 내용을 살펴본다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3-34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667000"/>
            <a:ext cx="4192144" cy="3676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86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웹브라우저에서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소스 보기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소스 보기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클릭해서 웹툰의 제목 중에 하나를 검색해 본다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2023-01-27_13-34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4365900" cy="3829309"/>
          </a:xfrm>
          <a:prstGeom prst="rect">
            <a:avLst/>
          </a:prstGeom>
        </p:spPr>
      </p:pic>
      <p:pic>
        <p:nvPicPr>
          <p:cNvPr id="9" name="그림 8" descr="2023-01-27_13-35-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49" y="3258312"/>
            <a:ext cx="8210551" cy="1313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64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웹에 있는 데이터를 가져오려면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웹서버쪽에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하고 결과를 받아야 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웹툰 페이지를 요청하고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받아와서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soup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생성한다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1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urllib.request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bs4 import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=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urllib.request.urlopen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('http://comic.naver.com/webtoon/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list.nhn?titleId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=20853&amp;weekday=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soup = </a:t>
            </a:r>
            <a:r>
              <a:rPr lang="en-US" altLang="ko-KR" sz="2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(data, '</a:t>
            </a:r>
            <a:r>
              <a:rPr lang="en-US" altLang="ko-KR" sz="2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html.parser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latinLnBrk="1"/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7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많기 때문에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&lt;td class=‘title’&gt;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태그만 검색해야 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스타일이 있는 데이터라면 검색의 결과가 상당히 줄어들 수 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&lt;td&gt;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안쪽에는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&lt;a&gt;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태그에서 가져올 문자열이 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 class="title"&gt;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lang="en-US" altLang="ko-KR" sz="2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="/webtoon/</a:t>
            </a:r>
            <a:r>
              <a:rPr lang="en-US" altLang="ko-KR" sz="2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detail.nhn?titleId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=20853…"&gt;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격렬한 나의 하루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cartoons =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soup.find_all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('td’, class_=‘title’)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= cartoons[0].find('a').text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 = cartoons[0].find('a')['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print(title)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print(link)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xmlns="" id="{5D9F2507-20C9-4830-ADA4-4FAECD5769F9}"/>
              </a:ext>
            </a:extLst>
          </p:cNvPr>
          <p:cNvSpPr/>
          <p:nvPr/>
        </p:nvSpPr>
        <p:spPr bwMode="auto">
          <a:xfrm>
            <a:off x="4191000" y="3733800"/>
            <a:ext cx="533400" cy="83820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13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웹툰의 제목 리스트를 출력하도록 하면 아래와 같이 깨끗하게 리스트를 가져올 수 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item in cartoons: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title =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item.find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('a').text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&lt;a …&gt;</a:t>
            </a:r>
            <a:r>
              <a:rPr lang="ko-KR" altLang="en-US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&lt;/a&gt;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문자열만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print(title)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93A3EE-3C92-4A89-AE5F-4D290C474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40" y="3048000"/>
            <a:ext cx="3900119" cy="36527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유머 베스트게시판도 비슷한 방법으로 가져올 수 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주소와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번호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스타일을 살펴보고 변경하면 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04_15-33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99" y="2743200"/>
            <a:ext cx="7192919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smtClean="0"/>
              <a:t>BeautifulSoup</a:t>
            </a:r>
            <a:r>
              <a:rPr lang="ko-KR" altLang="en-US" smtClean="0"/>
              <a:t>을 사용한 크롤링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유머 베스트게시판도 비슷한 방법으로 가져올 수 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023-01-04_15-34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7848600" cy="28529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en-US" altLang="ko-KR" smtClean="0"/>
              <a:t>Selenium</a:t>
            </a:r>
            <a:r>
              <a:rPr lang="ko-KR" altLang="en-US" smtClean="0"/>
              <a:t>을 사용한 크롤링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셀리니움을 추가로 설치해서 사용하면 웹브라우져를 원격으로 제어하는 코드도 가능해 진다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웹사이트는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요구하는 경우도 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경우라면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셀리니움을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설치해서 사용하면 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설치해서 아래와 같이 추가 설치한다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14400" lvl="1" indent="-457200" latinLnBrk="1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selenium </a:t>
            </a:r>
          </a:p>
          <a:p>
            <a:pPr marL="914400" lvl="1" indent="-457200" latinLnBrk="1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webdriver_manager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 latinLnBrk="1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clipboard</a:t>
            </a:r>
          </a:p>
          <a:p>
            <a:pPr marL="914400" lvl="1" indent="-457200" latinLnBrk="1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requests 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en-US" altLang="ko-KR" dirty="0"/>
              <a:t>pip</a:t>
            </a:r>
            <a:r>
              <a:rPr lang="ko-KR" altLang="en-US" dirty="0"/>
              <a:t>명령으로 모듈 설치하기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개발 환경에 새로운 모듈을 설치하기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pip(Python Install Package)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사용하면 쉽게 설치할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pip list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설치된 목록을 볼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pip install BeautifulSoup4: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새로운 패키지를 설치할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pip uninstall BeautifulSoup4: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설치된  패키지를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언인스톨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에러가 발생하는 경우는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pip3.exe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사용해도 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en-US" altLang="ko-KR" smtClean="0"/>
              <a:t>Selenium</a:t>
            </a:r>
            <a:r>
              <a:rPr lang="ko-KR" altLang="en-US" smtClean="0"/>
              <a:t>을 사용한 크롤링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네이버의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카페나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블로그를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검색하려면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해야 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셀리니움을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웹브라우저를 코드를 통해서  원격으로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조정할 수 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코드를 사용하면 크롬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브라우져용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웹드라이버가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자동설치된다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023-01-04_15-42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505200"/>
            <a:ext cx="7772400" cy="3161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en-US" altLang="ko-KR" smtClean="0"/>
              <a:t>Selenium</a:t>
            </a:r>
            <a:r>
              <a:rPr lang="ko-KR" altLang="en-US" smtClean="0"/>
              <a:t>을 사용한 크롤링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자동화된 코드로 조정된다는 경고가 출력되며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네이버의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id, password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입력하면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04_15-42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286000"/>
            <a:ext cx="5105400" cy="4020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en-US" altLang="ko-KR" smtClean="0"/>
              <a:t>Selenium</a:t>
            </a:r>
            <a:r>
              <a:rPr lang="ko-KR" altLang="en-US" smtClean="0"/>
              <a:t>을 사용한 크롤링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브라우저를 사용하는 경우 개발자 도구를 사용하면 보다 편리하게 원하는 태그의 스타일을 검색할 수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F12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클릭하고 상단의 첫번째 툴바 버튼을 누르고 해당 컨텐츠의 위치를 클릭하면 해단 태그가 선택된다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2023-01-27_14-48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276600"/>
            <a:ext cx="4632150" cy="3454414"/>
          </a:xfrm>
          <a:prstGeom prst="rect">
            <a:avLst/>
          </a:prstGeom>
        </p:spPr>
      </p:pic>
      <p:pic>
        <p:nvPicPr>
          <p:cNvPr id="7" name="그림 6" descr="2023-01-27_14-48-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276600"/>
            <a:ext cx="2586524" cy="29570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9CAAA-1112-488F-99F9-D171AC72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en-US" altLang="ko-KR" smtClean="0"/>
              <a:t>Selenium</a:t>
            </a:r>
            <a:r>
              <a:rPr lang="ko-KR" altLang="en-US" smtClean="0"/>
              <a:t>을 사용한 크롤링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CB4031-96C4-42E6-AFBF-637325FC1D62}"/>
              </a:ext>
            </a:extLst>
          </p:cNvPr>
          <p:cNvSpPr txBox="1"/>
          <p:nvPr/>
        </p:nvSpPr>
        <p:spPr>
          <a:xfrm>
            <a:off x="228600" y="11430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크롬의 개발자 도구를 사용하면 복잡한 태그로 구성된 사이트의 소스도 쉽게 찾아서 복사할 수 있다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2023-01-27_14-52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286000"/>
            <a:ext cx="2873029" cy="3780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68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en-US" altLang="ko-KR" dirty="0"/>
              <a:t>pip</a:t>
            </a:r>
            <a:r>
              <a:rPr lang="ko-KR" altLang="en-US" dirty="0"/>
              <a:t>명령으로 모듈 설치하기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설치된 목록을 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8925" lvl="1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pip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모듈을 설치한다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88925" lvl="1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pip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install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beautifulsoup4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파이썬입문_리뉴얼_캡쳐\2023-01-04_11-45-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2971800"/>
            <a:ext cx="7613650" cy="3148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3482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파이썬입문_리뉴얼_캡쳐\2023-01-04_11-46-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3916363" cy="1692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en-US" altLang="ko-KR" dirty="0"/>
              <a:t>pip</a:t>
            </a:r>
            <a:r>
              <a:rPr lang="ko-KR" altLang="en-US" dirty="0"/>
              <a:t>명령으로 모듈 설치하기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혹시 회사 내부에 보안상 인터넷이 안되는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 노트북이 있는 상황이라면 다음과 같이 하면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c:\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python310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설치되어 있고 미리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BeautifulSoap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설치된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c:\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python310\lib\site-packages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폴더를 다른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복사해 주면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050" name="Picture 2" descr="C:\Users\USER\Desktop\파이썬입문_리뉴얼_캡쳐\2023-01-04_11-47-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276600"/>
            <a:ext cx="4914900" cy="322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1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456612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HTML(</a:t>
            </a:r>
            <a:r>
              <a:rPr lang="en-US" dirty="0" err="1"/>
              <a:t>HyperText</a:t>
            </a:r>
            <a:r>
              <a:rPr lang="en-US" dirty="0"/>
              <a:t> Markup Language)5</a:t>
            </a:r>
            <a:r>
              <a:rPr lang="ko-KR" altLang="en-US" dirty="0"/>
              <a:t>는 이전 버전을 넘는 많은 확장들을 제공한다</a:t>
            </a:r>
            <a:r>
              <a:rPr lang="en-US" dirty="0"/>
              <a:t>:</a:t>
            </a:r>
          </a:p>
          <a:p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ko-KR" altLang="en-US" dirty="0" err="1"/>
              <a:t>밴더들을</a:t>
            </a:r>
            <a:r>
              <a:rPr lang="ko-KR" altLang="en-US" dirty="0"/>
              <a:t> 위한 룰들</a:t>
            </a:r>
            <a:endParaRPr lang="en-US" dirty="0"/>
          </a:p>
          <a:p>
            <a:r>
              <a:rPr lang="ko-KR" altLang="en-US" dirty="0"/>
              <a:t>모던한 웹 애플리케이션 개발을 반영한                  새로운 요소들</a:t>
            </a:r>
            <a:endParaRPr lang="en-US" dirty="0"/>
          </a:p>
          <a:p>
            <a:r>
              <a:rPr lang="ko-KR" altLang="en-US" dirty="0" err="1"/>
              <a:t>데스크탑과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애플리케이션의            지원능력을 지원하는 </a:t>
            </a:r>
            <a:r>
              <a:rPr lang="en-US" dirty="0"/>
              <a:t>JavaScript API</a:t>
            </a:r>
            <a:r>
              <a:rPr lang="ko-KR" altLang="en-US" dirty="0"/>
              <a:t>들</a:t>
            </a:r>
            <a:endParaRPr lang="en-US" altLang="ko-KR" dirty="0"/>
          </a:p>
          <a:p>
            <a:r>
              <a:rPr lang="en-US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HTML5 </a:t>
            </a:r>
            <a:r>
              <a:rPr lang="ko-KR" altLang="en-US" dirty="0"/>
              <a:t>권고안 발표됨</a:t>
            </a:r>
            <a:endParaRPr lang="en-US" altLang="ko-KR" dirty="0"/>
          </a:p>
          <a:p>
            <a:r>
              <a:rPr lang="en-US" altLang="ko-KR" dirty="0"/>
              <a:t>CSS(Cascading Style Sheet)3</a:t>
            </a:r>
            <a:r>
              <a:rPr lang="ko-KR" altLang="en-US" dirty="0"/>
              <a:t>은 </a:t>
            </a:r>
            <a:r>
              <a:rPr lang="en-US" altLang="ko-KR" dirty="0"/>
              <a:t>HTML</a:t>
            </a:r>
            <a:r>
              <a:rPr lang="ko-KR" altLang="en-US" dirty="0"/>
              <a:t>문서에 있는 태그들을 시각적으로 꾸며주는 역할을 담당한다</a:t>
            </a:r>
            <a:r>
              <a:rPr lang="en-US" altLang="ko-KR" dirty="0"/>
              <a:t>.  </a:t>
            </a:r>
          </a:p>
        </p:txBody>
      </p:sp>
      <p:pic>
        <p:nvPicPr>
          <p:cNvPr id="5" name="Picture 4" descr="An image of the HTML5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599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/>
              <a:t>모든</a:t>
            </a:r>
            <a:r>
              <a:rPr lang="en-US" dirty="0"/>
              <a:t> HTML page</a:t>
            </a:r>
            <a:r>
              <a:rPr lang="ko-KR" altLang="en-US" dirty="0"/>
              <a:t>들은 같은 구조를 가진다</a:t>
            </a:r>
            <a:r>
              <a:rPr lang="en-US" altLang="ko-KR" dirty="0"/>
              <a:t>. </a:t>
            </a:r>
            <a:endParaRPr lang="en-US" dirty="0"/>
          </a:p>
          <a:p>
            <a:pPr lvl="1"/>
            <a:r>
              <a:rPr lang="en-US" dirty="0"/>
              <a:t>DOCTYPE </a:t>
            </a:r>
            <a:r>
              <a:rPr lang="ko-KR" altLang="en-US" dirty="0"/>
              <a:t>선언</a:t>
            </a:r>
            <a:endParaRPr lang="en-US" dirty="0"/>
          </a:p>
          <a:p>
            <a:pPr lvl="1"/>
            <a:r>
              <a:rPr lang="en-US" dirty="0"/>
              <a:t>HTML </a:t>
            </a:r>
            <a:r>
              <a:rPr lang="ko-KR" altLang="en-US" dirty="0"/>
              <a:t>섹션 포함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Header </a:t>
            </a:r>
          </a:p>
          <a:p>
            <a:pPr lvl="2"/>
            <a:r>
              <a:rPr lang="en-US" dirty="0"/>
              <a:t>Body</a:t>
            </a:r>
          </a:p>
          <a:p>
            <a:endParaRPr lang="en-US" dirty="0"/>
          </a:p>
          <a:p>
            <a:r>
              <a:rPr lang="ko-KR" altLang="en-US" smtClean="0"/>
              <a:t>웹페이지는 웹서버에서 실행된 결과를 받아서 웹브라우져를 통해 결과물을 보는 형태이다</a:t>
            </a:r>
            <a:r>
              <a:rPr lang="en-US" altLang="ko-KR" smtClean="0"/>
              <a:t>. </a:t>
            </a:r>
            <a:endParaRPr lang="en-US" dirty="0"/>
          </a:p>
          <a:p>
            <a:pPr lvl="1"/>
            <a:r>
              <a:rPr lang="ko-KR" altLang="en-US" smtClean="0"/>
              <a:t>크롬</a:t>
            </a:r>
            <a:r>
              <a:rPr lang="en-US" altLang="ko-KR" smtClean="0"/>
              <a:t>, IE, </a:t>
            </a:r>
            <a:r>
              <a:rPr lang="ko-KR" altLang="en-US" smtClean="0"/>
              <a:t>사파리등을 사용해서 웹서버에서 받은 </a:t>
            </a:r>
            <a:r>
              <a:rPr lang="en-US" altLang="ko-KR" smtClean="0"/>
              <a:t>html, css, javascript</a:t>
            </a:r>
            <a:r>
              <a:rPr lang="ko-KR" altLang="en-US" smtClean="0"/>
              <a:t>코드가 실행된 것이 우리가 보는 페이지 형태의 결과물이다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최종 실행된 결과물을 웹브라우져 화면으로 본다</a:t>
            </a:r>
            <a:r>
              <a:rPr lang="en-US" altLang="ko-KR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618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609600" y="990600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HTML </a:t>
            </a:r>
            <a:r>
              <a:rPr lang="ko-KR" altLang="en-US" smtClean="0"/>
              <a:t>태그</a:t>
            </a:r>
            <a:r>
              <a:rPr lang="en-US" altLang="ko-KR" smtClean="0"/>
              <a:t>(Tag, Element)</a:t>
            </a:r>
            <a:r>
              <a:rPr lang="ko-KR" altLang="en-US" smtClean="0"/>
              <a:t>들은 </a:t>
            </a:r>
            <a:r>
              <a:rPr lang="ko-KR" altLang="en-US" dirty="0" err="1"/>
              <a:t>웹페이지의</a:t>
            </a:r>
            <a:r>
              <a:rPr lang="ko-KR" altLang="en-US" dirty="0"/>
              <a:t> </a:t>
            </a:r>
            <a:r>
              <a:rPr lang="ko-KR" altLang="en-US" dirty="0" err="1"/>
              <a:t>컨텐츠에</a:t>
            </a:r>
            <a:r>
              <a:rPr lang="ko-KR" altLang="en-US" dirty="0"/>
              <a:t> 대해 구조와 의미를 정의한다</a:t>
            </a:r>
            <a:r>
              <a:rPr lang="en-US" altLang="ko-KR" dirty="0"/>
              <a:t>. </a:t>
            </a:r>
            <a:endParaRPr lang="en-US" dirty="0"/>
          </a:p>
          <a:p>
            <a:r>
              <a:rPr lang="ko-KR" altLang="en-US" smtClean="0"/>
              <a:t>태그</a:t>
            </a:r>
            <a:r>
              <a:rPr lang="en-US" altLang="ko-KR" smtClean="0"/>
              <a:t>(Tag, Element)</a:t>
            </a:r>
            <a:r>
              <a:rPr lang="ko-KR" altLang="en-US" smtClean="0"/>
              <a:t>들은 </a:t>
            </a:r>
            <a:r>
              <a:rPr lang="ko-KR" altLang="en-US" dirty="0"/>
              <a:t>시작 태그와 끝 태그로 </a:t>
            </a:r>
            <a:r>
              <a:rPr lang="ko-KR" altLang="en-US" dirty="0" err="1"/>
              <a:t>컨텐츠를</a:t>
            </a:r>
            <a:r>
              <a:rPr lang="ko-KR" altLang="en-US" dirty="0"/>
              <a:t> 감싸서 사용할 수 있다</a:t>
            </a:r>
            <a:r>
              <a:rPr lang="en-US" altLang="ko-KR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smtClean="0"/>
              <a:t>태그</a:t>
            </a:r>
            <a:r>
              <a:rPr lang="en-US" altLang="ko-KR" smtClean="0"/>
              <a:t>(Tag, Element) </a:t>
            </a:r>
            <a:r>
              <a:rPr lang="ko-KR" altLang="en-US" smtClean="0"/>
              <a:t>의 </a:t>
            </a:r>
            <a:r>
              <a:rPr lang="ko-KR" altLang="en-US" dirty="0" err="1"/>
              <a:t>컨텐츠에</a:t>
            </a:r>
            <a:r>
              <a:rPr lang="ko-KR" altLang="en-US" dirty="0"/>
              <a:t> 대해 추가적인 정보를 </a:t>
            </a:r>
            <a:r>
              <a:rPr lang="ko-KR" altLang="en-US"/>
              <a:t>제공하려면 </a:t>
            </a: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  <a:r>
              <a:rPr lang="ko-KR" altLang="en-US" smtClean="0"/>
              <a:t>들을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8200" y="2819400"/>
            <a:ext cx="7821038" cy="17898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&lt;p&gt;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 &lt;strong&gt;Elements&lt;/strong&gt; consist of  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 &lt;strong&gt;content&lt;/strong&gt; bookended by a 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 &lt;em&gt;start&lt;/em&gt; tag and an &lt;em&gt;end&lt;/em&gt; tag. </a:t>
            </a:r>
          </a:p>
          <a:p>
            <a:pPr marL="0" indent="0">
              <a:buNone/>
            </a:pP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&lt;/p&gt;</a:t>
            </a:r>
            <a:endParaRPr lang="en-US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4"/>
          <p:cNvSpPr/>
          <p:nvPr/>
        </p:nvSpPr>
        <p:spPr bwMode="auto">
          <a:xfrm>
            <a:off x="304800" y="5867400"/>
            <a:ext cx="8686800" cy="285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&lt;img src="logo.jpg" alt="My Web site logo" height="100" width="100" /&gt;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2165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Lesson 2: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/>
              <a:t>CSS </a:t>
            </a:r>
            <a:r>
              <a:rPr lang="ko-KR" altLang="en-US" smtClean="0"/>
              <a:t>정리하기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HTML </a:t>
            </a:r>
            <a:r>
              <a:rPr lang="ko-KR" altLang="en-US" dirty="0"/>
              <a:t>안에 텍스트는 아래와 같이 </a:t>
            </a:r>
            <a:r>
              <a:rPr lang="ko-KR" altLang="en-US" dirty="0" err="1"/>
              <a:t>마크업</a:t>
            </a:r>
            <a:r>
              <a:rPr lang="ko-KR" altLang="en-US" dirty="0"/>
              <a:t> 된다</a:t>
            </a:r>
            <a:r>
              <a:rPr lang="en-US" dirty="0"/>
              <a:t>: </a:t>
            </a:r>
          </a:p>
          <a:p>
            <a:r>
              <a:rPr lang="en-US" dirty="0"/>
              <a:t>heading</a:t>
            </a:r>
            <a:r>
              <a:rPr lang="ko-KR" altLang="en-US" dirty="0"/>
              <a:t>들과 </a:t>
            </a:r>
            <a:r>
              <a:rPr lang="en-US" dirty="0"/>
              <a:t> paragraph</a:t>
            </a:r>
            <a:r>
              <a:rPr lang="ko-KR" altLang="en-US" dirty="0"/>
              <a:t>들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아래와 같이 강조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리스트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2209800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&lt;h1&gt;An Introduction to HTML&lt;/h1&gt;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&lt;p&gt;In this module, we look at the history of HTML and CSS.&lt;/p&gt;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&lt;h2&gt;In the Beginning&lt;/h2&gt;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&lt;p&gt;WorldWideWeb was created by Sir Tim Berners-Lee at CERN. &lt;/p&gt;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3886200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To &lt;strong&gt;emphasize&lt;/strong&gt; is to give extra weight to (a communication); &lt;em&gt;"Her gesture emphasized her words"&lt;/em&gt; 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81200" y="4876800"/>
            <a:ext cx="42672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lvl="1">
              <a:buNone/>
            </a:pP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&lt;ul&gt;</a:t>
            </a:r>
          </a:p>
          <a:p>
            <a:pPr marL="0" lvl="1">
              <a:buNone/>
            </a:pP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  </a:t>
            </a:r>
            <a:r>
              <a:rPr lang="it-IT" b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it-IT" b="0" smtClean="0">
                <a:latin typeface="Lucida Sans Unicode" pitchFamily="34" charset="0"/>
                <a:cs typeface="Lucida Sans Unicode" pitchFamily="34" charset="0"/>
              </a:rPr>
              <a:t>li&gt;Python IDLE&lt;/</a:t>
            </a: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li&gt;</a:t>
            </a:r>
          </a:p>
          <a:p>
            <a:pPr marL="0" lvl="1">
              <a:buNone/>
            </a:pP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  </a:t>
            </a:r>
            <a:r>
              <a:rPr lang="it-IT" b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it-IT" b="0" smtClean="0">
                <a:latin typeface="Lucida Sans Unicode" pitchFamily="34" charset="0"/>
                <a:cs typeface="Lucida Sans Unicode" pitchFamily="34" charset="0"/>
              </a:rPr>
              <a:t>li&gt;Visual Studio Code&lt;/</a:t>
            </a: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li&gt;</a:t>
            </a:r>
          </a:p>
          <a:p>
            <a:pPr marL="0" lvl="1">
              <a:buNone/>
            </a:pP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  </a:t>
            </a:r>
            <a:r>
              <a:rPr lang="it-IT" b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it-IT" b="0" smtClean="0">
                <a:latin typeface="Lucida Sans Unicode" pitchFamily="34" charset="0"/>
                <a:cs typeface="Lucida Sans Unicode" pitchFamily="34" charset="0"/>
              </a:rPr>
              <a:t>li&gt;Xcode&lt;/</a:t>
            </a: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li&gt;</a:t>
            </a:r>
          </a:p>
          <a:p>
            <a:pPr marL="0" lvl="1">
              <a:buNone/>
            </a:pPr>
            <a:r>
              <a:rPr lang="it-IT" b="0" dirty="0">
                <a:latin typeface="Lucida Sans Unicode" pitchFamily="34" charset="0"/>
                <a:cs typeface="Lucida Sans Unicode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9516929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4892</TotalTime>
  <Words>2092</Words>
  <Application>Microsoft Office PowerPoint</Application>
  <PresentationFormat>화면 슬라이드 쇼(4:3)</PresentationFormat>
  <Paragraphs>330</Paragraphs>
  <Slides>33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굴림</vt:lpstr>
      <vt:lpstr>Arial</vt:lpstr>
      <vt:lpstr>Segoe Light</vt:lpstr>
      <vt:lpstr>Segoe UI</vt:lpstr>
      <vt:lpstr>Wingdings</vt:lpstr>
      <vt:lpstr>맑은 고딕</vt:lpstr>
      <vt:lpstr>Lucida Sans Unicode</vt:lpstr>
      <vt:lpstr>Verdana</vt:lpstr>
      <vt:lpstr>Calibri</vt:lpstr>
      <vt:lpstr>Times New Roman</vt:lpstr>
      <vt:lpstr>Symbol</vt:lpstr>
      <vt:lpstr>Presentation1</vt:lpstr>
      <vt:lpstr>9장 </vt:lpstr>
      <vt:lpstr>Module Overview</vt:lpstr>
      <vt:lpstr>Lesson 1: pip명령으로 모듈 설치하기 </vt:lpstr>
      <vt:lpstr>Lesson 1: pip명령으로 모듈 설치하기 </vt:lpstr>
      <vt:lpstr>Lesson 1: pip명령으로 모듈 설치하기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2: HTML 과 CSS 정리하기 </vt:lpstr>
      <vt:lpstr>Lesson 3: BeautifulSoup을 사용한 크롤링</vt:lpstr>
      <vt:lpstr>Lesson 3: BeautifulSoup을 사용한 크롤링</vt:lpstr>
      <vt:lpstr>Lesson 3: BeautifulSoup을 사용한 크롤링</vt:lpstr>
      <vt:lpstr>Lesson 5: Requests, clipboard를 사용한 작업                                        </vt:lpstr>
      <vt:lpstr>Lesson 5: Requests, clipboard를 사용한 작업                                        </vt:lpstr>
      <vt:lpstr>Lesson 5: Requests, clipboard를 사용한 작업                                        </vt:lpstr>
      <vt:lpstr>Lesson 5: Requests, clipboard를 사용한 작업                                        </vt:lpstr>
      <vt:lpstr>Lesson 3: BeautifulSoup을 사용한 크롤링</vt:lpstr>
      <vt:lpstr>Lesson 3: BeautifulSoup을 사용한 크롤링</vt:lpstr>
      <vt:lpstr>Lesson 3: BeautifulSoup을 사용한 크롤링</vt:lpstr>
      <vt:lpstr>Lesson 3: BeautifulSoup을 사용한 크롤링</vt:lpstr>
      <vt:lpstr>Lesson 3: BeautifulSoup을 사용한 크롤링</vt:lpstr>
      <vt:lpstr>Lesson 3: BeautifulSoup을 사용한 크롤링</vt:lpstr>
      <vt:lpstr>Lesson 3: BeautifulSoup을 사용한 크롤링</vt:lpstr>
      <vt:lpstr>Lesson 4: Selenium을 사용한 크롤링 </vt:lpstr>
      <vt:lpstr>Lesson 4: Selenium을 사용한 크롤링 </vt:lpstr>
      <vt:lpstr>Lesson 4: Selenium을 사용한 크롤링 </vt:lpstr>
      <vt:lpstr>Lesson 4: Selenium을 사용한 크롤링 </vt:lpstr>
      <vt:lpstr>Lesson 4: Selenium을 사용한 크롤링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164</cp:revision>
  <dcterms:created xsi:type="dcterms:W3CDTF">2013-03-04T09:54:30Z</dcterms:created>
  <dcterms:modified xsi:type="dcterms:W3CDTF">2023-02-19T06:20:15Z</dcterms:modified>
</cp:coreProperties>
</file>