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jpeg" ContentType="image/jpeg"/>
  <Override PartName="/ppt/media/image2.jpeg" ContentType="image/jpeg"/>
  <Override PartName="/ppt/media/image23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jpeg" ContentType="image/jpeg"/>
  <Override PartName="/ppt/media/image19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6807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9612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880" y="4057200"/>
            <a:ext cx="9612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59760" y="176796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3880" y="405720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59760" y="405720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30949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3960" y="1767960"/>
            <a:ext cx="30949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34040" y="1767960"/>
            <a:ext cx="30949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3880" y="4057200"/>
            <a:ext cx="30949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3960" y="4057200"/>
            <a:ext cx="30949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34040" y="4057200"/>
            <a:ext cx="309492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3880" y="1767960"/>
            <a:ext cx="961236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9612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46908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59760" y="1767960"/>
            <a:ext cx="46908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3880" y="301320"/>
            <a:ext cx="96123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59760" y="1767960"/>
            <a:ext cx="46908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3880" y="405720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46908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59760" y="176796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59760" y="405720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59760" y="1767960"/>
            <a:ext cx="46908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880" y="4057200"/>
            <a:ext cx="9612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latin typeface="나눔고딕"/>
              </a:rPr>
              <a:t>.</a:t>
            </a:r>
            <a:endParaRPr b="0" lang="en-US" sz="4400" spc="-1" strike="noStrike"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3880" y="1767960"/>
            <a:ext cx="9612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나눔고딕"/>
              </a:rPr>
              <a:t>2</a:t>
            </a:r>
            <a:r>
              <a:rPr b="0" lang="ko-KR" sz="2800" spc="-1" strike="noStrike">
                <a:latin typeface="나눔고딕"/>
              </a:rPr>
              <a:t>번째 개요 수준</a:t>
            </a:r>
            <a:endParaRPr b="0" lang="en-US" sz="2800" spc="-1" strike="noStrike"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나눔고딕"/>
              </a:rPr>
              <a:t>3</a:t>
            </a:r>
            <a:r>
              <a:rPr b="0" lang="ko-KR" sz="2400" spc="-1" strike="noStrike">
                <a:latin typeface="나눔고딕"/>
              </a:rPr>
              <a:t>번째 개요 수준</a:t>
            </a:r>
            <a:endParaRPr b="0" lang="en-US" sz="2400" spc="-1" strike="noStrike"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나눔고딕"/>
              </a:rPr>
              <a:t>4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5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6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7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3170160" y="4584600"/>
            <a:ext cx="411192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1" lang="ko-KR" sz="5160" spc="-1" strike="noStrike">
                <a:solidFill>
                  <a:srgbClr val="000000"/>
                </a:solidFill>
                <a:latin typeface="한컴 고딕"/>
                <a:ea typeface="DejaVu Sans"/>
              </a:rPr>
              <a:t>같은</a:t>
            </a:r>
            <a:r>
              <a:rPr b="0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5160" spc="-1" strike="noStrike">
                <a:solidFill>
                  <a:srgbClr val="000000"/>
                </a:solidFill>
                <a:latin typeface="한컴 고딕"/>
                <a:ea typeface="DejaVu Sans"/>
              </a:rPr>
              <a:t>그림</a:t>
            </a:r>
            <a:r>
              <a:rPr b="0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5160" spc="-1" strike="noStrike">
                <a:solidFill>
                  <a:srgbClr val="000000"/>
                </a:solidFill>
                <a:latin typeface="한컴 고딕"/>
                <a:ea typeface="DejaVu Sans"/>
              </a:rPr>
              <a:t>찾기</a:t>
            </a:r>
            <a:endParaRPr b="0" lang="en-US" sz="5160" spc="-1" strike="noStrike">
              <a:latin typeface="나눔고딕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763600" y="5486400"/>
            <a:ext cx="317916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99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조원</a:t>
            </a:r>
            <a:r>
              <a:rPr b="0" lang="en-US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: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정태균</a:t>
            </a:r>
            <a:r>
              <a:rPr b="0" lang="en-US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,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조명식</a:t>
            </a:r>
            <a:r>
              <a:rPr b="0" lang="en-US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,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이상민</a:t>
            </a:r>
            <a:r>
              <a:rPr b="0" lang="en-US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,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배건우</a:t>
            </a:r>
            <a:endParaRPr b="0" lang="en-US" sz="172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00000" y="1728000"/>
            <a:ext cx="4967640" cy="4319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07080" y="1664280"/>
            <a:ext cx="5020560" cy="43833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392000" y="726120"/>
            <a:ext cx="40316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나눔고딕"/>
              </a:rPr>
              <a:t>메인 및 다시 시작</a:t>
            </a:r>
            <a:endParaRPr b="0" lang="en-US" sz="18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256000" y="1672200"/>
            <a:ext cx="5356440" cy="39434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6520" y="1672560"/>
            <a:ext cx="5199480" cy="39434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504000" y="720360"/>
            <a:ext cx="40316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나눔고딕"/>
              </a:rPr>
              <a:t>Easy</a:t>
            </a:r>
            <a:endParaRPr b="0" lang="en-US" sz="1800" spc="-1" strike="noStrike">
              <a:latin typeface="나눔고딕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616000" y="720000"/>
            <a:ext cx="40316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나눔고딕"/>
              </a:rPr>
              <a:t>Hard</a:t>
            </a:r>
            <a:endParaRPr b="0" lang="en-US" sz="18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810240" y="3251160"/>
            <a:ext cx="1968480" cy="10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8201"/>
              </a:lnSpc>
            </a:pPr>
            <a:r>
              <a:rPr b="1" lang="ko-KR" sz="8250" spc="-1" strike="noStrike">
                <a:solidFill>
                  <a:srgbClr val="000000"/>
                </a:solidFill>
                <a:latin typeface="한컴 고딕"/>
                <a:ea typeface="DejaVu Sans"/>
              </a:rPr>
              <a:t>시연</a:t>
            </a:r>
            <a:endParaRPr b="0" lang="en-US" sz="825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867840" y="1295280"/>
            <a:ext cx="2691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1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에필</a:t>
            </a:r>
            <a:r>
              <a:rPr b="1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로그</a:t>
            </a:r>
            <a:endParaRPr b="0" lang="en-US" sz="5160" spc="-1" strike="noStrike">
              <a:latin typeface="나눔고딕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26360" y="2286000"/>
            <a:ext cx="8373240" cy="12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  <a:tabLst>
                <a:tab algn="l" pos="190440"/>
              </a:tabLst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시작할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때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이지모드와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하드모드로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나뉘어져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있어서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사용자가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선택할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있는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폭의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1899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방향성을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넓혀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줍니다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시작과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동시에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약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3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초간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사용자에게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카드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위치를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보여주어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원할한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진행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있도록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해줍니다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클리어한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후에는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자신의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결과를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기록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있으며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모드별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기록이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가능하며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순위도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보여주기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때문에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보다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흥미로운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가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능합니다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68120" y="4064040"/>
            <a:ext cx="821376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  <a:tabLst>
                <a:tab algn="l" pos="190440"/>
              </a:tabLst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기억력에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의존해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진행하는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게임인데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몇몇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사람들은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캡처를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플레이를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가능성도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1899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무시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못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합니다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보다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공정한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위해서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캡처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방지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프로그램을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추가하는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것도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괜찮을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같습니다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066320" y="5334120"/>
            <a:ext cx="829368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  <a:tabLst>
                <a:tab algn="l" pos="190440"/>
              </a:tabLst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또한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순위표는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10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위까지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밖에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도출되지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안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되기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때문에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순위에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들지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못한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사람들은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나중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1899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에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자신의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기록을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확인하기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어렵습니다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회원가입을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통해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아이디를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생성하고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자신의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아이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디를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검색해서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기록을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확인할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있는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프로그램을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추가한다면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더욱더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개선된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될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  <a:tabLst>
                <a:tab algn="l" pos="190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거라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생각합니다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endParaRPr b="0" lang="en-US" sz="172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3580200" y="3251160"/>
            <a:ext cx="2415240" cy="10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8201"/>
              </a:lnSpc>
            </a:pPr>
            <a:r>
              <a:rPr b="1" lang="en-US" sz="8250" spc="-1" strike="noStrike">
                <a:solidFill>
                  <a:srgbClr val="000000"/>
                </a:solidFill>
                <a:latin typeface="한컴 고딕"/>
                <a:ea typeface="DejaVu Sans"/>
              </a:rPr>
              <a:t>Q&amp;A</a:t>
            </a:r>
            <a:endParaRPr b="0" lang="en-US" sz="825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87520" cy="5902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576760" y="2616120"/>
            <a:ext cx="115092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개발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환경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554800" y="3086280"/>
            <a:ext cx="19695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개발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동기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및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목적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567400" y="3581280"/>
            <a:ext cx="1423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시스템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개요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5575680" y="4102200"/>
            <a:ext cx="15591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프로그램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구조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5575680" y="4610160"/>
            <a:ext cx="15591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프로그램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화면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5586840" y="5105520"/>
            <a:ext cx="6735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시연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5585760" y="5600880"/>
            <a:ext cx="10818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ko-KR" sz="1720" spc="-1" strike="noStrike">
                <a:solidFill>
                  <a:srgbClr val="000000"/>
                </a:solidFill>
                <a:latin typeface="한컴 고딕"/>
                <a:ea typeface="DejaVu Sans"/>
              </a:rPr>
              <a:t>에필로그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5778720" y="1778040"/>
            <a:ext cx="12312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1" lang="ko-KR" sz="5160" spc="-1" strike="noStrike">
                <a:solidFill>
                  <a:srgbClr val="000000"/>
                </a:solidFill>
                <a:latin typeface="한컴 고딕"/>
                <a:ea typeface="DejaVu Sans"/>
              </a:rPr>
              <a:t>목차</a:t>
            </a:r>
            <a:endParaRPr b="0" lang="en-US" sz="516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842040" y="3365640"/>
            <a:ext cx="26715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0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개발</a:t>
            </a:r>
            <a:r>
              <a:rPr b="0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환경</a:t>
            </a:r>
            <a:endParaRPr b="0" lang="en-US" sz="5160" spc="-1" strike="noStrike">
              <a:latin typeface="나눔고딕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298120" y="2146320"/>
            <a:ext cx="1352880" cy="33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 anchor="ctr">
            <a:spAutoFit/>
          </a:bodyPr>
          <a:p>
            <a:pPr>
              <a:lnSpc>
                <a:spcPts val="2801"/>
              </a:lnSpc>
              <a:tabLst>
                <a:tab algn="l" pos="63360"/>
              </a:tabLst>
            </a:pPr>
            <a:r>
              <a:rPr b="1" lang="ko-KR" sz="2830" spc="-1" strike="noStrike">
                <a:solidFill>
                  <a:srgbClr val="ffffff"/>
                </a:solidFill>
                <a:latin typeface="함초롬돋움"/>
                <a:ea typeface="DejaVu Sans"/>
              </a:rPr>
              <a:t>운영체제</a:t>
            </a: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3699"/>
              </a:lnSpc>
              <a:tabLst>
                <a:tab algn="l" pos="63360"/>
              </a:tabLst>
            </a:pPr>
            <a:r>
              <a:rPr b="0" lang="ko-KR" sz="2830" spc="-1" strike="noStrike">
                <a:solidFill>
                  <a:srgbClr val="262626"/>
                </a:solidFill>
                <a:latin typeface="함초롬돋움"/>
                <a:ea typeface="DejaVu Sans"/>
              </a:rPr>
              <a:t>사용언어</a:t>
            </a: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3699"/>
              </a:lnSpc>
              <a:tabLst>
                <a:tab algn="l" pos="63360"/>
              </a:tabLst>
            </a:pPr>
            <a:r>
              <a:rPr b="0" lang="ko-KR" sz="2830" spc="-1" strike="noStrike">
                <a:solidFill>
                  <a:srgbClr val="262626"/>
                </a:solidFill>
                <a:latin typeface="함초롬돋움"/>
                <a:ea typeface="DejaVu Sans"/>
              </a:rPr>
              <a:t>사용도구</a:t>
            </a: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6336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3801"/>
              </a:lnSpc>
              <a:tabLst>
                <a:tab algn="l" pos="63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ko-KR" sz="2830" spc="-1" strike="noStrike">
                <a:solidFill>
                  <a:srgbClr val="262626"/>
                </a:solidFill>
                <a:latin typeface="함초롬돋움"/>
                <a:ea typeface="DejaVu Sans"/>
              </a:rPr>
              <a:t>사용</a:t>
            </a:r>
            <a:r>
              <a:rPr b="0" lang="en-US" sz="283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30" spc="-1" strike="noStrike">
                <a:solidFill>
                  <a:srgbClr val="262626"/>
                </a:solidFill>
                <a:latin typeface="Tahoma"/>
                <a:ea typeface="DejaVu Sans"/>
              </a:rPr>
              <a:t>DB</a:t>
            </a:r>
            <a:endParaRPr b="0" lang="en-US" sz="2830" spc="-1" strike="noStrike">
              <a:latin typeface="나눔고딕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7490520" y="2171880"/>
            <a:ext cx="1935000" cy="33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2701"/>
              </a:lnSpc>
              <a:tabLst>
                <a:tab algn="l" pos="419040"/>
                <a:tab algn="l" pos="457200"/>
                <a:tab algn="l" pos="622440"/>
              </a:tabLst>
            </a:pPr>
            <a:r>
              <a:rPr b="1" lang="en-US" sz="2830" spc="-1" strike="noStrike">
                <a:solidFill>
                  <a:srgbClr val="ffffff"/>
                </a:solidFill>
                <a:latin typeface="Tahoma"/>
                <a:ea typeface="DejaVu Sans"/>
              </a:rPr>
              <a:t>Window10</a:t>
            </a: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3699"/>
              </a:lnSpc>
              <a:tabLst>
                <a:tab algn="l" pos="419040"/>
                <a:tab algn="l" pos="457200"/>
                <a:tab algn="l" pos="622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30" spc="-1" strike="noStrike">
                <a:solidFill>
                  <a:srgbClr val="262626"/>
                </a:solidFill>
                <a:latin typeface="Tahoma"/>
                <a:ea typeface="DejaVu Sans"/>
              </a:rPr>
              <a:t>Java</a:t>
            </a: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3699"/>
              </a:lnSpc>
              <a:tabLst>
                <a:tab algn="l" pos="419040"/>
                <a:tab algn="l" pos="457200"/>
                <a:tab algn="l" pos="622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30" spc="-1" strike="noStrike">
                <a:solidFill>
                  <a:srgbClr val="262626"/>
                </a:solidFill>
                <a:latin typeface="Tahoma"/>
                <a:ea typeface="DejaVu Sans"/>
              </a:rPr>
              <a:t>Eclipse</a:t>
            </a: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1001"/>
              </a:lnSpc>
              <a:tabLst>
                <a:tab algn="l" pos="419040"/>
                <a:tab algn="l" pos="457200"/>
                <a:tab algn="l" pos="622440"/>
              </a:tabLst>
            </a:pPr>
            <a:endParaRPr b="0" lang="en-US" sz="2830" spc="-1" strike="noStrike">
              <a:latin typeface="나눔고딕"/>
            </a:endParaRPr>
          </a:p>
          <a:p>
            <a:pPr>
              <a:lnSpc>
                <a:spcPts val="3699"/>
              </a:lnSpc>
              <a:tabLst>
                <a:tab algn="l" pos="419040"/>
                <a:tab algn="l" pos="457200"/>
                <a:tab algn="l" pos="6224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30" spc="-1" strike="noStrike">
                <a:solidFill>
                  <a:srgbClr val="262626"/>
                </a:solidFill>
                <a:latin typeface="Tahoma"/>
                <a:ea typeface="DejaVu Sans"/>
              </a:rPr>
              <a:t>Oracle</a:t>
            </a:r>
            <a:endParaRPr b="0" lang="en-US" sz="283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5716080" y="1574640"/>
            <a:ext cx="374364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3801"/>
              </a:lnSpc>
            </a:pPr>
            <a:r>
              <a:rPr b="1" lang="ko-KR" sz="3859" spc="-1" strike="noStrike">
                <a:solidFill>
                  <a:srgbClr val="000000"/>
                </a:solidFill>
                <a:latin typeface="바탕"/>
                <a:ea typeface="DejaVu Sans"/>
              </a:rPr>
              <a:t>개발</a:t>
            </a:r>
            <a:r>
              <a:rPr b="1" lang="en-US" sz="3859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3859" spc="-1" strike="noStrike">
                <a:solidFill>
                  <a:srgbClr val="000000"/>
                </a:solidFill>
                <a:latin typeface="바탕"/>
                <a:ea typeface="DejaVu Sans"/>
              </a:rPr>
              <a:t>동기</a:t>
            </a:r>
            <a:r>
              <a:rPr b="1" lang="en-US" sz="3859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3859" spc="-1" strike="noStrike">
                <a:solidFill>
                  <a:srgbClr val="000000"/>
                </a:solidFill>
                <a:latin typeface="바탕"/>
                <a:ea typeface="DejaVu Sans"/>
              </a:rPr>
              <a:t>및</a:t>
            </a:r>
            <a:r>
              <a:rPr b="1" lang="en-US" sz="3859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3859" spc="-1" strike="noStrike">
                <a:solidFill>
                  <a:srgbClr val="000000"/>
                </a:solidFill>
                <a:latin typeface="바탕"/>
                <a:ea typeface="DejaVu Sans"/>
              </a:rPr>
              <a:t>목적</a:t>
            </a:r>
            <a:endParaRPr b="0" lang="en-US" sz="3859" spc="-1" strike="noStrike">
              <a:latin typeface="나눔고딕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680080" y="2552760"/>
            <a:ext cx="1655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개발취지</a:t>
            </a:r>
            <a:r>
              <a:rPr b="1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(</a:t>
            </a:r>
            <a:r>
              <a:rPr b="1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배경</a:t>
            </a:r>
            <a:r>
              <a:rPr b="1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)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744880" y="2946240"/>
            <a:ext cx="381348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Java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언어와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JDBC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이용하여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Database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운용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및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활용하고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,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게임을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통한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기억능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력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학습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및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다양한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난이도로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개개인의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성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취감을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달성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할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있다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5697360" y="4444920"/>
            <a:ext cx="2268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800"/>
              </a:lnSpc>
            </a:pPr>
            <a:r>
              <a:rPr b="0" lang="en-US" sz="1720" spc="-1" strike="noStrike">
                <a:solidFill>
                  <a:srgbClr val="000000"/>
                </a:solidFill>
                <a:latin typeface="Arial Black"/>
                <a:ea typeface="DejaVu Sans"/>
              </a:rPr>
              <a:t>•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개발</a:t>
            </a:r>
            <a:r>
              <a:rPr b="1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(</a:t>
            </a:r>
            <a:r>
              <a:rPr b="1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프로젝트의</a:t>
            </a:r>
            <a:r>
              <a:rPr b="1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)</a:t>
            </a:r>
            <a:r>
              <a:rPr b="1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목적</a:t>
            </a:r>
            <a:endParaRPr b="0" lang="en-US" sz="1720" spc="-1" strike="noStrike">
              <a:latin typeface="나눔고딕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5772600" y="4838760"/>
            <a:ext cx="377064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1701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같은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그림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찾기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프로그램을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자바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GUI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를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활용하여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구현하고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,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DB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를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이용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한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점수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시</a:t>
            </a:r>
            <a:endParaRPr b="0" lang="en-US" sz="1720" spc="-1" strike="noStrike">
              <a:latin typeface="나눔고딕"/>
            </a:endParaRPr>
          </a:p>
          <a:p>
            <a:pPr>
              <a:lnSpc>
                <a:spcPts val="2001"/>
              </a:lnSpc>
            </a:pP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스템을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사용하여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DB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학습이</a:t>
            </a:r>
            <a:r>
              <a:rPr b="0" lang="en-US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1720" spc="-1" strike="noStrike">
                <a:solidFill>
                  <a:srgbClr val="000000"/>
                </a:solidFill>
                <a:latin typeface="바탕"/>
                <a:ea typeface="DejaVu Sans"/>
              </a:rPr>
              <a:t>가능</a:t>
            </a:r>
            <a:r>
              <a:rPr b="0" lang="ko-KR" sz="17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하게 함</a:t>
            </a:r>
            <a:r>
              <a:rPr b="0" lang="en-US" sz="1720" spc="-1" strike="noStrike">
                <a:solidFill>
                  <a:srgbClr val="000000"/>
                </a:solidFill>
                <a:latin typeface="바탕"/>
                <a:ea typeface="DejaVu Sans"/>
              </a:rPr>
              <a:t>.</a:t>
            </a:r>
            <a:endParaRPr b="0" lang="en-US" sz="172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17040" y="288000"/>
            <a:ext cx="33069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1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시스템</a:t>
            </a:r>
            <a:r>
              <a:rPr b="1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개요</a:t>
            </a:r>
            <a:endParaRPr b="0" lang="en-US" sz="5160" spc="-1" strike="noStrike">
              <a:latin typeface="나눔고딕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78720" y="3744000"/>
            <a:ext cx="1780200" cy="178020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40000" y="2232000"/>
            <a:ext cx="1150920" cy="115092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 rot="1377600">
            <a:off x="2375640" y="2612880"/>
            <a:ext cx="934920" cy="430920"/>
          </a:xfrm>
          <a:custGeom>
            <a:avLst/>
            <a:gdLst/>
            <a:ahLst/>
            <a:rect l="l" t="t" r="r" b="b"/>
            <a:pathLst>
              <a:path w="2602" h="1202">
                <a:moveTo>
                  <a:pt x="0" y="302"/>
                </a:moveTo>
                <a:lnTo>
                  <a:pt x="1950" y="300"/>
                </a:lnTo>
                <a:lnTo>
                  <a:pt x="1950" y="0"/>
                </a:lnTo>
                <a:lnTo>
                  <a:pt x="2601" y="600"/>
                </a:lnTo>
                <a:lnTo>
                  <a:pt x="1950" y="1201"/>
                </a:lnTo>
                <a:lnTo>
                  <a:pt x="1950" y="900"/>
                </a:lnTo>
                <a:lnTo>
                  <a:pt x="0" y="901"/>
                </a:lnTo>
                <a:lnTo>
                  <a:pt x="0" y="30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6192000" y="3312000"/>
            <a:ext cx="934920" cy="430920"/>
          </a:xfrm>
          <a:custGeom>
            <a:avLst/>
            <a:gdLst/>
            <a:ahLst/>
            <a:rect l="l" t="t" r="r" b="b"/>
            <a:pathLst>
              <a:path w="2602" h="1202">
                <a:moveTo>
                  <a:pt x="0" y="300"/>
                </a:moveTo>
                <a:lnTo>
                  <a:pt x="1950" y="300"/>
                </a:lnTo>
                <a:lnTo>
                  <a:pt x="1950" y="0"/>
                </a:lnTo>
                <a:lnTo>
                  <a:pt x="2601" y="600"/>
                </a:lnTo>
                <a:lnTo>
                  <a:pt x="1950" y="1201"/>
                </a:lnTo>
                <a:lnTo>
                  <a:pt x="19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 rot="20522400">
            <a:off x="2403360" y="4257720"/>
            <a:ext cx="934920" cy="430920"/>
          </a:xfrm>
          <a:custGeom>
            <a:avLst/>
            <a:gdLst/>
            <a:ahLst/>
            <a:rect l="l" t="t" r="r" b="b"/>
            <a:pathLst>
              <a:path w="2602" h="1202">
                <a:moveTo>
                  <a:pt x="0" y="298"/>
                </a:moveTo>
                <a:lnTo>
                  <a:pt x="1804" y="296"/>
                </a:lnTo>
                <a:lnTo>
                  <a:pt x="1803" y="0"/>
                </a:lnTo>
                <a:lnTo>
                  <a:pt x="2601" y="599"/>
                </a:lnTo>
                <a:lnTo>
                  <a:pt x="1805" y="1201"/>
                </a:lnTo>
                <a:lnTo>
                  <a:pt x="1804" y="905"/>
                </a:lnTo>
                <a:lnTo>
                  <a:pt x="0" y="907"/>
                </a:lnTo>
                <a:lnTo>
                  <a:pt x="0" y="2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8424000" y="2520000"/>
            <a:ext cx="1438920" cy="143892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3546720" y="2160000"/>
            <a:ext cx="1420200" cy="14202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6984000" y="2520000"/>
            <a:ext cx="1438920" cy="14389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6"/>
          <a:stretch/>
        </p:blipFill>
        <p:spPr>
          <a:xfrm>
            <a:off x="4320000" y="3600000"/>
            <a:ext cx="1150920" cy="1150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7"/>
          <a:stretch/>
        </p:blipFill>
        <p:spPr>
          <a:xfrm>
            <a:off x="450720" y="1944000"/>
            <a:ext cx="1564200" cy="156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 descr=""/>
          <p:cNvPicPr/>
          <p:nvPr/>
        </p:nvPicPr>
        <p:blipFill>
          <a:blip r:embed="rId1"/>
          <a:stretch/>
        </p:blipFill>
        <p:spPr>
          <a:xfrm>
            <a:off x="0" y="723960"/>
            <a:ext cx="10474920" cy="59029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3109320" y="1320840"/>
            <a:ext cx="39027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0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프로그램</a:t>
            </a:r>
            <a:r>
              <a:rPr b="0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구조</a:t>
            </a:r>
            <a:endParaRPr b="0" lang="en-US" sz="516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1"/>
          <a:stretch/>
        </p:blipFill>
        <p:spPr>
          <a:xfrm>
            <a:off x="0" y="685800"/>
            <a:ext cx="10474920" cy="594108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3325320" y="4495680"/>
            <a:ext cx="39027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45000">
            <a:spAutoFit/>
          </a:bodyPr>
          <a:p>
            <a:pPr>
              <a:lnSpc>
                <a:spcPts val="5100"/>
              </a:lnSpc>
            </a:pPr>
            <a:r>
              <a:rPr b="0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프로그램</a:t>
            </a:r>
            <a:r>
              <a:rPr b="0" lang="en-US" sz="5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ko-KR" sz="5160" spc="-1" strike="noStrike">
                <a:solidFill>
                  <a:srgbClr val="000000"/>
                </a:solidFill>
                <a:latin typeface="바탕"/>
                <a:ea typeface="DejaVu Sans"/>
              </a:rPr>
              <a:t>화면</a:t>
            </a:r>
            <a:endParaRPr b="0" lang="en-US" sz="516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22120" y="1584000"/>
            <a:ext cx="5033520" cy="3887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328000" y="1584000"/>
            <a:ext cx="5179320" cy="388764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4752000" y="726120"/>
            <a:ext cx="40316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나눔고딕"/>
              </a:rPr>
              <a:t>메인 메뉴</a:t>
            </a:r>
            <a:endParaRPr b="0" lang="en-US" sz="18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 rot="12600">
            <a:off x="221760" y="1736640"/>
            <a:ext cx="5054760" cy="379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284440" y="1728000"/>
            <a:ext cx="4973040" cy="3815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720000"/>
            <a:ext cx="40316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나눔고딕"/>
              </a:rPr>
              <a:t>Easy</a:t>
            </a:r>
            <a:endParaRPr b="0" lang="en-US" sz="1800" spc="-1" strike="noStrike">
              <a:latin typeface="나눔고딕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544000" y="726120"/>
            <a:ext cx="40316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나눔고딕"/>
              </a:rPr>
              <a:t>Hard</a:t>
            </a:r>
            <a:endParaRPr b="0" lang="en-US" sz="18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LibreOffice/6.4.5.2$Windows_X86_64 LibreOffice_project/a726b36747cf2001e06b58ad5db1aa3a9a1872d6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ko-KR</dc:language>
  <cp:lastModifiedBy/>
  <dcterms:modified xsi:type="dcterms:W3CDTF">2020-10-15T13:41:59Z</dcterms:modified>
  <cp:revision>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