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62" r:id="rId9"/>
    <p:sldId id="263" r:id="rId10"/>
    <p:sldId id="264" r:id="rId11"/>
    <p:sldId id="275" r:id="rId12"/>
    <p:sldId id="265" r:id="rId13"/>
    <p:sldId id="266" r:id="rId14"/>
    <p:sldId id="276" r:id="rId15"/>
    <p:sldId id="267" r:id="rId16"/>
    <p:sldId id="268" r:id="rId17"/>
    <p:sldId id="269" r:id="rId18"/>
    <p:sldId id="277" r:id="rId19"/>
    <p:sldId id="270" r:id="rId20"/>
    <p:sldId id="271" r:id="rId21"/>
    <p:sldId id="272" r:id="rId22"/>
    <p:sldId id="273" r:id="rId23"/>
  </p:sldIdLst>
  <p:sldSz cx="9144000" cy="5143500" type="screen16x9"/>
  <p:notesSz cx="6858000" cy="9144000"/>
  <p:embeddedFontLst>
    <p:embeddedFont>
      <p:font typeface="HY헤드라인M" panose="02030600000101010101" pitchFamily="18" charset="-127"/>
      <p:regular r:id="rId25"/>
    </p:embeddedFont>
    <p:embeddedFont>
      <p:font typeface="Lato" panose="020B0600000101010101" charset="0"/>
      <p:regular r:id="rId26"/>
      <p:bold r:id="rId27"/>
      <p:italic r:id="rId28"/>
      <p:boldItalic r:id="rId29"/>
    </p:embeddedFont>
    <p:embeddedFont>
      <p:font typeface="Montserrat" panose="020B0600000101010101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3843C11-D9A7-4303-86BC-DC7E089039C8}">
  <a:tblStyle styleId="{E3843C11-D9A7-4303-86BC-DC7E089039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90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7b9f13a1a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a7b9f13a1a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7b9f13a1a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a7b9f13a1a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392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7b9f13a1a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a7b9f13a1a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7b9f13a1a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7b9f13a1a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7b9f13a1a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7b9f13a1a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84695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7b9f13a1a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a7b9f13a1a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7b9f13a1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a7b9f13a1a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a7b9f13a1a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a7b9f13a1a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a7b9f13a1a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a7b9f13a1a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21866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a7b9f13a1a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a7b9f13a1a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f104beb52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f104beb52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f104beb52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f104beb52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af104beb52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af104beb52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af104beb52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af104beb52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f104beb52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f104beb52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f104beb52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f104beb52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f104beb52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f104beb52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f104beb52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af104beb52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f104beb52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af104beb52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0123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f104beb52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af104beb52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7b9f13a1a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7b9f13a1a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2조 KAJA STAY</a:t>
            </a:r>
            <a:endParaRPr sz="5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147575" y="3898900"/>
            <a:ext cx="3700500" cy="9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강희준, 백준혁, 서경환, 심재완,      안정원, 윤재호, 정태균</a:t>
            </a:r>
            <a:endParaRPr sz="2000"/>
          </a:p>
        </p:txBody>
      </p:sp>
      <p:sp>
        <p:nvSpPr>
          <p:cNvPr id="4" name="Google Shape;172;p17">
            <a:extLst>
              <a:ext uri="{FF2B5EF4-FFF2-40B4-BE49-F238E27FC236}">
                <a16:creationId xmlns:a16="http://schemas.microsoft.com/office/drawing/2014/main" id="{1D20C710-EAE2-4E4B-AF50-1AEB0086A05F}"/>
              </a:ext>
            </a:extLst>
          </p:cNvPr>
          <p:cNvSpPr/>
          <p:nvPr/>
        </p:nvSpPr>
        <p:spPr>
          <a:xfrm>
            <a:off x="5210300" y="261125"/>
            <a:ext cx="2720400" cy="10992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FFFFFF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Lato"/>
                <a:ea typeface="Lato"/>
                <a:cs typeface="Lato"/>
                <a:sym typeface="Lato"/>
              </a:rPr>
              <a:t>배경</a:t>
            </a:r>
            <a:r>
              <a:rPr lang="ko" dirty="0">
                <a:latin typeface="Lato"/>
                <a:ea typeface="Lato"/>
                <a:cs typeface="Lato"/>
                <a:sym typeface="Lato"/>
              </a:rPr>
              <a:t> 출</a:t>
            </a:r>
            <a:r>
              <a:rPr lang="ko-KR" altLang="en-US" dirty="0">
                <a:latin typeface="Lato"/>
                <a:ea typeface="Lato"/>
                <a:cs typeface="Lato"/>
                <a:sym typeface="Lato"/>
              </a:rPr>
              <a:t>처</a:t>
            </a:r>
            <a:r>
              <a:rPr lang="ko" dirty="0">
                <a:latin typeface="Lato"/>
                <a:ea typeface="Lato"/>
                <a:cs typeface="Lato"/>
                <a:sym typeface="Lato"/>
              </a:rPr>
              <a:t>: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>
                <a:latin typeface="Lato"/>
                <a:sym typeface="Lato"/>
              </a:rPr>
              <a:t>구글 프레젠테이션 내장 테마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179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 화면(</a:t>
            </a:r>
            <a:r>
              <a:rPr lang="ko" sz="4000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"/>
                <a:sym typeface="Lato"/>
              </a:rPr>
              <a:t>로그인 화면</a:t>
            </a:r>
            <a:r>
              <a:rPr lang="ko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4" name="Google Shape;210;p22">
            <a:extLst>
              <a:ext uri="{FF2B5EF4-FFF2-40B4-BE49-F238E27FC236}">
                <a16:creationId xmlns:a16="http://schemas.microsoft.com/office/drawing/2014/main" id="{83436689-1F53-4875-ADB8-B80A1935556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460250"/>
            <a:ext cx="3530225" cy="353084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211;p22">
            <a:extLst>
              <a:ext uri="{FF2B5EF4-FFF2-40B4-BE49-F238E27FC236}">
                <a16:creationId xmlns:a16="http://schemas.microsoft.com/office/drawing/2014/main" id="{90D87B3C-15FB-4CBC-B71D-E5383E708FC9}"/>
              </a:ext>
            </a:extLst>
          </p:cNvPr>
          <p:cNvSpPr/>
          <p:nvPr/>
        </p:nvSpPr>
        <p:spPr>
          <a:xfrm>
            <a:off x="2319750" y="3904700"/>
            <a:ext cx="249000" cy="2307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12;p22">
            <a:extLst>
              <a:ext uri="{FF2B5EF4-FFF2-40B4-BE49-F238E27FC236}">
                <a16:creationId xmlns:a16="http://schemas.microsoft.com/office/drawing/2014/main" id="{89CCD0C8-099D-4029-9687-74455DFCADCD}"/>
              </a:ext>
            </a:extLst>
          </p:cNvPr>
          <p:cNvSpPr/>
          <p:nvPr/>
        </p:nvSpPr>
        <p:spPr>
          <a:xfrm>
            <a:off x="2375115" y="3933944"/>
            <a:ext cx="89116" cy="1723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17" name="Google Shape;213;p22">
            <a:extLst>
              <a:ext uri="{FF2B5EF4-FFF2-40B4-BE49-F238E27FC236}">
                <a16:creationId xmlns:a16="http://schemas.microsoft.com/office/drawing/2014/main" id="{D4C583D5-E9AF-4EBB-8F8F-074135634223}"/>
              </a:ext>
            </a:extLst>
          </p:cNvPr>
          <p:cNvSpPr/>
          <p:nvPr/>
        </p:nvSpPr>
        <p:spPr>
          <a:xfrm>
            <a:off x="3121925" y="4160325"/>
            <a:ext cx="249000" cy="2307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14;p22">
            <a:extLst>
              <a:ext uri="{FF2B5EF4-FFF2-40B4-BE49-F238E27FC236}">
                <a16:creationId xmlns:a16="http://schemas.microsoft.com/office/drawing/2014/main" id="{8A9A1E0B-EE68-4534-8C40-D841BF815CD3}"/>
              </a:ext>
            </a:extLst>
          </p:cNvPr>
          <p:cNvSpPr/>
          <p:nvPr/>
        </p:nvSpPr>
        <p:spPr>
          <a:xfrm>
            <a:off x="3177290" y="4189569"/>
            <a:ext cx="160003" cy="1723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19" name="Google Shape;215;p22">
            <a:extLst>
              <a:ext uri="{FF2B5EF4-FFF2-40B4-BE49-F238E27FC236}">
                <a16:creationId xmlns:a16="http://schemas.microsoft.com/office/drawing/2014/main" id="{459F89AB-0CD8-4AFB-8B90-A64087D78F27}"/>
              </a:ext>
            </a:extLst>
          </p:cNvPr>
          <p:cNvSpPr/>
          <p:nvPr/>
        </p:nvSpPr>
        <p:spPr>
          <a:xfrm>
            <a:off x="2295175" y="4391025"/>
            <a:ext cx="249000" cy="2307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16;p22">
            <a:extLst>
              <a:ext uri="{FF2B5EF4-FFF2-40B4-BE49-F238E27FC236}">
                <a16:creationId xmlns:a16="http://schemas.microsoft.com/office/drawing/2014/main" id="{959EF308-585A-42CB-AC19-35093927AC73}"/>
              </a:ext>
            </a:extLst>
          </p:cNvPr>
          <p:cNvSpPr/>
          <p:nvPr/>
        </p:nvSpPr>
        <p:spPr>
          <a:xfrm>
            <a:off x="2350540" y="4420269"/>
            <a:ext cx="158316" cy="1752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id="21" name="Google Shape;217;p22">
            <a:extLst>
              <a:ext uri="{FF2B5EF4-FFF2-40B4-BE49-F238E27FC236}">
                <a16:creationId xmlns:a16="http://schemas.microsoft.com/office/drawing/2014/main" id="{64203338-365A-44E2-BEC8-EDB03BFFEFC8}"/>
              </a:ext>
            </a:extLst>
          </p:cNvPr>
          <p:cNvSpPr/>
          <p:nvPr/>
        </p:nvSpPr>
        <p:spPr>
          <a:xfrm>
            <a:off x="5750750" y="1460250"/>
            <a:ext cx="2471400" cy="3364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18;p22">
            <a:extLst>
              <a:ext uri="{FF2B5EF4-FFF2-40B4-BE49-F238E27FC236}">
                <a16:creationId xmlns:a16="http://schemas.microsoft.com/office/drawing/2014/main" id="{3B0BC294-2C6D-49F9-A444-5032DA1081EC}"/>
              </a:ext>
            </a:extLst>
          </p:cNvPr>
          <p:cNvSpPr txBox="1"/>
          <p:nvPr/>
        </p:nvSpPr>
        <p:spPr>
          <a:xfrm>
            <a:off x="6012377" y="1599220"/>
            <a:ext cx="1996500" cy="30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1.사용자의 ID/PW입력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2.로그인 버튼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3.비밀번호 재설정 및 회원가입 페이지로 이동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262EAE-6AAD-404A-9B62-F883788A9605}"/>
              </a:ext>
            </a:extLst>
          </p:cNvPr>
          <p:cNvSpPr txBox="1"/>
          <p:nvPr/>
        </p:nvSpPr>
        <p:spPr>
          <a:xfrm>
            <a:off x="8646459" y="4807324"/>
            <a:ext cx="632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9/21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Google Shape;224;p22">
            <a:extLst>
              <a:ext uri="{FF2B5EF4-FFF2-40B4-BE49-F238E27FC236}">
                <a16:creationId xmlns:a16="http://schemas.microsoft.com/office/drawing/2014/main" id="{F733C85C-3934-4CBB-8F2B-20B0F08A7DB7}"/>
              </a:ext>
            </a:extLst>
          </p:cNvPr>
          <p:cNvSpPr/>
          <p:nvPr/>
        </p:nvSpPr>
        <p:spPr>
          <a:xfrm>
            <a:off x="2955100" y="1067175"/>
            <a:ext cx="2720400" cy="10992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Lato"/>
                <a:ea typeface="Lato"/>
                <a:cs typeface="Lato"/>
                <a:sym typeface="Lato"/>
              </a:rPr>
              <a:t>이미지 출</a:t>
            </a:r>
            <a:r>
              <a:rPr lang="ko-KR" altLang="en-US" dirty="0">
                <a:latin typeface="Lato"/>
                <a:ea typeface="Lato"/>
                <a:cs typeface="Lato"/>
                <a:sym typeface="Lato"/>
              </a:rPr>
              <a:t>처</a:t>
            </a:r>
            <a:r>
              <a:rPr lang="ko" dirty="0">
                <a:latin typeface="Lato"/>
                <a:ea typeface="Lato"/>
                <a:cs typeface="Lato"/>
                <a:sym typeface="Lato"/>
              </a:rPr>
              <a:t>: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Lato"/>
                <a:ea typeface="Lato"/>
                <a:cs typeface="Lato"/>
                <a:sym typeface="Lato"/>
              </a:rPr>
              <a:t>https://pixabay.com/ko/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179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 화면(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회원가입</a:t>
            </a:r>
            <a:r>
              <a:rPr lang="ko" sz="4000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"/>
                <a:sym typeface="Lato"/>
              </a:rPr>
              <a:t> 화면</a:t>
            </a:r>
            <a:r>
              <a:rPr lang="ko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2" name="Google Shape;224;p23">
            <a:extLst>
              <a:ext uri="{FF2B5EF4-FFF2-40B4-BE49-F238E27FC236}">
                <a16:creationId xmlns:a16="http://schemas.microsoft.com/office/drawing/2014/main" id="{BE84D4CB-E1CB-43E6-BEF2-4E38C83BBE2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07850"/>
            <a:ext cx="3291400" cy="351379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225;p23">
            <a:extLst>
              <a:ext uri="{FF2B5EF4-FFF2-40B4-BE49-F238E27FC236}">
                <a16:creationId xmlns:a16="http://schemas.microsoft.com/office/drawing/2014/main" id="{4988EEC0-AF88-4ED4-8A3A-89742BE2726A}"/>
              </a:ext>
            </a:extLst>
          </p:cNvPr>
          <p:cNvSpPr/>
          <p:nvPr/>
        </p:nvSpPr>
        <p:spPr>
          <a:xfrm>
            <a:off x="2034325" y="2192225"/>
            <a:ext cx="249000" cy="2307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26;p23">
            <a:extLst>
              <a:ext uri="{FF2B5EF4-FFF2-40B4-BE49-F238E27FC236}">
                <a16:creationId xmlns:a16="http://schemas.microsoft.com/office/drawing/2014/main" id="{D58897C7-29D8-43B0-AEEE-5477DE32237F}"/>
              </a:ext>
            </a:extLst>
          </p:cNvPr>
          <p:cNvSpPr/>
          <p:nvPr/>
        </p:nvSpPr>
        <p:spPr>
          <a:xfrm>
            <a:off x="2089690" y="2221469"/>
            <a:ext cx="89116" cy="1723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24" name="Google Shape;227;p23">
            <a:extLst>
              <a:ext uri="{FF2B5EF4-FFF2-40B4-BE49-F238E27FC236}">
                <a16:creationId xmlns:a16="http://schemas.microsoft.com/office/drawing/2014/main" id="{ABCDBE03-6B32-4270-B633-3F05A29D635F}"/>
              </a:ext>
            </a:extLst>
          </p:cNvPr>
          <p:cNvSpPr/>
          <p:nvPr/>
        </p:nvSpPr>
        <p:spPr>
          <a:xfrm>
            <a:off x="2447850" y="4287850"/>
            <a:ext cx="249000" cy="2307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28;p23">
            <a:extLst>
              <a:ext uri="{FF2B5EF4-FFF2-40B4-BE49-F238E27FC236}">
                <a16:creationId xmlns:a16="http://schemas.microsoft.com/office/drawing/2014/main" id="{B9E3082B-6910-48BE-992D-AA50491E05D2}"/>
              </a:ext>
            </a:extLst>
          </p:cNvPr>
          <p:cNvSpPr/>
          <p:nvPr/>
        </p:nvSpPr>
        <p:spPr>
          <a:xfrm>
            <a:off x="2503215" y="4317094"/>
            <a:ext cx="160003" cy="1723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26" name="Google Shape;229;p23">
            <a:extLst>
              <a:ext uri="{FF2B5EF4-FFF2-40B4-BE49-F238E27FC236}">
                <a16:creationId xmlns:a16="http://schemas.microsoft.com/office/drawing/2014/main" id="{96FD65FA-011E-4301-B181-3DE7338AFAFA}"/>
              </a:ext>
            </a:extLst>
          </p:cNvPr>
          <p:cNvSpPr/>
          <p:nvPr/>
        </p:nvSpPr>
        <p:spPr>
          <a:xfrm>
            <a:off x="3189300" y="4518550"/>
            <a:ext cx="249000" cy="2307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30;p23">
            <a:extLst>
              <a:ext uri="{FF2B5EF4-FFF2-40B4-BE49-F238E27FC236}">
                <a16:creationId xmlns:a16="http://schemas.microsoft.com/office/drawing/2014/main" id="{735CFEAF-1DEF-450F-A8EC-4A8DCDC24404}"/>
              </a:ext>
            </a:extLst>
          </p:cNvPr>
          <p:cNvSpPr/>
          <p:nvPr/>
        </p:nvSpPr>
        <p:spPr>
          <a:xfrm>
            <a:off x="3244665" y="4547794"/>
            <a:ext cx="158316" cy="1752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id="28" name="Google Shape;231;p23">
            <a:extLst>
              <a:ext uri="{FF2B5EF4-FFF2-40B4-BE49-F238E27FC236}">
                <a16:creationId xmlns:a16="http://schemas.microsoft.com/office/drawing/2014/main" id="{2A31E577-FB44-454C-A24B-2E59DD9EFCF3}"/>
              </a:ext>
            </a:extLst>
          </p:cNvPr>
          <p:cNvSpPr/>
          <p:nvPr/>
        </p:nvSpPr>
        <p:spPr>
          <a:xfrm>
            <a:off x="5750750" y="1307850"/>
            <a:ext cx="2471400" cy="3364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32;p23">
            <a:extLst>
              <a:ext uri="{FF2B5EF4-FFF2-40B4-BE49-F238E27FC236}">
                <a16:creationId xmlns:a16="http://schemas.microsoft.com/office/drawing/2014/main" id="{899E8F8A-5B71-46B4-90C6-ED81FF43608F}"/>
              </a:ext>
            </a:extLst>
          </p:cNvPr>
          <p:cNvSpPr txBox="1"/>
          <p:nvPr/>
        </p:nvSpPr>
        <p:spPr>
          <a:xfrm>
            <a:off x="6012377" y="1446820"/>
            <a:ext cx="1996500" cy="30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1.회원 가입에 필요한 정보들 기입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2.가입할 유형 선택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    (고객/사장)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3.가입하기 버튼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4611C7-40FC-4F4A-B3F5-24CA2A0B6BED}"/>
              </a:ext>
            </a:extLst>
          </p:cNvPr>
          <p:cNvSpPr txBox="1"/>
          <p:nvPr/>
        </p:nvSpPr>
        <p:spPr>
          <a:xfrm>
            <a:off x="8599394" y="4807324"/>
            <a:ext cx="632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10/21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621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3737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 화면(</a:t>
            </a:r>
            <a:r>
              <a:rPr lang="ko" sz="4000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"/>
                <a:sym typeface="Lato"/>
              </a:rPr>
              <a:t>비밀번호 재설정</a:t>
            </a:r>
            <a:r>
              <a:rPr lang="ko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4" name="Google Shape;238;p24">
            <a:extLst>
              <a:ext uri="{FF2B5EF4-FFF2-40B4-BE49-F238E27FC236}">
                <a16:creationId xmlns:a16="http://schemas.microsoft.com/office/drawing/2014/main" id="{4C778BB4-9E6F-4E7D-8E85-49DF29F537D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476" y="1292675"/>
            <a:ext cx="2427050" cy="312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239;p24">
            <a:extLst>
              <a:ext uri="{FF2B5EF4-FFF2-40B4-BE49-F238E27FC236}">
                <a16:creationId xmlns:a16="http://schemas.microsoft.com/office/drawing/2014/main" id="{DBEFFBBE-FB65-4A41-B02D-30F24DDFB55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2050" y="1292675"/>
            <a:ext cx="3093000" cy="312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240;p24">
            <a:extLst>
              <a:ext uri="{FF2B5EF4-FFF2-40B4-BE49-F238E27FC236}">
                <a16:creationId xmlns:a16="http://schemas.microsoft.com/office/drawing/2014/main" id="{7A4FE22D-8DF4-48AC-AA71-AE5DCCDF393B}"/>
              </a:ext>
            </a:extLst>
          </p:cNvPr>
          <p:cNvSpPr/>
          <p:nvPr/>
        </p:nvSpPr>
        <p:spPr>
          <a:xfrm>
            <a:off x="3967175" y="3748575"/>
            <a:ext cx="249000" cy="2307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41;p24">
            <a:extLst>
              <a:ext uri="{FF2B5EF4-FFF2-40B4-BE49-F238E27FC236}">
                <a16:creationId xmlns:a16="http://schemas.microsoft.com/office/drawing/2014/main" id="{4F43E356-FA7A-40FF-9FD4-F785CD960B4E}"/>
              </a:ext>
            </a:extLst>
          </p:cNvPr>
          <p:cNvSpPr/>
          <p:nvPr/>
        </p:nvSpPr>
        <p:spPr>
          <a:xfrm>
            <a:off x="4022540" y="3777819"/>
            <a:ext cx="158316" cy="1752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id="18" name="Google Shape;242;p24">
            <a:extLst>
              <a:ext uri="{FF2B5EF4-FFF2-40B4-BE49-F238E27FC236}">
                <a16:creationId xmlns:a16="http://schemas.microsoft.com/office/drawing/2014/main" id="{AEAF6254-B25D-49E8-B03B-361E3D213EDD}"/>
              </a:ext>
            </a:extLst>
          </p:cNvPr>
          <p:cNvSpPr/>
          <p:nvPr/>
        </p:nvSpPr>
        <p:spPr>
          <a:xfrm>
            <a:off x="3621350" y="2898975"/>
            <a:ext cx="249000" cy="2307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243;p24">
            <a:extLst>
              <a:ext uri="{FF2B5EF4-FFF2-40B4-BE49-F238E27FC236}">
                <a16:creationId xmlns:a16="http://schemas.microsoft.com/office/drawing/2014/main" id="{A89C618B-693D-4B51-8B57-44B1757D5559}"/>
              </a:ext>
            </a:extLst>
          </p:cNvPr>
          <p:cNvSpPr/>
          <p:nvPr/>
        </p:nvSpPr>
        <p:spPr>
          <a:xfrm>
            <a:off x="3676715" y="2928219"/>
            <a:ext cx="160003" cy="1723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20" name="Google Shape;244;p24">
            <a:extLst>
              <a:ext uri="{FF2B5EF4-FFF2-40B4-BE49-F238E27FC236}">
                <a16:creationId xmlns:a16="http://schemas.microsoft.com/office/drawing/2014/main" id="{CE984E8B-1D3D-4B10-9122-1A1DA07ACFD2}"/>
              </a:ext>
            </a:extLst>
          </p:cNvPr>
          <p:cNvSpPr/>
          <p:nvPr/>
        </p:nvSpPr>
        <p:spPr>
          <a:xfrm>
            <a:off x="5116075" y="3547125"/>
            <a:ext cx="249000" cy="2307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45;p24">
            <a:extLst>
              <a:ext uri="{FF2B5EF4-FFF2-40B4-BE49-F238E27FC236}">
                <a16:creationId xmlns:a16="http://schemas.microsoft.com/office/drawing/2014/main" id="{CA3AB9DA-B42D-4852-B09E-25D4B4F3ECEF}"/>
              </a:ext>
            </a:extLst>
          </p:cNvPr>
          <p:cNvSpPr/>
          <p:nvPr/>
        </p:nvSpPr>
        <p:spPr>
          <a:xfrm>
            <a:off x="5171440" y="3576369"/>
            <a:ext cx="167092" cy="1716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0000"/>
                </a:solidFill>
                <a:latin typeface="Arial"/>
              </a:rPr>
              <a:t>4</a:t>
            </a:r>
          </a:p>
        </p:txBody>
      </p:sp>
      <p:sp>
        <p:nvSpPr>
          <p:cNvPr id="22" name="Google Shape;246;p24">
            <a:extLst>
              <a:ext uri="{FF2B5EF4-FFF2-40B4-BE49-F238E27FC236}">
                <a16:creationId xmlns:a16="http://schemas.microsoft.com/office/drawing/2014/main" id="{CDCA0B64-903A-43EA-9F68-ABFE47D39BAD}"/>
              </a:ext>
            </a:extLst>
          </p:cNvPr>
          <p:cNvSpPr/>
          <p:nvPr/>
        </p:nvSpPr>
        <p:spPr>
          <a:xfrm>
            <a:off x="6224100" y="1173563"/>
            <a:ext cx="2471400" cy="3364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47;p24">
            <a:extLst>
              <a:ext uri="{FF2B5EF4-FFF2-40B4-BE49-F238E27FC236}">
                <a16:creationId xmlns:a16="http://schemas.microsoft.com/office/drawing/2014/main" id="{38D85103-1D38-4FCD-9367-4367A6E013AD}"/>
              </a:ext>
            </a:extLst>
          </p:cNvPr>
          <p:cNvSpPr txBox="1"/>
          <p:nvPr/>
        </p:nvSpPr>
        <p:spPr>
          <a:xfrm>
            <a:off x="6485727" y="1312533"/>
            <a:ext cx="1996500" cy="30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1.사용자가 가입시 입력한 아이디와 이메일을 입력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2.새로운 비밀번호 입력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3.비밀번호 변경 완료 후 로그인 페이지로 이동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4.취소버튼 클릭 시 메인화면으로 이동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" name="Google Shape;248;p24">
            <a:extLst>
              <a:ext uri="{FF2B5EF4-FFF2-40B4-BE49-F238E27FC236}">
                <a16:creationId xmlns:a16="http://schemas.microsoft.com/office/drawing/2014/main" id="{9BECEF68-3584-4906-9E7D-B8F48025D3AA}"/>
              </a:ext>
            </a:extLst>
          </p:cNvPr>
          <p:cNvSpPr/>
          <p:nvPr/>
        </p:nvSpPr>
        <p:spPr>
          <a:xfrm>
            <a:off x="1210276" y="2978400"/>
            <a:ext cx="249000" cy="2307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49;p24">
            <a:extLst>
              <a:ext uri="{FF2B5EF4-FFF2-40B4-BE49-F238E27FC236}">
                <a16:creationId xmlns:a16="http://schemas.microsoft.com/office/drawing/2014/main" id="{0F7D93EB-CAC8-4DFF-9808-0C64E6FD8E0D}"/>
              </a:ext>
            </a:extLst>
          </p:cNvPr>
          <p:cNvSpPr/>
          <p:nvPr/>
        </p:nvSpPr>
        <p:spPr>
          <a:xfrm>
            <a:off x="1265641" y="3007644"/>
            <a:ext cx="89116" cy="1723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AD77AE-A7DE-435A-8875-D6C8A23BC9F6}"/>
              </a:ext>
            </a:extLst>
          </p:cNvPr>
          <p:cNvSpPr txBox="1"/>
          <p:nvPr/>
        </p:nvSpPr>
        <p:spPr>
          <a:xfrm>
            <a:off x="8599394" y="4807324"/>
            <a:ext cx="632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11/21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179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 화면(</a:t>
            </a:r>
            <a:r>
              <a:rPr lang="ko" sz="4000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"/>
                <a:sym typeface="Lato"/>
              </a:rPr>
              <a:t>검색 화면</a:t>
            </a:r>
            <a:r>
              <a:rPr lang="ko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Google Shape;255;p25">
            <a:extLst>
              <a:ext uri="{FF2B5EF4-FFF2-40B4-BE49-F238E27FC236}">
                <a16:creationId xmlns:a16="http://schemas.microsoft.com/office/drawing/2014/main" id="{9036EA98-0E94-4B4E-B509-1C55A1C7CB1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435950"/>
            <a:ext cx="3852075" cy="31184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56;p25">
            <a:extLst>
              <a:ext uri="{FF2B5EF4-FFF2-40B4-BE49-F238E27FC236}">
                <a16:creationId xmlns:a16="http://schemas.microsoft.com/office/drawing/2014/main" id="{CB00E454-37B5-4459-B21D-7EFF7CE8AB17}"/>
              </a:ext>
            </a:extLst>
          </p:cNvPr>
          <p:cNvSpPr/>
          <p:nvPr/>
        </p:nvSpPr>
        <p:spPr>
          <a:xfrm>
            <a:off x="1111275" y="1435950"/>
            <a:ext cx="249000" cy="2307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57;p25">
            <a:extLst>
              <a:ext uri="{FF2B5EF4-FFF2-40B4-BE49-F238E27FC236}">
                <a16:creationId xmlns:a16="http://schemas.microsoft.com/office/drawing/2014/main" id="{F7DE3611-852E-4518-95C5-CA2EFC7B18FA}"/>
              </a:ext>
            </a:extLst>
          </p:cNvPr>
          <p:cNvSpPr/>
          <p:nvPr/>
        </p:nvSpPr>
        <p:spPr>
          <a:xfrm>
            <a:off x="1166640" y="1465194"/>
            <a:ext cx="89116" cy="1723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8" name="Google Shape;258;p25">
            <a:extLst>
              <a:ext uri="{FF2B5EF4-FFF2-40B4-BE49-F238E27FC236}">
                <a16:creationId xmlns:a16="http://schemas.microsoft.com/office/drawing/2014/main" id="{C79161BF-47BC-4C3E-99C5-DFA08801BA59}"/>
              </a:ext>
            </a:extLst>
          </p:cNvPr>
          <p:cNvSpPr/>
          <p:nvPr/>
        </p:nvSpPr>
        <p:spPr>
          <a:xfrm>
            <a:off x="1111275" y="1820188"/>
            <a:ext cx="249000" cy="2307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59;p25">
            <a:extLst>
              <a:ext uri="{FF2B5EF4-FFF2-40B4-BE49-F238E27FC236}">
                <a16:creationId xmlns:a16="http://schemas.microsoft.com/office/drawing/2014/main" id="{8DA5E610-DC3A-44C7-88ED-69D1B8D1EC2C}"/>
              </a:ext>
            </a:extLst>
          </p:cNvPr>
          <p:cNvSpPr/>
          <p:nvPr/>
        </p:nvSpPr>
        <p:spPr>
          <a:xfrm>
            <a:off x="1166640" y="1849432"/>
            <a:ext cx="160003" cy="1723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10" name="Google Shape;260;p25">
            <a:extLst>
              <a:ext uri="{FF2B5EF4-FFF2-40B4-BE49-F238E27FC236}">
                <a16:creationId xmlns:a16="http://schemas.microsoft.com/office/drawing/2014/main" id="{0AC3EC6A-81F8-4E02-A0EA-E198E8A963BB}"/>
              </a:ext>
            </a:extLst>
          </p:cNvPr>
          <p:cNvSpPr/>
          <p:nvPr/>
        </p:nvSpPr>
        <p:spPr>
          <a:xfrm>
            <a:off x="1111275" y="2175175"/>
            <a:ext cx="249000" cy="2307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61;p25">
            <a:extLst>
              <a:ext uri="{FF2B5EF4-FFF2-40B4-BE49-F238E27FC236}">
                <a16:creationId xmlns:a16="http://schemas.microsoft.com/office/drawing/2014/main" id="{F78023B2-F18C-4BAD-AF79-ECEF7A0D980F}"/>
              </a:ext>
            </a:extLst>
          </p:cNvPr>
          <p:cNvSpPr/>
          <p:nvPr/>
        </p:nvSpPr>
        <p:spPr>
          <a:xfrm>
            <a:off x="1166640" y="2204419"/>
            <a:ext cx="158316" cy="1752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id="12" name="Google Shape;262;p25">
            <a:extLst>
              <a:ext uri="{FF2B5EF4-FFF2-40B4-BE49-F238E27FC236}">
                <a16:creationId xmlns:a16="http://schemas.microsoft.com/office/drawing/2014/main" id="{5E463346-6E30-489A-8E38-E732B6339DEC}"/>
              </a:ext>
            </a:extLst>
          </p:cNvPr>
          <p:cNvSpPr/>
          <p:nvPr/>
        </p:nvSpPr>
        <p:spPr>
          <a:xfrm>
            <a:off x="1111275" y="2813375"/>
            <a:ext cx="249000" cy="2307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263;p25">
            <a:extLst>
              <a:ext uri="{FF2B5EF4-FFF2-40B4-BE49-F238E27FC236}">
                <a16:creationId xmlns:a16="http://schemas.microsoft.com/office/drawing/2014/main" id="{C4DF3D5C-9D2C-4019-83F9-6AE1C53C7ABB}"/>
              </a:ext>
            </a:extLst>
          </p:cNvPr>
          <p:cNvSpPr/>
          <p:nvPr/>
        </p:nvSpPr>
        <p:spPr>
          <a:xfrm>
            <a:off x="1166640" y="2842619"/>
            <a:ext cx="167092" cy="1716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0000"/>
                </a:solidFill>
                <a:latin typeface="Arial"/>
              </a:rPr>
              <a:t>4</a:t>
            </a:r>
          </a:p>
        </p:txBody>
      </p:sp>
      <p:sp>
        <p:nvSpPr>
          <p:cNvPr id="14" name="Google Shape;264;p25">
            <a:extLst>
              <a:ext uri="{FF2B5EF4-FFF2-40B4-BE49-F238E27FC236}">
                <a16:creationId xmlns:a16="http://schemas.microsoft.com/office/drawing/2014/main" id="{87C52F36-613C-4E00-BE8E-C3E66DE80FF1}"/>
              </a:ext>
            </a:extLst>
          </p:cNvPr>
          <p:cNvSpPr/>
          <p:nvPr/>
        </p:nvSpPr>
        <p:spPr>
          <a:xfrm>
            <a:off x="3597325" y="1406825"/>
            <a:ext cx="249000" cy="2307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265;p25">
            <a:extLst>
              <a:ext uri="{FF2B5EF4-FFF2-40B4-BE49-F238E27FC236}">
                <a16:creationId xmlns:a16="http://schemas.microsoft.com/office/drawing/2014/main" id="{CF43846B-120E-4896-A22D-E49785F131E1}"/>
              </a:ext>
            </a:extLst>
          </p:cNvPr>
          <p:cNvSpPr/>
          <p:nvPr/>
        </p:nvSpPr>
        <p:spPr>
          <a:xfrm>
            <a:off x="3652690" y="1436069"/>
            <a:ext cx="160341" cy="1720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0000"/>
                </a:solidFill>
                <a:latin typeface="Arial"/>
              </a:rPr>
              <a:t>5</a:t>
            </a:r>
          </a:p>
        </p:txBody>
      </p:sp>
      <p:sp>
        <p:nvSpPr>
          <p:cNvPr id="16" name="Google Shape;266;p25">
            <a:extLst>
              <a:ext uri="{FF2B5EF4-FFF2-40B4-BE49-F238E27FC236}">
                <a16:creationId xmlns:a16="http://schemas.microsoft.com/office/drawing/2014/main" id="{8A90EF57-C62B-45C7-9FC7-6E4D7ED2CCF7}"/>
              </a:ext>
            </a:extLst>
          </p:cNvPr>
          <p:cNvSpPr/>
          <p:nvPr/>
        </p:nvSpPr>
        <p:spPr>
          <a:xfrm>
            <a:off x="2644525" y="1697200"/>
            <a:ext cx="249000" cy="2307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67;p25">
            <a:extLst>
              <a:ext uri="{FF2B5EF4-FFF2-40B4-BE49-F238E27FC236}">
                <a16:creationId xmlns:a16="http://schemas.microsoft.com/office/drawing/2014/main" id="{135A4271-8D99-4BD7-A0C7-D77C3657124B}"/>
              </a:ext>
            </a:extLst>
          </p:cNvPr>
          <p:cNvSpPr/>
          <p:nvPr/>
        </p:nvSpPr>
        <p:spPr>
          <a:xfrm>
            <a:off x="2699890" y="1726444"/>
            <a:ext cx="159666" cy="1752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0000"/>
                </a:solidFill>
                <a:latin typeface="Arial"/>
              </a:rPr>
              <a:t>6</a:t>
            </a:r>
          </a:p>
        </p:txBody>
      </p:sp>
      <p:sp>
        <p:nvSpPr>
          <p:cNvPr id="18" name="Google Shape;268;p25">
            <a:extLst>
              <a:ext uri="{FF2B5EF4-FFF2-40B4-BE49-F238E27FC236}">
                <a16:creationId xmlns:a16="http://schemas.microsoft.com/office/drawing/2014/main" id="{88529AD0-8AC9-43EF-8B4F-C1DB2C034FD3}"/>
              </a:ext>
            </a:extLst>
          </p:cNvPr>
          <p:cNvSpPr/>
          <p:nvPr/>
        </p:nvSpPr>
        <p:spPr>
          <a:xfrm>
            <a:off x="2619950" y="2973025"/>
            <a:ext cx="249000" cy="2307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269;p25">
            <a:extLst>
              <a:ext uri="{FF2B5EF4-FFF2-40B4-BE49-F238E27FC236}">
                <a16:creationId xmlns:a16="http://schemas.microsoft.com/office/drawing/2014/main" id="{2A4B7735-0AB9-4A97-86BE-E92432B956C0}"/>
              </a:ext>
            </a:extLst>
          </p:cNvPr>
          <p:cNvSpPr/>
          <p:nvPr/>
        </p:nvSpPr>
        <p:spPr>
          <a:xfrm>
            <a:off x="2675315" y="3002269"/>
            <a:ext cx="156290" cy="16944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0000"/>
                </a:solidFill>
                <a:latin typeface="Arial"/>
              </a:rPr>
              <a:t>7</a:t>
            </a:r>
          </a:p>
        </p:txBody>
      </p:sp>
      <p:sp>
        <p:nvSpPr>
          <p:cNvPr id="20" name="Google Shape;270;p25">
            <a:extLst>
              <a:ext uri="{FF2B5EF4-FFF2-40B4-BE49-F238E27FC236}">
                <a16:creationId xmlns:a16="http://schemas.microsoft.com/office/drawing/2014/main" id="{0930A7A3-FF89-43F9-969F-C485B48BDC07}"/>
              </a:ext>
            </a:extLst>
          </p:cNvPr>
          <p:cNvSpPr/>
          <p:nvPr/>
        </p:nvSpPr>
        <p:spPr>
          <a:xfrm>
            <a:off x="6006000" y="1307850"/>
            <a:ext cx="2471400" cy="3351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71;p25">
            <a:extLst>
              <a:ext uri="{FF2B5EF4-FFF2-40B4-BE49-F238E27FC236}">
                <a16:creationId xmlns:a16="http://schemas.microsoft.com/office/drawing/2014/main" id="{610DCADA-8671-4F98-B0A1-459F5617371A}"/>
              </a:ext>
            </a:extLst>
          </p:cNvPr>
          <p:cNvSpPr txBox="1"/>
          <p:nvPr/>
        </p:nvSpPr>
        <p:spPr>
          <a:xfrm>
            <a:off x="6267625" y="1309787"/>
            <a:ext cx="1996500" cy="3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Lato"/>
                <a:ea typeface="Lato"/>
                <a:cs typeface="Lato"/>
                <a:sym typeface="Lato"/>
              </a:rPr>
              <a:t>1.날짜 조건 입력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Lato"/>
                <a:ea typeface="Lato"/>
                <a:cs typeface="Lato"/>
                <a:sym typeface="Lato"/>
              </a:rPr>
              <a:t>2.입력한 상세 조건 초기화 or 적용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Lato"/>
                <a:ea typeface="Lato"/>
                <a:cs typeface="Lato"/>
                <a:sym typeface="Lato"/>
              </a:rPr>
              <a:t>3.숙소유형에 따라 체크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Lato"/>
                <a:ea typeface="Lato"/>
                <a:cs typeface="Lato"/>
                <a:sym typeface="Lato"/>
              </a:rPr>
              <a:t>4.원하는 가격대 입력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Lato"/>
                <a:ea typeface="Lato"/>
                <a:cs typeface="Lato"/>
                <a:sym typeface="Lato"/>
              </a:rPr>
              <a:t>5.검색된 숙소들 가격 순서대로 재정렬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Lato"/>
                <a:ea typeface="Lato"/>
                <a:cs typeface="Lato"/>
                <a:sym typeface="Lato"/>
              </a:rPr>
              <a:t>6.검색된 숙소 리스크, 클릭 시 상세 페이지로 이동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Lato"/>
                <a:ea typeface="Lato"/>
                <a:cs typeface="Lato"/>
                <a:sym typeface="Lato"/>
              </a:rPr>
              <a:t>7.다른 사용자가 등록한 별점의 평균을 보여줌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116430-F8FC-4853-BF8E-EAFB04CA40D6}"/>
              </a:ext>
            </a:extLst>
          </p:cNvPr>
          <p:cNvSpPr txBox="1"/>
          <p:nvPr/>
        </p:nvSpPr>
        <p:spPr>
          <a:xfrm>
            <a:off x="8599394" y="4807324"/>
            <a:ext cx="632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12/21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Google Shape;278;p25">
            <a:extLst>
              <a:ext uri="{FF2B5EF4-FFF2-40B4-BE49-F238E27FC236}">
                <a16:creationId xmlns:a16="http://schemas.microsoft.com/office/drawing/2014/main" id="{13152B03-63A3-4894-840E-735FDD7392DE}"/>
              </a:ext>
            </a:extLst>
          </p:cNvPr>
          <p:cNvSpPr/>
          <p:nvPr/>
        </p:nvSpPr>
        <p:spPr>
          <a:xfrm>
            <a:off x="4500100" y="2175175"/>
            <a:ext cx="2720400" cy="10992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Lato"/>
                <a:ea typeface="Lato"/>
                <a:cs typeface="Lato"/>
                <a:sym typeface="Lato"/>
              </a:rPr>
              <a:t>이미지 출</a:t>
            </a:r>
            <a:r>
              <a:rPr lang="ko-KR" altLang="en-US" dirty="0">
                <a:latin typeface="Lato"/>
                <a:ea typeface="Lato"/>
                <a:cs typeface="Lato"/>
                <a:sym typeface="Lato"/>
              </a:rPr>
              <a:t>처</a:t>
            </a:r>
            <a:r>
              <a:rPr lang="ko" dirty="0">
                <a:latin typeface="Lato"/>
                <a:ea typeface="Lato"/>
                <a:cs typeface="Lato"/>
                <a:sym typeface="Lato"/>
              </a:rPr>
              <a:t>: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Lato"/>
                <a:ea typeface="Lato"/>
                <a:cs typeface="Lato"/>
                <a:sym typeface="Lato"/>
              </a:rPr>
              <a:t>https://pixabay.com/ko/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179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 화면(</a:t>
            </a:r>
            <a:r>
              <a:rPr lang="ko-KR" altLang="en-US" sz="4000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Lato"/>
              </a:rPr>
              <a:t>상품</a:t>
            </a:r>
            <a:r>
              <a:rPr lang="ko" sz="4000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"/>
                <a:sym typeface="Lato"/>
              </a:rPr>
              <a:t> 화면</a:t>
            </a:r>
            <a:r>
              <a:rPr lang="ko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2" name="Google Shape;277;p26">
            <a:extLst>
              <a:ext uri="{FF2B5EF4-FFF2-40B4-BE49-F238E27FC236}">
                <a16:creationId xmlns:a16="http://schemas.microsoft.com/office/drawing/2014/main" id="{D55BED8B-32F1-4CAB-AB5A-AEC908E8483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99" y="1363075"/>
            <a:ext cx="3960801" cy="3192891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78;p26">
            <a:extLst>
              <a:ext uri="{FF2B5EF4-FFF2-40B4-BE49-F238E27FC236}">
                <a16:creationId xmlns:a16="http://schemas.microsoft.com/office/drawing/2014/main" id="{31A42C29-1F3D-4295-9020-C040279E9EF0}"/>
              </a:ext>
            </a:extLst>
          </p:cNvPr>
          <p:cNvSpPr/>
          <p:nvPr/>
        </p:nvSpPr>
        <p:spPr>
          <a:xfrm>
            <a:off x="1297500" y="1478475"/>
            <a:ext cx="249000" cy="2307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79;p26">
            <a:extLst>
              <a:ext uri="{FF2B5EF4-FFF2-40B4-BE49-F238E27FC236}">
                <a16:creationId xmlns:a16="http://schemas.microsoft.com/office/drawing/2014/main" id="{430E2792-42FE-4338-B9E0-244765CA1CF7}"/>
              </a:ext>
            </a:extLst>
          </p:cNvPr>
          <p:cNvSpPr/>
          <p:nvPr/>
        </p:nvSpPr>
        <p:spPr>
          <a:xfrm>
            <a:off x="1352865" y="1507719"/>
            <a:ext cx="89116" cy="1723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25" name="Google Shape;280;p26">
            <a:extLst>
              <a:ext uri="{FF2B5EF4-FFF2-40B4-BE49-F238E27FC236}">
                <a16:creationId xmlns:a16="http://schemas.microsoft.com/office/drawing/2014/main" id="{7C1971F4-A23A-4AF5-BAC2-83F7F98DEB31}"/>
              </a:ext>
            </a:extLst>
          </p:cNvPr>
          <p:cNvSpPr/>
          <p:nvPr/>
        </p:nvSpPr>
        <p:spPr>
          <a:xfrm>
            <a:off x="1446575" y="3022075"/>
            <a:ext cx="249000" cy="2307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81;p26">
            <a:extLst>
              <a:ext uri="{FF2B5EF4-FFF2-40B4-BE49-F238E27FC236}">
                <a16:creationId xmlns:a16="http://schemas.microsoft.com/office/drawing/2014/main" id="{B155B828-235C-4638-9C11-90590701F827}"/>
              </a:ext>
            </a:extLst>
          </p:cNvPr>
          <p:cNvSpPr/>
          <p:nvPr/>
        </p:nvSpPr>
        <p:spPr>
          <a:xfrm>
            <a:off x="1501940" y="3051319"/>
            <a:ext cx="158316" cy="1752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id="27" name="Google Shape;282;p26">
            <a:extLst>
              <a:ext uri="{FF2B5EF4-FFF2-40B4-BE49-F238E27FC236}">
                <a16:creationId xmlns:a16="http://schemas.microsoft.com/office/drawing/2014/main" id="{5B351C41-EFBF-4691-91F5-427B91E90BF5}"/>
              </a:ext>
            </a:extLst>
          </p:cNvPr>
          <p:cNvSpPr/>
          <p:nvPr/>
        </p:nvSpPr>
        <p:spPr>
          <a:xfrm>
            <a:off x="3329525" y="3957850"/>
            <a:ext cx="249000" cy="2307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3;p26">
            <a:extLst>
              <a:ext uri="{FF2B5EF4-FFF2-40B4-BE49-F238E27FC236}">
                <a16:creationId xmlns:a16="http://schemas.microsoft.com/office/drawing/2014/main" id="{8E377F25-105D-46E0-AB37-0712015AB681}"/>
              </a:ext>
            </a:extLst>
          </p:cNvPr>
          <p:cNvSpPr/>
          <p:nvPr/>
        </p:nvSpPr>
        <p:spPr>
          <a:xfrm>
            <a:off x="3384890" y="3987094"/>
            <a:ext cx="167092" cy="1716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0000"/>
                </a:solidFill>
                <a:latin typeface="Arial"/>
              </a:rPr>
              <a:t>4</a:t>
            </a:r>
          </a:p>
        </p:txBody>
      </p:sp>
      <p:sp>
        <p:nvSpPr>
          <p:cNvPr id="29" name="Google Shape;284;p26">
            <a:extLst>
              <a:ext uri="{FF2B5EF4-FFF2-40B4-BE49-F238E27FC236}">
                <a16:creationId xmlns:a16="http://schemas.microsoft.com/office/drawing/2014/main" id="{6AA5464B-1788-4997-873D-5D6A8D9B0DF2}"/>
              </a:ext>
            </a:extLst>
          </p:cNvPr>
          <p:cNvSpPr/>
          <p:nvPr/>
        </p:nvSpPr>
        <p:spPr>
          <a:xfrm>
            <a:off x="1757300" y="2571750"/>
            <a:ext cx="249000" cy="2307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285;p26">
            <a:extLst>
              <a:ext uri="{FF2B5EF4-FFF2-40B4-BE49-F238E27FC236}">
                <a16:creationId xmlns:a16="http://schemas.microsoft.com/office/drawing/2014/main" id="{9F60C99E-E96E-4515-B173-940B3F6DA7B2}"/>
              </a:ext>
            </a:extLst>
          </p:cNvPr>
          <p:cNvSpPr/>
          <p:nvPr/>
        </p:nvSpPr>
        <p:spPr>
          <a:xfrm>
            <a:off x="1812665" y="2600994"/>
            <a:ext cx="160003" cy="1723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31" name="Google Shape;286;p26">
            <a:extLst>
              <a:ext uri="{FF2B5EF4-FFF2-40B4-BE49-F238E27FC236}">
                <a16:creationId xmlns:a16="http://schemas.microsoft.com/office/drawing/2014/main" id="{9590018C-593D-4322-94B3-6B092B374DAB}"/>
              </a:ext>
            </a:extLst>
          </p:cNvPr>
          <p:cNvSpPr/>
          <p:nvPr/>
        </p:nvSpPr>
        <p:spPr>
          <a:xfrm>
            <a:off x="6224100" y="1173563"/>
            <a:ext cx="2471400" cy="3364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287;p26">
            <a:extLst>
              <a:ext uri="{FF2B5EF4-FFF2-40B4-BE49-F238E27FC236}">
                <a16:creationId xmlns:a16="http://schemas.microsoft.com/office/drawing/2014/main" id="{3590F017-CE40-4C5F-87A0-772A5453D20C}"/>
              </a:ext>
            </a:extLst>
          </p:cNvPr>
          <p:cNvSpPr txBox="1"/>
          <p:nvPr/>
        </p:nvSpPr>
        <p:spPr>
          <a:xfrm>
            <a:off x="6485727" y="1312533"/>
            <a:ext cx="1996500" cy="30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Lato"/>
                <a:ea typeface="Lato"/>
                <a:cs typeface="Lato"/>
                <a:sym typeface="Lato"/>
              </a:rPr>
              <a:t>1.선택한 업소의 사진과 정보들을 보여줌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Lato"/>
                <a:ea typeface="Lato"/>
                <a:cs typeface="Lato"/>
                <a:sym typeface="Lato"/>
              </a:rPr>
              <a:t>2.썸네일 이미지로 클릭 시 위의 화면에 크게 보임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Lato"/>
                <a:ea typeface="Lato"/>
                <a:cs typeface="Lato"/>
                <a:sym typeface="Lato"/>
              </a:rPr>
              <a:t>3.상세 정보 탭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Lato"/>
                <a:ea typeface="Lato"/>
                <a:cs typeface="Lato"/>
                <a:sym typeface="Lato"/>
              </a:rPr>
              <a:t>-각 탭별로 다른 정보를 제공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Lato"/>
                <a:ea typeface="Lato"/>
                <a:cs typeface="Lato"/>
                <a:sym typeface="Lato"/>
              </a:rPr>
              <a:t>-객실안내/예약 탭에서 예약 가능</a:t>
            </a:r>
            <a:endParaRPr lang="en-US" altLang="ko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Lato"/>
                <a:ea typeface="Lato"/>
                <a:cs typeface="Lato"/>
                <a:sym typeface="Lato"/>
              </a:rPr>
              <a:t>4.예약 버튼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338CD1-3DE8-496B-85BC-B923EB2E693E}"/>
              </a:ext>
            </a:extLst>
          </p:cNvPr>
          <p:cNvSpPr txBox="1"/>
          <p:nvPr/>
        </p:nvSpPr>
        <p:spPr>
          <a:xfrm>
            <a:off x="8599394" y="4807324"/>
            <a:ext cx="632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13/21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Google Shape;295;p26">
            <a:extLst>
              <a:ext uri="{FF2B5EF4-FFF2-40B4-BE49-F238E27FC236}">
                <a16:creationId xmlns:a16="http://schemas.microsoft.com/office/drawing/2014/main" id="{B58FBA08-B663-49C7-A631-F5ED05D7BA5D}"/>
              </a:ext>
            </a:extLst>
          </p:cNvPr>
          <p:cNvSpPr/>
          <p:nvPr/>
        </p:nvSpPr>
        <p:spPr>
          <a:xfrm>
            <a:off x="3503700" y="1086475"/>
            <a:ext cx="2720400" cy="10992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Lato"/>
                <a:ea typeface="Lato"/>
                <a:cs typeface="Lato"/>
                <a:sym typeface="Lato"/>
              </a:rPr>
              <a:t>이미지 출</a:t>
            </a:r>
            <a:r>
              <a:rPr lang="ko-KR" altLang="en-US" dirty="0">
                <a:latin typeface="Lato"/>
                <a:ea typeface="Lato"/>
                <a:cs typeface="Lato"/>
                <a:sym typeface="Lato"/>
              </a:rPr>
              <a:t>처</a:t>
            </a:r>
            <a:r>
              <a:rPr lang="ko" dirty="0">
                <a:latin typeface="Lato"/>
                <a:ea typeface="Lato"/>
                <a:cs typeface="Lato"/>
                <a:sym typeface="Lato"/>
              </a:rPr>
              <a:t>: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Lato"/>
                <a:ea typeface="Lato"/>
                <a:cs typeface="Lato"/>
                <a:sym typeface="Lato"/>
              </a:rPr>
              <a:t>https://pixabay.com/ko/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6504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179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 화면(</a:t>
            </a:r>
            <a:r>
              <a:rPr lang="ko" sz="4000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"/>
                <a:sym typeface="Lato"/>
              </a:rPr>
              <a:t>결제 화면</a:t>
            </a:r>
            <a:r>
              <a:rPr lang="ko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9" name="Google Shape;293;p27">
            <a:extLst>
              <a:ext uri="{FF2B5EF4-FFF2-40B4-BE49-F238E27FC236}">
                <a16:creationId xmlns:a16="http://schemas.microsoft.com/office/drawing/2014/main" id="{3A11ADE0-7C90-44DF-B602-986FC6CFB2B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486414"/>
            <a:ext cx="4698577" cy="307083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294;p27">
            <a:extLst>
              <a:ext uri="{FF2B5EF4-FFF2-40B4-BE49-F238E27FC236}">
                <a16:creationId xmlns:a16="http://schemas.microsoft.com/office/drawing/2014/main" id="{8E36D77C-67D8-4854-97F5-219F5B1BC0B5}"/>
              </a:ext>
            </a:extLst>
          </p:cNvPr>
          <p:cNvSpPr/>
          <p:nvPr/>
        </p:nvSpPr>
        <p:spPr>
          <a:xfrm>
            <a:off x="6209350" y="1486413"/>
            <a:ext cx="2471400" cy="3364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95;p27">
            <a:extLst>
              <a:ext uri="{FF2B5EF4-FFF2-40B4-BE49-F238E27FC236}">
                <a16:creationId xmlns:a16="http://schemas.microsoft.com/office/drawing/2014/main" id="{ED09D91D-288A-4D93-98C2-541200A84254}"/>
              </a:ext>
            </a:extLst>
          </p:cNvPr>
          <p:cNvSpPr txBox="1"/>
          <p:nvPr/>
        </p:nvSpPr>
        <p:spPr>
          <a:xfrm>
            <a:off x="6470977" y="1625383"/>
            <a:ext cx="1996500" cy="30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Lato"/>
                <a:ea typeface="Lato"/>
                <a:cs typeface="Lato"/>
                <a:sym typeface="Lato"/>
              </a:rPr>
              <a:t>1.</a:t>
            </a:r>
            <a:r>
              <a:rPr lang="ko-KR" altLang="en-US" dirty="0">
                <a:latin typeface="Lato"/>
                <a:ea typeface="Lato"/>
                <a:cs typeface="Lato"/>
                <a:sym typeface="Lato"/>
              </a:rPr>
              <a:t>예약버튼을 누르면 결제 진행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" name="Google Shape;296;p27">
            <a:extLst>
              <a:ext uri="{FF2B5EF4-FFF2-40B4-BE49-F238E27FC236}">
                <a16:creationId xmlns:a16="http://schemas.microsoft.com/office/drawing/2014/main" id="{E8A895A2-7962-4219-A5DB-3E0C97FAD92C}"/>
              </a:ext>
            </a:extLst>
          </p:cNvPr>
          <p:cNvSpPr/>
          <p:nvPr/>
        </p:nvSpPr>
        <p:spPr>
          <a:xfrm>
            <a:off x="3032518" y="2122557"/>
            <a:ext cx="249000" cy="2307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297;p27">
            <a:extLst>
              <a:ext uri="{FF2B5EF4-FFF2-40B4-BE49-F238E27FC236}">
                <a16:creationId xmlns:a16="http://schemas.microsoft.com/office/drawing/2014/main" id="{A4BE9CC7-C0EF-4071-9900-D1317D9E7497}"/>
              </a:ext>
            </a:extLst>
          </p:cNvPr>
          <p:cNvSpPr/>
          <p:nvPr/>
        </p:nvSpPr>
        <p:spPr>
          <a:xfrm>
            <a:off x="3087883" y="2151801"/>
            <a:ext cx="89116" cy="1723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5D55FA-A3E6-4AC7-B4E3-5CCC7719ADAB}"/>
              </a:ext>
            </a:extLst>
          </p:cNvPr>
          <p:cNvSpPr txBox="1"/>
          <p:nvPr/>
        </p:nvSpPr>
        <p:spPr>
          <a:xfrm>
            <a:off x="8599394" y="4807324"/>
            <a:ext cx="632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14/21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179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 화면(</a:t>
            </a:r>
            <a:r>
              <a:rPr lang="ko" sz="4000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"/>
                <a:sym typeface="Lato"/>
              </a:rPr>
              <a:t>내 정보 화면</a:t>
            </a:r>
            <a:r>
              <a:rPr lang="ko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Google Shape;303;p28">
            <a:extLst>
              <a:ext uri="{FF2B5EF4-FFF2-40B4-BE49-F238E27FC236}">
                <a16:creationId xmlns:a16="http://schemas.microsoft.com/office/drawing/2014/main" id="{EC2DDA3E-4573-4ED1-B6E8-B57FAA5D6FE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32150"/>
            <a:ext cx="3755899" cy="298155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304;p28">
            <a:extLst>
              <a:ext uri="{FF2B5EF4-FFF2-40B4-BE49-F238E27FC236}">
                <a16:creationId xmlns:a16="http://schemas.microsoft.com/office/drawing/2014/main" id="{420722C7-6EAC-483A-B826-50155FB8B5D1}"/>
              </a:ext>
            </a:extLst>
          </p:cNvPr>
          <p:cNvSpPr/>
          <p:nvPr/>
        </p:nvSpPr>
        <p:spPr>
          <a:xfrm>
            <a:off x="2775175" y="1593850"/>
            <a:ext cx="249000" cy="2307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05;p28">
            <a:extLst>
              <a:ext uri="{FF2B5EF4-FFF2-40B4-BE49-F238E27FC236}">
                <a16:creationId xmlns:a16="http://schemas.microsoft.com/office/drawing/2014/main" id="{12501ED0-D0C0-42BB-B165-26649826781B}"/>
              </a:ext>
            </a:extLst>
          </p:cNvPr>
          <p:cNvSpPr/>
          <p:nvPr/>
        </p:nvSpPr>
        <p:spPr>
          <a:xfrm>
            <a:off x="2830540" y="1623094"/>
            <a:ext cx="89116" cy="1723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7" name="Google Shape;306;p28">
            <a:extLst>
              <a:ext uri="{FF2B5EF4-FFF2-40B4-BE49-F238E27FC236}">
                <a16:creationId xmlns:a16="http://schemas.microsoft.com/office/drawing/2014/main" id="{83A45785-F7E3-49CC-B97C-7C3B8366047D}"/>
              </a:ext>
            </a:extLst>
          </p:cNvPr>
          <p:cNvSpPr/>
          <p:nvPr/>
        </p:nvSpPr>
        <p:spPr>
          <a:xfrm>
            <a:off x="2775175" y="4035600"/>
            <a:ext cx="249000" cy="2307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307;p28">
            <a:extLst>
              <a:ext uri="{FF2B5EF4-FFF2-40B4-BE49-F238E27FC236}">
                <a16:creationId xmlns:a16="http://schemas.microsoft.com/office/drawing/2014/main" id="{456D9298-A6FB-4626-A0FD-F120F9442CCD}"/>
              </a:ext>
            </a:extLst>
          </p:cNvPr>
          <p:cNvSpPr/>
          <p:nvPr/>
        </p:nvSpPr>
        <p:spPr>
          <a:xfrm>
            <a:off x="2830540" y="4064844"/>
            <a:ext cx="160003" cy="1723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9" name="Google Shape;308;p28">
            <a:extLst>
              <a:ext uri="{FF2B5EF4-FFF2-40B4-BE49-F238E27FC236}">
                <a16:creationId xmlns:a16="http://schemas.microsoft.com/office/drawing/2014/main" id="{8876E852-1B6A-4629-81A7-B5A5185C4804}"/>
              </a:ext>
            </a:extLst>
          </p:cNvPr>
          <p:cNvSpPr/>
          <p:nvPr/>
        </p:nvSpPr>
        <p:spPr>
          <a:xfrm>
            <a:off x="1088150" y="1307850"/>
            <a:ext cx="249000" cy="2307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309;p28">
            <a:extLst>
              <a:ext uri="{FF2B5EF4-FFF2-40B4-BE49-F238E27FC236}">
                <a16:creationId xmlns:a16="http://schemas.microsoft.com/office/drawing/2014/main" id="{DF10B53E-2BB0-4106-B115-9F6263204E1D}"/>
              </a:ext>
            </a:extLst>
          </p:cNvPr>
          <p:cNvSpPr/>
          <p:nvPr/>
        </p:nvSpPr>
        <p:spPr>
          <a:xfrm>
            <a:off x="1143515" y="1337094"/>
            <a:ext cx="158316" cy="1752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id="11" name="Google Shape;310;p28">
            <a:extLst>
              <a:ext uri="{FF2B5EF4-FFF2-40B4-BE49-F238E27FC236}">
                <a16:creationId xmlns:a16="http://schemas.microsoft.com/office/drawing/2014/main" id="{95B2AC22-E8CE-4E8C-AE55-EF0948EE4A5A}"/>
              </a:ext>
            </a:extLst>
          </p:cNvPr>
          <p:cNvSpPr/>
          <p:nvPr/>
        </p:nvSpPr>
        <p:spPr>
          <a:xfrm>
            <a:off x="6224100" y="1173563"/>
            <a:ext cx="2471400" cy="3364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11;p28">
            <a:extLst>
              <a:ext uri="{FF2B5EF4-FFF2-40B4-BE49-F238E27FC236}">
                <a16:creationId xmlns:a16="http://schemas.microsoft.com/office/drawing/2014/main" id="{AA5EB4A3-7525-48BA-971C-1DB42BFFCECE}"/>
              </a:ext>
            </a:extLst>
          </p:cNvPr>
          <p:cNvSpPr txBox="1"/>
          <p:nvPr/>
        </p:nvSpPr>
        <p:spPr>
          <a:xfrm>
            <a:off x="6479475" y="1396700"/>
            <a:ext cx="1949400" cy="29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1.로그인 중인 사용자의 정보 출력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2.회원 정보 수정하기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3.예약 내역으로 이동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E86C62-DE7F-4F8F-82A4-1371D81F7716}"/>
              </a:ext>
            </a:extLst>
          </p:cNvPr>
          <p:cNvSpPr txBox="1"/>
          <p:nvPr/>
        </p:nvSpPr>
        <p:spPr>
          <a:xfrm>
            <a:off x="8599394" y="4807324"/>
            <a:ext cx="632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15/21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179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 화면(</a:t>
            </a:r>
            <a:r>
              <a:rPr lang="ko-KR" altLang="en-US" sz="4000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Lato"/>
              </a:rPr>
              <a:t>예약 내역</a:t>
            </a:r>
            <a:r>
              <a:rPr lang="ko" sz="4000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"/>
                <a:sym typeface="Lato"/>
              </a:rPr>
              <a:t> 화면</a:t>
            </a:r>
            <a:r>
              <a:rPr lang="ko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Google Shape;317;p29">
            <a:extLst>
              <a:ext uri="{FF2B5EF4-FFF2-40B4-BE49-F238E27FC236}">
                <a16:creationId xmlns:a16="http://schemas.microsoft.com/office/drawing/2014/main" id="{E6C41ACE-E141-4BAA-A595-DD14095AFEF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453800"/>
            <a:ext cx="3274500" cy="264332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318;p29">
            <a:extLst>
              <a:ext uri="{FF2B5EF4-FFF2-40B4-BE49-F238E27FC236}">
                <a16:creationId xmlns:a16="http://schemas.microsoft.com/office/drawing/2014/main" id="{45AFEBB6-25FA-4F53-98B1-9B2E50091072}"/>
              </a:ext>
            </a:extLst>
          </p:cNvPr>
          <p:cNvSpPr/>
          <p:nvPr/>
        </p:nvSpPr>
        <p:spPr>
          <a:xfrm>
            <a:off x="2641575" y="1654550"/>
            <a:ext cx="249000" cy="2307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19;p29">
            <a:extLst>
              <a:ext uri="{FF2B5EF4-FFF2-40B4-BE49-F238E27FC236}">
                <a16:creationId xmlns:a16="http://schemas.microsoft.com/office/drawing/2014/main" id="{520E1777-16F8-487A-96D7-9475B8A7AD33}"/>
              </a:ext>
            </a:extLst>
          </p:cNvPr>
          <p:cNvSpPr/>
          <p:nvPr/>
        </p:nvSpPr>
        <p:spPr>
          <a:xfrm>
            <a:off x="2696940" y="1683794"/>
            <a:ext cx="89116" cy="1723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8" name="Google Shape;320;p29">
            <a:extLst>
              <a:ext uri="{FF2B5EF4-FFF2-40B4-BE49-F238E27FC236}">
                <a16:creationId xmlns:a16="http://schemas.microsoft.com/office/drawing/2014/main" id="{4BD533D9-C937-412F-A8A9-5A7DDFC1555D}"/>
              </a:ext>
            </a:extLst>
          </p:cNvPr>
          <p:cNvSpPr/>
          <p:nvPr/>
        </p:nvSpPr>
        <p:spPr>
          <a:xfrm>
            <a:off x="2641575" y="3786625"/>
            <a:ext cx="249000" cy="2307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321;p29">
            <a:extLst>
              <a:ext uri="{FF2B5EF4-FFF2-40B4-BE49-F238E27FC236}">
                <a16:creationId xmlns:a16="http://schemas.microsoft.com/office/drawing/2014/main" id="{E7B4A60D-3681-4B2A-B77D-551BA8A62522}"/>
              </a:ext>
            </a:extLst>
          </p:cNvPr>
          <p:cNvSpPr/>
          <p:nvPr/>
        </p:nvSpPr>
        <p:spPr>
          <a:xfrm>
            <a:off x="2696940" y="3815869"/>
            <a:ext cx="160003" cy="1723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10" name="Google Shape;322;p29">
            <a:extLst>
              <a:ext uri="{FF2B5EF4-FFF2-40B4-BE49-F238E27FC236}">
                <a16:creationId xmlns:a16="http://schemas.microsoft.com/office/drawing/2014/main" id="{11D079BD-2DBA-4548-8F81-0623DEFD6FC4}"/>
              </a:ext>
            </a:extLst>
          </p:cNvPr>
          <p:cNvSpPr/>
          <p:nvPr/>
        </p:nvSpPr>
        <p:spPr>
          <a:xfrm>
            <a:off x="6224100" y="1173563"/>
            <a:ext cx="2471400" cy="3364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323;p29">
            <a:extLst>
              <a:ext uri="{FF2B5EF4-FFF2-40B4-BE49-F238E27FC236}">
                <a16:creationId xmlns:a16="http://schemas.microsoft.com/office/drawing/2014/main" id="{523B5DE4-FE53-46AF-9790-DA2C4F2575FE}"/>
              </a:ext>
            </a:extLst>
          </p:cNvPr>
          <p:cNvSpPr txBox="1"/>
          <p:nvPr/>
        </p:nvSpPr>
        <p:spPr>
          <a:xfrm>
            <a:off x="6485727" y="1312533"/>
            <a:ext cx="1996500" cy="30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1.예약 내열 출력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2.현재 날짜에 따라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예약중/이미 사용한 숙박 다르게 표시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D38877-F128-4339-8380-221FEA0C5FAB}"/>
              </a:ext>
            </a:extLst>
          </p:cNvPr>
          <p:cNvSpPr txBox="1"/>
          <p:nvPr/>
        </p:nvSpPr>
        <p:spPr>
          <a:xfrm>
            <a:off x="8599394" y="4807324"/>
            <a:ext cx="632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16/21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Google Shape;332;p29">
            <a:extLst>
              <a:ext uri="{FF2B5EF4-FFF2-40B4-BE49-F238E27FC236}">
                <a16:creationId xmlns:a16="http://schemas.microsoft.com/office/drawing/2014/main" id="{B4D2730B-2426-4B0B-B3D6-A46F04A1BB3C}"/>
              </a:ext>
            </a:extLst>
          </p:cNvPr>
          <p:cNvSpPr/>
          <p:nvPr/>
        </p:nvSpPr>
        <p:spPr>
          <a:xfrm>
            <a:off x="3708275" y="893375"/>
            <a:ext cx="2720400" cy="10992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이미지 출저: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https://pixabay.com/ko/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179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 화면(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리뷰 쓰기</a:t>
            </a:r>
            <a:r>
              <a:rPr lang="ko" sz="4000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"/>
                <a:sym typeface="Lato"/>
              </a:rPr>
              <a:t> 화면</a:t>
            </a:r>
            <a:r>
              <a:rPr lang="ko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3" name="Google Shape;329;p30">
            <a:extLst>
              <a:ext uri="{FF2B5EF4-FFF2-40B4-BE49-F238E27FC236}">
                <a16:creationId xmlns:a16="http://schemas.microsoft.com/office/drawing/2014/main" id="{824F8D6C-6AB4-4233-B509-8DA95B69DB7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453800"/>
            <a:ext cx="3752325" cy="264332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330;p30">
            <a:extLst>
              <a:ext uri="{FF2B5EF4-FFF2-40B4-BE49-F238E27FC236}">
                <a16:creationId xmlns:a16="http://schemas.microsoft.com/office/drawing/2014/main" id="{2F47487F-CE36-4363-9BFA-38DB291B7749}"/>
              </a:ext>
            </a:extLst>
          </p:cNvPr>
          <p:cNvSpPr/>
          <p:nvPr/>
        </p:nvSpPr>
        <p:spPr>
          <a:xfrm>
            <a:off x="6224100" y="1173563"/>
            <a:ext cx="2471400" cy="3364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331;p30">
            <a:extLst>
              <a:ext uri="{FF2B5EF4-FFF2-40B4-BE49-F238E27FC236}">
                <a16:creationId xmlns:a16="http://schemas.microsoft.com/office/drawing/2014/main" id="{EB814F98-736C-46E2-8C97-6432D977071B}"/>
              </a:ext>
            </a:extLst>
          </p:cNvPr>
          <p:cNvSpPr txBox="1"/>
          <p:nvPr/>
        </p:nvSpPr>
        <p:spPr>
          <a:xfrm>
            <a:off x="6485727" y="1312533"/>
            <a:ext cx="1996500" cy="30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1.사용한 숙박의 정보를 불러옴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2.별점을 등록하여 다른 사용자들이 방에 대한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대략적인 평가를 쉽게 볼 수 있다.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3.상세한 숙박 후기를 남김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4.해당 업소의 룸에 대한 사용자의 별점과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숙박 후기를 등록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" name="Google Shape;332;p30">
            <a:extLst>
              <a:ext uri="{FF2B5EF4-FFF2-40B4-BE49-F238E27FC236}">
                <a16:creationId xmlns:a16="http://schemas.microsoft.com/office/drawing/2014/main" id="{17F93F17-181A-453C-A556-279EB1703014}"/>
              </a:ext>
            </a:extLst>
          </p:cNvPr>
          <p:cNvSpPr/>
          <p:nvPr/>
        </p:nvSpPr>
        <p:spPr>
          <a:xfrm>
            <a:off x="1048500" y="1453800"/>
            <a:ext cx="249000" cy="2307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333;p30">
            <a:extLst>
              <a:ext uri="{FF2B5EF4-FFF2-40B4-BE49-F238E27FC236}">
                <a16:creationId xmlns:a16="http://schemas.microsoft.com/office/drawing/2014/main" id="{2109D51D-7BED-4A5F-908B-E8E166EB5DBC}"/>
              </a:ext>
            </a:extLst>
          </p:cNvPr>
          <p:cNvSpPr/>
          <p:nvPr/>
        </p:nvSpPr>
        <p:spPr>
          <a:xfrm>
            <a:off x="1103865" y="1483044"/>
            <a:ext cx="89116" cy="1723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28" name="Google Shape;334;p30">
            <a:extLst>
              <a:ext uri="{FF2B5EF4-FFF2-40B4-BE49-F238E27FC236}">
                <a16:creationId xmlns:a16="http://schemas.microsoft.com/office/drawing/2014/main" id="{E1DD46DD-C623-434C-9000-1E2F7319491E}"/>
              </a:ext>
            </a:extLst>
          </p:cNvPr>
          <p:cNvSpPr/>
          <p:nvPr/>
        </p:nvSpPr>
        <p:spPr>
          <a:xfrm>
            <a:off x="1048500" y="2091800"/>
            <a:ext cx="249000" cy="2307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335;p30">
            <a:extLst>
              <a:ext uri="{FF2B5EF4-FFF2-40B4-BE49-F238E27FC236}">
                <a16:creationId xmlns:a16="http://schemas.microsoft.com/office/drawing/2014/main" id="{0AE302D7-8F87-41EB-A464-A00D2C232593}"/>
              </a:ext>
            </a:extLst>
          </p:cNvPr>
          <p:cNvSpPr/>
          <p:nvPr/>
        </p:nvSpPr>
        <p:spPr>
          <a:xfrm>
            <a:off x="1103865" y="2121044"/>
            <a:ext cx="160003" cy="1723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30" name="Google Shape;336;p30">
            <a:extLst>
              <a:ext uri="{FF2B5EF4-FFF2-40B4-BE49-F238E27FC236}">
                <a16:creationId xmlns:a16="http://schemas.microsoft.com/office/drawing/2014/main" id="{39A6AEF1-0682-48CA-AA53-400FD80F1DC1}"/>
              </a:ext>
            </a:extLst>
          </p:cNvPr>
          <p:cNvSpPr/>
          <p:nvPr/>
        </p:nvSpPr>
        <p:spPr>
          <a:xfrm>
            <a:off x="1058525" y="2857525"/>
            <a:ext cx="249000" cy="2307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37;p30">
            <a:extLst>
              <a:ext uri="{FF2B5EF4-FFF2-40B4-BE49-F238E27FC236}">
                <a16:creationId xmlns:a16="http://schemas.microsoft.com/office/drawing/2014/main" id="{7EA2AC81-A572-473B-8B74-5746BD3BEE1D}"/>
              </a:ext>
            </a:extLst>
          </p:cNvPr>
          <p:cNvSpPr/>
          <p:nvPr/>
        </p:nvSpPr>
        <p:spPr>
          <a:xfrm>
            <a:off x="1113890" y="2886769"/>
            <a:ext cx="158316" cy="1752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id="32" name="Google Shape;338;p30">
            <a:extLst>
              <a:ext uri="{FF2B5EF4-FFF2-40B4-BE49-F238E27FC236}">
                <a16:creationId xmlns:a16="http://schemas.microsoft.com/office/drawing/2014/main" id="{66DB2EB4-20D6-46A1-A079-C3126EFB80B0}"/>
              </a:ext>
            </a:extLst>
          </p:cNvPr>
          <p:cNvSpPr/>
          <p:nvPr/>
        </p:nvSpPr>
        <p:spPr>
          <a:xfrm>
            <a:off x="4150500" y="3088225"/>
            <a:ext cx="249000" cy="2307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9;p30">
            <a:extLst>
              <a:ext uri="{FF2B5EF4-FFF2-40B4-BE49-F238E27FC236}">
                <a16:creationId xmlns:a16="http://schemas.microsoft.com/office/drawing/2014/main" id="{FDA26F3A-8344-41C7-8EA6-E5FFF13F8159}"/>
              </a:ext>
            </a:extLst>
          </p:cNvPr>
          <p:cNvSpPr/>
          <p:nvPr/>
        </p:nvSpPr>
        <p:spPr>
          <a:xfrm>
            <a:off x="4205865" y="3117469"/>
            <a:ext cx="167092" cy="1716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0000"/>
                </a:solidFill>
                <a:latin typeface="Arial"/>
              </a:rPr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93E4CE-B7E8-4B7C-9259-93E96BCDCE08}"/>
              </a:ext>
            </a:extLst>
          </p:cNvPr>
          <p:cNvSpPr txBox="1"/>
          <p:nvPr/>
        </p:nvSpPr>
        <p:spPr>
          <a:xfrm>
            <a:off x="8599394" y="4807324"/>
            <a:ext cx="632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17/21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303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179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 화면(</a:t>
            </a:r>
            <a:r>
              <a:rPr lang="ko" sz="4000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"/>
                <a:sym typeface="Lato"/>
              </a:rPr>
              <a:t>업소 등록</a:t>
            </a:r>
            <a:r>
              <a:rPr lang="ko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Google Shape;345;p31">
            <a:extLst>
              <a:ext uri="{FF2B5EF4-FFF2-40B4-BE49-F238E27FC236}">
                <a16:creationId xmlns:a16="http://schemas.microsoft.com/office/drawing/2014/main" id="{8EBAB89D-477D-424A-AAE6-ED7E18B39F8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07850"/>
            <a:ext cx="2692006" cy="368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346;p31">
            <a:extLst>
              <a:ext uri="{FF2B5EF4-FFF2-40B4-BE49-F238E27FC236}">
                <a16:creationId xmlns:a16="http://schemas.microsoft.com/office/drawing/2014/main" id="{88079557-47B1-4990-8830-A5F7208C86B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6518" y="1307850"/>
            <a:ext cx="2536157" cy="36898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347;p31">
            <a:extLst>
              <a:ext uri="{FF2B5EF4-FFF2-40B4-BE49-F238E27FC236}">
                <a16:creationId xmlns:a16="http://schemas.microsoft.com/office/drawing/2014/main" id="{12617500-D068-44C4-A010-79FAF9A4E76F}"/>
              </a:ext>
            </a:extLst>
          </p:cNvPr>
          <p:cNvSpPr/>
          <p:nvPr/>
        </p:nvSpPr>
        <p:spPr>
          <a:xfrm>
            <a:off x="2450674" y="1416326"/>
            <a:ext cx="220500" cy="2412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48;p31">
            <a:extLst>
              <a:ext uri="{FF2B5EF4-FFF2-40B4-BE49-F238E27FC236}">
                <a16:creationId xmlns:a16="http://schemas.microsoft.com/office/drawing/2014/main" id="{1AAD12B1-997D-4049-848D-CB469B663ED1}"/>
              </a:ext>
            </a:extLst>
          </p:cNvPr>
          <p:cNvSpPr/>
          <p:nvPr/>
        </p:nvSpPr>
        <p:spPr>
          <a:xfrm>
            <a:off x="2499729" y="1446887"/>
            <a:ext cx="78957" cy="18008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8" name="Google Shape;349;p31">
            <a:extLst>
              <a:ext uri="{FF2B5EF4-FFF2-40B4-BE49-F238E27FC236}">
                <a16:creationId xmlns:a16="http://schemas.microsoft.com/office/drawing/2014/main" id="{E66F6EF8-B064-4E2A-A1EF-596EECF625A7}"/>
              </a:ext>
            </a:extLst>
          </p:cNvPr>
          <p:cNvSpPr/>
          <p:nvPr/>
        </p:nvSpPr>
        <p:spPr>
          <a:xfrm>
            <a:off x="2450674" y="1943682"/>
            <a:ext cx="220500" cy="2412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350;p31">
            <a:extLst>
              <a:ext uri="{FF2B5EF4-FFF2-40B4-BE49-F238E27FC236}">
                <a16:creationId xmlns:a16="http://schemas.microsoft.com/office/drawing/2014/main" id="{4F9F6A3D-1D59-42BD-BBA4-D7E72B158992}"/>
              </a:ext>
            </a:extLst>
          </p:cNvPr>
          <p:cNvSpPr/>
          <p:nvPr/>
        </p:nvSpPr>
        <p:spPr>
          <a:xfrm>
            <a:off x="2499729" y="1974243"/>
            <a:ext cx="141764" cy="18008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10" name="Google Shape;351;p31">
            <a:extLst>
              <a:ext uri="{FF2B5EF4-FFF2-40B4-BE49-F238E27FC236}">
                <a16:creationId xmlns:a16="http://schemas.microsoft.com/office/drawing/2014/main" id="{C9A05213-CC8C-470F-8702-4ED8CE06F30A}"/>
              </a:ext>
            </a:extLst>
          </p:cNvPr>
          <p:cNvSpPr/>
          <p:nvPr/>
        </p:nvSpPr>
        <p:spPr>
          <a:xfrm>
            <a:off x="4051600" y="4380600"/>
            <a:ext cx="249000" cy="2307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352;p31">
            <a:extLst>
              <a:ext uri="{FF2B5EF4-FFF2-40B4-BE49-F238E27FC236}">
                <a16:creationId xmlns:a16="http://schemas.microsoft.com/office/drawing/2014/main" id="{956DB328-3FBC-4DDA-8C30-66E10E43D80A}"/>
              </a:ext>
            </a:extLst>
          </p:cNvPr>
          <p:cNvSpPr/>
          <p:nvPr/>
        </p:nvSpPr>
        <p:spPr>
          <a:xfrm>
            <a:off x="4106965" y="4409844"/>
            <a:ext cx="158316" cy="1752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id="12" name="Google Shape;353;p31">
            <a:extLst>
              <a:ext uri="{FF2B5EF4-FFF2-40B4-BE49-F238E27FC236}">
                <a16:creationId xmlns:a16="http://schemas.microsoft.com/office/drawing/2014/main" id="{69762501-D7A0-4AB9-AE28-22621C683A93}"/>
              </a:ext>
            </a:extLst>
          </p:cNvPr>
          <p:cNvSpPr/>
          <p:nvPr/>
        </p:nvSpPr>
        <p:spPr>
          <a:xfrm>
            <a:off x="4051600" y="4727300"/>
            <a:ext cx="249000" cy="2307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54;p31">
            <a:extLst>
              <a:ext uri="{FF2B5EF4-FFF2-40B4-BE49-F238E27FC236}">
                <a16:creationId xmlns:a16="http://schemas.microsoft.com/office/drawing/2014/main" id="{79374A30-0793-4893-B223-EC5CE1D7976D}"/>
              </a:ext>
            </a:extLst>
          </p:cNvPr>
          <p:cNvSpPr/>
          <p:nvPr/>
        </p:nvSpPr>
        <p:spPr>
          <a:xfrm>
            <a:off x="4106965" y="4756544"/>
            <a:ext cx="167092" cy="1716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0000"/>
                </a:solidFill>
                <a:latin typeface="Arial"/>
              </a:rPr>
              <a:t>4</a:t>
            </a:r>
          </a:p>
        </p:txBody>
      </p:sp>
      <p:sp>
        <p:nvSpPr>
          <p:cNvPr id="14" name="Google Shape;355;p31">
            <a:extLst>
              <a:ext uri="{FF2B5EF4-FFF2-40B4-BE49-F238E27FC236}">
                <a16:creationId xmlns:a16="http://schemas.microsoft.com/office/drawing/2014/main" id="{F09EA86F-8B39-4B8F-B07E-F227AF7572FF}"/>
              </a:ext>
            </a:extLst>
          </p:cNvPr>
          <p:cNvSpPr/>
          <p:nvPr/>
        </p:nvSpPr>
        <p:spPr>
          <a:xfrm>
            <a:off x="6157300" y="1416313"/>
            <a:ext cx="2471400" cy="3364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356;p31">
            <a:extLst>
              <a:ext uri="{FF2B5EF4-FFF2-40B4-BE49-F238E27FC236}">
                <a16:creationId xmlns:a16="http://schemas.microsoft.com/office/drawing/2014/main" id="{41AA79AB-CDF9-4626-BECB-E31AE9E67D94}"/>
              </a:ext>
            </a:extLst>
          </p:cNvPr>
          <p:cNvSpPr txBox="1"/>
          <p:nvPr/>
        </p:nvSpPr>
        <p:spPr>
          <a:xfrm>
            <a:off x="6418927" y="1555283"/>
            <a:ext cx="1996500" cy="30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1.회원가입 시 회원 유형이 사장인 경우에만 보이는 페이지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2.등록할 업소 정보 입력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3.여러개의 룸 추가시 추가 버튼을 클릭하여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다른 룸 추가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4,등록 시 서버에 업소 등록 완료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3DAB54-626E-4A5F-877F-E8EB31172A88}"/>
              </a:ext>
            </a:extLst>
          </p:cNvPr>
          <p:cNvSpPr txBox="1"/>
          <p:nvPr/>
        </p:nvSpPr>
        <p:spPr>
          <a:xfrm>
            <a:off x="8599394" y="4807324"/>
            <a:ext cx="632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18/21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1;p14">
            <a:extLst>
              <a:ext uri="{FF2B5EF4-FFF2-40B4-BE49-F238E27FC236}">
                <a16:creationId xmlns:a16="http://schemas.microsoft.com/office/drawing/2014/main" id="{FB911EF5-DDCE-473A-8CBF-04555EE04E41}"/>
              </a:ext>
            </a:extLst>
          </p:cNvPr>
          <p:cNvSpPr txBox="1">
            <a:spLocks/>
          </p:cNvSpPr>
          <p:nvPr/>
        </p:nvSpPr>
        <p:spPr>
          <a:xfrm>
            <a:off x="4328448" y="129765"/>
            <a:ext cx="3764400" cy="52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altLang="ko-KR" sz="2400" dirty="0"/>
              <a:t>1. </a:t>
            </a:r>
            <a:r>
              <a:rPr lang="ko-KR" altLang="en-US" sz="2400" dirty="0"/>
              <a:t>개발 환경</a:t>
            </a:r>
          </a:p>
        </p:txBody>
      </p:sp>
      <p:sp>
        <p:nvSpPr>
          <p:cNvPr id="5" name="Google Shape;141;p14">
            <a:extLst>
              <a:ext uri="{FF2B5EF4-FFF2-40B4-BE49-F238E27FC236}">
                <a16:creationId xmlns:a16="http://schemas.microsoft.com/office/drawing/2014/main" id="{B18D15A0-7527-4808-B114-6D1AE912F0AE}"/>
              </a:ext>
            </a:extLst>
          </p:cNvPr>
          <p:cNvSpPr txBox="1">
            <a:spLocks/>
          </p:cNvSpPr>
          <p:nvPr/>
        </p:nvSpPr>
        <p:spPr>
          <a:xfrm>
            <a:off x="4328448" y="745548"/>
            <a:ext cx="3764400" cy="52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altLang="ko-KR" sz="2400" dirty="0"/>
              <a:t>2. </a:t>
            </a:r>
            <a:r>
              <a:rPr lang="ko-KR" altLang="en-US" sz="2400" dirty="0"/>
              <a:t>개발 동기 및 목적</a:t>
            </a:r>
          </a:p>
        </p:txBody>
      </p:sp>
      <p:sp>
        <p:nvSpPr>
          <p:cNvPr id="6" name="Google Shape;141;p14">
            <a:extLst>
              <a:ext uri="{FF2B5EF4-FFF2-40B4-BE49-F238E27FC236}">
                <a16:creationId xmlns:a16="http://schemas.microsoft.com/office/drawing/2014/main" id="{5C7EE0A6-596F-4463-86BA-0D5905F45227}"/>
              </a:ext>
            </a:extLst>
          </p:cNvPr>
          <p:cNvSpPr txBox="1">
            <a:spLocks/>
          </p:cNvSpPr>
          <p:nvPr/>
        </p:nvSpPr>
        <p:spPr>
          <a:xfrm>
            <a:off x="4328448" y="1361331"/>
            <a:ext cx="3764400" cy="52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altLang="ko-KR" sz="2400" dirty="0"/>
              <a:t>3. </a:t>
            </a:r>
            <a:r>
              <a:rPr lang="ko-KR" altLang="en-US" sz="2400" dirty="0"/>
              <a:t>시스템 개요</a:t>
            </a:r>
          </a:p>
        </p:txBody>
      </p:sp>
      <p:sp>
        <p:nvSpPr>
          <p:cNvPr id="7" name="Google Shape;141;p14">
            <a:extLst>
              <a:ext uri="{FF2B5EF4-FFF2-40B4-BE49-F238E27FC236}">
                <a16:creationId xmlns:a16="http://schemas.microsoft.com/office/drawing/2014/main" id="{F38DDB2D-2F1A-4375-85C3-3E7D63050A67}"/>
              </a:ext>
            </a:extLst>
          </p:cNvPr>
          <p:cNvSpPr txBox="1">
            <a:spLocks/>
          </p:cNvSpPr>
          <p:nvPr/>
        </p:nvSpPr>
        <p:spPr>
          <a:xfrm>
            <a:off x="4333666" y="1977114"/>
            <a:ext cx="3764400" cy="52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altLang="ko-KR" sz="2400" dirty="0"/>
              <a:t>4. </a:t>
            </a:r>
            <a:r>
              <a:rPr lang="ko-KR" altLang="en-US" sz="2400" dirty="0"/>
              <a:t>프로그램 구조</a:t>
            </a:r>
          </a:p>
        </p:txBody>
      </p:sp>
      <p:sp>
        <p:nvSpPr>
          <p:cNvPr id="8" name="Google Shape;141;p14">
            <a:extLst>
              <a:ext uri="{FF2B5EF4-FFF2-40B4-BE49-F238E27FC236}">
                <a16:creationId xmlns:a16="http://schemas.microsoft.com/office/drawing/2014/main" id="{763527AB-81E5-4A23-91A0-798E6D287714}"/>
              </a:ext>
            </a:extLst>
          </p:cNvPr>
          <p:cNvSpPr txBox="1">
            <a:spLocks/>
          </p:cNvSpPr>
          <p:nvPr/>
        </p:nvSpPr>
        <p:spPr>
          <a:xfrm>
            <a:off x="4328448" y="2592897"/>
            <a:ext cx="3764400" cy="52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altLang="ko-KR" sz="2400" dirty="0"/>
              <a:t>5. </a:t>
            </a:r>
            <a:r>
              <a:rPr lang="ko-KR" altLang="en-US" sz="2400" dirty="0"/>
              <a:t>프로그램 화면</a:t>
            </a:r>
          </a:p>
        </p:txBody>
      </p:sp>
      <p:sp>
        <p:nvSpPr>
          <p:cNvPr id="9" name="Google Shape;141;p14">
            <a:extLst>
              <a:ext uri="{FF2B5EF4-FFF2-40B4-BE49-F238E27FC236}">
                <a16:creationId xmlns:a16="http://schemas.microsoft.com/office/drawing/2014/main" id="{161FE539-913D-4362-90EA-68D8B1D00D90}"/>
              </a:ext>
            </a:extLst>
          </p:cNvPr>
          <p:cNvSpPr txBox="1">
            <a:spLocks/>
          </p:cNvSpPr>
          <p:nvPr/>
        </p:nvSpPr>
        <p:spPr>
          <a:xfrm>
            <a:off x="4333666" y="3208680"/>
            <a:ext cx="3764400" cy="52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altLang="ko-KR" sz="2400" dirty="0"/>
              <a:t>6. </a:t>
            </a:r>
            <a:r>
              <a:rPr lang="ko-KR" altLang="en-US" sz="2400" dirty="0"/>
              <a:t>시연</a:t>
            </a:r>
          </a:p>
        </p:txBody>
      </p:sp>
      <p:sp>
        <p:nvSpPr>
          <p:cNvPr id="10" name="Google Shape;141;p14">
            <a:extLst>
              <a:ext uri="{FF2B5EF4-FFF2-40B4-BE49-F238E27FC236}">
                <a16:creationId xmlns:a16="http://schemas.microsoft.com/office/drawing/2014/main" id="{77F1CF3D-7CF3-49CD-B77D-BF41158D9B73}"/>
              </a:ext>
            </a:extLst>
          </p:cNvPr>
          <p:cNvSpPr txBox="1">
            <a:spLocks/>
          </p:cNvSpPr>
          <p:nvPr/>
        </p:nvSpPr>
        <p:spPr>
          <a:xfrm>
            <a:off x="4328448" y="3823577"/>
            <a:ext cx="3764400" cy="52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altLang="ko-KR" sz="2400" dirty="0"/>
              <a:t>7. </a:t>
            </a:r>
            <a:r>
              <a:rPr lang="ko-KR" altLang="en-US" sz="2400" dirty="0"/>
              <a:t>에필로그</a:t>
            </a:r>
          </a:p>
        </p:txBody>
      </p:sp>
      <p:sp>
        <p:nvSpPr>
          <p:cNvPr id="11" name="Google Shape;141;p14">
            <a:extLst>
              <a:ext uri="{FF2B5EF4-FFF2-40B4-BE49-F238E27FC236}">
                <a16:creationId xmlns:a16="http://schemas.microsoft.com/office/drawing/2014/main" id="{179E88EA-F769-47CC-85C4-04EB810DB363}"/>
              </a:ext>
            </a:extLst>
          </p:cNvPr>
          <p:cNvSpPr txBox="1">
            <a:spLocks/>
          </p:cNvSpPr>
          <p:nvPr/>
        </p:nvSpPr>
        <p:spPr>
          <a:xfrm>
            <a:off x="4328448" y="4438474"/>
            <a:ext cx="3764400" cy="52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altLang="ko-KR" sz="2400" dirty="0"/>
              <a:t>8. Q&amp;A</a:t>
            </a:r>
            <a:endParaRPr lang="ko-KR" altLang="en-US" sz="2400" dirty="0"/>
          </a:p>
        </p:txBody>
      </p:sp>
      <p:sp>
        <p:nvSpPr>
          <p:cNvPr id="14" name="Google Shape;146;p15">
            <a:extLst>
              <a:ext uri="{FF2B5EF4-FFF2-40B4-BE49-F238E27FC236}">
                <a16:creationId xmlns:a16="http://schemas.microsoft.com/office/drawing/2014/main" id="{25BE9953-0F59-4D36-B436-B8C3896D8A76}"/>
              </a:ext>
            </a:extLst>
          </p:cNvPr>
          <p:cNvSpPr txBox="1">
            <a:spLocks/>
          </p:cNvSpPr>
          <p:nvPr/>
        </p:nvSpPr>
        <p:spPr>
          <a:xfrm>
            <a:off x="1297500" y="393750"/>
            <a:ext cx="1277612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1AE4F2-4198-4630-B8F3-0914140B202A}"/>
              </a:ext>
            </a:extLst>
          </p:cNvPr>
          <p:cNvSpPr txBox="1"/>
          <p:nvPr/>
        </p:nvSpPr>
        <p:spPr>
          <a:xfrm>
            <a:off x="8646459" y="4807324"/>
            <a:ext cx="632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1/21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>
            <a:spLocks noGrp="1"/>
          </p:cNvSpPr>
          <p:nvPr>
            <p:ph type="title"/>
          </p:nvPr>
        </p:nvSpPr>
        <p:spPr>
          <a:xfrm>
            <a:off x="3379625" y="1861325"/>
            <a:ext cx="2229600" cy="14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시연</a:t>
            </a:r>
            <a:endParaRPr sz="8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A81167-C4E1-49D0-AE7C-F628FE2821A1}"/>
              </a:ext>
            </a:extLst>
          </p:cNvPr>
          <p:cNvSpPr txBox="1"/>
          <p:nvPr/>
        </p:nvSpPr>
        <p:spPr>
          <a:xfrm>
            <a:off x="8599394" y="4807324"/>
            <a:ext cx="632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19/21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에필로그</a:t>
            </a:r>
            <a:endParaRPr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35" name="Google Shape;235;p2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301894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ko-KR" dirty="0"/>
              <a:t>1. </a:t>
            </a:r>
            <a:r>
              <a:rPr lang="ko-KR" altLang="en-US" dirty="0"/>
              <a:t>동적화면을 구현했지만 </a:t>
            </a:r>
            <a:r>
              <a:rPr lang="en-US" altLang="ko-KR" dirty="0"/>
              <a:t>z</a:t>
            </a:r>
            <a:r>
              <a:rPr lang="ko-KR" altLang="en-US" dirty="0"/>
              <a:t>축을 활용하여 상품이나 버튼에 마우스 커서를 올리면 확대되는 기능을 구현했다면 사용자 입장에서 더 좋았을 것 같다</a:t>
            </a:r>
            <a:r>
              <a:rPr lang="en-US" altLang="ko-KR" dirty="0"/>
              <a:t>. (</a:t>
            </a:r>
            <a:r>
              <a:rPr lang="ko-KR" altLang="en-US" dirty="0"/>
              <a:t>시간 부족</a:t>
            </a:r>
            <a:r>
              <a:rPr lang="en-US" altLang="ko-KR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ko-KR" dirty="0"/>
              <a:t>2. </a:t>
            </a:r>
            <a:r>
              <a:rPr lang="ko-KR" altLang="en-US" dirty="0"/>
              <a:t>현재 결제 기능은 구현했지만 환불 기능을 구현하지 못해 아쉽다</a:t>
            </a:r>
            <a:r>
              <a:rPr lang="en-US" altLang="ko-KR" dirty="0"/>
              <a:t>. (</a:t>
            </a:r>
            <a:r>
              <a:rPr lang="ko-KR" altLang="en-US" dirty="0"/>
              <a:t>시간 부족</a:t>
            </a:r>
            <a:r>
              <a:rPr lang="en-US" altLang="ko-KR" dirty="0"/>
              <a:t>)</a:t>
            </a:r>
            <a:endParaRPr lang="ko-KR" alt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ko-KR" dirty="0"/>
              <a:t>3. </a:t>
            </a:r>
            <a:r>
              <a:rPr lang="ko-KR" altLang="en-US" dirty="0"/>
              <a:t>사용자의 위치를 인식하여 주변 숙박업소를 보여주는 기능을 구현하지 못해 아쉽다</a:t>
            </a:r>
            <a:r>
              <a:rPr lang="en-US" altLang="ko-KR" dirty="0"/>
              <a:t>.  (</a:t>
            </a:r>
            <a:r>
              <a:rPr lang="ko-KR" altLang="en-US" dirty="0"/>
              <a:t>시간 부족</a:t>
            </a:r>
            <a:r>
              <a:rPr lang="en-US" altLang="ko-KR" dirty="0"/>
              <a:t>)</a:t>
            </a:r>
            <a:endParaRPr lang="ko-KR" alt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ko-KR" dirty="0"/>
              <a:t>4. </a:t>
            </a:r>
            <a:r>
              <a:rPr lang="ko-KR" altLang="en-US" dirty="0"/>
              <a:t>날짜검색</a:t>
            </a:r>
            <a:r>
              <a:rPr lang="en-US" altLang="ko-KR" dirty="0"/>
              <a:t>, </a:t>
            </a:r>
            <a:r>
              <a:rPr lang="ko-KR" altLang="en-US" dirty="0"/>
              <a:t>회원탈퇴 기능을 구현하지 못해 아쉽다</a:t>
            </a:r>
            <a:r>
              <a:rPr lang="en-US" altLang="ko-KR" dirty="0"/>
              <a:t>. (</a:t>
            </a:r>
            <a:r>
              <a:rPr lang="ko-KR" altLang="en-US" dirty="0"/>
              <a:t>시간 부족</a:t>
            </a:r>
            <a:r>
              <a:rPr lang="en-US" altLang="ko-KR" dirty="0"/>
              <a:t>)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36474E-236B-4B59-B23F-9781AFD76BFC}"/>
              </a:ext>
            </a:extLst>
          </p:cNvPr>
          <p:cNvSpPr txBox="1"/>
          <p:nvPr/>
        </p:nvSpPr>
        <p:spPr>
          <a:xfrm>
            <a:off x="8599394" y="4807324"/>
            <a:ext cx="632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20/21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>
            <a:spLocks noGrp="1"/>
          </p:cNvSpPr>
          <p:nvPr>
            <p:ph type="body" idx="1"/>
          </p:nvPr>
        </p:nvSpPr>
        <p:spPr>
          <a:xfrm>
            <a:off x="3149925" y="1753875"/>
            <a:ext cx="2660700" cy="14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8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Q&amp;A</a:t>
            </a:r>
            <a:endParaRPr sz="8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환경</a:t>
            </a:r>
            <a:endParaRPr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47" name="Google Shape;147;p15"/>
          <p:cNvGraphicFramePr/>
          <p:nvPr>
            <p:extLst>
              <p:ext uri="{D42A27DB-BD31-4B8C-83A1-F6EECF244321}">
                <p14:modId xmlns:p14="http://schemas.microsoft.com/office/powerpoint/2010/main" val="4018122296"/>
              </p:ext>
            </p:extLst>
          </p:nvPr>
        </p:nvGraphicFramePr>
        <p:xfrm>
          <a:off x="679076" y="1307850"/>
          <a:ext cx="7785848" cy="3596699"/>
        </p:xfrm>
        <a:graphic>
          <a:graphicData uri="http://schemas.openxmlformats.org/drawingml/2006/table">
            <a:tbl>
              <a:tblPr>
                <a:noFill/>
                <a:tableStyleId>{E3843C11-D9A7-4303-86BC-DC7E089039C8}</a:tableStyleId>
              </a:tblPr>
              <a:tblGrid>
                <a:gridCol w="3892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2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743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500">
                          <a:solidFill>
                            <a:srgbClr val="FFFFFF"/>
                          </a:solidFill>
                        </a:rPr>
                        <a:t>운영 체제</a:t>
                      </a:r>
                      <a:endParaRPr sz="25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500">
                          <a:solidFill>
                            <a:srgbClr val="FFFFFF"/>
                          </a:solidFill>
                        </a:rPr>
                        <a:t>Window 10</a:t>
                      </a:r>
                      <a:endParaRPr sz="25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650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" sz="2500" dirty="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500" dirty="0">
                          <a:solidFill>
                            <a:srgbClr val="FFFFFF"/>
                          </a:solidFill>
                        </a:rPr>
                        <a:t>사용 언어</a:t>
                      </a:r>
                      <a:endParaRPr sz="25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2500" dirty="0">
                          <a:solidFill>
                            <a:srgbClr val="FFFFFF"/>
                          </a:solidFill>
                        </a:rPr>
                        <a:t>HTML, CSS,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2500" dirty="0">
                          <a:solidFill>
                            <a:srgbClr val="FFFFFF"/>
                          </a:solidFill>
                        </a:rPr>
                        <a:t>Java script(+EL), SQL, JAVA(+JSTL)</a:t>
                      </a:r>
                      <a:endParaRPr sz="25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138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500">
                          <a:solidFill>
                            <a:srgbClr val="FFFFFF"/>
                          </a:solidFill>
                        </a:rPr>
                        <a:t>사용 도구</a:t>
                      </a:r>
                      <a:endParaRPr sz="25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500" dirty="0">
                          <a:solidFill>
                            <a:srgbClr val="FFFFFF"/>
                          </a:solidFill>
                        </a:rPr>
                        <a:t>Eclipse</a:t>
                      </a:r>
                      <a:r>
                        <a:rPr lang="en-US" altLang="ko" sz="2500" dirty="0">
                          <a:solidFill>
                            <a:srgbClr val="FFFFFF"/>
                          </a:solidFill>
                        </a:rPr>
                        <a:t>, VS</a:t>
                      </a:r>
                      <a:r>
                        <a:rPr lang="ko-KR" altLang="en-US" sz="2500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ko-KR" sz="2500" dirty="0">
                          <a:solidFill>
                            <a:srgbClr val="FFFFFF"/>
                          </a:solidFill>
                        </a:rPr>
                        <a:t>Code</a:t>
                      </a:r>
                      <a:endParaRPr sz="25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138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500">
                          <a:solidFill>
                            <a:srgbClr val="FFFFFF"/>
                          </a:solidFill>
                        </a:rPr>
                        <a:t>사용 DB</a:t>
                      </a:r>
                      <a:endParaRPr sz="25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500" dirty="0">
                          <a:solidFill>
                            <a:srgbClr val="FFFFFF"/>
                          </a:solidFill>
                        </a:rPr>
                        <a:t>Oracle</a:t>
                      </a:r>
                      <a:endParaRPr sz="25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94DC16F-F636-412B-91A1-DA62D8A9DCC7}"/>
              </a:ext>
            </a:extLst>
          </p:cNvPr>
          <p:cNvSpPr txBox="1"/>
          <p:nvPr/>
        </p:nvSpPr>
        <p:spPr>
          <a:xfrm>
            <a:off x="8646459" y="4807324"/>
            <a:ext cx="632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2/21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동기 및 목적</a:t>
            </a:r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515839"/>
            <a:ext cx="7038900" cy="28746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/>
              <a:t>1.숙박업의 종류와 다양성이 높아짐에 따라 </a:t>
            </a:r>
            <a:r>
              <a:rPr lang="ko-KR" altLang="en-US" sz="2000" dirty="0"/>
              <a:t>고객이 </a:t>
            </a:r>
            <a:r>
              <a:rPr lang="ko" sz="2000" dirty="0"/>
              <a:t>원하는 </a:t>
            </a:r>
            <a:endParaRPr lang="en-US" altLang="ko" sz="2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/>
              <a:t>숙박업체를 필터를 통해 분류하여, 간편하게 검색</a:t>
            </a:r>
            <a:r>
              <a:rPr lang="ko-KR" altLang="en-US" sz="2000" dirty="0"/>
              <a:t>하고 예약하는 기능을 제공 함으로서 타 업체들 보다</a:t>
            </a:r>
            <a:r>
              <a:rPr lang="ko" sz="2000" dirty="0"/>
              <a:t> </a:t>
            </a:r>
            <a:r>
              <a:rPr lang="ko-KR" altLang="en-US" sz="2000" dirty="0"/>
              <a:t>경쟁우위를 선점</a:t>
            </a:r>
            <a:endParaRPr lang="en-US" altLang="ko" sz="2000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lang="en-US" altLang="ko" sz="2000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2000" dirty="0"/>
              <a:t>2.편리한 사용성과 접근성 으로 사용자와 업체 모두 확보</a:t>
            </a:r>
            <a:endParaRPr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D02B29-8389-4065-8698-92CB640CE3A3}"/>
              </a:ext>
            </a:extLst>
          </p:cNvPr>
          <p:cNvSpPr txBox="1"/>
          <p:nvPr/>
        </p:nvSpPr>
        <p:spPr>
          <a:xfrm>
            <a:off x="8646459" y="4807324"/>
            <a:ext cx="632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3/21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 개요</a:t>
            </a:r>
            <a:endParaRPr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365C5E-7548-4FB0-8CA5-21459E645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978" y="2618551"/>
            <a:ext cx="457143" cy="4571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D91C17C-87E4-4E52-A10E-54D4E7FAD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3266" y="2618552"/>
            <a:ext cx="457143" cy="4571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925C435-788A-49F7-985F-46F77666D3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7497" y="2609293"/>
            <a:ext cx="457143" cy="45714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6973BA4-6568-48BE-B716-80C0E38121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5439" y="2609293"/>
            <a:ext cx="457143" cy="45714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BA2F139-4FC1-431A-BC5E-E03C6C1919D5}"/>
              </a:ext>
            </a:extLst>
          </p:cNvPr>
          <p:cNvSpPr/>
          <p:nvPr/>
        </p:nvSpPr>
        <p:spPr>
          <a:xfrm>
            <a:off x="3744954" y="2519132"/>
            <a:ext cx="1559858" cy="68189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719F455-73EC-47ED-A5E0-CDD5720A82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7551" y="1153932"/>
            <a:ext cx="914286" cy="91428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49ABC20-453C-4C4B-9B59-307FD1DDE3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04407" y="4064036"/>
            <a:ext cx="685714" cy="68571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AD2189D-399B-48B7-8BF5-98FBBDFA8E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13266" y="4064036"/>
            <a:ext cx="685714" cy="68571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A569DE0-7157-46B8-8F2C-D867E99CE2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0800000">
            <a:off x="5520983" y="2648974"/>
            <a:ext cx="457143" cy="457143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40DC894-6C5F-4278-B1A8-C879425457C3}"/>
              </a:ext>
            </a:extLst>
          </p:cNvPr>
          <p:cNvCxnSpPr>
            <a:cxnSpLocks/>
          </p:cNvCxnSpPr>
          <p:nvPr/>
        </p:nvCxnSpPr>
        <p:spPr>
          <a:xfrm flipV="1">
            <a:off x="7807858" y="2393803"/>
            <a:ext cx="0" cy="652491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id="{ED97EF30-372B-4CB8-9020-7B915EE668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4282994" y="3316757"/>
            <a:ext cx="457143" cy="457143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11F463C-5DB9-417C-9BD0-C7FE793371E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4282994" y="2000228"/>
            <a:ext cx="457143" cy="45714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454C3C2-6656-4C14-9E22-2E17CA35ABA1}"/>
              </a:ext>
            </a:extLst>
          </p:cNvPr>
          <p:cNvSpPr txBox="1"/>
          <p:nvPr/>
        </p:nvSpPr>
        <p:spPr>
          <a:xfrm>
            <a:off x="1901613" y="2609293"/>
            <a:ext cx="1923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KAJA STAY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F6C114-F036-433D-8BA9-401A9E84406A}"/>
              </a:ext>
            </a:extLst>
          </p:cNvPr>
          <p:cNvSpPr txBox="1"/>
          <p:nvPr/>
        </p:nvSpPr>
        <p:spPr>
          <a:xfrm>
            <a:off x="8646459" y="4807324"/>
            <a:ext cx="632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4/21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Google Shape;172;p17">
            <a:extLst>
              <a:ext uri="{FF2B5EF4-FFF2-40B4-BE49-F238E27FC236}">
                <a16:creationId xmlns:a16="http://schemas.microsoft.com/office/drawing/2014/main" id="{78574576-BC75-4CCA-B329-7A6CC99A6C39}"/>
              </a:ext>
            </a:extLst>
          </p:cNvPr>
          <p:cNvSpPr/>
          <p:nvPr/>
        </p:nvSpPr>
        <p:spPr>
          <a:xfrm>
            <a:off x="5210300" y="261125"/>
            <a:ext cx="2720400" cy="10992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FFFFFF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Lato"/>
                <a:ea typeface="Lato"/>
                <a:cs typeface="Lato"/>
                <a:sym typeface="Lato"/>
              </a:rPr>
              <a:t>아이콘 출</a:t>
            </a:r>
            <a:r>
              <a:rPr lang="ko-KR" altLang="en-US" dirty="0">
                <a:latin typeface="Lato"/>
                <a:ea typeface="Lato"/>
                <a:cs typeface="Lato"/>
                <a:sym typeface="Lato"/>
              </a:rPr>
              <a:t>처</a:t>
            </a:r>
            <a:r>
              <a:rPr lang="ko" dirty="0">
                <a:latin typeface="Lato"/>
                <a:ea typeface="Lato"/>
                <a:cs typeface="Lato"/>
                <a:sym typeface="Lato"/>
              </a:rPr>
              <a:t>: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Lato"/>
                <a:ea typeface="Lato"/>
                <a:cs typeface="Lato"/>
                <a:sym typeface="Lato"/>
              </a:rPr>
              <a:t>https://iconmonstr.com/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 구조</a:t>
            </a:r>
            <a:endParaRPr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4625" y="1605600"/>
            <a:ext cx="6724650" cy="31337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66AF57-EB22-4572-B096-1EED2C8D0177}"/>
              </a:ext>
            </a:extLst>
          </p:cNvPr>
          <p:cNvSpPr txBox="1"/>
          <p:nvPr/>
        </p:nvSpPr>
        <p:spPr>
          <a:xfrm>
            <a:off x="8646459" y="4807324"/>
            <a:ext cx="632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5/21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Google Shape;179;p18">
            <a:extLst>
              <a:ext uri="{FF2B5EF4-FFF2-40B4-BE49-F238E27FC236}">
                <a16:creationId xmlns:a16="http://schemas.microsoft.com/office/drawing/2014/main" id="{E7781D28-A605-4200-9D40-305F854E531C}"/>
              </a:ext>
            </a:extLst>
          </p:cNvPr>
          <p:cNvSpPr/>
          <p:nvPr/>
        </p:nvSpPr>
        <p:spPr>
          <a:xfrm>
            <a:off x="5210300" y="261125"/>
            <a:ext cx="2720400" cy="10992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Lato"/>
                <a:ea typeface="Lato"/>
                <a:cs typeface="Lato"/>
                <a:sym typeface="Lato"/>
              </a:rPr>
              <a:t>이미지 출</a:t>
            </a:r>
            <a:r>
              <a:rPr lang="ko-KR" altLang="en-US" dirty="0">
                <a:latin typeface="Lato"/>
                <a:ea typeface="Lato"/>
                <a:cs typeface="Lato"/>
                <a:sym typeface="Lato"/>
              </a:rPr>
              <a:t>처</a:t>
            </a:r>
            <a:r>
              <a:rPr lang="ko" dirty="0">
                <a:latin typeface="Lato"/>
                <a:ea typeface="Lato"/>
                <a:cs typeface="Lato"/>
                <a:sym typeface="Lato"/>
              </a:rPr>
              <a:t>: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Lato"/>
                <a:ea typeface="Lato"/>
                <a:cs typeface="Lato"/>
                <a:sym typeface="Lato"/>
              </a:rPr>
              <a:t>https://gmlwjd9405.github.io/2018/11/04/servlet-vs-jsp.html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 구조</a:t>
            </a:r>
            <a:endParaRPr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119237-79B8-41AD-BF0E-9988907C0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135" y="1236392"/>
            <a:ext cx="6385365" cy="39071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18614F-58F3-4141-836E-9A3F04F0E9B9}"/>
              </a:ext>
            </a:extLst>
          </p:cNvPr>
          <p:cNvSpPr txBox="1"/>
          <p:nvPr/>
        </p:nvSpPr>
        <p:spPr>
          <a:xfrm>
            <a:off x="8646459" y="4807324"/>
            <a:ext cx="632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6/21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Google Shape;186;p19">
            <a:extLst>
              <a:ext uri="{FF2B5EF4-FFF2-40B4-BE49-F238E27FC236}">
                <a16:creationId xmlns:a16="http://schemas.microsoft.com/office/drawing/2014/main" id="{E8506D36-3455-4FB7-891D-976FEAA2057A}"/>
              </a:ext>
            </a:extLst>
          </p:cNvPr>
          <p:cNvSpPr/>
          <p:nvPr/>
        </p:nvSpPr>
        <p:spPr>
          <a:xfrm>
            <a:off x="5913747" y="186485"/>
            <a:ext cx="2066865" cy="83988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Lato"/>
                <a:ea typeface="Lato"/>
                <a:cs typeface="Lato"/>
                <a:sym typeface="Lato"/>
              </a:rPr>
              <a:t>이미지 출</a:t>
            </a:r>
            <a:r>
              <a:rPr lang="ko-KR" altLang="en-US" dirty="0">
                <a:latin typeface="Lato"/>
                <a:ea typeface="Lato"/>
                <a:cs typeface="Lato"/>
                <a:sym typeface="Lato"/>
              </a:rPr>
              <a:t>처</a:t>
            </a:r>
            <a:r>
              <a:rPr lang="ko" dirty="0">
                <a:latin typeface="Lato"/>
                <a:ea typeface="Lato"/>
                <a:cs typeface="Lato"/>
                <a:sym typeface="Lato"/>
              </a:rPr>
              <a:t>: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Lato"/>
                <a:ea typeface="Lato"/>
                <a:cs typeface="Lato"/>
                <a:sym typeface="Lato"/>
              </a:rPr>
              <a:t>ppt자체 도형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5840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1297499" y="393750"/>
            <a:ext cx="7718753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 화면   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en-US" altLang="ko" sz="4000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"/>
                <a:sym typeface="Lato"/>
              </a:rPr>
              <a:t>Header ,Footer</a:t>
            </a:r>
            <a:r>
              <a:rPr lang="en-US" altLang="ko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600" y="1605075"/>
            <a:ext cx="3472399" cy="3107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2250" y="1605075"/>
            <a:ext cx="4219101" cy="310725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BF620D-14A7-4980-BA9C-8EDF6F81EC8B}"/>
              </a:ext>
            </a:extLst>
          </p:cNvPr>
          <p:cNvSpPr txBox="1"/>
          <p:nvPr/>
        </p:nvSpPr>
        <p:spPr>
          <a:xfrm>
            <a:off x="8646459" y="4807324"/>
            <a:ext cx="632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7/21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179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 화면(</a:t>
            </a:r>
            <a:r>
              <a:rPr lang="ko" sz="4000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"/>
                <a:sym typeface="Lato"/>
              </a:rPr>
              <a:t>메인 화면</a:t>
            </a:r>
            <a:r>
              <a:rPr lang="ko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Google Shape;196;p21">
            <a:extLst>
              <a:ext uri="{FF2B5EF4-FFF2-40B4-BE49-F238E27FC236}">
                <a16:creationId xmlns:a16="http://schemas.microsoft.com/office/drawing/2014/main" id="{B7B9C9F4-0DC3-4642-BD3A-07D80F36C05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88" y="1381300"/>
            <a:ext cx="3778234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97;p21">
            <a:extLst>
              <a:ext uri="{FF2B5EF4-FFF2-40B4-BE49-F238E27FC236}">
                <a16:creationId xmlns:a16="http://schemas.microsoft.com/office/drawing/2014/main" id="{2AE1684C-1934-4D4B-A2D8-EB87A37593F5}"/>
              </a:ext>
            </a:extLst>
          </p:cNvPr>
          <p:cNvSpPr/>
          <p:nvPr/>
        </p:nvSpPr>
        <p:spPr>
          <a:xfrm>
            <a:off x="1297500" y="1381300"/>
            <a:ext cx="249000" cy="2307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98;p21">
            <a:extLst>
              <a:ext uri="{FF2B5EF4-FFF2-40B4-BE49-F238E27FC236}">
                <a16:creationId xmlns:a16="http://schemas.microsoft.com/office/drawing/2014/main" id="{7E78093F-79C0-4978-9DAD-AD95929DD954}"/>
              </a:ext>
            </a:extLst>
          </p:cNvPr>
          <p:cNvSpPr/>
          <p:nvPr/>
        </p:nvSpPr>
        <p:spPr>
          <a:xfrm>
            <a:off x="1352865" y="1410544"/>
            <a:ext cx="89116" cy="1723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7" name="Google Shape;199;p21">
            <a:extLst>
              <a:ext uri="{FF2B5EF4-FFF2-40B4-BE49-F238E27FC236}">
                <a16:creationId xmlns:a16="http://schemas.microsoft.com/office/drawing/2014/main" id="{60153DFB-4854-431E-9E48-443F99B362F8}"/>
              </a:ext>
            </a:extLst>
          </p:cNvPr>
          <p:cNvSpPr/>
          <p:nvPr/>
        </p:nvSpPr>
        <p:spPr>
          <a:xfrm>
            <a:off x="1297500" y="3061175"/>
            <a:ext cx="249000" cy="2307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00;p21">
            <a:extLst>
              <a:ext uri="{FF2B5EF4-FFF2-40B4-BE49-F238E27FC236}">
                <a16:creationId xmlns:a16="http://schemas.microsoft.com/office/drawing/2014/main" id="{36869E67-81ED-42EF-8074-BE4B02C97A9E}"/>
              </a:ext>
            </a:extLst>
          </p:cNvPr>
          <p:cNvSpPr/>
          <p:nvPr/>
        </p:nvSpPr>
        <p:spPr>
          <a:xfrm>
            <a:off x="1352865" y="3090419"/>
            <a:ext cx="160003" cy="1723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9" name="Google Shape;201;p21">
            <a:extLst>
              <a:ext uri="{FF2B5EF4-FFF2-40B4-BE49-F238E27FC236}">
                <a16:creationId xmlns:a16="http://schemas.microsoft.com/office/drawing/2014/main" id="{814674A2-B6F5-4CD4-B904-1C32A64A1533}"/>
              </a:ext>
            </a:extLst>
          </p:cNvPr>
          <p:cNvSpPr/>
          <p:nvPr/>
        </p:nvSpPr>
        <p:spPr>
          <a:xfrm>
            <a:off x="1297500" y="3990850"/>
            <a:ext cx="249000" cy="2307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02;p21">
            <a:extLst>
              <a:ext uri="{FF2B5EF4-FFF2-40B4-BE49-F238E27FC236}">
                <a16:creationId xmlns:a16="http://schemas.microsoft.com/office/drawing/2014/main" id="{C5F429B9-5622-4FA0-9C5D-E1D0B8EAF5AF}"/>
              </a:ext>
            </a:extLst>
          </p:cNvPr>
          <p:cNvSpPr/>
          <p:nvPr/>
        </p:nvSpPr>
        <p:spPr>
          <a:xfrm>
            <a:off x="1352865" y="4020094"/>
            <a:ext cx="158316" cy="1752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id="11" name="Google Shape;203;p21">
            <a:extLst>
              <a:ext uri="{FF2B5EF4-FFF2-40B4-BE49-F238E27FC236}">
                <a16:creationId xmlns:a16="http://schemas.microsoft.com/office/drawing/2014/main" id="{327ABFBB-AA43-4DBC-A7B0-739B919396E4}"/>
              </a:ext>
            </a:extLst>
          </p:cNvPr>
          <p:cNvSpPr/>
          <p:nvPr/>
        </p:nvSpPr>
        <p:spPr>
          <a:xfrm>
            <a:off x="5750750" y="1381300"/>
            <a:ext cx="2471400" cy="3364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04;p21">
            <a:extLst>
              <a:ext uri="{FF2B5EF4-FFF2-40B4-BE49-F238E27FC236}">
                <a16:creationId xmlns:a16="http://schemas.microsoft.com/office/drawing/2014/main" id="{F0044EB7-06F4-4E20-ADE0-2C82BE520869}"/>
              </a:ext>
            </a:extLst>
          </p:cNvPr>
          <p:cNvSpPr txBox="1"/>
          <p:nvPr/>
        </p:nvSpPr>
        <p:spPr>
          <a:xfrm>
            <a:off x="6012377" y="1520270"/>
            <a:ext cx="1996500" cy="30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1.메인 페이지의 사진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2.업소 분류별 검색을     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위한 버튼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3.사이트의 간단한 소식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 및 이벤트 알림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A3E2BB-FF40-480D-A48C-CD9CB20CFD22}"/>
              </a:ext>
            </a:extLst>
          </p:cNvPr>
          <p:cNvSpPr txBox="1"/>
          <p:nvPr/>
        </p:nvSpPr>
        <p:spPr>
          <a:xfrm>
            <a:off x="8646459" y="4807324"/>
            <a:ext cx="632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8/21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Google Shape;208;p21">
            <a:extLst>
              <a:ext uri="{FF2B5EF4-FFF2-40B4-BE49-F238E27FC236}">
                <a16:creationId xmlns:a16="http://schemas.microsoft.com/office/drawing/2014/main" id="{87550A1C-0DE9-4441-9568-C436361B7C9E}"/>
              </a:ext>
            </a:extLst>
          </p:cNvPr>
          <p:cNvSpPr/>
          <p:nvPr/>
        </p:nvSpPr>
        <p:spPr>
          <a:xfrm rot="-5400000">
            <a:off x="-596070" y="3003622"/>
            <a:ext cx="2262297" cy="980408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Lato"/>
                <a:ea typeface="Lato"/>
                <a:cs typeface="Lato"/>
                <a:sym typeface="Lato"/>
              </a:rPr>
              <a:t>아이콘 출</a:t>
            </a:r>
            <a:r>
              <a:rPr lang="ko-KR" altLang="en-US" dirty="0">
                <a:latin typeface="Lato"/>
                <a:ea typeface="Lato"/>
                <a:cs typeface="Lato"/>
                <a:sym typeface="Lato"/>
              </a:rPr>
              <a:t>처</a:t>
            </a:r>
            <a:r>
              <a:rPr lang="ko" dirty="0">
                <a:latin typeface="Lato"/>
                <a:ea typeface="Lato"/>
                <a:cs typeface="Lato"/>
                <a:sym typeface="Lato"/>
              </a:rPr>
              <a:t>: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Lato"/>
                <a:ea typeface="Lato"/>
                <a:cs typeface="Lato"/>
                <a:sym typeface="Lato"/>
              </a:rPr>
              <a:t>https://iconmonstr.com/</a:t>
            </a:r>
            <a:endParaRPr dirty="0"/>
          </a:p>
        </p:txBody>
      </p:sp>
      <p:sp>
        <p:nvSpPr>
          <p:cNvPr id="15" name="Google Shape;209;p21">
            <a:extLst>
              <a:ext uri="{FF2B5EF4-FFF2-40B4-BE49-F238E27FC236}">
                <a16:creationId xmlns:a16="http://schemas.microsoft.com/office/drawing/2014/main" id="{4E7EF06A-3607-4E81-861A-DCCA965D0681}"/>
              </a:ext>
            </a:extLst>
          </p:cNvPr>
          <p:cNvSpPr/>
          <p:nvPr/>
        </p:nvSpPr>
        <p:spPr>
          <a:xfrm>
            <a:off x="3585974" y="795224"/>
            <a:ext cx="2426403" cy="9141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Lato"/>
                <a:ea typeface="Lato"/>
                <a:cs typeface="Lato"/>
                <a:sym typeface="Lato"/>
              </a:rPr>
              <a:t>이미지 출</a:t>
            </a:r>
            <a:r>
              <a:rPr lang="ko-KR" altLang="en-US" dirty="0">
                <a:latin typeface="Lato"/>
                <a:ea typeface="Lato"/>
                <a:cs typeface="Lato"/>
                <a:sym typeface="Lato"/>
              </a:rPr>
              <a:t>처</a:t>
            </a:r>
            <a:r>
              <a:rPr lang="ko" dirty="0">
                <a:latin typeface="Lato"/>
                <a:ea typeface="Lato"/>
                <a:cs typeface="Lato"/>
                <a:sym typeface="Lato"/>
              </a:rPr>
              <a:t>: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Lato"/>
                <a:ea typeface="Lato"/>
                <a:cs typeface="Lato"/>
                <a:sym typeface="Lato"/>
              </a:rPr>
              <a:t>https://pixabay.com/ko/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746</Words>
  <Application>Microsoft Office PowerPoint</Application>
  <PresentationFormat>화면 슬라이드 쇼(16:9)</PresentationFormat>
  <Paragraphs>202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Lato</vt:lpstr>
      <vt:lpstr>HY헤드라인M</vt:lpstr>
      <vt:lpstr>Arial</vt:lpstr>
      <vt:lpstr>Montserrat</vt:lpstr>
      <vt:lpstr>Focus</vt:lpstr>
      <vt:lpstr>2조 KAJA STAY</vt:lpstr>
      <vt:lpstr>PowerPoint 프레젠테이션</vt:lpstr>
      <vt:lpstr>개발 환경</vt:lpstr>
      <vt:lpstr>개발 동기 및 목적</vt:lpstr>
      <vt:lpstr>시스템 개요</vt:lpstr>
      <vt:lpstr>프로그램 구조</vt:lpstr>
      <vt:lpstr>프로그램 구조</vt:lpstr>
      <vt:lpstr>프로그램 화면   (Header ,Footer)</vt:lpstr>
      <vt:lpstr>프로그램 화면(메인 화면)</vt:lpstr>
      <vt:lpstr>프로그램 화면(로그인 화면)</vt:lpstr>
      <vt:lpstr>프로그램 화면(회원가입 화면)</vt:lpstr>
      <vt:lpstr>프로그램 화면(비밀번호 재설정)</vt:lpstr>
      <vt:lpstr>프로그램 화면(검색 화면)</vt:lpstr>
      <vt:lpstr>프로그램 화면(상품 화면)</vt:lpstr>
      <vt:lpstr>프로그램 화면(결제 화면)</vt:lpstr>
      <vt:lpstr>프로그램 화면(내 정보 화면)</vt:lpstr>
      <vt:lpstr>프로그램 화면(예약 내역 화면)</vt:lpstr>
      <vt:lpstr>프로그램 화면(리뷰 쓰기 화면)</vt:lpstr>
      <vt:lpstr>프로그램 화면(업소 등록)</vt:lpstr>
      <vt:lpstr>시연</vt:lpstr>
      <vt:lpstr>에필로그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2조 KAJA STAY</dc:title>
  <cp:lastModifiedBy>Jaeho</cp:lastModifiedBy>
  <cp:revision>51</cp:revision>
  <dcterms:modified xsi:type="dcterms:W3CDTF">2020-12-08T03:58:06Z</dcterms:modified>
</cp:coreProperties>
</file>