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2" r:id="rId3"/>
    <p:sldId id="261" r:id="rId4"/>
    <p:sldId id="263" r:id="rId5"/>
    <p:sldId id="265" r:id="rId6"/>
    <p:sldId id="260" r:id="rId7"/>
    <p:sldId id="264" r:id="rId8"/>
    <p:sldId id="267" r:id="rId9"/>
    <p:sldId id="268" r:id="rId10"/>
    <p:sldId id="258" r:id="rId11"/>
    <p:sldId id="259" r:id="rId12"/>
    <p:sldId id="266" r:id="rId13"/>
    <p:sldId id="25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4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2A939-DF71-437F-83C5-1076E0966DF9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6CD7B-99E7-4695-8506-F1997E33A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781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ê´ë ¨ ì´ë¯¸ì§">
            <a:extLst>
              <a:ext uri="{FF2B5EF4-FFF2-40B4-BE49-F238E27FC236}">
                <a16:creationId xmlns:a16="http://schemas.microsoft.com/office/drawing/2014/main" id="{A73BF103-208B-4475-BC9E-092F77EE68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" y="6049"/>
            <a:ext cx="9144000" cy="514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62CF-FCD6-4A2D-979A-07046FA3A5CD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BEB4-827B-403B-ABA7-836D35A00F7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668DD4-6C3A-46C7-9E28-273F64FA38DA}"/>
              </a:ext>
            </a:extLst>
          </p:cNvPr>
          <p:cNvSpPr/>
          <p:nvPr userDrawn="1"/>
        </p:nvSpPr>
        <p:spPr>
          <a:xfrm>
            <a:off x="1" y="4488006"/>
            <a:ext cx="9144000" cy="10278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1">
            <a:extLst>
              <a:ext uri="{FF2B5EF4-FFF2-40B4-BE49-F238E27FC236}">
                <a16:creationId xmlns:a16="http://schemas.microsoft.com/office/drawing/2014/main" id="{AE002F8D-70CE-4EFE-B2DA-B6B9EB514D18}"/>
              </a:ext>
            </a:extLst>
          </p:cNvPr>
          <p:cNvSpPr/>
          <p:nvPr userDrawn="1"/>
        </p:nvSpPr>
        <p:spPr>
          <a:xfrm>
            <a:off x="124691" y="4599163"/>
            <a:ext cx="8899504" cy="829335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04">
            <a:extLst>
              <a:ext uri="{FF2B5EF4-FFF2-40B4-BE49-F238E27FC236}">
                <a16:creationId xmlns:a16="http://schemas.microsoft.com/office/drawing/2014/main" id="{C7B71E37-A80D-4B54-BB10-AAC53A52799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515846"/>
            <a:ext cx="9144000" cy="134215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Rectangle 105" descr="좁은 수평선">
            <a:extLst>
              <a:ext uri="{FF2B5EF4-FFF2-40B4-BE49-F238E27FC236}">
                <a16:creationId xmlns:a16="http://schemas.microsoft.com/office/drawing/2014/main" id="{D21EF64D-4DC1-45F3-97D2-429AC3D27A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3656" y="5467949"/>
            <a:ext cx="9157656" cy="105910"/>
          </a:xfrm>
          <a:prstGeom prst="rect">
            <a:avLst/>
          </a:prstGeom>
          <a:pattFill prst="narHorz">
            <a:fgClr>
              <a:srgbClr val="FFFFFF">
                <a:alpha val="50000"/>
              </a:srgbClr>
            </a:fgClr>
            <a:bgClr>
              <a:srgbClr val="969696">
                <a:alpha val="50000"/>
              </a:srgb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37" name="Picture 139" descr="영문간지">
            <a:extLst>
              <a:ext uri="{FF2B5EF4-FFF2-40B4-BE49-F238E27FC236}">
                <a16:creationId xmlns:a16="http://schemas.microsoft.com/office/drawing/2014/main" id="{012CCCC3-22F3-420E-AE6D-BEDC76ABFCF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32" y="7942262"/>
            <a:ext cx="3825464" cy="230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4721639"/>
            <a:ext cx="7772400" cy="607483"/>
          </a:xfrm>
        </p:spPr>
        <p:txBody>
          <a:bodyPr anchor="b">
            <a:noAutofit/>
          </a:bodyPr>
          <a:lstStyle>
            <a:lvl1pPr algn="ctr">
              <a:defRPr sz="40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B" panose="02030600000101010101" pitchFamily="18" charset="-127"/>
                <a:ea typeface="HY그래픽B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pic>
        <p:nvPicPr>
          <p:cNvPr id="8" name="Picture 132" descr="방사형 패턴">
            <a:extLst>
              <a:ext uri="{FF2B5EF4-FFF2-40B4-BE49-F238E27FC236}">
                <a16:creationId xmlns:a16="http://schemas.microsoft.com/office/drawing/2014/main" id="{E910EA9F-DE38-40E9-BB4F-5D5C8C33E6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" y="-19993"/>
            <a:ext cx="4147654" cy="437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527" y="5621756"/>
            <a:ext cx="6858000" cy="713231"/>
          </a:xfrm>
        </p:spPr>
        <p:txBody>
          <a:bodyPr/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1" name="Rectangle 105" descr="좁은 수평선">
            <a:extLst>
              <a:ext uri="{FF2B5EF4-FFF2-40B4-BE49-F238E27FC236}">
                <a16:creationId xmlns:a16="http://schemas.microsoft.com/office/drawing/2014/main" id="{9D422C63-A980-4B93-A01D-418A410F344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1554"/>
            <a:ext cx="9144000" cy="169906"/>
          </a:xfrm>
          <a:prstGeom prst="rect">
            <a:avLst/>
          </a:prstGeom>
          <a:pattFill prst="narHorz">
            <a:fgClr>
              <a:srgbClr val="FFFFFF">
                <a:alpha val="50000"/>
              </a:srgbClr>
            </a:fgClr>
            <a:bgClr>
              <a:srgbClr val="969696">
                <a:alpha val="50000"/>
              </a:srgb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957192A6-4C2B-4F6F-BEF7-EB26EA802F3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4691" y="136524"/>
            <a:ext cx="964411" cy="104860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23E24C8-702E-4FF1-A7D9-6600DBF68F9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519" y="3766689"/>
            <a:ext cx="1958015" cy="56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1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62CF-FCD6-4A2D-979A-07046FA3A5CD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BEB4-827B-403B-ABA7-836D35A00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417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62CF-FCD6-4A2D-979A-07046FA3A5CD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BEB4-827B-403B-ABA7-836D35A00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20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marine leisureì ëí ì´ë¯¸ì§ ê²ìê²°ê³¼">
            <a:extLst>
              <a:ext uri="{FF2B5EF4-FFF2-40B4-BE49-F238E27FC236}">
                <a16:creationId xmlns:a16="http://schemas.microsoft.com/office/drawing/2014/main" id="{8EBB46E7-F119-449C-8042-15E6375795D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70"/>
          <a:stretch/>
        </p:blipFill>
        <p:spPr bwMode="auto">
          <a:xfrm>
            <a:off x="0" y="-7179"/>
            <a:ext cx="9138552" cy="542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4">
            <a:extLst>
              <a:ext uri="{FF2B5EF4-FFF2-40B4-BE49-F238E27FC236}">
                <a16:creationId xmlns:a16="http://schemas.microsoft.com/office/drawing/2014/main" id="{CD0BEDB7-5A5C-4B97-8064-53DCEA498A1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591050"/>
            <a:ext cx="9144000" cy="226695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Rectangle 105" descr="좁은 수평선">
            <a:extLst>
              <a:ext uri="{FF2B5EF4-FFF2-40B4-BE49-F238E27FC236}">
                <a16:creationId xmlns:a16="http://schemas.microsoft.com/office/drawing/2014/main" id="{E183ACBD-0B22-40E0-83E4-AB67A7CDE99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48" y="5231724"/>
            <a:ext cx="9144000" cy="169906"/>
          </a:xfrm>
          <a:prstGeom prst="rect">
            <a:avLst/>
          </a:prstGeom>
          <a:pattFill prst="narHorz">
            <a:fgClr>
              <a:srgbClr val="FFFFFF">
                <a:alpha val="50000"/>
              </a:srgbClr>
            </a:fgClr>
            <a:bgClr>
              <a:srgbClr val="969696">
                <a:alpha val="50000"/>
              </a:srgb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1" name="Picture 132" descr="방사형 패턴">
            <a:extLst>
              <a:ext uri="{FF2B5EF4-FFF2-40B4-BE49-F238E27FC236}">
                <a16:creationId xmlns:a16="http://schemas.microsoft.com/office/drawing/2014/main" id="{ABC2D54E-C5B5-483E-B22E-254E149F3D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" y="-19993"/>
            <a:ext cx="4147654" cy="437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D09532F7-A166-48B8-BA0C-31895A9BCD9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691" y="136524"/>
            <a:ext cx="964411" cy="10486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19326"/>
            <a:ext cx="7886700" cy="3000558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5534981"/>
            <a:ext cx="7886700" cy="5546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62CF-FCD6-4A2D-979A-07046FA3A5CD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BEB4-827B-403B-ABA7-836D35A00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39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62CF-FCD6-4A2D-979A-07046FA3A5CD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BEB4-827B-403B-ABA7-836D35A00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834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62CF-FCD6-4A2D-979A-07046FA3A5CD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BEB4-827B-403B-ABA7-836D35A00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500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62CF-FCD6-4A2D-979A-07046FA3A5CD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BEB4-827B-403B-ABA7-836D35A00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50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62CF-FCD6-4A2D-979A-07046FA3A5CD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BEB4-827B-403B-ABA7-836D35A00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998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62CF-FCD6-4A2D-979A-07046FA3A5CD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BEB4-827B-403B-ABA7-836D35A00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91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62CF-FCD6-4A2D-979A-07046FA3A5CD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BEB4-827B-403B-ABA7-836D35A00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78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62CF-FCD6-4A2D-979A-07046FA3A5CD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BEB4-827B-403B-ABA7-836D35A00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33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B4AD2261-ABD3-4D32-8FA9-7E2FDB8F8168}"/>
              </a:ext>
            </a:extLst>
          </p:cNvPr>
          <p:cNvSpPr/>
          <p:nvPr userDrawn="1"/>
        </p:nvSpPr>
        <p:spPr>
          <a:xfrm rot="10800000">
            <a:off x="0" y="5581649"/>
            <a:ext cx="9144000" cy="1276349"/>
          </a:xfrm>
          <a:custGeom>
            <a:avLst/>
            <a:gdLst>
              <a:gd name="connsiteX0" fmla="*/ 0 w 9144000"/>
              <a:gd name="connsiteY0" fmla="*/ 0 h 1497629"/>
              <a:gd name="connsiteX1" fmla="*/ 9144000 w 9144000"/>
              <a:gd name="connsiteY1" fmla="*/ 0 h 1497629"/>
              <a:gd name="connsiteX2" fmla="*/ 9144000 w 9144000"/>
              <a:gd name="connsiteY2" fmla="*/ 1497629 h 1497629"/>
              <a:gd name="connsiteX3" fmla="*/ 9125254 w 9144000"/>
              <a:gd name="connsiteY3" fmla="*/ 1497629 h 1497629"/>
              <a:gd name="connsiteX4" fmla="*/ 9120397 w 9144000"/>
              <a:gd name="connsiteY4" fmla="*/ 1481877 h 1497629"/>
              <a:gd name="connsiteX5" fmla="*/ 4572002 w 9144000"/>
              <a:gd name="connsiteY5" fmla="*/ 809625 h 1497629"/>
              <a:gd name="connsiteX6" fmla="*/ 23607 w 9144000"/>
              <a:gd name="connsiteY6" fmla="*/ 1481877 h 1497629"/>
              <a:gd name="connsiteX7" fmla="*/ 18750 w 9144000"/>
              <a:gd name="connsiteY7" fmla="*/ 1497629 h 1497629"/>
              <a:gd name="connsiteX8" fmla="*/ 0 w 9144000"/>
              <a:gd name="connsiteY8" fmla="*/ 1497629 h 149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1497629">
                <a:moveTo>
                  <a:pt x="0" y="0"/>
                </a:moveTo>
                <a:lnTo>
                  <a:pt x="9144000" y="0"/>
                </a:lnTo>
                <a:lnTo>
                  <a:pt x="9144000" y="1497629"/>
                </a:lnTo>
                <a:lnTo>
                  <a:pt x="9125254" y="1497629"/>
                </a:lnTo>
                <a:lnTo>
                  <a:pt x="9120397" y="1481877"/>
                </a:lnTo>
                <a:cubicBezTo>
                  <a:pt x="8886265" y="1104283"/>
                  <a:pt x="6939233" y="809625"/>
                  <a:pt x="4572002" y="809625"/>
                </a:cubicBezTo>
                <a:cubicBezTo>
                  <a:pt x="2204772" y="809625"/>
                  <a:pt x="257739" y="1104283"/>
                  <a:pt x="23607" y="1481877"/>
                </a:cubicBezTo>
                <a:lnTo>
                  <a:pt x="18750" y="1497629"/>
                </a:lnTo>
                <a:lnTo>
                  <a:pt x="0" y="1497629"/>
                </a:lnTo>
                <a:close/>
              </a:path>
            </a:pathLst>
          </a:custGeom>
          <a:gradFill>
            <a:gsLst>
              <a:gs pos="0">
                <a:schemeClr val="tx1">
                  <a:lumMod val="50000"/>
                  <a:lumOff val="50000"/>
                  <a:alpha val="70000"/>
                </a:schemeClr>
              </a:gs>
              <a:gs pos="50000">
                <a:schemeClr val="bg1">
                  <a:lumMod val="65000"/>
                  <a:alpha val="30000"/>
                </a:schemeClr>
              </a:gs>
              <a:gs pos="100000">
                <a:schemeClr val="bg1">
                  <a:lumMod val="85000"/>
                  <a:alpha val="3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85159"/>
            <a:ext cx="7886700" cy="4991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662CF-FCD6-4A2D-979A-07046FA3A5CD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CBEB4-827B-403B-ABA7-836D35A00F7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EFF5E9-B2CD-445F-B67F-3B88DD8DFF49}"/>
              </a:ext>
            </a:extLst>
          </p:cNvPr>
          <p:cNvSpPr/>
          <p:nvPr userDrawn="1"/>
        </p:nvSpPr>
        <p:spPr>
          <a:xfrm>
            <a:off x="0" y="368140"/>
            <a:ext cx="9144000" cy="62809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Group 14">
            <a:extLst>
              <a:ext uri="{FF2B5EF4-FFF2-40B4-BE49-F238E27FC236}">
                <a16:creationId xmlns:a16="http://schemas.microsoft.com/office/drawing/2014/main" id="{89C14970-1F6B-423E-8B52-71716859A13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802597" y="431608"/>
            <a:ext cx="2278602" cy="505890"/>
            <a:chOff x="3833" y="2010"/>
            <a:chExt cx="1860" cy="422"/>
          </a:xfrm>
        </p:grpSpPr>
        <p:sp>
          <p:nvSpPr>
            <p:cNvPr id="18" name="AutoShape 15">
              <a:extLst>
                <a:ext uri="{FF2B5EF4-FFF2-40B4-BE49-F238E27FC236}">
                  <a16:creationId xmlns:a16="http://schemas.microsoft.com/office/drawing/2014/main" id="{2F82E753-D8F0-46B8-814F-2305EC517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2016"/>
              <a:ext cx="288" cy="414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10001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" name="AutoShape 16">
              <a:extLst>
                <a:ext uri="{FF2B5EF4-FFF2-40B4-BE49-F238E27FC236}">
                  <a16:creationId xmlns:a16="http://schemas.microsoft.com/office/drawing/2014/main" id="{DEC32ECE-0C31-44FD-BD21-63879ACF4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5" y="2014"/>
              <a:ext cx="288" cy="414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10001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" name="AutoShape 17">
              <a:extLst>
                <a:ext uri="{FF2B5EF4-FFF2-40B4-BE49-F238E27FC236}">
                  <a16:creationId xmlns:a16="http://schemas.microsoft.com/office/drawing/2014/main" id="{5CFCD2F9-6DE5-4C85-BCE5-BD71C50C5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7" y="2018"/>
              <a:ext cx="288" cy="414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10001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" name="AutoShape 18">
              <a:extLst>
                <a:ext uri="{FF2B5EF4-FFF2-40B4-BE49-F238E27FC236}">
                  <a16:creationId xmlns:a16="http://schemas.microsoft.com/office/drawing/2014/main" id="{5F8EAAAC-68C9-470A-A463-FBA4365B2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9" y="2016"/>
              <a:ext cx="288" cy="414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10001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" name="AutoShape 19">
              <a:extLst>
                <a:ext uri="{FF2B5EF4-FFF2-40B4-BE49-F238E27FC236}">
                  <a16:creationId xmlns:a16="http://schemas.microsoft.com/office/drawing/2014/main" id="{EF1D0033-6137-4E93-96E4-1FC64FFD1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1" y="2014"/>
              <a:ext cx="288" cy="414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10001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AutoShape 20">
              <a:extLst>
                <a:ext uri="{FF2B5EF4-FFF2-40B4-BE49-F238E27FC236}">
                  <a16:creationId xmlns:a16="http://schemas.microsoft.com/office/drawing/2014/main" id="{AB73A5FF-36DD-4B75-A937-70DDA38EB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3" y="2012"/>
              <a:ext cx="288" cy="414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10001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" name="AutoShape 21">
              <a:extLst>
                <a:ext uri="{FF2B5EF4-FFF2-40B4-BE49-F238E27FC236}">
                  <a16:creationId xmlns:a16="http://schemas.microsoft.com/office/drawing/2014/main" id="{0F2D637C-AE8C-40BA-9F95-1213665A4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5" y="2010"/>
              <a:ext cx="288" cy="414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10001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36403"/>
            <a:ext cx="7886700" cy="4915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A23E24C8-702E-4FF1-A7D9-6600DBF68F99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99" y="489026"/>
            <a:ext cx="1167848" cy="33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5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rgbClr val="FFC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HY그래픽B" panose="02030600000101010101" pitchFamily="18" charset="-127"/>
          <a:ea typeface="HY그래픽B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Y그래픽M" panose="02030600000101010101" pitchFamily="18" charset="-127"/>
          <a:ea typeface="HY그래픽M" panose="0203060000010101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Y그래픽M" panose="02030600000101010101" pitchFamily="18" charset="-127"/>
          <a:ea typeface="HY그래픽M" panose="0203060000010101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Y그래픽M" panose="02030600000101010101" pitchFamily="18" charset="-127"/>
          <a:ea typeface="HY그래픽M" panose="0203060000010101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그래픽M" panose="02030600000101010101" pitchFamily="18" charset="-127"/>
          <a:ea typeface="HY그래픽M" panose="0203060000010101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그래픽M" panose="02030600000101010101" pitchFamily="18" charset="-127"/>
          <a:ea typeface="HY그래픽M" panose="0203060000010101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C3A8A-ABA6-42A9-BD45-F55F5C7EFE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>
              <a:latin typeface="HY그래픽B" panose="02030600000101010101" pitchFamily="18" charset="-127"/>
              <a:ea typeface="HY그래픽B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50CD4E-60B8-49FF-A8F0-7DFA84E7E9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903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AA0C64E-926D-4A69-A6CB-7803D3C80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Load Cases and Load Combination</a:t>
            </a:r>
            <a:endParaRPr lang="ko-KR" altLang="en-US" sz="2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CC6AA85-9210-449A-80F3-C6E9CD8A7663}"/>
              </a:ext>
            </a:extLst>
          </p:cNvPr>
          <p:cNvSpPr/>
          <p:nvPr/>
        </p:nvSpPr>
        <p:spPr>
          <a:xfrm>
            <a:off x="628649" y="1285581"/>
            <a:ext cx="40705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BSR </a:t>
            </a:r>
            <a:r>
              <a:rPr lang="ko-KR" altLang="en-US" sz="1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ko-KR" altLang="en-US" sz="1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cases</a:t>
            </a:r>
            <a:r>
              <a:rPr lang="ko-KR" altLang="en-US" sz="1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BSR-1P and BSR-2P: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beam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EDWs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minimise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maximise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motion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downward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upward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respectively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waves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BSR-1S and BSR-2S: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beam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EDWs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maximise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minimise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motion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downward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upward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starboard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respectively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waves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starboard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D80BC7-364B-4A43-B38F-979FDF2EA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106" y="1285581"/>
            <a:ext cx="3874966" cy="523951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28FF2C0-0155-496C-AC89-BE527B626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8" y="3097918"/>
            <a:ext cx="3874965" cy="307655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85B3537-604F-4A88-90E0-D1F9E1B77EE9}"/>
              </a:ext>
            </a:extLst>
          </p:cNvPr>
          <p:cNvSpPr/>
          <p:nvPr/>
        </p:nvSpPr>
        <p:spPr>
          <a:xfrm>
            <a:off x="533398" y="2858317"/>
            <a:ext cx="18614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combination Factor</a:t>
            </a:r>
            <a:endParaRPr lang="ko-KR" altLang="en-US" sz="1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E2313D-BC6F-4BFC-99A3-BDDA353462E6}"/>
              </a:ext>
            </a:extLst>
          </p:cNvPr>
          <p:cNvSpPr/>
          <p:nvPr/>
        </p:nvSpPr>
        <p:spPr>
          <a:xfrm>
            <a:off x="4910420" y="1027248"/>
            <a:ext cx="10908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Ship response</a:t>
            </a:r>
            <a:endParaRPr lang="ko-KR" altLang="en-US" sz="1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424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E301A-E61D-4A86-8342-4C0D30C9F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Dynamic Load Cases (Acceleration)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F3261A-A1D5-45A4-9A5D-D41859635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50" y="1545085"/>
            <a:ext cx="5251190" cy="13060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E33A5E-33DB-47DB-BA79-B40255F4E7CD}"/>
              </a:ext>
            </a:extLst>
          </p:cNvPr>
          <p:cNvSpPr txBox="1"/>
          <p:nvPr/>
        </p:nvSpPr>
        <p:spPr>
          <a:xfrm>
            <a:off x="628650" y="1268086"/>
            <a:ext cx="1968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u="sng" dirty="0"/>
              <a:t>RU-SHIP-Pt5, Ch.3 Sec.2 </a:t>
            </a:r>
            <a:endParaRPr lang="ko-KR" altLang="en-US" sz="1400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622496-6B63-4D77-B696-1FFB99C06DAE}"/>
              </a:ext>
            </a:extLst>
          </p:cNvPr>
          <p:cNvSpPr txBox="1"/>
          <p:nvPr/>
        </p:nvSpPr>
        <p:spPr>
          <a:xfrm>
            <a:off x="628650" y="2946381"/>
            <a:ext cx="208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u="sng" dirty="0"/>
              <a:t>RU-SHIP-Pt3, Ch.4 Sec.3</a:t>
            </a:r>
            <a:endParaRPr lang="ko-KR" altLang="en-US" sz="1400" b="1" u="sng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2DA05C-D239-4B45-B214-BAFBA0F12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30" y="3223380"/>
            <a:ext cx="5269260" cy="206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006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3E544-1F9B-4ABC-9BC5-D64BDA44A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Sea Pressure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F815B8-2A56-4C78-9886-B2EEE3E39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71" y="1176794"/>
            <a:ext cx="3735975" cy="237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64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AA0C64E-926D-4A69-A6CB-7803D3C80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586B69-E6D9-4FF3-941A-29B888D912C4}"/>
              </a:ext>
            </a:extLst>
          </p:cNvPr>
          <p:cNvSpPr/>
          <p:nvPr/>
        </p:nvSpPr>
        <p:spPr>
          <a:xfrm>
            <a:off x="259107" y="2206057"/>
            <a:ext cx="1136650" cy="3578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deck loads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C58FD5-6F67-469D-B0F6-CE7BF371DFBD}"/>
              </a:ext>
            </a:extLst>
          </p:cNvPr>
          <p:cNvSpPr/>
          <p:nvPr/>
        </p:nvSpPr>
        <p:spPr>
          <a:xfrm>
            <a:off x="827432" y="1533670"/>
            <a:ext cx="1367624" cy="2928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deck loads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70DB33-B4BF-42EB-B7C8-31668B849361}"/>
              </a:ext>
            </a:extLst>
          </p:cNvPr>
          <p:cNvSpPr/>
          <p:nvPr/>
        </p:nvSpPr>
        <p:spPr>
          <a:xfrm>
            <a:off x="1586753" y="2206057"/>
            <a:ext cx="1216606" cy="3578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Acceleration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RU-SHIP-Pt3.4.3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1D222F-187A-49FF-A961-EEA49F71B143}"/>
              </a:ext>
            </a:extLst>
          </p:cNvPr>
          <p:cNvSpPr/>
          <p:nvPr/>
        </p:nvSpPr>
        <p:spPr>
          <a:xfrm>
            <a:off x="4783399" y="2206057"/>
            <a:ext cx="1136650" cy="3578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Hydrostatic sea pressure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FEA7CD-464C-4BFB-B455-069D51E52046}"/>
              </a:ext>
            </a:extLst>
          </p:cNvPr>
          <p:cNvSpPr/>
          <p:nvPr/>
        </p:nvSpPr>
        <p:spPr>
          <a:xfrm>
            <a:off x="5129335" y="1463702"/>
            <a:ext cx="1812401" cy="2928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Hydrodynamic Sea Pressure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114C73-0F16-4F3B-B42F-ED0C5A6A976D}"/>
              </a:ext>
            </a:extLst>
          </p:cNvPr>
          <p:cNvSpPr/>
          <p:nvPr/>
        </p:nvSpPr>
        <p:spPr>
          <a:xfrm>
            <a:off x="6111045" y="2206057"/>
            <a:ext cx="1216606" cy="3578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Hydrodynamic sea pressure</a:t>
            </a:r>
          </a:p>
        </p:txBody>
      </p:sp>
    </p:spTree>
    <p:extLst>
      <p:ext uri="{BB962C8B-B14F-4D97-AF65-F5344CB8AC3E}">
        <p14:creationId xmlns:p14="http://schemas.microsoft.com/office/powerpoint/2010/main" val="294306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A6B192D-13BA-4BFE-96AD-8C27B8E43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Merial Property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C5BA1F-28EE-4155-A662-03C3800C0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91757"/>
            <a:ext cx="6483350" cy="12368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9832E6-0AE8-43BF-AD4A-FB424625092A}"/>
              </a:ext>
            </a:extLst>
          </p:cNvPr>
          <p:cNvSpPr txBox="1"/>
          <p:nvPr/>
        </p:nvSpPr>
        <p:spPr>
          <a:xfrm>
            <a:off x="628650" y="1160136"/>
            <a:ext cx="1416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u="sng" dirty="0">
                <a:solidFill>
                  <a:srgbClr val="0070C0"/>
                </a:solidFill>
              </a:rPr>
              <a:t>CG-0127, Sec.1.4 </a:t>
            </a:r>
            <a:endParaRPr lang="ko-KR" altLang="en-US" sz="1400" b="1" u="sng" dirty="0">
              <a:solidFill>
                <a:srgbClr val="0070C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8256E33-E934-4F39-87C7-F0F20739D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" y="3181784"/>
            <a:ext cx="4381500" cy="18048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DD04B7-54B8-4A2C-AD4F-220FD0C8A160}"/>
              </a:ext>
            </a:extLst>
          </p:cNvPr>
          <p:cNvSpPr txBox="1"/>
          <p:nvPr/>
        </p:nvSpPr>
        <p:spPr>
          <a:xfrm>
            <a:off x="628650" y="2874007"/>
            <a:ext cx="248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u="sng" dirty="0">
                <a:solidFill>
                  <a:srgbClr val="0070C0"/>
                </a:solidFill>
              </a:rPr>
              <a:t>RU-SHIP-Pt3, Ch.3 Sec.1, 2.1.3</a:t>
            </a:r>
            <a:endParaRPr lang="ko-KR" altLang="en-US" sz="1400" b="1" u="sng" dirty="0">
              <a:solidFill>
                <a:srgbClr val="0070C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80E7267-375A-45D4-8E16-FCD47F23F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563" y="3238721"/>
            <a:ext cx="3240088" cy="20575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1EFEB5-F086-4B6A-B1D7-FF6BA142637B}"/>
              </a:ext>
            </a:extLst>
          </p:cNvPr>
          <p:cNvSpPr txBox="1"/>
          <p:nvPr/>
        </p:nvSpPr>
        <p:spPr>
          <a:xfrm>
            <a:off x="5008563" y="2930944"/>
            <a:ext cx="248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u="sng" dirty="0">
                <a:solidFill>
                  <a:srgbClr val="0070C0"/>
                </a:solidFill>
              </a:rPr>
              <a:t>RU-SHIP-Pt3, Ch.3 Sec.1, 2.2</a:t>
            </a:r>
            <a:endParaRPr lang="ko-KR" altLang="en-US" sz="1400" b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490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7F6CD-4E28-4FF7-9FFD-D016D62C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Global Coordinate System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BF8CC0-FB01-451D-872C-C222746FA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55093"/>
            <a:ext cx="6465570" cy="412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51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745ED-F834-4B67-AA5F-E44450A54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Finite element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621E2B-FBB4-482C-AD57-A4B7B5A66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07502"/>
            <a:ext cx="5737860" cy="10608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133615-8D60-4A54-B8C3-883A0E71EFDE}"/>
              </a:ext>
            </a:extLst>
          </p:cNvPr>
          <p:cNvSpPr txBox="1"/>
          <p:nvPr/>
        </p:nvSpPr>
        <p:spPr>
          <a:xfrm>
            <a:off x="552450" y="1051807"/>
            <a:ext cx="1680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u="sng" dirty="0">
                <a:solidFill>
                  <a:srgbClr val="0070C0"/>
                </a:solidFill>
              </a:rPr>
              <a:t>CG-0137, Sec.5, 1.2 </a:t>
            </a:r>
            <a:endParaRPr lang="ko-KR" altLang="en-US" sz="1400" b="1" u="sng" dirty="0">
              <a:solidFill>
                <a:srgbClr val="0070C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473161-4251-42E3-899D-0B6000A57DDF}"/>
              </a:ext>
            </a:extLst>
          </p:cNvPr>
          <p:cNvSpPr/>
          <p:nvPr/>
        </p:nvSpPr>
        <p:spPr>
          <a:xfrm>
            <a:off x="628650" y="2240280"/>
            <a:ext cx="1657350" cy="228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F54E4E-69CE-4928-8B14-D475EEAAE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2629945"/>
            <a:ext cx="6572250" cy="86289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EBD2329-3D16-4366-B696-B873DE22E599}"/>
              </a:ext>
            </a:extLst>
          </p:cNvPr>
          <p:cNvSpPr/>
          <p:nvPr/>
        </p:nvSpPr>
        <p:spPr>
          <a:xfrm>
            <a:off x="575310" y="2833291"/>
            <a:ext cx="2993390" cy="228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8EE606-D25B-4ECB-92BA-9D869EBFCAB1}"/>
              </a:ext>
            </a:extLst>
          </p:cNvPr>
          <p:cNvSpPr txBox="1"/>
          <p:nvPr/>
        </p:nvSpPr>
        <p:spPr>
          <a:xfrm>
            <a:off x="552449" y="3584851"/>
            <a:ext cx="7144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u="sng" dirty="0">
                <a:solidFill>
                  <a:srgbClr val="0070C0"/>
                </a:solidFill>
              </a:rPr>
              <a:t>See CG-0127, Sec.2, 2.4 for model </a:t>
            </a:r>
            <a:r>
              <a:rPr lang="en-US" altLang="ko-KR" sz="1400" b="1" u="sng" dirty="0" err="1">
                <a:solidFill>
                  <a:srgbClr val="0070C0"/>
                </a:solidFill>
              </a:rPr>
              <a:t>idealisation</a:t>
            </a:r>
            <a:endParaRPr lang="ko-KR" altLang="en-US" sz="1400" b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767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C6196-CFF3-4CA4-BEC6-334702ACA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Boundary Conditions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06D38C-B4CF-48E4-A1EB-054114146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397070"/>
            <a:ext cx="5543550" cy="6255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C483D7-516C-4286-AED6-D1541BB6BFA4}"/>
              </a:ext>
            </a:extLst>
          </p:cNvPr>
          <p:cNvSpPr txBox="1"/>
          <p:nvPr/>
        </p:nvSpPr>
        <p:spPr>
          <a:xfrm>
            <a:off x="723900" y="1089293"/>
            <a:ext cx="1680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u="sng" dirty="0">
                <a:solidFill>
                  <a:srgbClr val="0070C0"/>
                </a:solidFill>
              </a:rPr>
              <a:t>CG-0137, Sec.5, 1.2 </a:t>
            </a:r>
            <a:endParaRPr lang="ko-KR" altLang="en-US" sz="1400" b="1" u="sng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8708B4-6DD0-494E-82E1-7938EF611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3559924"/>
            <a:ext cx="5683250" cy="5914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1ED4FD-5592-4334-8C61-9A1EECEB1D3A}"/>
              </a:ext>
            </a:extLst>
          </p:cNvPr>
          <p:cNvSpPr txBox="1"/>
          <p:nvPr/>
        </p:nvSpPr>
        <p:spPr>
          <a:xfrm>
            <a:off x="723900" y="2183968"/>
            <a:ext cx="1680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u="sng" dirty="0">
                <a:solidFill>
                  <a:srgbClr val="0070C0"/>
                </a:solidFill>
              </a:rPr>
              <a:t>CG-0127, Sec.2, 2.5 </a:t>
            </a:r>
            <a:endParaRPr lang="ko-KR" altLang="en-US" sz="1400" b="1" u="sng" dirty="0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DB2236-7A01-4209-A877-BD000C01DE07}"/>
              </a:ext>
            </a:extLst>
          </p:cNvPr>
          <p:cNvSpPr/>
          <p:nvPr/>
        </p:nvSpPr>
        <p:spPr>
          <a:xfrm>
            <a:off x="4984750" y="1612900"/>
            <a:ext cx="1136650" cy="133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5A3D0A-B77C-4BC8-B26A-BC2637694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" y="4209639"/>
            <a:ext cx="5351463" cy="2070921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AE93B0B-9EFE-4FF1-B848-D3974EF5C81F}"/>
              </a:ext>
            </a:extLst>
          </p:cNvPr>
          <p:cNvCxnSpPr>
            <a:cxnSpLocks/>
          </p:cNvCxnSpPr>
          <p:nvPr/>
        </p:nvCxnSpPr>
        <p:spPr>
          <a:xfrm>
            <a:off x="3571875" y="1860550"/>
            <a:ext cx="26574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631226F-A049-4139-8780-D09744715413}"/>
              </a:ext>
            </a:extLst>
          </p:cNvPr>
          <p:cNvCxnSpPr>
            <a:cxnSpLocks/>
          </p:cNvCxnSpPr>
          <p:nvPr/>
        </p:nvCxnSpPr>
        <p:spPr>
          <a:xfrm>
            <a:off x="800100" y="2003534"/>
            <a:ext cx="609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65D67889-6674-4F88-AD5D-9082B3BB5C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099" y="2513700"/>
            <a:ext cx="5683251" cy="102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94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EC9E4-2DBD-4618-9DAD-6CFDDC36E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Allowable Criteria</a:t>
            </a:r>
            <a:r>
              <a:rPr lang="en-US" altLang="ko-KR" sz="1400" dirty="0"/>
              <a:t>(RU-SHIP-Pt5, Ch.3 Sec.2 )</a:t>
            </a:r>
            <a:endParaRPr lang="ko-KR" altLang="en-US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D8FDCF-100C-4125-9618-45172A9481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086"/>
          <a:stretch/>
        </p:blipFill>
        <p:spPr>
          <a:xfrm>
            <a:off x="628650" y="1452441"/>
            <a:ext cx="5257800" cy="14769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1C3F601-9D11-43A0-9B10-178FED787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060549"/>
            <a:ext cx="6005844" cy="55968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1593F32-F282-443F-B68E-C2E42A54E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751399"/>
            <a:ext cx="4658967" cy="251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02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84427-3890-4725-BFC6-FFE1EA81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Reporting </a:t>
            </a:r>
            <a:r>
              <a:rPr lang="en-US" altLang="ko-KR" sz="1600" dirty="0"/>
              <a:t>(CG-0127, Sec.1, 2.1)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4EEEE9-25A9-488F-9441-CC8F5F3DF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21394"/>
            <a:ext cx="5473416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91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7692B-5A46-484B-B6FE-713555DCD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Balancing of Global FE model</a:t>
            </a:r>
            <a:r>
              <a:rPr lang="en-US" altLang="ko-KR" sz="1400" dirty="0"/>
              <a:t>(CG-0137, Sec5.3)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996352-340B-4A6E-8C2F-448CF9021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60891"/>
            <a:ext cx="6114389" cy="297083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458E66E-C4EC-4F1B-A1CB-951925B88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133134"/>
            <a:ext cx="5962982" cy="162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78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D7833-8062-40C4-9642-1EBB6435A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Balancing of Global FE model</a:t>
            </a:r>
            <a:r>
              <a:rPr lang="en-US" altLang="ko-KR" sz="1400" dirty="0"/>
              <a:t>(CG-0137, Sec5.3)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D88CB1-5BA1-4AB1-A20A-D0C27B1A1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55089"/>
            <a:ext cx="7017242" cy="438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68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DEAS Simulation PPT 서식(가로).potx" id="{940F51FA-AA18-4A23-9600-8CB95271A4D7}" vid="{D52E2189-398A-4F31-8DE2-8D26264F77F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IDEAS Simulation PPT 서식(가로)</Template>
  <TotalTime>168</TotalTime>
  <Words>220</Words>
  <Application>Microsoft Office PowerPoint</Application>
  <PresentationFormat>화면 슬라이드 쇼(4:3)</PresentationFormat>
  <Paragraphs>32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HY그래픽B</vt:lpstr>
      <vt:lpstr>HY그래픽M</vt:lpstr>
      <vt:lpstr>맑은 고딕</vt:lpstr>
      <vt:lpstr>Arial</vt:lpstr>
      <vt:lpstr>Calibri</vt:lpstr>
      <vt:lpstr>Times New Roman</vt:lpstr>
      <vt:lpstr>Office 테마</vt:lpstr>
      <vt:lpstr>PowerPoint 프레젠테이션</vt:lpstr>
      <vt:lpstr>Merial Property</vt:lpstr>
      <vt:lpstr>Global Coordinate System</vt:lpstr>
      <vt:lpstr>Finite element</vt:lpstr>
      <vt:lpstr>Boundary Conditions</vt:lpstr>
      <vt:lpstr>Allowable Criteria(RU-SHIP-Pt5, Ch.3 Sec.2 )</vt:lpstr>
      <vt:lpstr>Reporting (CG-0127, Sec.1, 2.1)</vt:lpstr>
      <vt:lpstr>Balancing of Global FE model(CG-0137, Sec5.3)</vt:lpstr>
      <vt:lpstr>Balancing of Global FE model(CG-0137, Sec5.3)</vt:lpstr>
      <vt:lpstr>Load Cases and Load Combination</vt:lpstr>
      <vt:lpstr>Dynamic Load Cases (Acceleration)</vt:lpstr>
      <vt:lpstr>Sea Pressure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정우열</dc:creator>
  <cp:lastModifiedBy>정우열</cp:lastModifiedBy>
  <cp:revision>16</cp:revision>
  <dcterms:created xsi:type="dcterms:W3CDTF">2019-01-13T09:11:48Z</dcterms:created>
  <dcterms:modified xsi:type="dcterms:W3CDTF">2019-01-13T12:01:26Z</dcterms:modified>
</cp:coreProperties>
</file>