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2" r:id="rId3"/>
    <p:sldId id="275" r:id="rId4"/>
    <p:sldId id="273" r:id="rId5"/>
    <p:sldId id="274" r:id="rId6"/>
    <p:sldId id="27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yu" initials="ly" lastIdx="0" clrIdx="0"/>
  <p:cmAuthor id="3" name="作者" initials="A" lastIdx="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ACBC"/>
    <a:srgbClr val="5C7885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8" name="文本框 3"/>
          <p:cNvSpPr txBox="1"/>
          <p:nvPr/>
        </p:nvSpPr>
        <p:spPr>
          <a:xfrm>
            <a:off x="1440815" y="360680"/>
            <a:ext cx="8847455" cy="683895"/>
          </a:xfrm>
          <a:prstGeom prst="rect">
            <a:avLst/>
          </a:prstGeom>
          <a:noFill/>
          <a:effectLst/>
        </p:spPr>
        <p:txBody>
          <a:bodyPr wrap="square" lIns="68571" tIns="34285" rIns="68571" bIns="34285" rtlCol="0">
            <a:noAutofit/>
          </a:bodyPr>
          <a:p>
            <a:pPr algn="l">
              <a:buClrTx/>
              <a:buSzTx/>
              <a:buFontTx/>
            </a:pPr>
            <a:r>
              <a:rPr 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PID</a:t>
            </a:r>
            <a:r>
              <a:rPr lang="zh-CN" alt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控制</a:t>
            </a:r>
            <a:r>
              <a:rPr lang="en-US" altLang="zh-CN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-</a:t>
            </a:r>
            <a:r>
              <a:rPr lang="zh-CN" alt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电流环</a:t>
            </a:r>
            <a:r>
              <a:rPr lang="en-US" altLang="zh-CN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/</a:t>
            </a:r>
            <a:r>
              <a:rPr lang="zh-CN" alt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转速环</a:t>
            </a:r>
            <a:endParaRPr lang="zh-CN" altLang="en-US" sz="2530" b="1" dirty="0" smtClean="0">
              <a:solidFill>
                <a:srgbClr val="5C7885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4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2700000">
            <a:off x="468850" y="360465"/>
            <a:ext cx="430138" cy="429260"/>
          </a:xfrm>
          <a:prstGeom prst="rect">
            <a:avLst/>
          </a:prstGeom>
          <a:solidFill>
            <a:srgbClr val="94ACBC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2700000">
            <a:off x="792804" y="360465"/>
            <a:ext cx="430138" cy="429260"/>
          </a:xfrm>
          <a:prstGeom prst="rect">
            <a:avLst/>
          </a:prstGeom>
          <a:solidFill>
            <a:srgbClr val="5C7885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94800" y="878840"/>
            <a:ext cx="527050" cy="3841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u</a:t>
            </a:r>
            <a:endParaRPr lang="en-US" altLang="zh-CN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4575"/>
            <a:ext cx="11875770" cy="19939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04210"/>
            <a:ext cx="5859145" cy="244284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9145" y="3405505"/>
            <a:ext cx="6333490" cy="21958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8" name="文本框 3"/>
          <p:cNvSpPr txBox="1"/>
          <p:nvPr/>
        </p:nvSpPr>
        <p:spPr>
          <a:xfrm>
            <a:off x="1440815" y="360680"/>
            <a:ext cx="8847455" cy="683895"/>
          </a:xfrm>
          <a:prstGeom prst="rect">
            <a:avLst/>
          </a:prstGeom>
          <a:noFill/>
          <a:effectLst/>
        </p:spPr>
        <p:txBody>
          <a:bodyPr wrap="square" lIns="68571" tIns="34285" rIns="68571" bIns="34285" rtlCol="0">
            <a:noAutofit/>
          </a:bodyPr>
          <a:p>
            <a:pPr algn="l">
              <a:buClrTx/>
              <a:buSzTx/>
              <a:buFontTx/>
            </a:pPr>
            <a:r>
              <a:rPr 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PID</a:t>
            </a:r>
            <a:r>
              <a:rPr lang="zh-CN" alt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控制</a:t>
            </a:r>
            <a:r>
              <a:rPr lang="en-US" altLang="zh-CN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-</a:t>
            </a:r>
            <a:r>
              <a:rPr lang="zh-CN" alt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电流环</a:t>
            </a:r>
            <a:r>
              <a:rPr lang="en-US" altLang="zh-CN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-</a:t>
            </a:r>
            <a:r>
              <a:rPr lang="zh-CN" alt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零极点对消简化</a:t>
            </a:r>
            <a:endParaRPr lang="zh-CN" altLang="en-US" sz="2530" b="1" dirty="0" smtClean="0">
              <a:solidFill>
                <a:srgbClr val="5C7885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  <a:p>
            <a:pPr algn="l">
              <a:buClrTx/>
              <a:buSzTx/>
              <a:buFontTx/>
            </a:pPr>
            <a:endParaRPr lang="zh-CN" altLang="en-US" sz="2530" b="1" dirty="0" smtClean="0">
              <a:solidFill>
                <a:srgbClr val="5C7885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4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2700000">
            <a:off x="468850" y="360465"/>
            <a:ext cx="430138" cy="429260"/>
          </a:xfrm>
          <a:prstGeom prst="rect">
            <a:avLst/>
          </a:prstGeom>
          <a:solidFill>
            <a:srgbClr val="94ACBC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2700000">
            <a:off x="792804" y="360465"/>
            <a:ext cx="430138" cy="429260"/>
          </a:xfrm>
          <a:prstGeom prst="rect">
            <a:avLst/>
          </a:prstGeom>
          <a:solidFill>
            <a:srgbClr val="5C7885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0365" y="960755"/>
            <a:ext cx="4819015" cy="52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PI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控制律</a:t>
            </a:r>
            <a:endParaRPr lang="zh-CN" altLang="en-US" sz="1900" b="1" dirty="0">
              <a:solidFill>
                <a:srgbClr val="5C7885"/>
              </a:solidFill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5" y="1571625"/>
            <a:ext cx="5841365" cy="8413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470" y="755650"/>
            <a:ext cx="5764530" cy="17703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194800" y="878840"/>
            <a:ext cx="527050" cy="3841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u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80365" y="2494280"/>
            <a:ext cx="6087745" cy="52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、电机简化模型</a:t>
            </a:r>
            <a:r>
              <a:rPr lang="en-US" altLang="zh-CN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摄动</a:t>
            </a:r>
            <a:r>
              <a:rPr lang="en-US" altLang="zh-CN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小信号模型</a:t>
            </a:r>
            <a:r>
              <a:rPr lang="en-US" altLang="zh-CN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1900" b="1" dirty="0">
              <a:solidFill>
                <a:srgbClr val="5C7885"/>
              </a:solidFill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65" y="3047365"/>
            <a:ext cx="4819650" cy="18573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91465" y="4775835"/>
            <a:ext cx="4819015" cy="52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开环控制</a:t>
            </a:r>
            <a:endParaRPr lang="zh-CN" sz="1900" b="1" dirty="0">
              <a:solidFill>
                <a:srgbClr val="5C7885"/>
              </a:solidFill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365" y="5306695"/>
            <a:ext cx="4648200" cy="11811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469255" y="2536825"/>
            <a:ext cx="4819015" cy="52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闭</a:t>
            </a:r>
            <a:r>
              <a:rPr lang="zh-CN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环控制</a:t>
            </a:r>
            <a:endParaRPr lang="zh-CN" sz="1900" b="1" dirty="0">
              <a:solidFill>
                <a:srgbClr val="5C7885"/>
              </a:solidFill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3530" y="3190240"/>
            <a:ext cx="6808470" cy="32975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8" name="文本框 3"/>
          <p:cNvSpPr txBox="1"/>
          <p:nvPr/>
        </p:nvSpPr>
        <p:spPr>
          <a:xfrm>
            <a:off x="1440815" y="360680"/>
            <a:ext cx="8847455" cy="683895"/>
          </a:xfrm>
          <a:prstGeom prst="rect">
            <a:avLst/>
          </a:prstGeom>
          <a:noFill/>
          <a:effectLst/>
        </p:spPr>
        <p:txBody>
          <a:bodyPr wrap="square" lIns="68571" tIns="34285" rIns="68571" bIns="34285" rtlCol="0">
            <a:noAutofit/>
          </a:bodyPr>
          <a:p>
            <a:pPr algn="l">
              <a:buClrTx/>
              <a:buSzTx/>
              <a:buFontTx/>
            </a:pPr>
            <a:r>
              <a:rPr 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PID</a:t>
            </a:r>
            <a:r>
              <a:rPr lang="zh-CN" alt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控制</a:t>
            </a:r>
            <a:r>
              <a:rPr lang="en-US" altLang="zh-CN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-</a:t>
            </a:r>
            <a:r>
              <a:rPr lang="zh-CN" alt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电流环</a:t>
            </a:r>
            <a:r>
              <a:rPr lang="en-US" altLang="zh-CN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-</a:t>
            </a:r>
            <a:r>
              <a:rPr lang="zh-CN" alt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零极点对消简化</a:t>
            </a:r>
            <a:endParaRPr lang="zh-CN" altLang="en-US" sz="2530" b="1" dirty="0" smtClean="0">
              <a:solidFill>
                <a:srgbClr val="5C7885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  <a:p>
            <a:pPr algn="l">
              <a:buClrTx/>
              <a:buSzTx/>
              <a:buFontTx/>
            </a:pPr>
            <a:endParaRPr lang="zh-CN" altLang="en-US" sz="2530" b="1" dirty="0" smtClean="0">
              <a:solidFill>
                <a:srgbClr val="5C7885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4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2700000">
            <a:off x="468850" y="360465"/>
            <a:ext cx="430138" cy="429260"/>
          </a:xfrm>
          <a:prstGeom prst="rect">
            <a:avLst/>
          </a:prstGeom>
          <a:solidFill>
            <a:srgbClr val="94ACBC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2700000">
            <a:off x="792804" y="360465"/>
            <a:ext cx="430138" cy="429260"/>
          </a:xfrm>
          <a:prstGeom prst="rect">
            <a:avLst/>
          </a:prstGeom>
          <a:solidFill>
            <a:srgbClr val="5C7885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0365" y="960755"/>
            <a:ext cx="4819015" cy="52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因式分解</a:t>
            </a:r>
            <a:r>
              <a:rPr lang="en-US" altLang="zh-CN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零极点对消</a:t>
            </a:r>
            <a:r>
              <a:rPr lang="en-US" altLang="zh-CN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确定</a:t>
            </a:r>
            <a:r>
              <a:rPr lang="en-US" altLang="zh-CN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Ki</a:t>
            </a:r>
            <a:endParaRPr lang="en-US" altLang="zh-CN" sz="1900" b="1" dirty="0">
              <a:solidFill>
                <a:srgbClr val="5C7885"/>
              </a:solidFill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5" y="1572260"/>
            <a:ext cx="6743700" cy="21907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80365" y="3844925"/>
            <a:ext cx="4819015" cy="52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、简化后的一阶惯性系统</a:t>
            </a:r>
            <a:endParaRPr lang="en-US" altLang="zh-CN" sz="1900" b="1" dirty="0">
              <a:solidFill>
                <a:srgbClr val="5C7885"/>
              </a:solidFill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" y="4402455"/>
            <a:ext cx="9239250" cy="19716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8" name="文本框 3"/>
          <p:cNvSpPr txBox="1"/>
          <p:nvPr/>
        </p:nvSpPr>
        <p:spPr>
          <a:xfrm>
            <a:off x="1440815" y="360680"/>
            <a:ext cx="8847455" cy="683895"/>
          </a:xfrm>
          <a:prstGeom prst="rect">
            <a:avLst/>
          </a:prstGeom>
          <a:noFill/>
          <a:effectLst/>
        </p:spPr>
        <p:txBody>
          <a:bodyPr wrap="square" lIns="68571" tIns="34285" rIns="68571" bIns="34285" rtlCol="0">
            <a:noAutofit/>
          </a:bodyPr>
          <a:p>
            <a:pPr algn="l">
              <a:buClrTx/>
              <a:buSzTx/>
              <a:buFontTx/>
            </a:pPr>
            <a:r>
              <a:rPr 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PID</a:t>
            </a:r>
            <a:r>
              <a:rPr lang="zh-CN" alt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控制</a:t>
            </a:r>
            <a:r>
              <a:rPr lang="en-US" altLang="zh-CN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-</a:t>
            </a:r>
            <a:r>
              <a:rPr lang="zh-CN" alt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转速环</a:t>
            </a:r>
            <a:r>
              <a:rPr lang="en-US" altLang="zh-CN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-</a:t>
            </a:r>
            <a:r>
              <a:rPr lang="zh-CN" alt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相位裕度</a:t>
            </a:r>
            <a:endParaRPr lang="zh-CN" altLang="en-US" sz="2530" b="1" dirty="0" smtClean="0">
              <a:solidFill>
                <a:srgbClr val="5C7885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  <a:p>
            <a:pPr algn="l">
              <a:buClrTx/>
              <a:buSzTx/>
              <a:buFontTx/>
            </a:pPr>
            <a:endParaRPr lang="zh-CN" altLang="en-US" sz="2530" b="1" dirty="0" smtClean="0">
              <a:solidFill>
                <a:srgbClr val="5C7885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4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2700000">
            <a:off x="468850" y="360465"/>
            <a:ext cx="430138" cy="429260"/>
          </a:xfrm>
          <a:prstGeom prst="rect">
            <a:avLst/>
          </a:prstGeom>
          <a:solidFill>
            <a:srgbClr val="94ACBC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2700000">
            <a:off x="792804" y="360465"/>
            <a:ext cx="430138" cy="429260"/>
          </a:xfrm>
          <a:prstGeom prst="rect">
            <a:avLst/>
          </a:prstGeom>
          <a:solidFill>
            <a:srgbClr val="5C7885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0365" y="960755"/>
            <a:ext cx="4819015" cy="52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PI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控制律</a:t>
            </a:r>
            <a:endParaRPr lang="zh-CN" altLang="en-US" sz="1900" b="1" dirty="0">
              <a:solidFill>
                <a:srgbClr val="5C7885"/>
              </a:solidFill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5" y="1572260"/>
            <a:ext cx="6663690" cy="5251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0365" y="2179320"/>
            <a:ext cx="4819015" cy="52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、电机简化模型</a:t>
            </a:r>
            <a:r>
              <a:rPr lang="en-US" altLang="zh-CN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仅惯性负载</a:t>
            </a:r>
            <a:endParaRPr lang="zh-CN" altLang="en-US" sz="1900" b="1" dirty="0">
              <a:solidFill>
                <a:srgbClr val="5C7885"/>
              </a:solidFill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65" y="2790825"/>
            <a:ext cx="7092950" cy="13023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80365" y="4175125"/>
            <a:ext cx="4819015" cy="52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、开环控制</a:t>
            </a:r>
            <a:endParaRPr lang="zh-CN" altLang="en-US" sz="1900" b="1" dirty="0">
              <a:solidFill>
                <a:srgbClr val="5C7885"/>
              </a:solidFill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65" y="4704715"/>
            <a:ext cx="8394700" cy="19431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438400" y="31572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npp</a:t>
            </a:r>
            <a:r>
              <a:rPr lang="zh-CN" altLang="en-US">
                <a:solidFill>
                  <a:srgbClr val="FF0000"/>
                </a:solidFill>
              </a:rPr>
              <a:t>：极对数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8" name="文本框 3"/>
          <p:cNvSpPr txBox="1"/>
          <p:nvPr/>
        </p:nvSpPr>
        <p:spPr>
          <a:xfrm>
            <a:off x="1440815" y="360680"/>
            <a:ext cx="8847455" cy="683895"/>
          </a:xfrm>
          <a:prstGeom prst="rect">
            <a:avLst/>
          </a:prstGeom>
          <a:noFill/>
          <a:effectLst/>
        </p:spPr>
        <p:txBody>
          <a:bodyPr wrap="square" lIns="68571" tIns="34285" rIns="68571" bIns="34285" rtlCol="0">
            <a:noAutofit/>
          </a:bodyPr>
          <a:p>
            <a:pPr algn="l">
              <a:buClrTx/>
              <a:buSzTx/>
              <a:buFontTx/>
            </a:pPr>
            <a:r>
              <a:rPr 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PID</a:t>
            </a:r>
            <a:r>
              <a:rPr lang="zh-CN" alt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控制</a:t>
            </a:r>
            <a:r>
              <a:rPr lang="en-US" altLang="zh-CN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-</a:t>
            </a:r>
            <a:r>
              <a:rPr lang="zh-CN" alt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转速环</a:t>
            </a:r>
            <a:r>
              <a:rPr lang="en-US" altLang="zh-CN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-</a:t>
            </a:r>
            <a:r>
              <a:rPr lang="zh-CN" alt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相位裕度</a:t>
            </a:r>
            <a:endParaRPr lang="zh-CN" altLang="en-US" sz="2530" b="1" dirty="0" smtClean="0">
              <a:solidFill>
                <a:srgbClr val="5C7885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  <a:p>
            <a:pPr algn="l">
              <a:buClrTx/>
              <a:buSzTx/>
              <a:buFontTx/>
            </a:pPr>
            <a:endParaRPr lang="zh-CN" altLang="en-US" sz="2530" b="1" dirty="0" smtClean="0">
              <a:solidFill>
                <a:srgbClr val="5C7885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4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2700000">
            <a:off x="468850" y="360465"/>
            <a:ext cx="430138" cy="429260"/>
          </a:xfrm>
          <a:prstGeom prst="rect">
            <a:avLst/>
          </a:prstGeom>
          <a:solidFill>
            <a:srgbClr val="94ACBC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2700000">
            <a:off x="792804" y="360465"/>
            <a:ext cx="430138" cy="429260"/>
          </a:xfrm>
          <a:prstGeom prst="rect">
            <a:avLst/>
          </a:prstGeom>
          <a:solidFill>
            <a:srgbClr val="5C7885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0365" y="960755"/>
            <a:ext cx="4819015" cy="52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相位裕度最大化</a:t>
            </a:r>
            <a:endParaRPr lang="zh-CN" sz="1900" b="1" dirty="0">
              <a:solidFill>
                <a:srgbClr val="5C7885"/>
              </a:solidFill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b="6293"/>
          <a:stretch>
            <a:fillRect/>
          </a:stretch>
        </p:blipFill>
        <p:spPr>
          <a:xfrm>
            <a:off x="563880" y="1572260"/>
            <a:ext cx="10601325" cy="22313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" y="3803650"/>
            <a:ext cx="6286500" cy="21907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WPS 演示</Application>
  <PresentationFormat>宽屏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Calibri</vt:lpstr>
      <vt:lpstr>Times New Roman</vt:lpstr>
      <vt:lpstr>Arial Unicode MS</vt:lpstr>
      <vt:lpstr>MiSans Light</vt:lpstr>
      <vt:lpstr>思源黑体 CN Light</vt:lpstr>
      <vt:lpstr>黑体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伍际鸿</cp:lastModifiedBy>
  <cp:revision>11</cp:revision>
  <dcterms:created xsi:type="dcterms:W3CDTF">2023-08-09T12:44:00Z</dcterms:created>
  <dcterms:modified xsi:type="dcterms:W3CDTF">2025-02-27T17:00:31Z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