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 yu" initials="ly" lastIdx="0" clrIdx="0"/>
  <p:cmAuthor id="3" name="作者" initials="A" lastIdx="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ACBC"/>
    <a:srgbClr val="5C7885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8" name="文本框 3"/>
          <p:cNvSpPr txBox="1"/>
          <p:nvPr/>
        </p:nvSpPr>
        <p:spPr>
          <a:xfrm>
            <a:off x="1440711" y="360465"/>
            <a:ext cx="8847772" cy="455930"/>
          </a:xfrm>
          <a:prstGeom prst="rect">
            <a:avLst/>
          </a:prstGeom>
          <a:noFill/>
          <a:effectLst/>
        </p:spPr>
        <p:txBody>
          <a:bodyPr wrap="square" lIns="68571" tIns="34285" rIns="68571" bIns="34285" rtlCol="0">
            <a:spAutoFit/>
          </a:bodyPr>
          <a:p>
            <a:pPr algn="l">
              <a:buClrTx/>
              <a:buSzTx/>
              <a:buFontTx/>
            </a:pPr>
            <a:r>
              <a:rPr lang="zh-CN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坐标变换</a:t>
            </a:r>
            <a:endParaRPr lang="zh-CN" sz="2530" b="1" dirty="0" smtClean="0">
              <a:solidFill>
                <a:srgbClr val="5C7885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4" name="Oval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rot="2700000">
            <a:off x="468850" y="360465"/>
            <a:ext cx="430138" cy="429260"/>
          </a:xfrm>
          <a:prstGeom prst="rect">
            <a:avLst/>
          </a:prstGeom>
          <a:solidFill>
            <a:srgbClr val="94ACBC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 dirty="0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rot="2700000">
            <a:off x="792804" y="360465"/>
            <a:ext cx="430138" cy="429260"/>
          </a:xfrm>
          <a:prstGeom prst="rect">
            <a:avLst/>
          </a:prstGeom>
          <a:solidFill>
            <a:srgbClr val="5C7885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 dirty="0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3067050"/>
            <a:ext cx="8458200" cy="3549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65" y="3381375"/>
            <a:ext cx="2847975" cy="25146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8470" y="1172845"/>
            <a:ext cx="11275695" cy="13620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fontAlgn="auto">
              <a:lnSpc>
                <a:spcPct val="150000"/>
              </a:lnSpc>
            </a:pPr>
            <a:r>
              <a:rPr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为了简化自然坐标系下三相PMSM的数学模型,采用的坐标变换通常包括静止坐标变换(Clark变换)和同步旋转坐标变换(Park变换)。它们之间的坐标关系如图1-2所示,其中ABC为自然坐标系,a-β为静止坐标系,d-q为同步旋转坐标系。下文将详细介绍各坐标变换之间的关系</a:t>
            </a:r>
            <a:endParaRPr sz="1900" b="1" dirty="0">
              <a:solidFill>
                <a:srgbClr val="5C7885"/>
              </a:solidFill>
              <a:uFillTx/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8" name="文本框 3"/>
          <p:cNvSpPr txBox="1"/>
          <p:nvPr/>
        </p:nvSpPr>
        <p:spPr>
          <a:xfrm>
            <a:off x="1440711" y="360465"/>
            <a:ext cx="8847772" cy="455930"/>
          </a:xfrm>
          <a:prstGeom prst="rect">
            <a:avLst/>
          </a:prstGeom>
          <a:noFill/>
          <a:effectLst/>
        </p:spPr>
        <p:txBody>
          <a:bodyPr wrap="square" lIns="68571" tIns="34285" rIns="68571" bIns="34285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Clark</a:t>
            </a:r>
            <a:r>
              <a:rPr lang="zh-CN" altLang="en-US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变换</a:t>
            </a:r>
            <a:endParaRPr lang="zh-CN" altLang="en-US" sz="2530" b="1" dirty="0" smtClean="0">
              <a:solidFill>
                <a:srgbClr val="5C7885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4" name="Oval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rot="2700000">
            <a:off x="468850" y="360465"/>
            <a:ext cx="430138" cy="429260"/>
          </a:xfrm>
          <a:prstGeom prst="rect">
            <a:avLst/>
          </a:prstGeom>
          <a:solidFill>
            <a:srgbClr val="94ACBC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 dirty="0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rot="2700000">
            <a:off x="792804" y="360465"/>
            <a:ext cx="430138" cy="429260"/>
          </a:xfrm>
          <a:prstGeom prst="rect">
            <a:avLst/>
          </a:prstGeom>
          <a:solidFill>
            <a:srgbClr val="5C7885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 dirty="0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4215" y="1252220"/>
            <a:ext cx="8305800" cy="529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  <a:buClrTx/>
              <a:buSzTx/>
              <a:buFontTx/>
            </a:pPr>
            <a:r>
              <a:rPr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自然坐标系ABC变换到静止坐标系a-β的坐标变换为Clark变换</a:t>
            </a:r>
            <a:endParaRPr sz="1900" b="1" dirty="0">
              <a:solidFill>
                <a:srgbClr val="5C7885"/>
              </a:solidFill>
              <a:uFillTx/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2695" y="554990"/>
            <a:ext cx="3647440" cy="31648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5897880" y="3558540"/>
                <a:ext cx="3988435" cy="154051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>
                  <a:lnSpc>
                    <a:spcPct val="150000"/>
                  </a:lnSpc>
                  <a:buClrTx/>
                  <a:buSzTx/>
                  <a:buFontTx/>
                </a:pPr>
                <a:r>
                  <a:rPr lang="zh-CN" altLang="en-US" sz="1900" b="1" dirty="0">
                    <a:solidFill>
                      <a:srgbClr val="5C7885"/>
                    </a:solidFill>
                    <a:uFillTx/>
                    <a:latin typeface="Times New Roman" panose="02020603050405020304" charset="0"/>
                    <a:ea typeface="微软雅黑" panose="020B0503020204020204" charset="-122"/>
                  </a:rPr>
                  <a:t>考</a:t>
                </a:r>
                <a:r>
                  <a:rPr sz="1900" b="1" dirty="0">
                    <a:solidFill>
                      <a:srgbClr val="5C7885"/>
                    </a:solidFill>
                    <a:uFillTx/>
                    <a:latin typeface="Times New Roman" panose="02020603050405020304" charset="0"/>
                    <a:ea typeface="微软雅黑" panose="020B0503020204020204" charset="-122"/>
                    <a:cs typeface="微软雅黑" panose="020B0503020204020204" charset="-122"/>
                  </a:rPr>
                  <a:t>虑：ia + ib + ic = 0</a:t>
                </a:r>
                <a:endParaRPr sz="1900" b="1" dirty="0">
                  <a:solidFill>
                    <a:srgbClr val="5C7885"/>
                  </a:solidFill>
                  <a:uFillTx/>
                  <a:latin typeface="Times New Roman" panose="02020603050405020304" charset="0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algn="l">
                  <a:lnSpc>
                    <a:spcPct val="150000"/>
                  </a:lnSpc>
                  <a:buClrTx/>
                  <a:buSzTx/>
                  <a:buFontTx/>
                </a:pPr>
                <a:r>
                  <a:rPr sz="1900" b="1" dirty="0">
                    <a:solidFill>
                      <a:srgbClr val="5C7885"/>
                    </a:solidFill>
                    <a:uFillTx/>
                    <a:latin typeface="Times New Roman" panose="02020603050405020304" charset="0"/>
                    <a:ea typeface="微软雅黑" panose="020B0503020204020204" charset="-122"/>
                    <a:cs typeface="微软雅黑" panose="020B0503020204020204" charset="-122"/>
                  </a:rPr>
                  <a:t>1、等幅值形式：N3/N2 = 2/3</a:t>
                </a:r>
                <a:r>
                  <a:rPr lang="en-US" sz="1900" b="1" dirty="0">
                    <a:solidFill>
                      <a:srgbClr val="5C7885"/>
                    </a:solidFill>
                    <a:uFillTx/>
                    <a:latin typeface="Times New Roman" panose="02020603050405020304" charset="0"/>
                    <a:ea typeface="微软雅黑" panose="020B0503020204020204" charset="-122"/>
                    <a:cs typeface="微软雅黑" panose="020B0503020204020204" charset="-122"/>
                  </a:rPr>
                  <a:t>  (</a:t>
                </a:r>
                <a:r>
                  <a:rPr lang="zh-CN" altLang="en-US" sz="1900" b="1" dirty="0">
                    <a:solidFill>
                      <a:srgbClr val="5C7885"/>
                    </a:solidFill>
                    <a:uFillTx/>
                    <a:latin typeface="Times New Roman" panose="02020603050405020304" charset="0"/>
                    <a:ea typeface="微软雅黑" panose="020B0503020204020204" charset="-122"/>
                    <a:cs typeface="微软雅黑" panose="020B0503020204020204" charset="-122"/>
                  </a:rPr>
                  <a:t>默认</a:t>
                </a:r>
                <a:r>
                  <a:rPr lang="en-US" sz="1900" b="1" dirty="0">
                    <a:solidFill>
                      <a:srgbClr val="5C7885"/>
                    </a:solidFill>
                    <a:uFillTx/>
                    <a:latin typeface="Times New Roman" panose="02020603050405020304" charset="0"/>
                    <a:ea typeface="微软雅黑" panose="020B0503020204020204" charset="-122"/>
                    <a:cs typeface="微软雅黑" panose="020B0503020204020204" charset="-122"/>
                  </a:rPr>
                  <a:t>)</a:t>
                </a:r>
                <a:endParaRPr sz="1900" b="1" dirty="0">
                  <a:solidFill>
                    <a:srgbClr val="5C7885"/>
                  </a:solidFill>
                  <a:uFillTx/>
                  <a:latin typeface="Times New Roman" panose="02020603050405020304" charset="0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algn="l">
                  <a:lnSpc>
                    <a:spcPct val="150000"/>
                  </a:lnSpc>
                  <a:buClrTx/>
                  <a:buSzTx/>
                  <a:buFontTx/>
                </a:pPr>
                <a:r>
                  <a:rPr lang="en-US" sz="1900" b="1" dirty="0">
                    <a:solidFill>
                      <a:srgbClr val="5C7885"/>
                    </a:solidFill>
                    <a:uFillTx/>
                    <a:latin typeface="Times New Roman" panose="02020603050405020304" charset="0"/>
                    <a:ea typeface="微软雅黑" panose="020B0503020204020204" charset="-122"/>
                    <a:cs typeface="微软雅黑" panose="020B0503020204020204" charset="-122"/>
                  </a:rPr>
                  <a:t>2</a:t>
                </a:r>
                <a:r>
                  <a:rPr lang="zh-CN" altLang="en-US" sz="1900" b="1" dirty="0">
                    <a:solidFill>
                      <a:srgbClr val="5C7885"/>
                    </a:solidFill>
                    <a:uFillTx/>
                    <a:latin typeface="Times New Roman" panose="02020603050405020304" charset="0"/>
                    <a:ea typeface="微软雅黑" panose="020B0503020204020204" charset="-122"/>
                    <a:cs typeface="微软雅黑" panose="020B0503020204020204" charset="-122"/>
                  </a:rPr>
                  <a:t>、等功率形式：</a:t>
                </a:r>
                <a:r>
                  <a:rPr lang="en-US" altLang="zh-CN" sz="1900" b="1" dirty="0">
                    <a:solidFill>
                      <a:srgbClr val="5C7885"/>
                    </a:solidFill>
                    <a:uFillTx/>
                    <a:latin typeface="Times New Roman" panose="02020603050405020304" charset="0"/>
                    <a:ea typeface="微软雅黑" panose="020B0503020204020204" charset="-122"/>
                    <a:cs typeface="微软雅黑" panose="020B0503020204020204" charset="-122"/>
                  </a:rPr>
                  <a:t>N3/N2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1900" b="1" i="1" dirty="0">
                            <a:solidFill>
                              <a:srgbClr val="5C7885"/>
                            </a:solidFill>
                            <a:uFillTx/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zh-CN" sz="1900" b="1" i="1" dirty="0">
                            <a:solidFill>
                              <a:srgbClr val="5C7885"/>
                            </a:solidFill>
                            <a:uFillTx/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𝟐</m:t>
                        </m:r>
                        <m:r>
                          <a:rPr lang="en-US" altLang="zh-CN" sz="1900" b="1" i="1" dirty="0">
                            <a:solidFill>
                              <a:srgbClr val="5C7885"/>
                            </a:solidFill>
                            <a:uFillTx/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/</m:t>
                        </m:r>
                        <m:r>
                          <a:rPr lang="en-US" altLang="zh-CN" sz="1900" b="1" i="1" dirty="0">
                            <a:solidFill>
                              <a:srgbClr val="5C7885"/>
                            </a:solidFill>
                            <a:uFillTx/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𝟑</m:t>
                        </m:r>
                      </m:e>
                    </m:rad>
                  </m:oMath>
                </a14:m>
                <a:endParaRPr lang="en-US" altLang="zh-CN" sz="1900" b="1" dirty="0">
                  <a:solidFill>
                    <a:srgbClr val="5C7885"/>
                  </a:solidFill>
                  <a:uFillTx/>
                  <a:latin typeface="Times New Roman" panose="02020603050405020304" charset="0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880" y="3558540"/>
                <a:ext cx="3988435" cy="15405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000" y="1979930"/>
            <a:ext cx="5389880" cy="39471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8" name="文本框 3"/>
          <p:cNvSpPr txBox="1"/>
          <p:nvPr/>
        </p:nvSpPr>
        <p:spPr>
          <a:xfrm>
            <a:off x="1440711" y="360465"/>
            <a:ext cx="8847772" cy="455930"/>
          </a:xfrm>
          <a:prstGeom prst="rect">
            <a:avLst/>
          </a:prstGeom>
          <a:noFill/>
          <a:effectLst/>
        </p:spPr>
        <p:txBody>
          <a:bodyPr wrap="square" lIns="68571" tIns="34285" rIns="68571" bIns="34285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Park</a:t>
            </a:r>
            <a:r>
              <a:rPr lang="zh-CN" altLang="en-US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变换</a:t>
            </a:r>
            <a:endParaRPr lang="zh-CN" altLang="en-US" sz="2530" b="1" dirty="0" smtClean="0">
              <a:solidFill>
                <a:srgbClr val="5C7885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4" name="Oval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rot="2700000">
            <a:off x="468850" y="360465"/>
            <a:ext cx="430138" cy="429260"/>
          </a:xfrm>
          <a:prstGeom prst="rect">
            <a:avLst/>
          </a:prstGeom>
          <a:solidFill>
            <a:srgbClr val="94ACBC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 dirty="0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rot="2700000">
            <a:off x="792804" y="360465"/>
            <a:ext cx="430138" cy="429260"/>
          </a:xfrm>
          <a:prstGeom prst="rect">
            <a:avLst/>
          </a:prstGeom>
          <a:solidFill>
            <a:srgbClr val="5C7885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 dirty="0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04215" y="1335405"/>
            <a:ext cx="8305800" cy="529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静止坐标系</a:t>
            </a:r>
            <a:r>
              <a:rPr lang="en-US" altLang="zh-CN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a-β</a:t>
            </a:r>
            <a:r>
              <a:rPr lang="zh-CN" alt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变换到同步旋转坐标系</a:t>
            </a:r>
            <a:r>
              <a:rPr lang="en-US" altLang="zh-CN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d-g</a:t>
            </a:r>
            <a:r>
              <a:rPr lang="zh-CN" alt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的坐标变换称为</a:t>
            </a:r>
            <a:r>
              <a:rPr lang="en-US" altLang="zh-CN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Park</a:t>
            </a:r>
            <a:r>
              <a:rPr lang="zh-CN" alt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变换</a:t>
            </a:r>
            <a:endParaRPr lang="zh-CN" altLang="en-US" sz="1900" b="1" dirty="0">
              <a:solidFill>
                <a:srgbClr val="5C7885"/>
              </a:solidFill>
              <a:uFillTx/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15" y="2321560"/>
            <a:ext cx="8726805" cy="31045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0670" y="816610"/>
            <a:ext cx="3552825" cy="30283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8" name="文本框 3"/>
          <p:cNvSpPr txBox="1"/>
          <p:nvPr/>
        </p:nvSpPr>
        <p:spPr>
          <a:xfrm>
            <a:off x="1440711" y="360465"/>
            <a:ext cx="8847772" cy="455930"/>
          </a:xfrm>
          <a:prstGeom prst="rect">
            <a:avLst/>
          </a:prstGeom>
          <a:noFill/>
          <a:effectLst/>
        </p:spPr>
        <p:txBody>
          <a:bodyPr wrap="square" lIns="68571" tIns="34285" rIns="68571" bIns="34285" rtlCol="0">
            <a:spAutoFit/>
          </a:bodyPr>
          <a:p>
            <a:pPr algn="l">
              <a:buClrTx/>
              <a:buSzTx/>
              <a:buFontTx/>
            </a:pPr>
            <a:r>
              <a:rPr lang="en-US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abc-dp</a:t>
            </a:r>
            <a:r>
              <a:rPr lang="zh-CN" altLang="en-US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变换</a:t>
            </a:r>
            <a:r>
              <a:rPr lang="en-US" altLang="zh-CN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(clark+park</a:t>
            </a:r>
            <a:r>
              <a:rPr lang="zh-CN" altLang="en-US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等幅值</a:t>
            </a:r>
            <a:r>
              <a:rPr lang="en-US" altLang="zh-CN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)</a:t>
            </a:r>
            <a:endParaRPr lang="en-US" altLang="zh-CN" sz="2530" b="1" dirty="0" smtClean="0">
              <a:solidFill>
                <a:srgbClr val="5C7885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4" name="Oval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rot="2700000">
            <a:off x="468850" y="360465"/>
            <a:ext cx="430138" cy="429260"/>
          </a:xfrm>
          <a:prstGeom prst="rect">
            <a:avLst/>
          </a:prstGeom>
          <a:solidFill>
            <a:srgbClr val="94ACBC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 dirty="0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rot="2700000">
            <a:off x="792804" y="360465"/>
            <a:ext cx="430138" cy="429260"/>
          </a:xfrm>
          <a:prstGeom prst="rect">
            <a:avLst/>
          </a:prstGeom>
          <a:solidFill>
            <a:srgbClr val="5C7885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 dirty="0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060" y="878840"/>
            <a:ext cx="8905875" cy="581469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WPS 演示</Application>
  <PresentationFormat>宽屏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Arial Unicode MS</vt:lpstr>
      <vt:lpstr>Calibri</vt:lpstr>
      <vt:lpstr>微软雅黑</vt:lpstr>
      <vt:lpstr>Times New Roman</vt:lpstr>
      <vt:lpstr>Wingdings</vt:lpstr>
      <vt:lpstr>Cambria Math</vt:lpstr>
      <vt:lpstr>WPS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伍际鸿</cp:lastModifiedBy>
  <cp:revision>4</cp:revision>
  <dcterms:created xsi:type="dcterms:W3CDTF">2023-08-09T12:44:00Z</dcterms:created>
  <dcterms:modified xsi:type="dcterms:W3CDTF">2025-02-26T08:59:05Z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