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2" r:id="rId3"/>
    <p:sldId id="273" r:id="rId4"/>
    <p:sldId id="274" r:id="rId5"/>
    <p:sldId id="276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 yu" initials="ly" lastIdx="0" clrIdx="0"/>
  <p:cmAuthor id="3" name="作者" initials="A" lastIdx="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ACBC"/>
    <a:srgbClr val="5C7885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png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8.xml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BLDC-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控制原理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520" y="603885"/>
            <a:ext cx="6064250" cy="28943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485" y="3416300"/>
            <a:ext cx="5288915" cy="3413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78840"/>
            <a:ext cx="6065520" cy="2619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45" y="3498215"/>
            <a:ext cx="5921375" cy="33312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BLDC-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转子位置估计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878840"/>
            <a:ext cx="373316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、霍尔传感器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79895" y="878840"/>
            <a:ext cx="373316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、反电动势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40" y="1868170"/>
            <a:ext cx="5953760" cy="32499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145" y="1892935"/>
            <a:ext cx="6255385" cy="32251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BLDC-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六相换步法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878840"/>
            <a:ext cx="373316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、控制框图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75" y="123190"/>
            <a:ext cx="3302000" cy="3151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555" y="3426460"/>
            <a:ext cx="6100445" cy="3431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46780"/>
            <a:ext cx="6062980" cy="3411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BLDC-</a:t>
            </a:r>
            <a:r>
              <a:rPr lang="zh-CN" alt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六相换步法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701040"/>
            <a:ext cx="373316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、扭矩波动原因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65" y="1105535"/>
            <a:ext cx="4544060" cy="25565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40815" y="3662045"/>
            <a:ext cx="204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换向期间速度波动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155" y="271145"/>
            <a:ext cx="3605530" cy="17805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32475" y="2051685"/>
            <a:ext cx="204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理想三相电流变化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1415" y="-43180"/>
            <a:ext cx="3316605" cy="237299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9545955" y="2202815"/>
            <a:ext cx="204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实际三相电流变化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365" y="3933190"/>
            <a:ext cx="4495165" cy="252857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01980" y="6461760"/>
            <a:ext cx="405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换向期间速度、三相电流、转矩变化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4425" y="2419985"/>
            <a:ext cx="3730625" cy="20986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768975" y="4518660"/>
            <a:ext cx="204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 C</a:t>
            </a:r>
            <a:r>
              <a:rPr lang="zh-CN" altLang="en-US"/>
              <a:t>相建立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735" y="2571115"/>
            <a:ext cx="3644265" cy="20504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9051290" y="4721860"/>
            <a:ext cx="31407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相断开</a:t>
            </a:r>
            <a:r>
              <a:rPr lang="en-US" altLang="zh-CN"/>
              <a:t> B</a:t>
            </a:r>
            <a:r>
              <a:rPr lang="zh-CN" altLang="en-US"/>
              <a:t>相建立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相先下降再与</a:t>
            </a:r>
            <a:r>
              <a:rPr lang="en-US" altLang="zh-CN"/>
              <a:t>B</a:t>
            </a:r>
            <a:r>
              <a:rPr lang="zh-CN" altLang="en-US"/>
              <a:t>相达到平衡</a:t>
            </a:r>
            <a:endParaRPr lang="zh-CN" altLang="en-US"/>
          </a:p>
          <a:p>
            <a:r>
              <a:rPr lang="en-US" altLang="zh-CN"/>
              <a:t>C</a:t>
            </a:r>
            <a:r>
              <a:rPr lang="zh-CN" altLang="en-US"/>
              <a:t>相这过程也经历断开</a:t>
            </a:r>
            <a:r>
              <a:rPr lang="en-US" altLang="zh-CN"/>
              <a:t>+</a:t>
            </a:r>
            <a:r>
              <a:rPr lang="zh-CN" altLang="en-US"/>
              <a:t>重建？</a:t>
            </a:r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5530" y="4886960"/>
            <a:ext cx="3453130" cy="194246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8247380" y="6461125"/>
            <a:ext cx="2040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感应应激现象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8" name="文本框 3"/>
          <p:cNvSpPr txBox="1"/>
          <p:nvPr/>
        </p:nvSpPr>
        <p:spPr>
          <a:xfrm>
            <a:off x="1440815" y="360680"/>
            <a:ext cx="8847455" cy="683895"/>
          </a:xfrm>
          <a:prstGeom prst="rect">
            <a:avLst/>
          </a:prstGeom>
          <a:noFill/>
          <a:effectLst/>
        </p:spPr>
        <p:txBody>
          <a:bodyPr wrap="square" lIns="68571" tIns="34285" rIns="68571" bIns="34285" rtlCol="0">
            <a:noAutofit/>
          </a:bodyPr>
          <a:p>
            <a:pPr algn="l">
              <a:buClrTx/>
              <a:buSzTx/>
              <a:buFontTx/>
            </a:pPr>
            <a:r>
              <a:rPr lang="en-US" sz="2530" b="1" dirty="0" smtClean="0">
                <a:solidFill>
                  <a:srgbClr val="5C7885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微软雅黑" panose="020B0503020204020204" charset="-122"/>
              </a:rPr>
              <a:t>BLDC</a:t>
            </a: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  <a:p>
            <a:pPr algn="l">
              <a:buClrTx/>
              <a:buSzTx/>
              <a:buFontTx/>
            </a:pPr>
            <a:endParaRPr lang="zh-CN" altLang="en-US" sz="2530" b="1" dirty="0" smtClean="0">
              <a:solidFill>
                <a:srgbClr val="5C7885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微软雅黑" panose="020B0503020204020204" charset="-122"/>
            </a:endParaRPr>
          </a:p>
        </p:txBody>
      </p:sp>
      <p:sp>
        <p:nvSpPr>
          <p:cNvPr id="4" name="Oval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 rot="2700000">
            <a:off x="468850" y="360465"/>
            <a:ext cx="430138" cy="429260"/>
          </a:xfrm>
          <a:prstGeom prst="rect">
            <a:avLst/>
          </a:prstGeom>
          <a:solidFill>
            <a:srgbClr val="94AC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5" name="Oval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rot="2700000">
            <a:off x="792804" y="360465"/>
            <a:ext cx="430138" cy="429260"/>
          </a:xfrm>
          <a:prstGeom prst="rect">
            <a:avLst/>
          </a:prstGeom>
          <a:solidFill>
            <a:srgbClr val="5C7885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defTabSz="1217295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defTabSz="121729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sz="3100" dirty="0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0365" y="878840"/>
            <a:ext cx="3733165" cy="52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</a:pPr>
            <a:r>
              <a:rPr 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</a:rPr>
              <a:t>、七段式矢量</a:t>
            </a:r>
            <a:r>
              <a:rPr lang="zh-CN" altLang="en-US" sz="1900" b="1" dirty="0">
                <a:solidFill>
                  <a:srgbClr val="5C7885"/>
                </a:solidFill>
                <a:uFillTx/>
                <a:latin typeface="Times New Roman" panose="02020603050405020304" charset="0"/>
                <a:ea typeface="微软雅黑" panose="020B0503020204020204" charset="-122"/>
                <a:cs typeface="微软雅黑" panose="020B0503020204020204" charset="-122"/>
                <a:sym typeface="+mn-ea"/>
              </a:rPr>
              <a:t>切换时间点</a:t>
            </a:r>
            <a:endParaRPr lang="zh-CN" altLang="en-US" sz="1900" b="1" dirty="0">
              <a:solidFill>
                <a:srgbClr val="5C7885"/>
              </a:solidFill>
              <a:uFillTx/>
              <a:latin typeface="Times New Roman" panose="02020603050405020304" charset="0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1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  <p:tag name="KSO_WM_UNIT_TEXT_FILL_FORE_SCHEMECOLOR_INDEX_BRIGHTNESS" val="0.35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WPS 演示</Application>
  <PresentationFormat>宽屏</PresentationFormat>
  <Paragraphs>41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Times New Roman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伍际鸿</cp:lastModifiedBy>
  <cp:revision>12</cp:revision>
  <dcterms:created xsi:type="dcterms:W3CDTF">2023-08-09T12:44:00Z</dcterms:created>
  <dcterms:modified xsi:type="dcterms:W3CDTF">2025-03-02T17:46:20Z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