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7.jpeg" ContentType="image/jpeg"/>
  <Override PartName="/ppt/media/image15.jpeg" ContentType="image/jpeg"/>
  <Override PartName="/ppt/media/image14.jpeg" ContentType="image/jpeg"/>
  <Override PartName="/ppt/media/image13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3.jpeg" ContentType="image/jpeg"/>
  <Override PartName="/ppt/media/image22.png" ContentType="image/png"/>
  <Override PartName="/ppt/media/image2.png" ContentType="image/png"/>
  <Override PartName="/ppt/media/image21.png" ContentType="image/png"/>
  <Override PartName="/ppt/media/image20.jpeg" ContentType="image/jpeg"/>
  <Override PartName="/ppt/media/image19.jpeg" ContentType="image/jpe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778040" y="790344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45060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77804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1197080" y="7073640"/>
            <a:ext cx="1989360" cy="15872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1197080" y="7073640"/>
            <a:ext cx="1989360" cy="158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778040" y="2298600"/>
            <a:ext cx="20827800" cy="2154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77804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5060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778040" y="790344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1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</a:rPr>
              <a:t>标题文本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单击鼠标编辑大纲文字格式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第二个大纲级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第三大纲级别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第四大纲级别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第五大纲级别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第六大纲级别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第七大纲级别正文级别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1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正文级别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2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正文级别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3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正文级别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4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正文级别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5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wider-challenge.org/" TargetMode="External"/><Relationship Id="rId2" Type="http://schemas.openxmlformats.org/officeDocument/2006/relationships/hyperlink" Target="https://biendata.com/competition/cloudcup2018/leaderboard/" TargetMode="External"/><Relationship Id="rId3" Type="http://schemas.openxmlformats.org/officeDocument/2006/relationships/hyperlink" Target="https://github.com/mahyarnajibi/SSH" TargetMode="External"/><Relationship Id="rId4" Type="http://schemas.openxmlformats.org/officeDocument/2006/relationships/hyperlink" Target="https://github.com/mahyarnajibi/SSH" TargetMode="External"/><Relationship Id="rId5" Type="http://schemas.openxmlformats.org/officeDocument/2006/relationships/hyperlink" Target="https://github.com/mahyarnajibi/SSH" TargetMode="External"/><Relationship Id="rId6" Type="http://schemas.openxmlformats.org/officeDocument/2006/relationships/hyperlink" Target="https://github.com/mahyarnajibi/SSH" TargetMode="External"/><Relationship Id="rId7" Type="http://schemas.openxmlformats.org/officeDocument/2006/relationships/hyperlink" Target="https://github.com/mahyarnajibi/SSH" TargetMode="External"/><Relationship Id="rId8" Type="http://schemas.openxmlformats.org/officeDocument/2006/relationships/hyperlink" Target="https://github.com/mahyarnajibi/SSH" TargetMode="External"/><Relationship Id="rId9" Type="http://schemas.openxmlformats.org/officeDocument/2006/relationships/hyperlink" Target="https://github.com/mahyarnajibi/SSH" TargetMode="External"/><Relationship Id="rId10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biendata.com/competition/cloudcup2018/leaderboard/" TargetMode="External"/><Relationship Id="rId2" Type="http://schemas.openxmlformats.org/officeDocument/2006/relationships/hyperlink" Target="https://biendata.com/competition/cloudcup2018/leaderboard/" TargetMode="External"/><Relationship Id="rId3" Type="http://schemas.openxmlformats.org/officeDocument/2006/relationships/hyperlink" Target="https://github.com/mahyarnajibi/SSH" TargetMode="External"/><Relationship Id="rId4" Type="http://schemas.openxmlformats.org/officeDocument/2006/relationships/hyperlink" Target="https://github.com/mahyarnajibi/SSH" TargetMode="External"/><Relationship Id="rId5" Type="http://schemas.openxmlformats.org/officeDocument/2006/relationships/hyperlink" Target="https://biendata.com/competition/cloudcup2018/leaderboard/" TargetMode="External"/><Relationship Id="rId6" Type="http://schemas.openxmlformats.org/officeDocument/2006/relationships/hyperlink" Target="https://biendata.com/competition/cloudcup2018/leaderboard/" TargetMode="External"/><Relationship Id="rId7" Type="http://schemas.openxmlformats.org/officeDocument/2006/relationships/hyperlink" Target="https://biendata.com/competition/cloudcup2018/leaderboard/" TargetMode="External"/><Relationship Id="rId8" Type="http://schemas.openxmlformats.org/officeDocument/2006/relationships/hyperlink" Target="https://biendata.com/competition/cloudcup2018/leaderboard/" TargetMode="External"/><Relationship Id="rId9" Type="http://schemas.openxmlformats.org/officeDocument/2006/relationships/hyperlink" Target="https://biendata.com/competition/cloudcup2018/leaderboard/" TargetMode="External"/><Relationship Id="rId10" Type="http://schemas.openxmlformats.org/officeDocument/2006/relationships/hyperlink" Target="https://biendata.com/competition/cloudcup2018/leaderboard/" TargetMode="External"/><Relationship Id="rId11" Type="http://schemas.openxmlformats.org/officeDocument/2006/relationships/hyperlink" Target="https://github.com/mahyarnajibi/SSH" TargetMode="External"/><Relationship Id="rId12" Type="http://schemas.openxmlformats.org/officeDocument/2006/relationships/hyperlink" Target="https://github.com/mahyarnajibi/SSH" TargetMode="External"/><Relationship Id="rId13" Type="http://schemas.openxmlformats.org/officeDocument/2006/relationships/hyperlink" Target="https://github.com/mahyarnajibi/SSH" TargetMode="External"/><Relationship Id="rId14" Type="http://schemas.openxmlformats.org/officeDocument/2006/relationships/hyperlink" Target="https://github.com/mahyarnajibi/SSH" TargetMode="External"/><Relationship Id="rId15" Type="http://schemas.openxmlformats.org/officeDocument/2006/relationships/image" Target="../media/image22.png"/><Relationship Id="rId16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mmlab.ie.cuhk.edu.hk/projects/WIDERFace/WiderFace_Results.html" TargetMode="External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1778040" y="2271240"/>
            <a:ext cx="2082780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11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Bold Bold"/>
              </a:rPr>
              <a:t>云从人头计数冠军方案分享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1778040" y="9116640"/>
            <a:ext cx="2082780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 algn="ctr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1" lang="en-US" sz="30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Regular"/>
              </a:rPr>
              <a:t>wechat&amp;phone: 13032893650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5040" indent="-634680" algn="ctr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1" lang="en-US" sz="30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Regular"/>
              </a:rPr>
              <a:t>CAD&amp;CG,CS,ZJU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6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6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6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10203120" y="13024080"/>
            <a:ext cx="822672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Han Sans CN Medium"/>
                <a:ea typeface="Source Han Sans CN Medium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1778040" y="7529400"/>
            <a:ext cx="2082780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Regular"/>
              </a:rPr>
              <a:t>Team:ZJUAI </a:t>
            </a:r>
            <a:r>
              <a:rPr b="1" lang="en-US" sz="30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（叶伟才 邓醇方 杨晔 孟让）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Regular"/>
              </a:rPr>
              <a:t>Team Leader: Weicai Ye </a:t>
            </a:r>
            <a:r>
              <a:rPr b="1" lang="en-US" sz="30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（叶伟才）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Regular"/>
              </a:rPr>
              <a:t>yeweicai@zju.edu.cn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6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6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模型框架：</a:t>
            </a: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Pyramidbox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-6840" y="4328640"/>
            <a:ext cx="7128720" cy="921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vgg16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改为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res50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模型采用类似图像金字塔的方式来融合更多层次的特征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使用半监督的方法来学习较小的、模糊的和部分遮挡的人脸的语境特征，如肩膀占比多大之类的，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使用新的采样来重点关注较小的人脸，这对于单图多人头的检测的提升起到一定的帮助。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图片 2" descr=""/>
          <p:cNvPicPr/>
          <p:nvPr/>
        </p:nvPicPr>
        <p:blipFill>
          <a:blip r:embed="rId1"/>
          <a:stretch/>
        </p:blipFill>
        <p:spPr>
          <a:xfrm>
            <a:off x="7122960" y="2669040"/>
            <a:ext cx="17260200" cy="10322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8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8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模型训练</a:t>
            </a: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-6840" y="3765600"/>
            <a:ext cx="22543560" cy="1108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将数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据增强平衡过的训练数据集，分为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train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、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val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数据集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,val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选取应尽量跟测试集的分布保持一致，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validate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计算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mAP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的结果跟线上的结果基本一致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使用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预训练模型来加速训练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,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使用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4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块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titan GPU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进行训练，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batch_size=32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lr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设置为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1e-3,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采用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warm up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的方式，前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1600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个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iteration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按照每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400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个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iter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进行线性增加，直到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lr=1e-3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，接着设置进行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lr decay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， 使用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sgd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进行优化，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momentum=0.99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。这是通用的模型的基本设置方案。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(0.59~0.60mAP)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并行的按照数据集的类别进行多个模型的训练，按照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batch_size=16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，每两块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titan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训练一个模型，总共训练了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5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个单一的模型（还好手头有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12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块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titan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，并行训练一天出现结果），按照数据集类别分别进行测试，模型能得到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个多点的提升。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0.60~0.61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接着基于取得的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baseline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，各种魔改训练调参，有少量提升，改不动了。 看了其他的方案，想改网络内部结构觉得费力不讨好，其他人也没不去，就没去再改了。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榜原截止时间将藏起来的最佳结果提交取得冠军。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模型训练</a:t>
            </a: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图片 1" descr=""/>
          <p:cNvPicPr/>
          <p:nvPr/>
        </p:nvPicPr>
        <p:blipFill>
          <a:blip r:embed="rId1"/>
          <a:stretch/>
        </p:blipFill>
        <p:spPr>
          <a:xfrm>
            <a:off x="-47160" y="3686760"/>
            <a:ext cx="19384200" cy="81687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模型测试</a:t>
            </a: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>
            <a:off x="-6840" y="3765600"/>
            <a:ext cx="18747360" cy="894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使用多尺度测试、图像金字塔测试、翻转测试和原图测试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ensemble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后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能提高测试的精度，提高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mAP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放大图像为原来的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倍，也能提高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mAP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，原因是能够检测到较小的人头。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检测的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BBox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的个数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阈值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提升，能一定程度的提高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mAP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，对于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partA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、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partB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的图像的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bbox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可能较多，设置为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BBox=1000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。 再增大也没有提升。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多模型求得结果，再进行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nms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，也能一定程度上提升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mAP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B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榜数据集跟原有的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our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数据集的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bbox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的数目比较接近，训练好的通用模型、和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our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模型在原有的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our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数据集上进行测试，能分别达到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0.60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0.80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的结果，将两个模型的结果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nms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后能达到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0.86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的结果。最后摸瞎成功       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图片 2" descr=""/>
          <p:cNvPicPr/>
          <p:nvPr/>
        </p:nvPicPr>
        <p:blipFill>
          <a:blip r:embed="rId1"/>
          <a:stretch/>
        </p:blipFill>
        <p:spPr>
          <a:xfrm>
            <a:off x="15802560" y="10064880"/>
            <a:ext cx="1062000" cy="10620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6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6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模型测试</a:t>
            </a: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图片 1" descr=""/>
          <p:cNvPicPr/>
          <p:nvPr/>
        </p:nvPicPr>
        <p:blipFill>
          <a:blip r:embed="rId1"/>
          <a:stretch/>
        </p:blipFill>
        <p:spPr>
          <a:xfrm>
            <a:off x="-6840" y="3922920"/>
            <a:ext cx="18851040" cy="89499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5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5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模型测试</a:t>
            </a: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trick--nms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图片 2" descr=""/>
          <p:cNvPicPr/>
          <p:nvPr/>
        </p:nvPicPr>
        <p:blipFill>
          <a:blip r:embed="rId1"/>
          <a:stretch/>
        </p:blipFill>
        <p:spPr>
          <a:xfrm>
            <a:off x="6599520" y="2669040"/>
            <a:ext cx="13624920" cy="102052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8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8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可视化结果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小人头、密集场景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图片 2" descr=""/>
          <p:cNvPicPr/>
          <p:nvPr/>
        </p:nvPicPr>
        <p:blipFill>
          <a:blip r:embed="rId1"/>
          <a:stretch/>
        </p:blipFill>
        <p:spPr>
          <a:xfrm>
            <a:off x="0" y="3600360"/>
            <a:ext cx="9753120" cy="6514920"/>
          </a:xfrm>
          <a:prstGeom prst="rect">
            <a:avLst/>
          </a:prstGeom>
          <a:ln>
            <a:noFill/>
          </a:ln>
        </p:spPr>
      </p:pic>
      <p:pic>
        <p:nvPicPr>
          <p:cNvPr id="212" name="图片 4" descr=""/>
          <p:cNvPicPr/>
          <p:nvPr/>
        </p:nvPicPr>
        <p:blipFill>
          <a:blip r:embed="rId2"/>
          <a:stretch/>
        </p:blipFill>
        <p:spPr>
          <a:xfrm>
            <a:off x="10202400" y="3600360"/>
            <a:ext cx="9753120" cy="30859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可视化结果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遮挡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图片 2" descr=""/>
          <p:cNvPicPr/>
          <p:nvPr/>
        </p:nvPicPr>
        <p:blipFill>
          <a:blip r:embed="rId1"/>
          <a:stretch/>
        </p:blipFill>
        <p:spPr>
          <a:xfrm>
            <a:off x="172080" y="3639960"/>
            <a:ext cx="9753120" cy="7314840"/>
          </a:xfrm>
          <a:prstGeom prst="rect">
            <a:avLst/>
          </a:prstGeom>
          <a:ln>
            <a:noFill/>
          </a:ln>
        </p:spPr>
      </p:pic>
      <p:pic>
        <p:nvPicPr>
          <p:cNvPr id="223" name="图片 3" descr=""/>
          <p:cNvPicPr/>
          <p:nvPr/>
        </p:nvPicPr>
        <p:blipFill>
          <a:blip r:embed="rId2"/>
          <a:stretch/>
        </p:blipFill>
        <p:spPr>
          <a:xfrm>
            <a:off x="11230560" y="3639960"/>
            <a:ext cx="10058040" cy="56574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可视化结果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灰度图、模糊等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图片 1" descr=""/>
          <p:cNvPicPr/>
          <p:nvPr/>
        </p:nvPicPr>
        <p:blipFill>
          <a:blip r:embed="rId1"/>
          <a:stretch/>
        </p:blipFill>
        <p:spPr>
          <a:xfrm>
            <a:off x="227880" y="4126320"/>
            <a:ext cx="10375560" cy="6888240"/>
          </a:xfrm>
          <a:prstGeom prst="rect">
            <a:avLst/>
          </a:prstGeom>
          <a:ln>
            <a:noFill/>
          </a:ln>
        </p:spPr>
      </p:pic>
      <p:pic>
        <p:nvPicPr>
          <p:cNvPr id="234" name="图片 2" descr=""/>
          <p:cNvPicPr/>
          <p:nvPr/>
        </p:nvPicPr>
        <p:blipFill>
          <a:blip r:embed="rId2"/>
          <a:stretch/>
        </p:blipFill>
        <p:spPr>
          <a:xfrm>
            <a:off x="11251080" y="4126320"/>
            <a:ext cx="9742320" cy="64677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4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4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Shape 6"/>
          <p:cNvSpPr txBox="1"/>
          <p:nvPr/>
        </p:nvSpPr>
        <p:spPr>
          <a:xfrm>
            <a:off x="975960" y="978480"/>
            <a:ext cx="359244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最终结果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-46800" y="6890040"/>
            <a:ext cx="20159280" cy="3463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10144800" y="13024080"/>
            <a:ext cx="726228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图片 2" descr=""/>
          <p:cNvPicPr/>
          <p:nvPr/>
        </p:nvPicPr>
        <p:blipFill>
          <a:blip r:embed="rId1"/>
          <a:stretch/>
        </p:blipFill>
        <p:spPr>
          <a:xfrm>
            <a:off x="14622840" y="2669040"/>
            <a:ext cx="8891640" cy="10204200"/>
          </a:xfrm>
          <a:prstGeom prst="rect">
            <a:avLst/>
          </a:prstGeom>
          <a:ln>
            <a:noFill/>
          </a:ln>
        </p:spPr>
      </p:pic>
      <p:pic>
        <p:nvPicPr>
          <p:cNvPr id="244" name="图片 4" descr=""/>
          <p:cNvPicPr/>
          <p:nvPr/>
        </p:nvPicPr>
        <p:blipFill>
          <a:blip r:embed="rId2"/>
          <a:stretch/>
        </p:blipFill>
        <p:spPr>
          <a:xfrm>
            <a:off x="-6840" y="2669040"/>
            <a:ext cx="12812760" cy="102042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9753480" y="13024080"/>
            <a:ext cx="803736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Han Sans CN Medium"/>
                <a:ea typeface="Source Han Sans CN Medium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Shape 7"/>
          <p:cNvSpPr txBox="1"/>
          <p:nvPr/>
        </p:nvSpPr>
        <p:spPr>
          <a:xfrm>
            <a:off x="975960" y="978120"/>
            <a:ext cx="234288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Outline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>
            <a:off x="-6840" y="3352320"/>
            <a:ext cx="5780160" cy="566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云从比赛任务介绍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相关工作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可视化结果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最终结果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参考文献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小结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1377000" y="74286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1"/>
          <p:cNvSpPr/>
          <p:nvPr/>
        </p:nvSpPr>
        <p:spPr>
          <a:xfrm>
            <a:off x="2112120" y="8854200"/>
            <a:ext cx="2342880" cy="3463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图片 3" descr=""/>
          <p:cNvPicPr/>
          <p:nvPr/>
        </p:nvPicPr>
        <p:blipFill>
          <a:blip r:embed="rId1"/>
          <a:stretch/>
        </p:blipFill>
        <p:spPr>
          <a:xfrm>
            <a:off x="9243000" y="2669040"/>
            <a:ext cx="15139800" cy="1011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3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3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6"/>
          <p:cNvSpPr txBox="1"/>
          <p:nvPr/>
        </p:nvSpPr>
        <p:spPr>
          <a:xfrm>
            <a:off x="975960" y="978480"/>
            <a:ext cx="359244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参考文献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-6480" y="4570560"/>
            <a:ext cx="21644280" cy="640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1"/>
              </a:rPr>
              <a:t>http://wider-challenge.org/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2"/>
              </a:rPr>
              <a:t>https://biendata.com/competition/cloudcup2018/final-leaderboard/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3"/>
              </a:rPr>
              <a:t>http://mmlab.ie.cuhk.edu.hk/projects/WIDERFace/WiderFace_Results.html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4"/>
              </a:rPr>
              <a:t>https://github.com/mahyarnajibi/SSH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5"/>
              </a:rPr>
              <a:t>https://github.com/PaddlePaddle/models/tree/develop/fluid/PaddleCV/face_detection  百度paddlepaddle源码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  <a:hlinkClick r:id="rId6"/>
              </a:rPr>
              <a:t>，不推荐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7"/>
              </a:rPr>
              <a:t>https://github.com/Goingqs/PyramidBox  民间开源pytorch版本，直接跑不起来，需要使用我修改的代码及模型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  <a:hlinkClick r:id="rId8"/>
              </a:rPr>
              <a:t>，最近比较忙，还没将比赛代码开源。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9"/>
              </a:rPr>
              <a:t>https://github.com/aleju/imgaug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10144800" y="13024080"/>
            <a:ext cx="752256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2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2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5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6"/>
          <p:cNvSpPr txBox="1"/>
          <p:nvPr/>
        </p:nvSpPr>
        <p:spPr>
          <a:xfrm>
            <a:off x="975960" y="978480"/>
            <a:ext cx="359244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小结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-6480" y="4570560"/>
            <a:ext cx="22001040" cy="640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1"/>
              </a:rPr>
              <a:t>数据增强、平衡很重要！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2"/>
              </a:rPr>
              <a:t>问题调研，最新算法了解很重要，能少很多弯路。（专业人脸检测和faster rcnn的区别）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3"/>
              </a:rPr>
              <a:t>调参经验、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训练、测试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4"/>
              </a:rPr>
              <a:t>trick也很重要。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5"/>
              </a:rPr>
              <a:t>卡，卡，卡很重要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  <a:hlinkClick r:id="rId6"/>
              </a:rPr>
              <a:t>！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7"/>
              </a:rPr>
              <a:t>卡，卡，卡很重要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  <a:hlinkClick r:id="rId8"/>
              </a:rPr>
              <a:t>！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9"/>
              </a:rPr>
              <a:t>卡，卡，卡很重要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  <a:hlinkClick r:id="rId10"/>
              </a:rPr>
              <a:t>！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（卡多任性）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11"/>
              </a:rPr>
              <a:t>打比赛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12"/>
              </a:rPr>
              <a:t>熬夜、通宵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13"/>
              </a:rPr>
              <a:t>也很重要。    </a:t>
            </a: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  <a:hlinkClick r:id="rId14"/>
              </a:rPr>
              <a:t>（最后不这么干不过人家啊！）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10144800" y="13024080"/>
            <a:ext cx="752256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图片 1" descr=""/>
          <p:cNvPicPr/>
          <p:nvPr/>
        </p:nvPicPr>
        <p:blipFill>
          <a:blip r:embed="rId15"/>
          <a:stretch/>
        </p:blipFill>
        <p:spPr>
          <a:xfrm>
            <a:off x="7703280" y="7542360"/>
            <a:ext cx="456840" cy="4568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6"/>
          <p:cNvSpPr txBox="1"/>
          <p:nvPr/>
        </p:nvSpPr>
        <p:spPr>
          <a:xfrm>
            <a:off x="975960" y="978480"/>
            <a:ext cx="46789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Q&amp;A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10541520" y="6335280"/>
            <a:ext cx="408096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10144800" y="13024080"/>
            <a:ext cx="781128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10162800" y="13023720"/>
            <a:ext cx="484956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7"/>
          <p:cNvSpPr txBox="1"/>
          <p:nvPr/>
        </p:nvSpPr>
        <p:spPr>
          <a:xfrm>
            <a:off x="1003320" y="978480"/>
            <a:ext cx="585036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云从比赛任务介绍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8"/>
          <p:cNvSpPr/>
          <p:nvPr/>
        </p:nvSpPr>
        <p:spPr>
          <a:xfrm>
            <a:off x="665640" y="2669040"/>
            <a:ext cx="5078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总体任务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9"/>
          <p:cNvSpPr/>
          <p:nvPr/>
        </p:nvSpPr>
        <p:spPr>
          <a:xfrm>
            <a:off x="410040" y="4089960"/>
            <a:ext cx="9792000" cy="368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检测出复杂场景的人头，并进行计算返回每个人头的具体位置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(x,y,w,h)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0"/>
          <p:cNvSpPr/>
          <p:nvPr/>
        </p:nvSpPr>
        <p:spPr>
          <a:xfrm>
            <a:off x="665640" y="6184440"/>
            <a:ext cx="307764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挑战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410040" y="7249680"/>
            <a:ext cx="11325600" cy="4677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小脸、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遮挡、光亮度变化、密集场景、不同场景区别较大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数据集标注并不统一（标注人脸、标注头、标注包含肩膀），模型很难训练。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不同数据集图像数量不同，人头数也不同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15915600" y="2669040"/>
            <a:ext cx="5078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评价指标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>
            <a:off x="13559040" y="3897720"/>
            <a:ext cx="9792000" cy="368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mAP       IOU&gt;0.5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Recall = TP / (TP+FN)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Precision = TP /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TP+FP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1" descr=""/>
          <p:cNvPicPr/>
          <p:nvPr/>
        </p:nvPicPr>
        <p:blipFill>
          <a:blip r:embed="rId1"/>
          <a:stretch/>
        </p:blipFill>
        <p:spPr>
          <a:xfrm>
            <a:off x="11736000" y="5907240"/>
            <a:ext cx="5190840" cy="3876480"/>
          </a:xfrm>
          <a:prstGeom prst="rect">
            <a:avLst/>
          </a:prstGeom>
          <a:ln>
            <a:noFill/>
          </a:ln>
        </p:spPr>
      </p:pic>
      <p:pic>
        <p:nvPicPr>
          <p:cNvPr id="71" name="图片 2" descr=""/>
          <p:cNvPicPr/>
          <p:nvPr/>
        </p:nvPicPr>
        <p:blipFill>
          <a:blip r:embed="rId2"/>
          <a:stretch/>
        </p:blipFill>
        <p:spPr>
          <a:xfrm>
            <a:off x="19198440" y="5907240"/>
            <a:ext cx="4152600" cy="4485960"/>
          </a:xfrm>
          <a:prstGeom prst="rect">
            <a:avLst/>
          </a:prstGeom>
          <a:ln>
            <a:noFill/>
          </a:ln>
        </p:spPr>
      </p:pic>
      <p:pic>
        <p:nvPicPr>
          <p:cNvPr id="72" name="图片 6" descr=""/>
          <p:cNvPicPr/>
          <p:nvPr/>
        </p:nvPicPr>
        <p:blipFill>
          <a:blip r:embed="rId3"/>
          <a:stretch/>
        </p:blipFill>
        <p:spPr>
          <a:xfrm>
            <a:off x="11736000" y="9784080"/>
            <a:ext cx="5871600" cy="308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7"/>
          <p:cNvSpPr txBox="1"/>
          <p:nvPr/>
        </p:nvSpPr>
        <p:spPr>
          <a:xfrm>
            <a:off x="975960" y="978480"/>
            <a:ext cx="564156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相关工作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9"/>
          <p:cNvSpPr/>
          <p:nvPr/>
        </p:nvSpPr>
        <p:spPr>
          <a:xfrm>
            <a:off x="-47160" y="4256280"/>
            <a:ext cx="8824320" cy="4442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One stage: SSD YOLO ,etc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Two stage: Faster rcnn  Mask rcnn ,etc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10"/>
          <p:cNvSpPr/>
          <p:nvPr/>
        </p:nvSpPr>
        <p:spPr>
          <a:xfrm>
            <a:off x="9000" y="2669040"/>
            <a:ext cx="5078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目标检测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1"/>
          <p:cNvSpPr/>
          <p:nvPr/>
        </p:nvSpPr>
        <p:spPr>
          <a:xfrm>
            <a:off x="13421520" y="2669040"/>
            <a:ext cx="1079136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人脸检测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2"/>
          <p:cNvSpPr/>
          <p:nvPr/>
        </p:nvSpPr>
        <p:spPr>
          <a:xfrm>
            <a:off x="13421520" y="4256280"/>
            <a:ext cx="8255880" cy="589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Face detectors based on CNNs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WIDER Face dataset,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SSH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Pyramidbox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  <a:hlinkClick r:id="rId1"/>
              </a:rPr>
              <a:t>http://mmlab.ie.cuhk.edu.hk/projects/WIDERFace/WiderFace_Results.html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3"/>
          <p:cNvSpPr/>
          <p:nvPr/>
        </p:nvSpPr>
        <p:spPr>
          <a:xfrm>
            <a:off x="9000" y="7111440"/>
            <a:ext cx="640620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4"/>
          <p:cNvSpPr/>
          <p:nvPr/>
        </p:nvSpPr>
        <p:spPr>
          <a:xfrm>
            <a:off x="9000" y="8699040"/>
            <a:ext cx="9140400" cy="423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7"/>
          <p:cNvSpPr txBox="1"/>
          <p:nvPr/>
        </p:nvSpPr>
        <p:spPr>
          <a:xfrm>
            <a:off x="975960" y="978480"/>
            <a:ext cx="600480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 比赛过程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-38880" y="2669040"/>
            <a:ext cx="9453600" cy="71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赛题调研和模型选择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数据分析处理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模型训练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模型测试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6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6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赛题调研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-6840" y="3765600"/>
            <a:ext cx="8679960" cy="921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人头计数和人脸计数类似，部分数据集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人头其实也就是人脸的标注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mmlab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widerface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排行榜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ssh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pyramidbox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是比较好的检测网络，且能找到开源的代码作为参考。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14181480" y="285048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模型选择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14181480" y="4456440"/>
            <a:ext cx="8679960" cy="893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同样的数据和训练方式下，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pyramidbox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mAP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要明显高于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ssh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，主要在数据增强上要比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ssh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做的多，而且相对来说引入了一些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context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先验信息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百度开源的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pyramidbox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试验过程中发现太鸡肋了，并行训练不起来，还贼慢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魔改民间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pytorch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版本的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pyramidbox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9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数据分析处理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-6840" y="3765600"/>
            <a:ext cx="11831040" cy="921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5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个场景组成：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our/mall/ucsd/parta/partb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不同场景的图片数量各异（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5302/1500/2000/300/400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）、每张图片的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bbox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数量各异、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bbox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的尺寸也不尽相同，标注方式也不一样（含肩膀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/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小头，不含肩膀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/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含肩膀，几乎有半身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/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人脸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/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有点随意，不含肩膀）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Our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数据集是官方自己的数据。由于数据图像数量差异较大，我们主要对数据量少的数据进行增强到跟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our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的数据集图片数目基本一致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数据增强：主要有加噪点，模糊，修改色度、光亮、旋转平移等，使用图像增强库（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imgaug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8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8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数据分析处理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-6840" y="3765600"/>
            <a:ext cx="11831040" cy="921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图片 3" descr=""/>
          <p:cNvPicPr/>
          <p:nvPr/>
        </p:nvPicPr>
        <p:blipFill>
          <a:blip r:embed="rId1"/>
          <a:stretch/>
        </p:blipFill>
        <p:spPr>
          <a:xfrm>
            <a:off x="-6840" y="3765600"/>
            <a:ext cx="22529520" cy="90993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7200" y="648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4191200" y="648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-46800" y="12873960"/>
            <a:ext cx="10191960" cy="85896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9753480" y="12873960"/>
            <a:ext cx="14629320" cy="858960"/>
          </a:xfrm>
          <a:prstGeom prst="rect">
            <a:avLst/>
          </a:prstGeom>
          <a:solidFill>
            <a:schemeClr val="accent5">
              <a:lumOff val="-29857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10145520" y="12982680"/>
            <a:ext cx="69390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云从人头计数冠军方案分享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-7200" y="875520"/>
            <a:ext cx="24397920" cy="1792800"/>
          </a:xfrm>
          <a:prstGeom prst="rect">
            <a:avLst/>
          </a:prstGeom>
          <a:solidFill>
            <a:srgbClr val="d5d5d5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7"/>
          <p:cNvSpPr txBox="1"/>
          <p:nvPr/>
        </p:nvSpPr>
        <p:spPr>
          <a:xfrm>
            <a:off x="975960" y="978480"/>
            <a:ext cx="537372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buClr>
                <a:srgbClr val="a1050d"/>
              </a:buClr>
              <a:buSzPct val="125000"/>
              <a:buFont typeface="Symbol" charset="2"/>
              <a:buChar char=""/>
            </a:pP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ource Han Sans CN Medium"/>
              </a:rPr>
              <a:t> </a:t>
            </a:r>
            <a:r>
              <a:rPr b="0" lang="en-US" sz="5200" spc="-1" strike="noStrike">
                <a:solidFill>
                  <a:srgbClr val="a1050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方案介绍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1377000" y="2950200"/>
            <a:ext cx="2342880" cy="158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"/>
          <p:cNvSpPr/>
          <p:nvPr/>
        </p:nvSpPr>
        <p:spPr>
          <a:xfrm>
            <a:off x="-6840" y="2669040"/>
            <a:ext cx="102092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6280" indent="-475920">
              <a:lnSpc>
                <a:spcPct val="100000"/>
              </a:lnSpc>
              <a:buClr>
                <a:srgbClr val="011993"/>
              </a:buClr>
              <a:buSzPct val="12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01199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数据分析处理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-6840" y="3765600"/>
            <a:ext cx="11831040" cy="921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图片 1" descr=""/>
          <p:cNvPicPr/>
          <p:nvPr/>
        </p:nvPicPr>
        <p:blipFill>
          <a:blip r:embed="rId1"/>
          <a:stretch/>
        </p:blipFill>
        <p:spPr>
          <a:xfrm>
            <a:off x="10344240" y="2565360"/>
            <a:ext cx="14038920" cy="10308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3038</Words>
  <Paragraphs>284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2018-10-10T16:58:00Z</dcterms:created>
  <dc:creator/>
  <dc:description/>
  <dc:language>zh-CN</dc:language>
  <cp:lastModifiedBy/>
  <dcterms:modified xsi:type="dcterms:W3CDTF">2019-03-02T16:43:04Z</dcterms:modified>
  <cp:revision>90</cp:revision>
  <dc:subject/>
  <dc:title>Semantic Segmentation Papers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2052-11.1.0.8214</vt:lpwstr>
  </property>
  <property fmtid="{D5CDD505-2E9C-101B-9397-08002B2CF9AE}" pid="6" name="KSORubyTemplateID">
    <vt:lpwstr>13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