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4" r:id="rId4"/>
    <p:sldId id="305" r:id="rId5"/>
    <p:sldId id="307" r:id="rId6"/>
    <p:sldId id="314" r:id="rId7"/>
    <p:sldId id="309" r:id="rId8"/>
    <p:sldId id="315" r:id="rId9"/>
    <p:sldId id="308" r:id="rId10"/>
    <p:sldId id="310" r:id="rId11"/>
    <p:sldId id="311" r:id="rId12"/>
    <p:sldId id="312" r:id="rId13"/>
    <p:sldId id="313" r:id="rId14"/>
    <p:sldId id="316" r:id="rId15"/>
    <p:sldId id="319" r:id="rId16"/>
    <p:sldId id="318" r:id="rId17"/>
    <p:sldId id="320" r:id="rId18"/>
    <p:sldId id="325" r:id="rId19"/>
    <p:sldId id="328" r:id="rId20"/>
    <p:sldId id="326" r:id="rId21"/>
    <p:sldId id="321" r:id="rId22"/>
    <p:sldId id="329" r:id="rId23"/>
    <p:sldId id="322" r:id="rId24"/>
    <p:sldId id="323" r:id="rId25"/>
    <p:sldId id="29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9966"/>
    <a:srgbClr val="FFCC66"/>
    <a:srgbClr val="9BD7EF"/>
    <a:srgbClr val="387D96"/>
    <a:srgbClr val="F0D09C"/>
    <a:srgbClr val="A3846A"/>
    <a:srgbClr val="6A5442"/>
    <a:srgbClr val="E3AA54"/>
    <a:srgbClr val="52A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6" autoAdjust="0"/>
    <p:restoredTop sz="94645" autoAdjust="0"/>
  </p:normalViewPr>
  <p:slideViewPr>
    <p:cSldViewPr>
      <p:cViewPr varScale="1">
        <p:scale>
          <a:sx n="65" d="100"/>
          <a:sy n="65" d="100"/>
        </p:scale>
        <p:origin x="132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7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9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5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4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B993-20C4-4A66-92D5-7BFC1C3FDAF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3D23-5E68-48A9-B8C4-ED14C1BFE5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195736" y="1888329"/>
            <a:ext cx="432048" cy="534300"/>
            <a:chOff x="1907704" y="2617598"/>
            <a:chExt cx="432048" cy="534300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1907704" y="2617598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971328" y="270892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6723856" y="2926685"/>
            <a:ext cx="440432" cy="523370"/>
            <a:chOff x="6651848" y="3409686"/>
            <a:chExt cx="440432" cy="52337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6660232" y="3409686"/>
              <a:ext cx="432048" cy="523370"/>
            </a:xfrm>
            <a:prstGeom prst="line">
              <a:avLst/>
            </a:prstGeom>
            <a:ln w="19050">
              <a:solidFill>
                <a:srgbClr val="387D9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651848" y="3418070"/>
              <a:ext cx="368424" cy="442978"/>
            </a:xfrm>
            <a:prstGeom prst="line">
              <a:avLst/>
            </a:prstGeom>
            <a:ln w="19050">
              <a:solidFill>
                <a:srgbClr val="387D96">
                  <a:alpha val="3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160240" y="2134597"/>
            <a:ext cx="493204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</a:t>
            </a:r>
            <a:endParaRPr lang="ko-KR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624" y="5445224"/>
            <a:ext cx="6008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		</a:t>
            </a:r>
            <a:r>
              <a:rPr lang="ko-KR" altLang="en-US" dirty="0"/>
              <a:t>담당교수 </a:t>
            </a:r>
            <a:r>
              <a:rPr lang="en-US" altLang="ko-KR" dirty="0"/>
              <a:t>	</a:t>
            </a:r>
            <a:r>
              <a:rPr lang="ko-KR" altLang="en-US" dirty="0"/>
              <a:t>배준현 교수</a:t>
            </a:r>
            <a:endParaRPr lang="en-US" altLang="ko-KR" dirty="0"/>
          </a:p>
          <a:p>
            <a:r>
              <a:rPr lang="en-US" altLang="ko-KR" dirty="0"/>
              <a:t> It</a:t>
            </a:r>
            <a:r>
              <a:rPr lang="ko-KR" altLang="en-US" dirty="0"/>
              <a:t>대학 컴퓨터학부 심화컴퓨터 전공</a:t>
            </a:r>
            <a:r>
              <a:rPr lang="en-US" altLang="ko-KR" dirty="0"/>
              <a:t> 2017113426 </a:t>
            </a:r>
            <a:r>
              <a:rPr lang="ko-KR" altLang="en-US" dirty="0"/>
              <a:t>우지현</a:t>
            </a:r>
            <a:endParaRPr lang="en-US" altLang="ko-KR" dirty="0"/>
          </a:p>
          <a:p>
            <a:r>
              <a:rPr lang="en-US" altLang="ko-KR" dirty="0"/>
              <a:t> It</a:t>
            </a:r>
            <a:r>
              <a:rPr lang="ko-KR" altLang="en-US" dirty="0"/>
              <a:t>대학 컴퓨터학부 심화컴퓨터 전공</a:t>
            </a:r>
            <a:r>
              <a:rPr lang="en-US" altLang="ko-KR" dirty="0"/>
              <a:t> 2017110280 </a:t>
            </a:r>
            <a:r>
              <a:rPr lang="ko-KR" altLang="en-US" dirty="0"/>
              <a:t>이재영</a:t>
            </a:r>
          </a:p>
        </p:txBody>
      </p:sp>
    </p:spTree>
    <p:extLst>
      <p:ext uri="{BB962C8B-B14F-4D97-AF65-F5344CB8AC3E}">
        <p14:creationId xmlns:p14="http://schemas.microsoft.com/office/powerpoint/2010/main" val="98056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772816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Step2.	</a:t>
            </a:r>
            <a:r>
              <a:rPr lang="ko-KR" altLang="en-US" dirty="0"/>
              <a:t>아래 두 조건을 만족시키는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a. Finish[</a:t>
            </a:r>
            <a:r>
              <a:rPr lang="en-US" altLang="ko-KR" dirty="0" err="1"/>
              <a:t>i</a:t>
            </a:r>
            <a:r>
              <a:rPr lang="en-US" altLang="ko-KR" dirty="0"/>
              <a:t>] == false</a:t>
            </a:r>
          </a:p>
          <a:p>
            <a:r>
              <a:rPr lang="en-US" altLang="ko-KR" dirty="0"/>
              <a:t>	b. Need[</a:t>
            </a:r>
            <a:r>
              <a:rPr lang="en-US" altLang="ko-KR" dirty="0" err="1"/>
              <a:t>i</a:t>
            </a:r>
            <a:r>
              <a:rPr lang="en-US" altLang="ko-KR" dirty="0"/>
              <a:t>] &lt;= Work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그러한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찾을 수 없다면 </a:t>
            </a:r>
            <a:r>
              <a:rPr lang="en-US" altLang="ko-KR" dirty="0"/>
              <a:t>step 4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7744" y="321297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/*need </a:t>
            </a:r>
            <a:r>
              <a:rPr lang="ko-KR" altLang="en-US" dirty="0"/>
              <a:t>초기값</a:t>
            </a:r>
            <a:endParaRPr lang="en-US" altLang="ko-KR" dirty="0"/>
          </a:p>
          <a:p>
            <a:r>
              <a:rPr lang="en-US" altLang="ko-KR" dirty="0"/>
              <a:t>	need[</a:t>
            </a:r>
            <a:r>
              <a:rPr lang="en-US" altLang="ko-KR" dirty="0" err="1"/>
              <a:t>i</a:t>
            </a:r>
            <a:r>
              <a:rPr lang="en-US" altLang="ko-KR" dirty="0"/>
              <a:t>][j] = maximum[</a:t>
            </a:r>
            <a:r>
              <a:rPr lang="en-US" altLang="ko-KR" dirty="0" err="1"/>
              <a:t>i</a:t>
            </a:r>
            <a:r>
              <a:rPr lang="en-US" altLang="ko-KR" dirty="0"/>
              <a:t>][j] - allocation[</a:t>
            </a:r>
            <a:r>
              <a:rPr lang="en-US" altLang="ko-KR" dirty="0" err="1"/>
              <a:t>i</a:t>
            </a:r>
            <a:r>
              <a:rPr lang="en-US" altLang="ko-KR" dirty="0"/>
              <a:t>][j]; */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safety(){</a:t>
            </a:r>
          </a:p>
          <a:p>
            <a:r>
              <a:rPr lang="en-US" altLang="ko-KR" dirty="0"/>
              <a:t>    &lt;step1&gt;</a:t>
            </a:r>
          </a:p>
          <a:p>
            <a:r>
              <a:rPr lang="en-US" altLang="ko-KR" dirty="0"/>
              <a:t>    While(1){</a:t>
            </a:r>
          </a:p>
          <a:p>
            <a:r>
              <a:rPr lang="en-US" altLang="ko-KR" dirty="0"/>
              <a:t>	&lt;step2&gt;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772816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Step2.	</a:t>
            </a:r>
            <a:r>
              <a:rPr lang="ko-KR" altLang="en-US" dirty="0"/>
              <a:t>아래 두 조건을 만족시키는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a. Finish[</a:t>
            </a:r>
            <a:r>
              <a:rPr lang="en-US" altLang="ko-KR" dirty="0" err="1"/>
              <a:t>i</a:t>
            </a:r>
            <a:r>
              <a:rPr lang="en-US" altLang="ko-KR" dirty="0"/>
              <a:t>] == false</a:t>
            </a:r>
          </a:p>
          <a:p>
            <a:r>
              <a:rPr lang="en-US" altLang="ko-KR" dirty="0"/>
              <a:t>	b. Need[</a:t>
            </a:r>
            <a:r>
              <a:rPr lang="en-US" altLang="ko-KR" dirty="0" err="1"/>
              <a:t>i</a:t>
            </a:r>
            <a:r>
              <a:rPr lang="en-US" altLang="ko-KR" dirty="0"/>
              <a:t>] &lt;= Work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3284984"/>
            <a:ext cx="3816424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num; </a:t>
            </a:r>
            <a:r>
              <a:rPr lang="en-US" altLang="ko-KR" dirty="0" err="1"/>
              <a:t>i</a:t>
            </a:r>
            <a:r>
              <a:rPr lang="en-US" altLang="ko-KR" dirty="0"/>
              <a:t> != num;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= (i+1) % CUSTOMERS) {</a:t>
            </a:r>
          </a:p>
          <a:p>
            <a:r>
              <a:rPr lang="en-US" altLang="ko-KR" dirty="0"/>
              <a:t>	if (fin[</a:t>
            </a:r>
            <a:r>
              <a:rPr lang="en-US" altLang="ko-KR" dirty="0" err="1"/>
              <a:t>i</a:t>
            </a:r>
            <a:r>
              <a:rPr lang="en-US" altLang="ko-KR" dirty="0"/>
              <a:t>] == FALSE) {</a:t>
            </a:r>
          </a:p>
          <a:p>
            <a:r>
              <a:rPr lang="en-US" altLang="ko-KR" dirty="0"/>
              <a:t>	num = </a:t>
            </a:r>
            <a:r>
              <a:rPr lang="en-US" altLang="ko-KR" dirty="0" err="1"/>
              <a:t>i</a:t>
            </a:r>
            <a:r>
              <a:rPr lang="en-US" altLang="ko-KR" dirty="0"/>
              <a:t>; check = 1;</a:t>
            </a:r>
          </a:p>
          <a:p>
            <a:r>
              <a:rPr lang="en-US" altLang="ko-KR" dirty="0"/>
              <a:t>	break;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	check =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852936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a. Finish[</a:t>
            </a:r>
            <a:r>
              <a:rPr lang="en-US" altLang="ko-KR" dirty="0" err="1"/>
              <a:t>i</a:t>
            </a:r>
            <a:r>
              <a:rPr lang="en-US" altLang="ko-KR" dirty="0"/>
              <a:t>] == false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88024" y="3284984"/>
            <a:ext cx="3816424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RESOURCES;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// need[</a:t>
            </a:r>
            <a:r>
              <a:rPr lang="en-US" altLang="ko-KR" dirty="0" err="1"/>
              <a:t>i</a:t>
            </a:r>
            <a:r>
              <a:rPr lang="en-US" altLang="ko-KR" dirty="0"/>
              <a:t>] &gt; work</a:t>
            </a:r>
            <a:r>
              <a:rPr lang="ko-KR" altLang="en-US" dirty="0"/>
              <a:t>이면 </a:t>
            </a:r>
            <a:r>
              <a:rPr lang="en-US" altLang="ko-KR" dirty="0"/>
              <a:t>break</a:t>
            </a:r>
          </a:p>
          <a:p>
            <a:r>
              <a:rPr lang="en-US" altLang="ko-KR" dirty="0"/>
              <a:t>    if (need[num][</a:t>
            </a:r>
            <a:r>
              <a:rPr lang="en-US" altLang="ko-KR" dirty="0" err="1"/>
              <a:t>i</a:t>
            </a:r>
            <a:r>
              <a:rPr lang="en-US" altLang="ko-KR" dirty="0"/>
              <a:t>] &gt; work[</a:t>
            </a:r>
            <a:r>
              <a:rPr lang="en-US" altLang="ko-KR" dirty="0" err="1"/>
              <a:t>i</a:t>
            </a:r>
            <a:r>
              <a:rPr lang="en-US" altLang="ko-KR" dirty="0"/>
              <a:t>]) {</a:t>
            </a:r>
          </a:p>
          <a:p>
            <a:r>
              <a:rPr lang="en-US" altLang="ko-KR" dirty="0"/>
              <a:t>	check = 0;</a:t>
            </a:r>
          </a:p>
          <a:p>
            <a:r>
              <a:rPr lang="en-US" altLang="ko-KR" dirty="0"/>
              <a:t>	break;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else</a:t>
            </a:r>
          </a:p>
          <a:p>
            <a:r>
              <a:rPr lang="en-US" altLang="ko-KR" dirty="0"/>
              <a:t>	check = 1;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4788024" y="2852936"/>
            <a:ext cx="22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b. Need[</a:t>
            </a:r>
            <a:r>
              <a:rPr lang="en-US" altLang="ko-KR" dirty="0" err="1"/>
              <a:t>i</a:t>
            </a:r>
            <a:r>
              <a:rPr lang="en-US" altLang="ko-KR" dirty="0"/>
              <a:t>] &lt;=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772816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Step3.	Work = Work + Allocation</a:t>
            </a:r>
          </a:p>
          <a:p>
            <a:r>
              <a:rPr lang="en-US" altLang="ko-KR" dirty="0"/>
              <a:t>	Finish[</a:t>
            </a:r>
            <a:r>
              <a:rPr lang="en-US" altLang="ko-KR" dirty="0" err="1"/>
              <a:t>i</a:t>
            </a:r>
            <a:r>
              <a:rPr lang="en-US" altLang="ko-KR" dirty="0"/>
              <a:t>] = true</a:t>
            </a:r>
          </a:p>
          <a:p>
            <a:r>
              <a:rPr lang="en-US" altLang="ko-KR" dirty="0"/>
              <a:t>	go to step 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7744" y="2852936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safety(void)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&lt;step1&gt;</a:t>
            </a:r>
          </a:p>
          <a:p>
            <a:r>
              <a:rPr lang="en-US" altLang="ko-KR" dirty="0"/>
              <a:t>    while(1){</a:t>
            </a:r>
          </a:p>
          <a:p>
            <a:r>
              <a:rPr lang="en-US" altLang="ko-KR" dirty="0"/>
              <a:t>	&lt;step2&gt;</a:t>
            </a:r>
          </a:p>
          <a:p>
            <a:r>
              <a:rPr lang="en-US" altLang="ko-KR" dirty="0"/>
              <a:t>	if (check) {</a:t>
            </a:r>
          </a:p>
          <a:p>
            <a:r>
              <a:rPr lang="en-US" altLang="ko-KR" dirty="0"/>
              <a:t>	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RESOURCES;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work[</a:t>
            </a:r>
            <a:r>
              <a:rPr lang="en-US" altLang="ko-KR" dirty="0" err="1"/>
              <a:t>i</a:t>
            </a:r>
            <a:r>
              <a:rPr lang="en-US" altLang="ko-KR" dirty="0"/>
              <a:t>] += allocation[num][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  <a:endParaRPr lang="ko-KR" altLang="en-US" dirty="0"/>
          </a:p>
          <a:p>
            <a:r>
              <a:rPr lang="en-US" altLang="ko-KR" dirty="0"/>
              <a:t>	    fin[num] = TRUE;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772816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Step4.	</a:t>
            </a:r>
            <a:r>
              <a:rPr lang="ko-KR" altLang="en-US" dirty="0"/>
              <a:t>모든 </a:t>
            </a:r>
            <a:r>
              <a:rPr lang="en-US" altLang="ko-KR" dirty="0" err="1"/>
              <a:t>i</a:t>
            </a:r>
            <a:r>
              <a:rPr lang="ko-KR" altLang="en-US" dirty="0"/>
              <a:t>값에 대해 </a:t>
            </a:r>
            <a:r>
              <a:rPr lang="en-US" altLang="ko-KR" dirty="0"/>
              <a:t>Finish[</a:t>
            </a:r>
            <a:r>
              <a:rPr lang="en-US" altLang="ko-KR" dirty="0" err="1"/>
              <a:t>i</a:t>
            </a:r>
            <a:r>
              <a:rPr lang="en-US" altLang="ko-KR" dirty="0"/>
              <a:t>] == true</a:t>
            </a:r>
            <a:r>
              <a:rPr lang="ko-KR" altLang="en-US" dirty="0"/>
              <a:t>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 시스템은 안전 상태에 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47664" y="3140968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unsigned WINAPI </a:t>
            </a:r>
            <a:r>
              <a:rPr lang="en-US" altLang="ko-KR" dirty="0" err="1"/>
              <a:t>request_resources</a:t>
            </a:r>
            <a:r>
              <a:rPr lang="en-US" altLang="ko-KR" dirty="0"/>
              <a:t>(void *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if (!safety())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("Allocation MAX Need Available\n");</a:t>
            </a:r>
          </a:p>
          <a:p>
            <a:r>
              <a:rPr lang="en-US" altLang="ko-KR" dirty="0"/>
              <a:t>	Allocation, max, need, available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64" y="1196752"/>
            <a:ext cx="3419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139952" y="2276872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-&gt; P[0]</a:t>
            </a:r>
            <a:r>
              <a:rPr lang="ko-KR" altLang="en-US" dirty="0"/>
              <a:t>에 </a:t>
            </a:r>
            <a:r>
              <a:rPr lang="en-US" altLang="ko-KR" dirty="0"/>
              <a:t>request(1,0,2)</a:t>
            </a:r>
            <a:r>
              <a:rPr lang="ko-KR" altLang="en-US" dirty="0"/>
              <a:t>일 때</a:t>
            </a:r>
            <a:r>
              <a:rPr lang="en-US" altLang="ko-KR" dirty="0"/>
              <a:t>, request </a:t>
            </a:r>
            <a:r>
              <a:rPr lang="ko-KR" altLang="en-US" dirty="0"/>
              <a:t>성공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D2BBA-7EFB-4FF8-A169-56CAB30B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" y="3147645"/>
            <a:ext cx="4740051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7403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244005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Adjacency list of RAG </a:t>
            </a:r>
            <a:r>
              <a:rPr lang="ko-KR" altLang="en-US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출력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899592" y="2512060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03648" y="155679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사용언어 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‘C’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899592" y="1628800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03648" y="337615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Adjacency list of </a:t>
            </a:r>
            <a:r>
              <a:rPr lang="en-US" altLang="ko-KR" sz="2800" dirty="0" err="1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wiat</a:t>
            </a:r>
            <a:r>
              <a:rPr lang="en-US" altLang="ko-KR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-for graph </a:t>
            </a:r>
            <a:r>
              <a:rPr lang="ko-KR" altLang="en-US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출력</a:t>
            </a:r>
            <a:endParaRPr lang="en-US" altLang="ko-KR" sz="2800" dirty="0">
              <a:solidFill>
                <a:srgbClr val="387D96"/>
              </a:solidFill>
              <a:latin typeface="Arial" panose="020B0604020202020204" pitchFamily="34" charset="0"/>
              <a:ea typeface="210 맨발의청춘 R" panose="02020603020101020101" pitchFamily="18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899592" y="3448164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3648" y="4437112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Adjacency list of cycles founded </a:t>
            </a:r>
            <a:r>
              <a:rPr lang="ko-KR" altLang="en-US" sz="2800" dirty="0">
                <a:solidFill>
                  <a:srgbClr val="387D96"/>
                </a:solidFill>
                <a:latin typeface="Arial" panose="020B0604020202020204" pitchFamily="34" charset="0"/>
                <a:ea typeface="210 맨발의청춘 R" panose="02020603020101020101" pitchFamily="18" charset="-127"/>
              </a:rPr>
              <a:t>출력</a:t>
            </a:r>
            <a:endParaRPr lang="en-US" altLang="ko-KR" sz="2800" dirty="0">
              <a:solidFill>
                <a:srgbClr val="387D96"/>
              </a:solidFill>
              <a:latin typeface="Arial" panose="020B0604020202020204" pitchFamily="34" charset="0"/>
              <a:ea typeface="210 맨발의청춘 R" panose="02020603020101020101" pitchFamily="18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99592" y="4509120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6228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문제정의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BB5322-9A01-4704-9A1D-392D25812685}"/>
              </a:ext>
            </a:extLst>
          </p:cNvPr>
          <p:cNvSpPr/>
          <p:nvPr/>
        </p:nvSpPr>
        <p:spPr>
          <a:xfrm>
            <a:off x="467544" y="249280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2AEE7-323D-4DA5-AA40-DCB03521E730}"/>
              </a:ext>
            </a:extLst>
          </p:cNvPr>
          <p:cNvSpPr/>
          <p:nvPr/>
        </p:nvSpPr>
        <p:spPr>
          <a:xfrm>
            <a:off x="2411760" y="249280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R[3]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371E81-72EE-4921-9C0D-C1FC43AC8422}"/>
              </a:ext>
            </a:extLst>
          </p:cNvPr>
          <p:cNvSpPr/>
          <p:nvPr/>
        </p:nvSpPr>
        <p:spPr>
          <a:xfrm>
            <a:off x="4499992" y="249280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R[4]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71DED6-311B-4144-B7F3-E4681386FA11}"/>
              </a:ext>
            </a:extLst>
          </p:cNvPr>
          <p:cNvSpPr/>
          <p:nvPr/>
        </p:nvSpPr>
        <p:spPr>
          <a:xfrm>
            <a:off x="467544" y="515710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R[2]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15DB9D-7959-4D69-AFFC-C10742ECCCBA}"/>
              </a:ext>
            </a:extLst>
          </p:cNvPr>
          <p:cNvSpPr/>
          <p:nvPr/>
        </p:nvSpPr>
        <p:spPr>
          <a:xfrm>
            <a:off x="467544" y="3788952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F2916F-E3AE-42F4-B590-1FA8C0CBE7A0}"/>
              </a:ext>
            </a:extLst>
          </p:cNvPr>
          <p:cNvSpPr/>
          <p:nvPr/>
        </p:nvSpPr>
        <p:spPr>
          <a:xfrm>
            <a:off x="2411848" y="3788864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P[2]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273B661-D4A2-464C-9FD3-C68A2FF003BC}"/>
              </a:ext>
            </a:extLst>
          </p:cNvPr>
          <p:cNvSpPr/>
          <p:nvPr/>
        </p:nvSpPr>
        <p:spPr>
          <a:xfrm>
            <a:off x="2411760" y="5157192"/>
            <a:ext cx="719992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P[4]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3F87D6-C779-4135-96AF-6E52030412AA}"/>
              </a:ext>
            </a:extLst>
          </p:cNvPr>
          <p:cNvSpPr/>
          <p:nvPr/>
        </p:nvSpPr>
        <p:spPr>
          <a:xfrm>
            <a:off x="4500080" y="3788864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P[3]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DDA804-E6EC-42F4-8C9F-24F569AE3521}"/>
              </a:ext>
            </a:extLst>
          </p:cNvPr>
          <p:cNvSpPr/>
          <p:nvPr/>
        </p:nvSpPr>
        <p:spPr>
          <a:xfrm>
            <a:off x="4499992" y="515710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R[5]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BAA4C17-6A32-4497-86AC-A32FB3B51C4B}"/>
              </a:ext>
            </a:extLst>
          </p:cNvPr>
          <p:cNvSpPr/>
          <p:nvPr/>
        </p:nvSpPr>
        <p:spPr>
          <a:xfrm>
            <a:off x="2411760" y="1268760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P[5]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34273E-AF4E-4A7D-A951-3952161163DB}"/>
              </a:ext>
            </a:extLst>
          </p:cNvPr>
          <p:cNvCxnSpPr>
            <a:stCxn id="8" idx="0"/>
            <a:endCxn id="19" idx="4"/>
          </p:cNvCxnSpPr>
          <p:nvPr/>
        </p:nvCxnSpPr>
        <p:spPr>
          <a:xfrm flipH="1" flipV="1">
            <a:off x="2807760" y="2060760"/>
            <a:ext cx="44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A78335-6744-46EF-97C6-980CA9101D41}"/>
              </a:ext>
            </a:extLst>
          </p:cNvPr>
          <p:cNvCxnSpPr>
            <a:endCxn id="15" idx="1"/>
          </p:cNvCxnSpPr>
          <p:nvPr/>
        </p:nvCxnSpPr>
        <p:spPr>
          <a:xfrm>
            <a:off x="1259632" y="3140792"/>
            <a:ext cx="1268202" cy="764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9100EB-6E9F-464D-A3CA-53BE591DA482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2807804" y="3212888"/>
            <a:ext cx="44" cy="57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3F5C13-A77D-4FF8-A1A0-6A07745BA113}"/>
              </a:ext>
            </a:extLst>
          </p:cNvPr>
          <p:cNvCxnSpPr>
            <a:stCxn id="15" idx="7"/>
          </p:cNvCxnSpPr>
          <p:nvPr/>
        </p:nvCxnSpPr>
        <p:spPr>
          <a:xfrm flipV="1">
            <a:off x="3087862" y="3140792"/>
            <a:ext cx="1412130" cy="764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C69461-8AF9-4ABB-A2E0-36FF0F388E0D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96036" y="3212888"/>
            <a:ext cx="44" cy="57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D69D90-3440-4F9D-B28C-0FE6867EFFCF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4896036" y="4580864"/>
            <a:ext cx="44" cy="576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A70AF-A326-415B-BB15-7CC25C82F2C1}"/>
              </a:ext>
            </a:extLst>
          </p:cNvPr>
          <p:cNvCxnSpPr>
            <a:stCxn id="15" idx="5"/>
          </p:cNvCxnSpPr>
          <p:nvPr/>
        </p:nvCxnSpPr>
        <p:spPr>
          <a:xfrm>
            <a:off x="3087862" y="4464878"/>
            <a:ext cx="1412130" cy="764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29BC73-5D19-41C3-A217-5685769DCD02}"/>
              </a:ext>
            </a:extLst>
          </p:cNvPr>
          <p:cNvCxnSpPr>
            <a:stCxn id="18" idx="1"/>
            <a:endCxn id="16" idx="6"/>
          </p:cNvCxnSpPr>
          <p:nvPr/>
        </p:nvCxnSpPr>
        <p:spPr>
          <a:xfrm flipH="1">
            <a:off x="3131752" y="5517144"/>
            <a:ext cx="1368240" cy="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62698E-289B-44A9-952B-CFFB4413FC51}"/>
              </a:ext>
            </a:extLst>
          </p:cNvPr>
          <p:cNvCxnSpPr>
            <a:stCxn id="16" idx="2"/>
            <a:endCxn id="13" idx="3"/>
          </p:cNvCxnSpPr>
          <p:nvPr/>
        </p:nvCxnSpPr>
        <p:spPr>
          <a:xfrm flipH="1" flipV="1">
            <a:off x="1259632" y="5517144"/>
            <a:ext cx="1152128" cy="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1732A8-7BB1-43E1-B625-9BF7AC266724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H="1" flipV="1">
            <a:off x="863544" y="4580952"/>
            <a:ext cx="44" cy="576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A7504-2283-47C3-B8C8-44CFD4125138}"/>
              </a:ext>
            </a:extLst>
          </p:cNvPr>
          <p:cNvCxnSpPr>
            <a:stCxn id="14" idx="0"/>
            <a:endCxn id="6" idx="2"/>
          </p:cNvCxnSpPr>
          <p:nvPr/>
        </p:nvCxnSpPr>
        <p:spPr>
          <a:xfrm flipV="1">
            <a:off x="863544" y="3212888"/>
            <a:ext cx="4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FB22183-EE45-42A1-8434-41C43CDF9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12073"/>
            <a:ext cx="3312104" cy="34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092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Adjacency list of RAG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996FED-C5B7-4B3E-AF82-A0885D733DA1}"/>
              </a:ext>
            </a:extLst>
          </p:cNvPr>
          <p:cNvSpPr/>
          <p:nvPr/>
        </p:nvSpPr>
        <p:spPr>
          <a:xfrm>
            <a:off x="6516216" y="5589240"/>
            <a:ext cx="648072" cy="576064"/>
          </a:xfrm>
          <a:prstGeom prst="ellipse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0B2DA2-9095-45F8-B783-883A520AA6A2}"/>
              </a:ext>
            </a:extLst>
          </p:cNvPr>
          <p:cNvGrpSpPr/>
          <p:nvPr/>
        </p:nvGrpSpPr>
        <p:grpSpPr>
          <a:xfrm>
            <a:off x="5508104" y="2424372"/>
            <a:ext cx="1656184" cy="3668924"/>
            <a:chOff x="5508104" y="2424372"/>
            <a:chExt cx="1656184" cy="3668924"/>
          </a:xfrm>
        </p:grpSpPr>
        <p:sp>
          <p:nvSpPr>
            <p:cNvPr id="12" name="TextBox 11"/>
            <p:cNvSpPr txBox="1"/>
            <p:nvPr/>
          </p:nvSpPr>
          <p:spPr>
            <a:xfrm>
              <a:off x="5508104" y="2996952"/>
              <a:ext cx="542136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R1</a:t>
              </a:r>
              <a:endParaRPr lang="ko-KR" alt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08104" y="3687415"/>
              <a:ext cx="542136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R2</a:t>
              </a:r>
              <a:endParaRPr lang="ko-KR" alt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4335487"/>
              <a:ext cx="542136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R3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104" y="4983559"/>
              <a:ext cx="542136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R4</a:t>
              </a:r>
              <a:endParaRPr lang="ko-KR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104" y="5631631"/>
              <a:ext cx="542136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R5</a:t>
              </a:r>
              <a:endParaRPr lang="ko-KR" altLang="en-US" sz="2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652120" y="2424372"/>
              <a:ext cx="1277104" cy="309736"/>
            </a:xfrm>
            <a:prstGeom prst="roundRect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alloc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2B9DAB2-8B48-47ED-8785-287FACBC17BE}"/>
                </a:ext>
              </a:extLst>
            </p:cNvPr>
            <p:cNvCxnSpPr/>
            <p:nvPr/>
          </p:nvCxnSpPr>
          <p:spPr>
            <a:xfrm>
              <a:off x="6012160" y="45811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FE06876-1E35-405D-9AD0-8290F5482792}"/>
                </a:ext>
              </a:extLst>
            </p:cNvPr>
            <p:cNvSpPr/>
            <p:nvPr/>
          </p:nvSpPr>
          <p:spPr>
            <a:xfrm>
              <a:off x="6507759" y="4293096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1785D53-C346-41F8-B03D-37A012FD748D}"/>
                </a:ext>
              </a:extLst>
            </p:cNvPr>
            <p:cNvCxnSpPr/>
            <p:nvPr/>
          </p:nvCxnSpPr>
          <p:spPr>
            <a:xfrm>
              <a:off x="6020617" y="522920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4358A79-A62F-42A3-97FA-EF43DBEBA79A}"/>
                </a:ext>
              </a:extLst>
            </p:cNvPr>
            <p:cNvSpPr/>
            <p:nvPr/>
          </p:nvSpPr>
          <p:spPr>
            <a:xfrm>
              <a:off x="6516216" y="4941168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A8D72FF-6507-4EE2-BCCB-1E6E1E6D9D93}"/>
                </a:ext>
              </a:extLst>
            </p:cNvPr>
            <p:cNvCxnSpPr/>
            <p:nvPr/>
          </p:nvCxnSpPr>
          <p:spPr>
            <a:xfrm>
              <a:off x="6020617" y="587727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8C65460-E8C3-49E0-9062-D151022A57BE}"/>
                </a:ext>
              </a:extLst>
            </p:cNvPr>
            <p:cNvCxnSpPr/>
            <p:nvPr/>
          </p:nvCxnSpPr>
          <p:spPr>
            <a:xfrm>
              <a:off x="6012160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B03FDB-6EEC-474F-AEE9-F88324D9E777}"/>
                </a:ext>
              </a:extLst>
            </p:cNvPr>
            <p:cNvSpPr/>
            <p:nvPr/>
          </p:nvSpPr>
          <p:spPr>
            <a:xfrm>
              <a:off x="6507759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27C0CB5-AF9F-4271-A1F2-41A591152E92}"/>
                </a:ext>
              </a:extLst>
            </p:cNvPr>
            <p:cNvCxnSpPr/>
            <p:nvPr/>
          </p:nvCxnSpPr>
          <p:spPr>
            <a:xfrm>
              <a:off x="6012160" y="321297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6781090-7649-4E91-8ED4-61ECD1D91729}"/>
                </a:ext>
              </a:extLst>
            </p:cNvPr>
            <p:cNvSpPr/>
            <p:nvPr/>
          </p:nvSpPr>
          <p:spPr>
            <a:xfrm>
              <a:off x="6507759" y="292494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597B7-81C1-410E-9295-0D4D3CD93A62}"/>
              </a:ext>
            </a:extLst>
          </p:cNvPr>
          <p:cNvGrpSpPr/>
          <p:nvPr/>
        </p:nvGrpSpPr>
        <p:grpSpPr>
          <a:xfrm>
            <a:off x="1043608" y="2406719"/>
            <a:ext cx="3807967" cy="3674837"/>
            <a:chOff x="3779912" y="2418459"/>
            <a:chExt cx="3807967" cy="367483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63716" y="2418459"/>
              <a:ext cx="1656184" cy="288032"/>
            </a:xfrm>
            <a:prstGeom prst="roundRect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request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44066C-B8B2-45C7-9189-DA607E3193F8}"/>
                </a:ext>
              </a:extLst>
            </p:cNvPr>
            <p:cNvSpPr txBox="1"/>
            <p:nvPr/>
          </p:nvSpPr>
          <p:spPr>
            <a:xfrm>
              <a:off x="3779912" y="2996952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P1</a:t>
              </a:r>
              <a:endParaRPr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7CC963-6089-44F9-BA62-CAA362025FE3}"/>
                </a:ext>
              </a:extLst>
            </p:cNvPr>
            <p:cNvSpPr txBox="1"/>
            <p:nvPr/>
          </p:nvSpPr>
          <p:spPr>
            <a:xfrm>
              <a:off x="3779912" y="3687415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P2</a:t>
              </a:r>
              <a:endParaRPr lang="ko-KR" alt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85DB2B-F9CB-4EC3-BF03-0BF34B9B3145}"/>
                </a:ext>
              </a:extLst>
            </p:cNvPr>
            <p:cNvSpPr txBox="1"/>
            <p:nvPr/>
          </p:nvSpPr>
          <p:spPr>
            <a:xfrm>
              <a:off x="3779912" y="4365104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P3</a:t>
              </a:r>
              <a:endParaRPr lang="ko-KR" alt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3A4F9C-700C-443B-B690-0994A0C80673}"/>
                </a:ext>
              </a:extLst>
            </p:cNvPr>
            <p:cNvSpPr txBox="1"/>
            <p:nvPr/>
          </p:nvSpPr>
          <p:spPr>
            <a:xfrm>
              <a:off x="3779912" y="4983559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P4</a:t>
              </a:r>
              <a:endParaRPr lang="ko-KR" alt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F3B866-DC8A-4F92-A4BA-8786C6189A23}"/>
                </a:ext>
              </a:extLst>
            </p:cNvPr>
            <p:cNvSpPr txBox="1"/>
            <p:nvPr/>
          </p:nvSpPr>
          <p:spPr>
            <a:xfrm>
              <a:off x="3779912" y="5631631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P5</a:t>
              </a:r>
              <a:endParaRPr lang="ko-KR" altLang="en-US" sz="24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E50DC0-31D5-4DA4-9567-46BA916050BA}"/>
                </a:ext>
              </a:extLst>
            </p:cNvPr>
            <p:cNvCxnSpPr/>
            <p:nvPr/>
          </p:nvCxnSpPr>
          <p:spPr>
            <a:xfrm>
              <a:off x="4283968" y="45811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201C2B6-DA6A-4498-A6F6-52209725EEBF}"/>
                </a:ext>
              </a:extLst>
            </p:cNvPr>
            <p:cNvSpPr/>
            <p:nvPr/>
          </p:nvSpPr>
          <p:spPr>
            <a:xfrm>
              <a:off x="4779567" y="4293096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59D3CE9-016E-4F5A-BA73-787689F5BAF8}"/>
                </a:ext>
              </a:extLst>
            </p:cNvPr>
            <p:cNvCxnSpPr/>
            <p:nvPr/>
          </p:nvCxnSpPr>
          <p:spPr>
            <a:xfrm>
              <a:off x="4292425" y="522920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BF918D-C25A-48D9-BFDA-0F677A7755BA}"/>
                </a:ext>
              </a:extLst>
            </p:cNvPr>
            <p:cNvSpPr/>
            <p:nvPr/>
          </p:nvSpPr>
          <p:spPr>
            <a:xfrm>
              <a:off x="4788024" y="4941168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F45C1F7-8E18-4A8B-9BE2-EB9551D1706C}"/>
                </a:ext>
              </a:extLst>
            </p:cNvPr>
            <p:cNvCxnSpPr/>
            <p:nvPr/>
          </p:nvCxnSpPr>
          <p:spPr>
            <a:xfrm>
              <a:off x="428396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5FA60CC-D6CE-459E-9E53-F478554287EA}"/>
                </a:ext>
              </a:extLst>
            </p:cNvPr>
            <p:cNvSpPr/>
            <p:nvPr/>
          </p:nvSpPr>
          <p:spPr>
            <a:xfrm>
              <a:off x="477956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8A9C9BC-D427-4E46-967F-0AAF3E9A3D1F}"/>
                </a:ext>
              </a:extLst>
            </p:cNvPr>
            <p:cNvCxnSpPr/>
            <p:nvPr/>
          </p:nvCxnSpPr>
          <p:spPr>
            <a:xfrm>
              <a:off x="4283968" y="321297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86D6379-0603-4F95-ACB1-4FBAA94A1572}"/>
                </a:ext>
              </a:extLst>
            </p:cNvPr>
            <p:cNvSpPr/>
            <p:nvPr/>
          </p:nvSpPr>
          <p:spPr>
            <a:xfrm>
              <a:off x="4779567" y="292494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1FC7FFF-2A58-4B72-82A1-B23AF8BF14A8}"/>
                </a:ext>
              </a:extLst>
            </p:cNvPr>
            <p:cNvCxnSpPr/>
            <p:nvPr/>
          </p:nvCxnSpPr>
          <p:spPr>
            <a:xfrm>
              <a:off x="536408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1B2853-EEEC-4BC8-950E-026E2E31C98E}"/>
                </a:ext>
              </a:extLst>
            </p:cNvPr>
            <p:cNvSpPr/>
            <p:nvPr/>
          </p:nvSpPr>
          <p:spPr>
            <a:xfrm>
              <a:off x="585968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B7F74E-1453-4953-A126-F57A15E2D840}"/>
                </a:ext>
              </a:extLst>
            </p:cNvPr>
            <p:cNvCxnSpPr/>
            <p:nvPr/>
          </p:nvCxnSpPr>
          <p:spPr>
            <a:xfrm>
              <a:off x="644420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599EFB7-05F6-45E5-AB9F-BEE3B922FD08}"/>
                </a:ext>
              </a:extLst>
            </p:cNvPr>
            <p:cNvSpPr/>
            <p:nvPr/>
          </p:nvSpPr>
          <p:spPr>
            <a:xfrm>
              <a:off x="693980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092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Adjacency list of RAG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F669E4F-3F47-4614-9459-2A8C0B1E7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92896"/>
            <a:ext cx="4393311" cy="2842506"/>
          </a:xfrm>
          <a:prstGeom prst="rect">
            <a:avLst/>
          </a:prstGeom>
        </p:spPr>
      </p:pic>
      <p:pic>
        <p:nvPicPr>
          <p:cNvPr id="10" name="그림 9" descr="하늘, 개체이(가) 표시된 사진&#10;&#10;자동 생성된 설명">
            <a:extLst>
              <a:ext uri="{FF2B5EF4-FFF2-40B4-BE49-F238E27FC236}">
                <a16:creationId xmlns:a16="http://schemas.microsoft.com/office/drawing/2014/main" id="{87BF06E7-788F-4369-8E94-89B317CED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6" y="4836736"/>
            <a:ext cx="1935648" cy="3924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F061C5-D8B0-42AF-993C-3ADECDFEB0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90" y="2553001"/>
            <a:ext cx="2240474" cy="811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DBECB4-D400-456F-BCED-E9333C9C19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45" y="3669972"/>
            <a:ext cx="1192633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092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Adjacency list of RAG</a:t>
            </a: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D116C0C1-F763-4C75-95DB-D9C2199D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30" y="1628800"/>
            <a:ext cx="2833333" cy="4576595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C2D4A29C-9A6E-4D09-998C-62092C40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2649"/>
            <a:ext cx="3048264" cy="4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1760" y="1628800"/>
            <a:ext cx="4248472" cy="41764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836712"/>
            <a:ext cx="42484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rgbClr val="F0D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</a:t>
            </a:r>
            <a:r>
              <a:rPr lang="en-US" altLang="ko-KR" sz="48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O</a:t>
            </a:r>
            <a:r>
              <a:rPr lang="en-US" altLang="ko-KR" sz="4800" spc="600" dirty="0">
                <a:solidFill>
                  <a:srgbClr val="F0D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NTEN</a:t>
            </a:r>
            <a:r>
              <a:rPr lang="en-US" altLang="ko-KR" sz="48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</a:t>
            </a:r>
            <a:endParaRPr lang="en-US" altLang="ko-KR" sz="4800" spc="600" dirty="0">
              <a:solidFill>
                <a:srgbClr val="F0D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 #</a:t>
            </a:r>
          </a:p>
          <a:p>
            <a:pPr algn="ctr"/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</a:p>
          <a:p>
            <a:pPr algn="ctr"/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 # </a:t>
            </a:r>
          </a:p>
          <a:p>
            <a:pPr algn="ctr"/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65882" y="1772815"/>
            <a:ext cx="3950334" cy="38727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0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092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Wait-for graph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597B7-81C1-410E-9295-0D4D3CD93A62}"/>
              </a:ext>
            </a:extLst>
          </p:cNvPr>
          <p:cNvGrpSpPr/>
          <p:nvPr/>
        </p:nvGrpSpPr>
        <p:grpSpPr>
          <a:xfrm>
            <a:off x="467544" y="2060848"/>
            <a:ext cx="3807967" cy="3674837"/>
            <a:chOff x="3779912" y="2418459"/>
            <a:chExt cx="3807967" cy="367483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063716" y="2418459"/>
              <a:ext cx="1656184" cy="288032"/>
            </a:xfrm>
            <a:prstGeom prst="roundRect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graph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44066C-B8B2-45C7-9189-DA607E3193F8}"/>
                </a:ext>
              </a:extLst>
            </p:cNvPr>
            <p:cNvSpPr txBox="1"/>
            <p:nvPr/>
          </p:nvSpPr>
          <p:spPr>
            <a:xfrm>
              <a:off x="3779912" y="2996952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P1</a:t>
              </a:r>
              <a:endParaRPr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7CC963-6089-44F9-BA62-CAA362025FE3}"/>
                </a:ext>
              </a:extLst>
            </p:cNvPr>
            <p:cNvSpPr txBox="1"/>
            <p:nvPr/>
          </p:nvSpPr>
          <p:spPr>
            <a:xfrm>
              <a:off x="3779912" y="3687415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P2</a:t>
              </a:r>
              <a:endParaRPr lang="ko-KR" alt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85DB2B-F9CB-4EC3-BF03-0BF34B9B3145}"/>
                </a:ext>
              </a:extLst>
            </p:cNvPr>
            <p:cNvSpPr txBox="1"/>
            <p:nvPr/>
          </p:nvSpPr>
          <p:spPr>
            <a:xfrm>
              <a:off x="3779912" y="4365104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P3</a:t>
              </a:r>
              <a:endParaRPr lang="ko-KR" alt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3A4F9C-700C-443B-B690-0994A0C80673}"/>
                </a:ext>
              </a:extLst>
            </p:cNvPr>
            <p:cNvSpPr txBox="1"/>
            <p:nvPr/>
          </p:nvSpPr>
          <p:spPr>
            <a:xfrm>
              <a:off x="3779912" y="4983559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P4</a:t>
              </a:r>
              <a:endParaRPr lang="ko-KR" alt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F3B866-DC8A-4F92-A4BA-8786C6189A23}"/>
                </a:ext>
              </a:extLst>
            </p:cNvPr>
            <p:cNvSpPr txBox="1"/>
            <p:nvPr/>
          </p:nvSpPr>
          <p:spPr>
            <a:xfrm>
              <a:off x="3779912" y="5631631"/>
              <a:ext cx="530915" cy="461665"/>
            </a:xfrm>
            <a:prstGeom prst="rect">
              <a:avLst/>
            </a:prstGeom>
            <a:noFill/>
            <a:ln w="38100">
              <a:solidFill>
                <a:srgbClr val="9BD7E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P5</a:t>
              </a:r>
              <a:endParaRPr lang="ko-KR" altLang="en-US" sz="24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EE50DC0-31D5-4DA4-9567-46BA916050BA}"/>
                </a:ext>
              </a:extLst>
            </p:cNvPr>
            <p:cNvCxnSpPr/>
            <p:nvPr/>
          </p:nvCxnSpPr>
          <p:spPr>
            <a:xfrm>
              <a:off x="4283968" y="458112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201C2B6-DA6A-4498-A6F6-52209725EEBF}"/>
                </a:ext>
              </a:extLst>
            </p:cNvPr>
            <p:cNvSpPr/>
            <p:nvPr/>
          </p:nvSpPr>
          <p:spPr>
            <a:xfrm>
              <a:off x="4779567" y="4293096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59D3CE9-016E-4F5A-BA73-787689F5BAF8}"/>
                </a:ext>
              </a:extLst>
            </p:cNvPr>
            <p:cNvCxnSpPr/>
            <p:nvPr/>
          </p:nvCxnSpPr>
          <p:spPr>
            <a:xfrm>
              <a:off x="4292425" y="522920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BF918D-C25A-48D9-BFDA-0F677A7755BA}"/>
                </a:ext>
              </a:extLst>
            </p:cNvPr>
            <p:cNvSpPr/>
            <p:nvPr/>
          </p:nvSpPr>
          <p:spPr>
            <a:xfrm>
              <a:off x="4788024" y="4941168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F45C1F7-8E18-4A8B-9BE2-EB9551D1706C}"/>
                </a:ext>
              </a:extLst>
            </p:cNvPr>
            <p:cNvCxnSpPr/>
            <p:nvPr/>
          </p:nvCxnSpPr>
          <p:spPr>
            <a:xfrm>
              <a:off x="428396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5FA60CC-D6CE-459E-9E53-F478554287EA}"/>
                </a:ext>
              </a:extLst>
            </p:cNvPr>
            <p:cNvSpPr/>
            <p:nvPr/>
          </p:nvSpPr>
          <p:spPr>
            <a:xfrm>
              <a:off x="477956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8A9C9BC-D427-4E46-967F-0AAF3E9A3D1F}"/>
                </a:ext>
              </a:extLst>
            </p:cNvPr>
            <p:cNvCxnSpPr/>
            <p:nvPr/>
          </p:nvCxnSpPr>
          <p:spPr>
            <a:xfrm>
              <a:off x="4283968" y="321297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86D6379-0603-4F95-ACB1-4FBAA94A1572}"/>
                </a:ext>
              </a:extLst>
            </p:cNvPr>
            <p:cNvSpPr/>
            <p:nvPr/>
          </p:nvSpPr>
          <p:spPr>
            <a:xfrm>
              <a:off x="4779567" y="292494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1FC7FFF-2A58-4B72-82A1-B23AF8BF14A8}"/>
                </a:ext>
              </a:extLst>
            </p:cNvPr>
            <p:cNvCxnSpPr/>
            <p:nvPr/>
          </p:nvCxnSpPr>
          <p:spPr>
            <a:xfrm>
              <a:off x="536408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1B2853-EEEC-4BC8-950E-026E2E31C98E}"/>
                </a:ext>
              </a:extLst>
            </p:cNvPr>
            <p:cNvSpPr/>
            <p:nvPr/>
          </p:nvSpPr>
          <p:spPr>
            <a:xfrm>
              <a:off x="585968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B7F74E-1453-4953-A126-F57A15E2D840}"/>
                </a:ext>
              </a:extLst>
            </p:cNvPr>
            <p:cNvCxnSpPr/>
            <p:nvPr/>
          </p:nvCxnSpPr>
          <p:spPr>
            <a:xfrm>
              <a:off x="6444208" y="39330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599EFB7-05F6-45E5-AB9F-BEE3B922FD08}"/>
                </a:ext>
              </a:extLst>
            </p:cNvPr>
            <p:cNvSpPr/>
            <p:nvPr/>
          </p:nvSpPr>
          <p:spPr>
            <a:xfrm>
              <a:off x="6939807" y="3645024"/>
              <a:ext cx="648072" cy="576064"/>
            </a:xfrm>
            <a:prstGeom prst="ellipse">
              <a:avLst/>
            </a:prstGeom>
            <a:noFill/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3599BF-7A01-41E1-91AA-249E4D17A8F8}"/>
              </a:ext>
            </a:extLst>
          </p:cNvPr>
          <p:cNvGrpSpPr/>
          <p:nvPr/>
        </p:nvGrpSpPr>
        <p:grpSpPr>
          <a:xfrm>
            <a:off x="4673528" y="1628800"/>
            <a:ext cx="4146944" cy="4388648"/>
            <a:chOff x="4788024" y="1560632"/>
            <a:chExt cx="4146944" cy="4388648"/>
          </a:xfrm>
        </p:grpSpPr>
        <p:pic>
          <p:nvPicPr>
            <p:cNvPr id="5" name="그림 4" descr="개체이(가) 표시된 사진&#10;&#10;자동 생성된 설명">
              <a:extLst>
                <a:ext uri="{FF2B5EF4-FFF2-40B4-BE49-F238E27FC236}">
                  <a16:creationId xmlns:a16="http://schemas.microsoft.com/office/drawing/2014/main" id="{9632D393-F451-4D83-ACE9-4FF3B36CE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918" y="2732288"/>
              <a:ext cx="2091342" cy="2622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BB870A-22B9-4F3D-A0F6-1617A87B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560632"/>
              <a:ext cx="2240474" cy="8116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B791B4-D1A5-4EF6-A082-AF1BFA2D1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3186720"/>
              <a:ext cx="4146944" cy="2762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23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68042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Adjacency list of cycles founded</a:t>
            </a:r>
          </a:p>
        </p:txBody>
      </p:sp>
      <p:pic>
        <p:nvPicPr>
          <p:cNvPr id="3" name="그림 2" descr="개체, 벽, 하늘, 오렌지이(가) 표시된 사진&#10;&#10;자동 생성된 설명">
            <a:extLst>
              <a:ext uri="{FF2B5EF4-FFF2-40B4-BE49-F238E27FC236}">
                <a16:creationId xmlns:a16="http://schemas.microsoft.com/office/drawing/2014/main" id="{3DF294F8-C3CB-4F3F-A547-146E3B338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5071"/>
            <a:ext cx="1459356" cy="39627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3BDD05C-7E2A-4EE2-8BB6-4961CE080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86" y="2025367"/>
            <a:ext cx="3425487" cy="389796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F05D1D-2550-464A-85E7-739F5157A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05"/>
            <a:ext cx="2651990" cy="30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68042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25075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Adjacency list of cycles founded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5AC5803-B444-4337-BF1D-63CDFA3B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339391"/>
            <a:ext cx="30003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64A0133-1E1F-4CF9-B838-51AB2D913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5521"/>
            <a:ext cx="3341660" cy="2236664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C85003FC-9C79-435F-8AB2-59AC4E1D40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85490"/>
            <a:ext cx="2667231" cy="34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668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196752"/>
            <a:ext cx="5186338" cy="486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6C9CAC6-4A77-4341-AD7B-18645BB2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30003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7668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Single Instance deadlock detection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708832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5936" y="2708832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R[3]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4168" y="2708832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R[4]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1720" y="537312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R[2]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51720" y="4004976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P[1]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96024" y="4004888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P[2]</a:t>
            </a:r>
          </a:p>
        </p:txBody>
      </p:sp>
      <p:sp>
        <p:nvSpPr>
          <p:cNvPr id="15" name="타원 14"/>
          <p:cNvSpPr/>
          <p:nvPr/>
        </p:nvSpPr>
        <p:spPr>
          <a:xfrm>
            <a:off x="3995936" y="5373216"/>
            <a:ext cx="719992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P[4]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84256" y="4004888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P[3]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4168" y="5373128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R[5]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95936" y="1484784"/>
            <a:ext cx="792000" cy="79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P[5]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10" idx="0"/>
            <a:endCxn id="18" idx="4"/>
          </p:cNvCxnSpPr>
          <p:nvPr/>
        </p:nvCxnSpPr>
        <p:spPr>
          <a:xfrm flipH="1" flipV="1">
            <a:off x="4391936" y="2276784"/>
            <a:ext cx="44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843808" y="3356816"/>
            <a:ext cx="1268202" cy="764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0"/>
            <a:endCxn id="10" idx="2"/>
          </p:cNvCxnSpPr>
          <p:nvPr/>
        </p:nvCxnSpPr>
        <p:spPr>
          <a:xfrm flipH="1" flipV="1">
            <a:off x="4391980" y="3428912"/>
            <a:ext cx="44" cy="57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7"/>
          </p:cNvCxnSpPr>
          <p:nvPr/>
        </p:nvCxnSpPr>
        <p:spPr>
          <a:xfrm flipV="1">
            <a:off x="4672038" y="3356816"/>
            <a:ext cx="1412130" cy="7640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2"/>
            <a:endCxn id="16" idx="0"/>
          </p:cNvCxnSpPr>
          <p:nvPr/>
        </p:nvCxnSpPr>
        <p:spPr>
          <a:xfrm>
            <a:off x="6480212" y="3428912"/>
            <a:ext cx="44" cy="57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4"/>
            <a:endCxn id="17" idx="0"/>
          </p:cNvCxnSpPr>
          <p:nvPr/>
        </p:nvCxnSpPr>
        <p:spPr>
          <a:xfrm flipH="1">
            <a:off x="6480212" y="4796888"/>
            <a:ext cx="44" cy="576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5"/>
          </p:cNvCxnSpPr>
          <p:nvPr/>
        </p:nvCxnSpPr>
        <p:spPr>
          <a:xfrm>
            <a:off x="4672038" y="4680902"/>
            <a:ext cx="1412130" cy="764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1"/>
            <a:endCxn id="15" idx="6"/>
          </p:cNvCxnSpPr>
          <p:nvPr/>
        </p:nvCxnSpPr>
        <p:spPr>
          <a:xfrm flipH="1">
            <a:off x="4715928" y="5733168"/>
            <a:ext cx="1368240" cy="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2"/>
            <a:endCxn id="12" idx="3"/>
          </p:cNvCxnSpPr>
          <p:nvPr/>
        </p:nvCxnSpPr>
        <p:spPr>
          <a:xfrm flipH="1" flipV="1">
            <a:off x="2843808" y="5733168"/>
            <a:ext cx="1152128" cy="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2" idx="0"/>
            <a:endCxn id="13" idx="4"/>
          </p:cNvCxnSpPr>
          <p:nvPr/>
        </p:nvCxnSpPr>
        <p:spPr>
          <a:xfrm flipH="1" flipV="1">
            <a:off x="2447720" y="4796976"/>
            <a:ext cx="44" cy="576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0"/>
            <a:endCxn id="8" idx="2"/>
          </p:cNvCxnSpPr>
          <p:nvPr/>
        </p:nvCxnSpPr>
        <p:spPr>
          <a:xfrm flipV="1">
            <a:off x="2447720" y="3428912"/>
            <a:ext cx="4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7E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132856"/>
            <a:ext cx="9144000" cy="252028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3060249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300" dirty="0">
                <a:solidFill>
                  <a:srgbClr val="F0D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감사</a:t>
            </a:r>
            <a:r>
              <a:rPr lang="ko-KR" altLang="en-US" sz="32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3246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문제정의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345485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고객의 수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쓰레드의 개수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 = 5</a:t>
            </a:r>
          </a:p>
          <a:p>
            <a:pPr marL="0" lvl="1"/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리소스의 개수 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= 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6384817-4E24-4E85-BFA0-C699D59BB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0888"/>
            <a:ext cx="3347864" cy="3580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607A69-904E-4066-9675-EB5178773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2936"/>
            <a:ext cx="459974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148478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Request/ Release 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여부 입력 받기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5400000">
            <a:off x="827584" y="1556792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1259632" y="2185700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35696" y="21328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Request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 경우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800" dirty="0" err="1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스레드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실행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7704" y="270892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Resource-Request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47664" y="3016116"/>
            <a:ext cx="28803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07704" y="325130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547664" y="3558500"/>
            <a:ext cx="28803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5400000">
            <a:off x="1331640" y="4057908"/>
            <a:ext cx="360040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07704" y="400506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Release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 경우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2800" dirty="0" err="1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스레드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실행</a:t>
            </a:r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450912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Release </a:t>
            </a:r>
            <a:r>
              <a:rPr lang="ko-KR" altLang="en-US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요청의 적절성 판단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547664" y="4816316"/>
            <a:ext cx="28803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Resource-Request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7744" y="2859901"/>
            <a:ext cx="51845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RESOURCES;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if (res[</a:t>
            </a:r>
            <a:r>
              <a:rPr lang="en-US" altLang="ko-KR" dirty="0" err="1"/>
              <a:t>i</a:t>
            </a:r>
            <a:r>
              <a:rPr lang="en-US" altLang="ko-KR" dirty="0"/>
              <a:t>] &gt; need[index][</a:t>
            </a:r>
            <a:r>
              <a:rPr lang="en-US" altLang="ko-KR" dirty="0" err="1"/>
              <a:t>i</a:t>
            </a:r>
            <a:r>
              <a:rPr lang="en-US" altLang="ko-KR" dirty="0"/>
              <a:t>])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("Error : Requests more than the 	number of resources in the system\n");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ReleaseMutex</a:t>
            </a:r>
            <a:r>
              <a:rPr lang="en-US" altLang="ko-KR" dirty="0"/>
              <a:t>(</a:t>
            </a:r>
            <a:r>
              <a:rPr lang="en-US" altLang="ko-KR" dirty="0" err="1"/>
              <a:t>hMutex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27584" y="1772816"/>
            <a:ext cx="776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Step1.	</a:t>
            </a:r>
            <a:r>
              <a:rPr lang="ko-KR" altLang="en-US" dirty="0"/>
              <a:t>만일 </a:t>
            </a:r>
            <a:r>
              <a:rPr lang="en-US" altLang="ko-KR" dirty="0"/>
              <a:t>Request[</a:t>
            </a:r>
            <a:r>
              <a:rPr lang="en-US" altLang="ko-KR" dirty="0" err="1"/>
              <a:t>i</a:t>
            </a:r>
            <a:r>
              <a:rPr lang="en-US" altLang="ko-KR" dirty="0"/>
              <a:t>]&lt;=Need[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이면 </a:t>
            </a:r>
            <a:r>
              <a:rPr lang="en-US" altLang="ko-KR" dirty="0"/>
              <a:t>go to step 2.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아니면 시스템에 있는 개수보다 더 많이 요청했으므로 오류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Resource-Request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772816"/>
            <a:ext cx="7318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Step2.	</a:t>
            </a:r>
            <a:r>
              <a:rPr lang="ko-KR" altLang="en-US" dirty="0"/>
              <a:t>만일 </a:t>
            </a:r>
            <a:r>
              <a:rPr lang="en-US" altLang="ko-KR" dirty="0"/>
              <a:t>Request[</a:t>
            </a:r>
            <a:r>
              <a:rPr lang="en-US" altLang="ko-KR" dirty="0" err="1"/>
              <a:t>i</a:t>
            </a:r>
            <a:r>
              <a:rPr lang="en-US" altLang="ko-KR" dirty="0"/>
              <a:t>]&lt;=Available</a:t>
            </a:r>
            <a:r>
              <a:rPr lang="ko-KR" altLang="en-US" dirty="0"/>
              <a:t>이면 </a:t>
            </a:r>
            <a:r>
              <a:rPr lang="en-US" altLang="ko-KR" dirty="0"/>
              <a:t>go to step 3.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아니면 요청한 자원이 당장은 없으므로 </a:t>
            </a:r>
            <a:r>
              <a:rPr lang="en-US" altLang="ko-KR" dirty="0"/>
              <a:t>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 기다려야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9752" y="299695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RESOURCES;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if (res[</a:t>
            </a:r>
            <a:r>
              <a:rPr lang="en-US" altLang="ko-KR" dirty="0" err="1"/>
              <a:t>i</a:t>
            </a:r>
            <a:r>
              <a:rPr lang="en-US" altLang="ko-KR" dirty="0"/>
              <a:t>] &gt; available[</a:t>
            </a:r>
            <a:r>
              <a:rPr lang="en-US" altLang="ko-KR" dirty="0" err="1"/>
              <a:t>i</a:t>
            </a:r>
            <a:r>
              <a:rPr lang="en-US" altLang="ko-KR" dirty="0"/>
              <a:t>])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("Error : Lack of resources\n");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ReleaseMutex</a:t>
            </a:r>
            <a:r>
              <a:rPr lang="en-US" altLang="ko-KR" dirty="0"/>
              <a:t>(</a:t>
            </a:r>
            <a:r>
              <a:rPr lang="en-US" altLang="ko-KR" dirty="0" err="1"/>
              <a:t>hMutex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Resource-Request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772816"/>
            <a:ext cx="6000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Step3.	</a:t>
            </a:r>
            <a:r>
              <a:rPr lang="ko-KR" altLang="en-US" dirty="0"/>
              <a:t>마치 시스템이 </a:t>
            </a:r>
            <a:r>
              <a:rPr lang="en-US" altLang="ko-KR" dirty="0"/>
              <a:t>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에게 자원을 할당해준 것처럼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시스템 상태정보를 아래처럼 꾸며본다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9752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Available = Available – Request[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Allocation[</a:t>
            </a:r>
            <a:r>
              <a:rPr lang="en-US" altLang="ko-KR" dirty="0" err="1"/>
              <a:t>i</a:t>
            </a:r>
            <a:r>
              <a:rPr lang="en-US" altLang="ko-KR" dirty="0"/>
              <a:t>] = Allocation[</a:t>
            </a:r>
            <a:r>
              <a:rPr lang="en-US" altLang="ko-KR" dirty="0" err="1"/>
              <a:t>i</a:t>
            </a:r>
            <a:r>
              <a:rPr lang="en-US" altLang="ko-KR" dirty="0"/>
              <a:t>] + Request[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Need[</a:t>
            </a:r>
            <a:r>
              <a:rPr lang="en-US" altLang="ko-KR" dirty="0" err="1"/>
              <a:t>i</a:t>
            </a:r>
            <a:r>
              <a:rPr lang="en-US" altLang="ko-KR" dirty="0"/>
              <a:t>] = Need[</a:t>
            </a:r>
            <a:r>
              <a:rPr lang="en-US" altLang="ko-KR" dirty="0" err="1"/>
              <a:t>i</a:t>
            </a:r>
            <a:r>
              <a:rPr lang="en-US" altLang="ko-KR" dirty="0"/>
              <a:t>] – Request[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Resource-Request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774557"/>
            <a:ext cx="78047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Cont.	</a:t>
            </a:r>
            <a:r>
              <a:rPr lang="ko-KR" altLang="en-US" dirty="0"/>
              <a:t>그렇게 바뀐 상태가 안전하다면</a:t>
            </a:r>
            <a:r>
              <a:rPr lang="en-US" altLang="ko-KR" dirty="0"/>
              <a:t>(safety algorithm </a:t>
            </a:r>
            <a:r>
              <a:rPr lang="ko-KR" altLang="en-US" dirty="0"/>
              <a:t>사용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	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에게 반영된 정보대로 자원을 할당</a:t>
            </a:r>
            <a:r>
              <a:rPr lang="en-US" altLang="ko-KR" dirty="0"/>
              <a:t>, </a:t>
            </a:r>
            <a:r>
              <a:rPr lang="ko-KR" altLang="en-US" dirty="0"/>
              <a:t>불안전하다면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자원 상태는 원상태로 복원되고 </a:t>
            </a:r>
            <a:r>
              <a:rPr lang="en-US" altLang="ko-KR" dirty="0"/>
              <a:t>P[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는 </a:t>
            </a:r>
            <a:r>
              <a:rPr lang="en-US" altLang="ko-KR" dirty="0"/>
              <a:t>Request[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가 만족되기까지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대기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67744" y="3645024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(!safety())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("Allocation MAX Need Available\n");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6104" y="252519"/>
            <a:ext cx="5796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#</a:t>
            </a:r>
            <a:r>
              <a:rPr lang="ko-KR" altLang="en-US" spc="3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문제구현</a:t>
            </a:r>
          </a:p>
          <a:p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Banker’s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16" y="22174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rgbClr val="9BD7E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</a:t>
            </a:r>
            <a:r>
              <a:rPr lang="en-US" altLang="ko-KR" sz="4800" spc="-150" dirty="0">
                <a:solidFill>
                  <a:srgbClr val="52A2B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4800" spc="-150" dirty="0">
              <a:solidFill>
                <a:srgbClr val="52A2B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55BCE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800" dirty="0">
                <a:solidFill>
                  <a:srgbClr val="387D9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Safety Algorithm</a:t>
            </a:r>
            <a:endParaRPr lang="ko-KR" altLang="en-US" sz="2800" dirty="0">
              <a:solidFill>
                <a:srgbClr val="387D9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779781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Step1.	work=Available</a:t>
            </a:r>
            <a:r>
              <a:rPr lang="ko-KR" altLang="en-US" dirty="0"/>
              <a:t>로 초기값을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=0, 1, …, n-1</a:t>
            </a:r>
            <a:r>
              <a:rPr lang="ko-KR" altLang="en-US" dirty="0"/>
              <a:t>에 대해서 </a:t>
            </a:r>
            <a:r>
              <a:rPr lang="en-US" altLang="ko-KR" dirty="0"/>
              <a:t>Finish[</a:t>
            </a:r>
            <a:r>
              <a:rPr lang="en-US" altLang="ko-KR" dirty="0" err="1"/>
              <a:t>i</a:t>
            </a:r>
            <a:r>
              <a:rPr lang="en-US" altLang="ko-KR" dirty="0"/>
              <a:t>]=false</a:t>
            </a:r>
            <a:r>
              <a:rPr lang="ko-KR" altLang="en-US" dirty="0"/>
              <a:t>를 초기 값으로 준다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67744" y="32129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fin[CUSTOMERS] = { 0, };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RESOURCES;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work[</a:t>
            </a:r>
            <a:r>
              <a:rPr lang="en-US" altLang="ko-KR" dirty="0" err="1"/>
              <a:t>i</a:t>
            </a:r>
            <a:r>
              <a:rPr lang="en-US" altLang="ko-KR" dirty="0"/>
              <a:t>] = available[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35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</TotalTime>
  <Words>626</Words>
  <Application>Microsoft Office PowerPoint</Application>
  <PresentationFormat>화면 슬라이드 쇼(4:3)</PresentationFormat>
  <Paragraphs>260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210 맨발의청춘 B</vt:lpstr>
      <vt:lpstr>210 맨발의청춘 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지현 우</cp:lastModifiedBy>
  <cp:revision>294</cp:revision>
  <dcterms:created xsi:type="dcterms:W3CDTF">2016-04-04T22:45:45Z</dcterms:created>
  <dcterms:modified xsi:type="dcterms:W3CDTF">2019-05-25T08:54:48Z</dcterms:modified>
</cp:coreProperties>
</file>