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67" r:id="rId3"/>
    <p:sldId id="257" r:id="rId4"/>
    <p:sldId id="258" r:id="rId5"/>
    <p:sldId id="259" r:id="rId6"/>
    <p:sldId id="260" r:id="rId7"/>
    <p:sldId id="261" r:id="rId8"/>
    <p:sldId id="264" r:id="rId9"/>
    <p:sldId id="262" r:id="rId10"/>
    <p:sldId id="263"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0A6F1E-F801-4F15-A7E1-5BC99120ACFB}" type="datetimeFigureOut">
              <a:rPr lang="en-US" smtClean="0"/>
              <a:t>1/13/2017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D5DCA7-69E1-4DC8-84E2-705DAE616C7E}" type="slidenum">
              <a:rPr lang="en-US" smtClean="0"/>
              <a:t>‹#›</a:t>
            </a:fld>
            <a:endParaRPr lang="en-US"/>
          </a:p>
        </p:txBody>
      </p:sp>
    </p:spTree>
    <p:extLst>
      <p:ext uri="{BB962C8B-B14F-4D97-AF65-F5344CB8AC3E}">
        <p14:creationId xmlns:p14="http://schemas.microsoft.com/office/powerpoint/2010/main" val="571484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7D5DCA7-69E1-4DC8-84E2-705DAE616C7E}" type="slidenum">
              <a:rPr lang="en-US" smtClean="0"/>
              <a:t>1</a:t>
            </a:fld>
            <a:endParaRPr lang="en-US"/>
          </a:p>
        </p:txBody>
      </p:sp>
    </p:spTree>
    <p:extLst>
      <p:ext uri="{BB962C8B-B14F-4D97-AF65-F5344CB8AC3E}">
        <p14:creationId xmlns:p14="http://schemas.microsoft.com/office/powerpoint/2010/main" val="910076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7D5DCA7-69E1-4DC8-84E2-705DAE616C7E}" type="slidenum">
              <a:rPr lang="en-US" smtClean="0"/>
              <a:t>10</a:t>
            </a:fld>
            <a:endParaRPr lang="en-US"/>
          </a:p>
        </p:txBody>
      </p:sp>
    </p:spTree>
    <p:extLst>
      <p:ext uri="{BB962C8B-B14F-4D97-AF65-F5344CB8AC3E}">
        <p14:creationId xmlns:p14="http://schemas.microsoft.com/office/powerpoint/2010/main" val="2210907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7D5DCA7-69E1-4DC8-84E2-705DAE616C7E}" type="slidenum">
              <a:rPr lang="en-US" smtClean="0"/>
              <a:t>11</a:t>
            </a:fld>
            <a:endParaRPr lang="en-US"/>
          </a:p>
        </p:txBody>
      </p:sp>
    </p:spTree>
    <p:extLst>
      <p:ext uri="{BB962C8B-B14F-4D97-AF65-F5344CB8AC3E}">
        <p14:creationId xmlns:p14="http://schemas.microsoft.com/office/powerpoint/2010/main" val="12406146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7D5DCA7-69E1-4DC8-84E2-705DAE616C7E}" type="slidenum">
              <a:rPr lang="en-US" smtClean="0"/>
              <a:t>12</a:t>
            </a:fld>
            <a:endParaRPr lang="en-US"/>
          </a:p>
        </p:txBody>
      </p:sp>
    </p:spTree>
    <p:extLst>
      <p:ext uri="{BB962C8B-B14F-4D97-AF65-F5344CB8AC3E}">
        <p14:creationId xmlns:p14="http://schemas.microsoft.com/office/powerpoint/2010/main" val="4151150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7D5DCA7-69E1-4DC8-84E2-705DAE616C7E}" type="slidenum">
              <a:rPr lang="en-US" smtClean="0"/>
              <a:t>2</a:t>
            </a:fld>
            <a:endParaRPr lang="en-US"/>
          </a:p>
        </p:txBody>
      </p:sp>
    </p:spTree>
    <p:extLst>
      <p:ext uri="{BB962C8B-B14F-4D97-AF65-F5344CB8AC3E}">
        <p14:creationId xmlns:p14="http://schemas.microsoft.com/office/powerpoint/2010/main" val="41676474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7D5DCA7-69E1-4DC8-84E2-705DAE616C7E}" type="slidenum">
              <a:rPr lang="en-US" smtClean="0"/>
              <a:t>3</a:t>
            </a:fld>
            <a:endParaRPr lang="en-US"/>
          </a:p>
        </p:txBody>
      </p:sp>
    </p:spTree>
    <p:extLst>
      <p:ext uri="{BB962C8B-B14F-4D97-AF65-F5344CB8AC3E}">
        <p14:creationId xmlns:p14="http://schemas.microsoft.com/office/powerpoint/2010/main" val="2814070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7D5DCA7-69E1-4DC8-84E2-705DAE616C7E}" type="slidenum">
              <a:rPr lang="en-US" smtClean="0"/>
              <a:t>4</a:t>
            </a:fld>
            <a:endParaRPr lang="en-US"/>
          </a:p>
        </p:txBody>
      </p:sp>
    </p:spTree>
    <p:extLst>
      <p:ext uri="{BB962C8B-B14F-4D97-AF65-F5344CB8AC3E}">
        <p14:creationId xmlns:p14="http://schemas.microsoft.com/office/powerpoint/2010/main" val="1009849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7D5DCA7-69E1-4DC8-84E2-705DAE616C7E}" type="slidenum">
              <a:rPr lang="en-US" smtClean="0"/>
              <a:t>5</a:t>
            </a:fld>
            <a:endParaRPr lang="en-US"/>
          </a:p>
        </p:txBody>
      </p:sp>
    </p:spTree>
    <p:extLst>
      <p:ext uri="{BB962C8B-B14F-4D97-AF65-F5344CB8AC3E}">
        <p14:creationId xmlns:p14="http://schemas.microsoft.com/office/powerpoint/2010/main" val="447974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7D5DCA7-69E1-4DC8-84E2-705DAE616C7E}" type="slidenum">
              <a:rPr lang="en-US" smtClean="0"/>
              <a:t>6</a:t>
            </a:fld>
            <a:endParaRPr lang="en-US"/>
          </a:p>
        </p:txBody>
      </p:sp>
    </p:spTree>
    <p:extLst>
      <p:ext uri="{BB962C8B-B14F-4D97-AF65-F5344CB8AC3E}">
        <p14:creationId xmlns:p14="http://schemas.microsoft.com/office/powerpoint/2010/main" val="34036927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7D5DCA7-69E1-4DC8-84E2-705DAE616C7E}" type="slidenum">
              <a:rPr lang="en-US" smtClean="0"/>
              <a:t>7</a:t>
            </a:fld>
            <a:endParaRPr lang="en-US"/>
          </a:p>
        </p:txBody>
      </p:sp>
    </p:spTree>
    <p:extLst>
      <p:ext uri="{BB962C8B-B14F-4D97-AF65-F5344CB8AC3E}">
        <p14:creationId xmlns:p14="http://schemas.microsoft.com/office/powerpoint/2010/main" val="2265190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7D5DCA7-69E1-4DC8-84E2-705DAE616C7E}" type="slidenum">
              <a:rPr lang="en-US" smtClean="0"/>
              <a:t>8</a:t>
            </a:fld>
            <a:endParaRPr lang="en-US"/>
          </a:p>
        </p:txBody>
      </p:sp>
    </p:spTree>
    <p:extLst>
      <p:ext uri="{BB962C8B-B14F-4D97-AF65-F5344CB8AC3E}">
        <p14:creationId xmlns:p14="http://schemas.microsoft.com/office/powerpoint/2010/main" val="21686544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7D5DCA7-69E1-4DC8-84E2-705DAE616C7E}" type="slidenum">
              <a:rPr lang="en-US" smtClean="0"/>
              <a:t>9</a:t>
            </a:fld>
            <a:endParaRPr lang="en-US"/>
          </a:p>
        </p:txBody>
      </p:sp>
    </p:spTree>
    <p:extLst>
      <p:ext uri="{BB962C8B-B14F-4D97-AF65-F5344CB8AC3E}">
        <p14:creationId xmlns:p14="http://schemas.microsoft.com/office/powerpoint/2010/main" val="2105608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1/13/2017</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1/13/2017</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1/13/2017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1/13/2017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1/13/2017</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9.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package" Target="../embeddings/Microsoft_Visio_Drawing1.vsdx"/><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9.xml"/><Relationship Id="rId1" Type="http://schemas.openxmlformats.org/officeDocument/2006/relationships/vmlDrawing" Target="../drawings/vmlDrawing2.vml"/><Relationship Id="rId6" Type="http://schemas.openxmlformats.org/officeDocument/2006/relationships/image" Target="../media/image3.emf"/><Relationship Id="rId5" Type="http://schemas.openxmlformats.org/officeDocument/2006/relationships/package" Target="../embeddings/Microsoft_Visio_Drawing2.vsdx"/><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466479"/>
            <a:ext cx="8361229" cy="2098226"/>
          </a:xfrm>
        </p:spPr>
        <p:txBody>
          <a:bodyPr/>
          <a:lstStyle/>
          <a:p>
            <a:r>
              <a:rPr lang="en-US" sz="4800" dirty="0" err="1" smtClean="0"/>
              <a:t>Klasifikasi</a:t>
            </a:r>
            <a:r>
              <a:rPr lang="en-US" sz="4800" dirty="0" smtClean="0"/>
              <a:t> </a:t>
            </a:r>
            <a:r>
              <a:rPr lang="en-US" sz="4800" dirty="0" err="1" smtClean="0"/>
              <a:t>kualitas</a:t>
            </a:r>
            <a:r>
              <a:rPr lang="en-US" sz="4800" dirty="0" smtClean="0"/>
              <a:t> air </a:t>
            </a:r>
            <a:r>
              <a:rPr lang="en-US" sz="4800" dirty="0" err="1" smtClean="0"/>
              <a:t>danau</a:t>
            </a:r>
            <a:r>
              <a:rPr lang="en-US" sz="4800" dirty="0" smtClean="0"/>
              <a:t> </a:t>
            </a:r>
            <a:r>
              <a:rPr lang="en-US" sz="4800" dirty="0" err="1" smtClean="0"/>
              <a:t>toba</a:t>
            </a:r>
            <a:r>
              <a:rPr lang="en-US" sz="4800" dirty="0" smtClean="0"/>
              <a:t> </a:t>
            </a:r>
            <a:r>
              <a:rPr lang="en-US" sz="4800" dirty="0" err="1" smtClean="0"/>
              <a:t>menggunakan</a:t>
            </a:r>
            <a:r>
              <a:rPr lang="en-US" sz="4800" dirty="0" smtClean="0"/>
              <a:t> extreme learning machine</a:t>
            </a:r>
            <a:endParaRPr lang="en-US" sz="4800" dirty="0"/>
          </a:p>
        </p:txBody>
      </p:sp>
      <p:sp>
        <p:nvSpPr>
          <p:cNvPr id="3" name="Subtitle 2"/>
          <p:cNvSpPr>
            <a:spLocks noGrp="1"/>
          </p:cNvSpPr>
          <p:nvPr>
            <p:ph type="subTitle" idx="1"/>
          </p:nvPr>
        </p:nvSpPr>
        <p:spPr>
          <a:xfrm>
            <a:off x="1915128" y="3564705"/>
            <a:ext cx="6831673" cy="1880192"/>
          </a:xfrm>
        </p:spPr>
        <p:txBody>
          <a:bodyPr>
            <a:noAutofit/>
          </a:bodyPr>
          <a:lstStyle/>
          <a:p>
            <a:pPr algn="l"/>
            <a:r>
              <a:rPr lang="en-US" sz="2000" dirty="0" smtClean="0"/>
              <a:t>Eric </a:t>
            </a:r>
            <a:r>
              <a:rPr lang="en-US" sz="2000" smtClean="0"/>
              <a:t>Suwarno </a:t>
            </a:r>
            <a:r>
              <a:rPr lang="en-US" sz="2000" smtClean="0"/>
              <a:t>- 121402071</a:t>
            </a:r>
            <a:endParaRPr lang="en-US" sz="2000" dirty="0" smtClean="0"/>
          </a:p>
          <a:p>
            <a:pPr algn="l"/>
            <a:r>
              <a:rPr lang="en-US" sz="2000" dirty="0" smtClean="0"/>
              <a:t>Program </a:t>
            </a:r>
            <a:r>
              <a:rPr lang="en-US" sz="2000" dirty="0" err="1" smtClean="0"/>
              <a:t>Studi</a:t>
            </a:r>
            <a:r>
              <a:rPr lang="en-US" sz="2000" dirty="0" smtClean="0"/>
              <a:t> </a:t>
            </a:r>
            <a:r>
              <a:rPr lang="en-US" sz="2000" dirty="0" err="1" smtClean="0"/>
              <a:t>Teknologi</a:t>
            </a:r>
            <a:r>
              <a:rPr lang="en-US" sz="2000" dirty="0" smtClean="0"/>
              <a:t> </a:t>
            </a:r>
            <a:r>
              <a:rPr lang="en-US" sz="2000" dirty="0" err="1" smtClean="0"/>
              <a:t>Informasi</a:t>
            </a:r>
            <a:endParaRPr lang="en-US" sz="2000" dirty="0" smtClean="0"/>
          </a:p>
          <a:p>
            <a:pPr algn="l"/>
            <a:r>
              <a:rPr lang="en-US" sz="2000" dirty="0" err="1" smtClean="0"/>
              <a:t>Fakultas</a:t>
            </a:r>
            <a:r>
              <a:rPr lang="en-US" sz="2000" dirty="0" smtClean="0"/>
              <a:t> </a:t>
            </a:r>
            <a:r>
              <a:rPr lang="en-US" sz="2000" dirty="0" err="1" smtClean="0"/>
              <a:t>Ilmu</a:t>
            </a:r>
            <a:r>
              <a:rPr lang="en-US" sz="2000" dirty="0" smtClean="0"/>
              <a:t> </a:t>
            </a:r>
            <a:r>
              <a:rPr lang="en-US" sz="2000" dirty="0" err="1" smtClean="0"/>
              <a:t>Komputer</a:t>
            </a:r>
            <a:r>
              <a:rPr lang="en-US" sz="2000" dirty="0" smtClean="0"/>
              <a:t> </a:t>
            </a:r>
            <a:r>
              <a:rPr lang="en-US" sz="2000" dirty="0" err="1" smtClean="0"/>
              <a:t>dan</a:t>
            </a:r>
            <a:r>
              <a:rPr lang="en-US" sz="2000" dirty="0" smtClean="0"/>
              <a:t> </a:t>
            </a:r>
            <a:r>
              <a:rPr lang="en-US" sz="2000" dirty="0" err="1" smtClean="0"/>
              <a:t>Teknologi</a:t>
            </a:r>
            <a:r>
              <a:rPr lang="en-US" sz="2000" dirty="0" smtClean="0"/>
              <a:t> </a:t>
            </a:r>
            <a:r>
              <a:rPr lang="en-US" sz="2000" dirty="0" err="1" smtClean="0"/>
              <a:t>Informasi</a:t>
            </a:r>
            <a:endParaRPr lang="en-US" sz="2000" dirty="0" smtClean="0"/>
          </a:p>
          <a:p>
            <a:pPr algn="l"/>
            <a:r>
              <a:rPr lang="en-US" sz="2000" dirty="0" err="1" smtClean="0"/>
              <a:t>Universitas</a:t>
            </a:r>
            <a:r>
              <a:rPr lang="en-US" sz="2000" dirty="0" smtClean="0"/>
              <a:t> Sumatera Utara</a:t>
            </a:r>
          </a:p>
          <a:p>
            <a:pPr algn="l"/>
            <a:r>
              <a:rPr lang="en-US" sz="2000" dirty="0" smtClean="0"/>
              <a:t>Medan</a:t>
            </a:r>
            <a:endParaRPr lang="en-US" sz="2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52578" y="3497971"/>
            <a:ext cx="1923779" cy="1946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46859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Arsitektur Umum</a:t>
            </a:r>
            <a:endParaRPr lang="en-US" dirty="0"/>
          </a:p>
        </p:txBody>
      </p:sp>
      <p:sp>
        <p:nvSpPr>
          <p:cNvPr id="3" name="Picture Placeholder 2"/>
          <p:cNvSpPr>
            <a:spLocks noGrp="1"/>
          </p:cNvSpPr>
          <p:nvPr>
            <p:ph type="pic" idx="1"/>
          </p:nvPr>
        </p:nvSpPr>
        <p:spPr/>
      </p:sp>
      <p:sp>
        <p:nvSpPr>
          <p:cNvPr id="4" name="Text Placeholder 3"/>
          <p:cNvSpPr>
            <a:spLocks noGrp="1"/>
          </p:cNvSpPr>
          <p:nvPr>
            <p:ph type="body" sz="half" idx="2"/>
          </p:nvPr>
        </p:nvSpPr>
        <p:spPr/>
        <p:txBody>
          <a:bodyPr/>
          <a:lstStyle/>
          <a:p>
            <a:endParaRPr lang="en-US"/>
          </a:p>
        </p:txBody>
      </p:sp>
      <p:sp>
        <p:nvSpPr>
          <p:cNvPr id="7" name="Rectangle 2"/>
          <p:cNvSpPr>
            <a:spLocks noChangeArrowheads="1"/>
          </p:cNvSpPr>
          <p:nvPr/>
        </p:nvSpPr>
        <p:spPr bwMode="auto">
          <a:xfrm>
            <a:off x="6478073" y="127958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371817135"/>
              </p:ext>
            </p:extLst>
          </p:nvPr>
        </p:nvGraphicFramePr>
        <p:xfrm>
          <a:off x="5525572" y="-1"/>
          <a:ext cx="6666427" cy="6857999"/>
        </p:xfrm>
        <a:graphic>
          <a:graphicData uri="http://schemas.openxmlformats.org/presentationml/2006/ole">
            <mc:AlternateContent xmlns:mc="http://schemas.openxmlformats.org/markup-compatibility/2006">
              <mc:Choice xmlns:v="urn:schemas-microsoft-com:vml" Requires="v">
                <p:oleObj spid="_x0000_s2074" name="Visio" r:id="rId5" imgW="9963004" imgH="5686517" progId="Visio.Drawing.15">
                  <p:embed/>
                </p:oleObj>
              </mc:Choice>
              <mc:Fallback>
                <p:oleObj name="Visio" r:id="rId5" imgW="9963004" imgH="5686517" progId="Visio.Drawing.15">
                  <p:embed/>
                  <p:pic>
                    <p:nvPicPr>
                      <p:cNvPr id="0" name=""/>
                      <p:cNvPicPr>
                        <a:picLocks noChangeAspect="1" noChangeArrowheads="1"/>
                      </p:cNvPicPr>
                      <p:nvPr/>
                    </p:nvPicPr>
                    <p:blipFill>
                      <a:blip r:embed="rId6"/>
                      <a:srcRect/>
                      <a:stretch>
                        <a:fillRect/>
                      </a:stretch>
                    </p:blipFill>
                    <p:spPr bwMode="auto">
                      <a:xfrm>
                        <a:off x="5525572" y="-1"/>
                        <a:ext cx="6666427" cy="6857999"/>
                      </a:xfrm>
                      <a:prstGeom prst="rect">
                        <a:avLst/>
                      </a:prstGeom>
                      <a:noFill/>
                    </p:spPr>
                  </p:pic>
                </p:oleObj>
              </mc:Fallback>
            </mc:AlternateContent>
          </a:graphicData>
        </a:graphic>
      </p:graphicFrame>
    </p:spTree>
    <p:extLst>
      <p:ext uri="{BB962C8B-B14F-4D97-AF65-F5344CB8AC3E}">
        <p14:creationId xmlns:p14="http://schemas.microsoft.com/office/powerpoint/2010/main" val="22933780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Proses Training pada ELM</a:t>
            </a:r>
            <a:endParaRPr lang="en-US" dirty="0"/>
          </a:p>
        </p:txBody>
      </p:sp>
      <p:sp>
        <p:nvSpPr>
          <p:cNvPr id="3" name="Picture Placeholder 2"/>
          <p:cNvSpPr>
            <a:spLocks noGrp="1"/>
          </p:cNvSpPr>
          <p:nvPr>
            <p:ph type="pic" idx="1"/>
          </p:nvPr>
        </p:nvSpPr>
        <p:spPr/>
      </p:sp>
      <p:sp>
        <p:nvSpPr>
          <p:cNvPr id="4" name="Text Placeholder 3"/>
          <p:cNvSpPr>
            <a:spLocks noGrp="1"/>
          </p:cNvSpPr>
          <p:nvPr>
            <p:ph type="body" sz="half" idx="2"/>
          </p:nvPr>
        </p:nvSpPr>
        <p:spPr/>
        <p:txBody>
          <a:bodyPr/>
          <a:lstStyle/>
          <a:p>
            <a:endParaRPr lang="en-US"/>
          </a:p>
        </p:txBody>
      </p:sp>
      <p:sp>
        <p:nvSpPr>
          <p:cNvPr id="5" name="Rectangle 2"/>
          <p:cNvSpPr>
            <a:spLocks noChangeArrowheads="1"/>
          </p:cNvSpPr>
          <p:nvPr/>
        </p:nvSpPr>
        <p:spPr bwMode="auto">
          <a:xfrm>
            <a:off x="571822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1997278341"/>
              </p:ext>
            </p:extLst>
          </p:nvPr>
        </p:nvGraphicFramePr>
        <p:xfrm>
          <a:off x="5532120" y="-1"/>
          <a:ext cx="6665199" cy="6857999"/>
        </p:xfrm>
        <a:graphic>
          <a:graphicData uri="http://schemas.openxmlformats.org/presentationml/2006/ole">
            <mc:AlternateContent xmlns:mc="http://schemas.openxmlformats.org/markup-compatibility/2006">
              <mc:Choice xmlns:v="urn:schemas-microsoft-com:vml" Requires="v">
                <p:oleObj spid="_x0000_s3098" name="Visio" r:id="rId5" imgW="7572574" imgH="10705985" progId="Visio.Drawing.15">
                  <p:embed/>
                </p:oleObj>
              </mc:Choice>
              <mc:Fallback>
                <p:oleObj name="Visio" r:id="rId5" imgW="7572574" imgH="10705985" progId="Visio.Drawing.15">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32120" y="-1"/>
                        <a:ext cx="6665199" cy="6857999"/>
                      </a:xfrm>
                      <a:prstGeom prst="rect">
                        <a:avLst/>
                      </a:prstGeom>
                      <a:noFill/>
                    </p:spPr>
                  </p:pic>
                </p:oleObj>
              </mc:Fallback>
            </mc:AlternateContent>
          </a:graphicData>
        </a:graphic>
      </p:graphicFrame>
    </p:spTree>
    <p:extLst>
      <p:ext uri="{BB962C8B-B14F-4D97-AF65-F5344CB8AC3E}">
        <p14:creationId xmlns:p14="http://schemas.microsoft.com/office/powerpoint/2010/main" val="25494473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smtClean="0"/>
              <a:t>Terima kasih</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522418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Outline</a:t>
            </a:r>
            <a:endParaRPr lang="en-US" dirty="0"/>
          </a:p>
        </p:txBody>
      </p:sp>
      <p:sp>
        <p:nvSpPr>
          <p:cNvPr id="3" name="Content Placeholder 2"/>
          <p:cNvSpPr>
            <a:spLocks noGrp="1"/>
          </p:cNvSpPr>
          <p:nvPr>
            <p:ph idx="1"/>
          </p:nvPr>
        </p:nvSpPr>
        <p:spPr/>
        <p:txBody>
          <a:bodyPr/>
          <a:lstStyle/>
          <a:p>
            <a:r>
              <a:rPr lang="id-ID" dirty="0" smtClean="0"/>
              <a:t>Latar Belakang</a:t>
            </a:r>
          </a:p>
          <a:p>
            <a:r>
              <a:rPr lang="id-ID" dirty="0" smtClean="0"/>
              <a:t>Rumusan Masalah</a:t>
            </a:r>
          </a:p>
          <a:p>
            <a:r>
              <a:rPr lang="id-ID" dirty="0" smtClean="0"/>
              <a:t>Tujuan Penelitian</a:t>
            </a:r>
          </a:p>
          <a:p>
            <a:r>
              <a:rPr lang="id-ID" dirty="0" smtClean="0"/>
              <a:t>Batasan Masalah</a:t>
            </a:r>
          </a:p>
          <a:p>
            <a:r>
              <a:rPr lang="id-ID" dirty="0" smtClean="0"/>
              <a:t>Manfaat Penelitian</a:t>
            </a:r>
          </a:p>
          <a:p>
            <a:r>
              <a:rPr lang="id-ID" dirty="0" smtClean="0"/>
              <a:t>Penelitian Terdahulu</a:t>
            </a:r>
          </a:p>
          <a:p>
            <a:r>
              <a:rPr lang="id-ID" dirty="0" smtClean="0"/>
              <a:t>Metodologi Penelitian</a:t>
            </a:r>
            <a:endParaRPr lang="en-US" dirty="0"/>
          </a:p>
        </p:txBody>
      </p:sp>
    </p:spTree>
    <p:extLst>
      <p:ext uri="{BB962C8B-B14F-4D97-AF65-F5344CB8AC3E}">
        <p14:creationId xmlns:p14="http://schemas.microsoft.com/office/powerpoint/2010/main" val="1762877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Latar</a:t>
            </a:r>
            <a:r>
              <a:rPr lang="en-US" dirty="0" smtClean="0"/>
              <a:t> </a:t>
            </a:r>
            <a:r>
              <a:rPr lang="en-US" dirty="0" err="1" smtClean="0"/>
              <a:t>Belakang</a:t>
            </a:r>
            <a:endParaRPr lang="en-US" dirty="0"/>
          </a:p>
        </p:txBody>
      </p:sp>
      <p:sp>
        <p:nvSpPr>
          <p:cNvPr id="3" name="Content Placeholder 2"/>
          <p:cNvSpPr>
            <a:spLocks noGrp="1"/>
          </p:cNvSpPr>
          <p:nvPr>
            <p:ph idx="1"/>
          </p:nvPr>
        </p:nvSpPr>
        <p:spPr/>
        <p:txBody>
          <a:bodyPr>
            <a:normAutofit fontScale="92500"/>
          </a:bodyPr>
          <a:lstStyle/>
          <a:p>
            <a:pPr algn="just">
              <a:lnSpc>
                <a:spcPct val="150000"/>
              </a:lnSpc>
            </a:pPr>
            <a:r>
              <a:rPr lang="id-ID" sz="2400" dirty="0" smtClean="0"/>
              <a:t>Tingkat pencemaran air di Danau </a:t>
            </a:r>
            <a:r>
              <a:rPr lang="en-US" sz="2400" dirty="0" smtClean="0"/>
              <a:t>Toba</a:t>
            </a:r>
          </a:p>
          <a:p>
            <a:pPr algn="just">
              <a:lnSpc>
                <a:spcPct val="150000"/>
              </a:lnSpc>
            </a:pPr>
            <a:r>
              <a:rPr lang="id-ID" sz="2400" dirty="0" smtClean="0"/>
              <a:t>Pengukuran kualitas air dilakukan secara konvensional</a:t>
            </a:r>
            <a:endParaRPr lang="en-US" sz="2400" dirty="0" smtClean="0"/>
          </a:p>
          <a:p>
            <a:pPr algn="just">
              <a:lnSpc>
                <a:spcPct val="150000"/>
              </a:lnSpc>
            </a:pPr>
            <a:r>
              <a:rPr lang="id-ID" sz="2400" dirty="0" smtClean="0"/>
              <a:t>Perkembangan teknologi memungkinkan pengukuran secara langsung</a:t>
            </a:r>
          </a:p>
          <a:p>
            <a:pPr algn="just">
              <a:lnSpc>
                <a:spcPct val="150000"/>
              </a:lnSpc>
            </a:pPr>
            <a:r>
              <a:rPr lang="id-ID" sz="2400" dirty="0" smtClean="0"/>
              <a:t>Kebutuhan akan proses klasifikasi kualitas air dengan waktu komputasi dan akurasi yang baik</a:t>
            </a:r>
          </a:p>
        </p:txBody>
      </p:sp>
    </p:spTree>
    <p:extLst>
      <p:ext uri="{BB962C8B-B14F-4D97-AF65-F5344CB8AC3E}">
        <p14:creationId xmlns:p14="http://schemas.microsoft.com/office/powerpoint/2010/main" val="3894614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Rumusan Masalah</a:t>
            </a:r>
            <a:endParaRPr lang="en-US" dirty="0"/>
          </a:p>
        </p:txBody>
      </p:sp>
      <p:sp>
        <p:nvSpPr>
          <p:cNvPr id="3" name="Content Placeholder 2"/>
          <p:cNvSpPr>
            <a:spLocks noGrp="1"/>
          </p:cNvSpPr>
          <p:nvPr>
            <p:ph idx="1"/>
          </p:nvPr>
        </p:nvSpPr>
        <p:spPr/>
        <p:txBody>
          <a:bodyPr>
            <a:normAutofit/>
          </a:bodyPr>
          <a:lstStyle/>
          <a:p>
            <a:pPr marL="0" indent="0" algn="just">
              <a:lnSpc>
                <a:spcPct val="200000"/>
              </a:lnSpc>
              <a:buNone/>
            </a:pPr>
            <a:r>
              <a:rPr lang="id-ID" dirty="0" smtClean="0"/>
              <a:t>Penurunan </a:t>
            </a:r>
            <a:r>
              <a:rPr lang="id-ID" dirty="0"/>
              <a:t>kualitas air di perairan Danau Toba, telah mempengaruhi industri pariwisata di Danau Toba. </a:t>
            </a:r>
            <a:r>
              <a:rPr lang="id-ID" dirty="0" smtClean="0"/>
              <a:t>Untuk </a:t>
            </a:r>
            <a:r>
              <a:rPr lang="id-ID" dirty="0"/>
              <a:t>mengantisipasi hal tersebut, diperlukan sebuah metode untuk melakukan klasifikasi kualitas air di perairan Danau Toba, agar dapat dimanfaatkan oleh pihak-pihak yang terkait untuk mengetahui tingkat pencemaran air di perairan Danau Toba.</a:t>
            </a:r>
            <a:endParaRPr lang="en-US" dirty="0"/>
          </a:p>
        </p:txBody>
      </p:sp>
    </p:spTree>
    <p:extLst>
      <p:ext uri="{BB962C8B-B14F-4D97-AF65-F5344CB8AC3E}">
        <p14:creationId xmlns:p14="http://schemas.microsoft.com/office/powerpoint/2010/main" val="15151524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Tujuan Penelitian</a:t>
            </a:r>
            <a:endParaRPr lang="en-US" dirty="0"/>
          </a:p>
        </p:txBody>
      </p:sp>
      <p:sp>
        <p:nvSpPr>
          <p:cNvPr id="3" name="Content Placeholder 2"/>
          <p:cNvSpPr>
            <a:spLocks noGrp="1"/>
          </p:cNvSpPr>
          <p:nvPr>
            <p:ph idx="1"/>
          </p:nvPr>
        </p:nvSpPr>
        <p:spPr/>
        <p:txBody>
          <a:bodyPr>
            <a:normAutofit/>
          </a:bodyPr>
          <a:lstStyle/>
          <a:p>
            <a:pPr marL="0" indent="0">
              <a:lnSpc>
                <a:spcPct val="200000"/>
              </a:lnSpc>
              <a:buNone/>
            </a:pPr>
            <a:r>
              <a:rPr lang="id-ID" sz="2400" dirty="0" smtClean="0"/>
              <a:t>Untuk menganalisis </a:t>
            </a:r>
            <a:r>
              <a:rPr lang="id-ID" sz="2400" dirty="0"/>
              <a:t>tingkat pencemaran yang terjadi di perairan Danau Toba melalui hasil pengukuran kadar kualitas air, sehingga dapat digunakan sebagai alat peringatan dini kualitas air di perairan Danau Toba.</a:t>
            </a:r>
            <a:endParaRPr lang="en-US" sz="2400" dirty="0"/>
          </a:p>
        </p:txBody>
      </p:sp>
    </p:spTree>
    <p:extLst>
      <p:ext uri="{BB962C8B-B14F-4D97-AF65-F5344CB8AC3E}">
        <p14:creationId xmlns:p14="http://schemas.microsoft.com/office/powerpoint/2010/main" val="4355366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Batasan Masalah</a:t>
            </a:r>
            <a:endParaRPr lang="en-US" dirty="0"/>
          </a:p>
        </p:txBody>
      </p:sp>
      <p:sp>
        <p:nvSpPr>
          <p:cNvPr id="3" name="Content Placeholder 2"/>
          <p:cNvSpPr>
            <a:spLocks noGrp="1"/>
          </p:cNvSpPr>
          <p:nvPr>
            <p:ph idx="1"/>
          </p:nvPr>
        </p:nvSpPr>
        <p:spPr/>
        <p:txBody>
          <a:bodyPr/>
          <a:lstStyle/>
          <a:p>
            <a:r>
              <a:rPr lang="id-ID" dirty="0"/>
              <a:t>Klasifikasi dilakukan berdasarkan data pengukuran kualitas air di perairan Danau </a:t>
            </a:r>
            <a:r>
              <a:rPr lang="id-ID" dirty="0" smtClean="0"/>
              <a:t>Toba</a:t>
            </a:r>
          </a:p>
          <a:p>
            <a:r>
              <a:rPr lang="id-ID" dirty="0"/>
              <a:t>Analisis dilakukan berdasarkan pengukuran kadar </a:t>
            </a:r>
            <a:r>
              <a:rPr lang="id-ID" i="1" dirty="0"/>
              <a:t>dissolved oxygen</a:t>
            </a:r>
            <a:r>
              <a:rPr lang="id-ID" dirty="0"/>
              <a:t>, temperatur air, dan tingkat keasaman (</a:t>
            </a:r>
            <a:r>
              <a:rPr lang="id-ID" i="1" dirty="0"/>
              <a:t>pH</a:t>
            </a:r>
            <a:r>
              <a:rPr lang="id-ID" dirty="0" smtClean="0"/>
              <a:t>)</a:t>
            </a:r>
          </a:p>
          <a:p>
            <a:r>
              <a:rPr lang="id-ID" i="1" dirty="0"/>
              <a:t>Extreme learning machine</a:t>
            </a:r>
            <a:r>
              <a:rPr lang="id-ID" dirty="0"/>
              <a:t> dijalankan dalam </a:t>
            </a:r>
            <a:r>
              <a:rPr lang="id-ID" i="1" dirty="0"/>
              <a:t>single hidden layer feedforward neural networks</a:t>
            </a:r>
            <a:endParaRPr lang="en-US" dirty="0"/>
          </a:p>
        </p:txBody>
      </p:sp>
    </p:spTree>
    <p:extLst>
      <p:ext uri="{BB962C8B-B14F-4D97-AF65-F5344CB8AC3E}">
        <p14:creationId xmlns:p14="http://schemas.microsoft.com/office/powerpoint/2010/main" val="42801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Manfaat Penelitian</a:t>
            </a:r>
            <a:endParaRPr lang="en-US" dirty="0"/>
          </a:p>
        </p:txBody>
      </p:sp>
      <p:sp>
        <p:nvSpPr>
          <p:cNvPr id="3" name="Content Placeholder 2"/>
          <p:cNvSpPr>
            <a:spLocks noGrp="1"/>
          </p:cNvSpPr>
          <p:nvPr>
            <p:ph idx="1"/>
          </p:nvPr>
        </p:nvSpPr>
        <p:spPr/>
        <p:txBody>
          <a:bodyPr/>
          <a:lstStyle/>
          <a:p>
            <a:r>
              <a:rPr lang="id-ID" dirty="0"/>
              <a:t>Melakukan analisis terhadap kualitas air di Danau Toba, dengan menggunakan </a:t>
            </a:r>
            <a:r>
              <a:rPr lang="id-ID" i="1" dirty="0"/>
              <a:t>extreme Learning Machine</a:t>
            </a:r>
            <a:r>
              <a:rPr lang="id-ID" dirty="0"/>
              <a:t> dan memaparkan hasilnya sesuai waktu </a:t>
            </a:r>
            <a:r>
              <a:rPr lang="id-ID" dirty="0" smtClean="0"/>
              <a:t>pengukuran</a:t>
            </a:r>
          </a:p>
          <a:p>
            <a:r>
              <a:rPr lang="id-ID" dirty="0"/>
              <a:t>Melakukan klasifikasi terhadap tingkat kualitas air di Danau Toba, dengan menggunakan metodologi yang dilakukan, agar dapat memberikan notifikasi mengenai kualitas air Danau Toba kepada pemerintah setempat, agar dapat melakukan antisipasi sesuai tingkat kualitas air yang </a:t>
            </a:r>
            <a:r>
              <a:rPr lang="id-ID" dirty="0" smtClean="0"/>
              <a:t>didapat</a:t>
            </a:r>
          </a:p>
          <a:p>
            <a:r>
              <a:rPr lang="id-ID" dirty="0"/>
              <a:t>Menambah wawasan mengenai penerapan </a:t>
            </a:r>
            <a:r>
              <a:rPr lang="id-ID" i="1" dirty="0"/>
              <a:t>artificial neural networks</a:t>
            </a:r>
            <a:r>
              <a:rPr lang="id-ID" dirty="0"/>
              <a:t>, khususnya </a:t>
            </a:r>
            <a:r>
              <a:rPr lang="id-ID" i="1" dirty="0"/>
              <a:t>extreme learning machines</a:t>
            </a:r>
            <a:r>
              <a:rPr lang="id-ID" dirty="0"/>
              <a:t>, dalam proses klasifikasi</a:t>
            </a:r>
            <a:endParaRPr lang="en-US" dirty="0"/>
          </a:p>
        </p:txBody>
      </p:sp>
    </p:spTree>
    <p:extLst>
      <p:ext uri="{BB962C8B-B14F-4D97-AF65-F5344CB8AC3E}">
        <p14:creationId xmlns:p14="http://schemas.microsoft.com/office/powerpoint/2010/main" val="1385895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Penelitian Terdahulu</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77013056"/>
              </p:ext>
            </p:extLst>
          </p:nvPr>
        </p:nvGraphicFramePr>
        <p:xfrm>
          <a:off x="1371600" y="1428750"/>
          <a:ext cx="10361053" cy="5232660"/>
        </p:xfrm>
        <a:graphic>
          <a:graphicData uri="http://schemas.openxmlformats.org/drawingml/2006/table">
            <a:tbl>
              <a:tblPr firstRow="1" firstCol="1" bandRow="1">
                <a:tableStyleId>{5C22544A-7EE6-4342-B048-85BDC9FD1C3A}</a:tableStyleId>
              </a:tblPr>
              <a:tblGrid>
                <a:gridCol w="710820"/>
                <a:gridCol w="2493476"/>
                <a:gridCol w="1043202"/>
                <a:gridCol w="3687304"/>
                <a:gridCol w="2426251"/>
              </a:tblGrid>
              <a:tr h="249016">
                <a:tc>
                  <a:txBody>
                    <a:bodyPr/>
                    <a:lstStyle/>
                    <a:p>
                      <a:pPr algn="ctr">
                        <a:lnSpc>
                          <a:spcPct val="150000"/>
                        </a:lnSpc>
                        <a:spcAft>
                          <a:spcPts val="0"/>
                        </a:spcAft>
                      </a:pPr>
                      <a:r>
                        <a:rPr lang="id-ID" sz="1400" dirty="0">
                          <a:effectLst/>
                        </a:rPr>
                        <a:t>No.</a:t>
                      </a:r>
                      <a:endParaRPr lang="en-US" sz="1400" dirty="0">
                        <a:effectLst/>
                        <a:latin typeface="Times New Roman" panose="02020603050405020304" pitchFamily="18" charset="0"/>
                        <a:ea typeface="新細明體" panose="02020500000000000000" pitchFamily="18" charset="-120"/>
                        <a:cs typeface="Cordia New" panose="020B0304020202020204" pitchFamily="34" charset="-34"/>
                      </a:endParaRPr>
                    </a:p>
                  </a:txBody>
                  <a:tcPr marL="33161" marR="33161" marT="0" marB="0"/>
                </a:tc>
                <a:tc>
                  <a:txBody>
                    <a:bodyPr/>
                    <a:lstStyle/>
                    <a:p>
                      <a:pPr algn="ctr">
                        <a:lnSpc>
                          <a:spcPct val="150000"/>
                        </a:lnSpc>
                        <a:spcAft>
                          <a:spcPts val="0"/>
                        </a:spcAft>
                      </a:pPr>
                      <a:r>
                        <a:rPr lang="id-ID" sz="1400" dirty="0">
                          <a:effectLst/>
                        </a:rPr>
                        <a:t>Peneliti</a:t>
                      </a:r>
                      <a:endParaRPr lang="en-US" sz="1400" dirty="0">
                        <a:effectLst/>
                        <a:latin typeface="Times New Roman" panose="02020603050405020304" pitchFamily="18" charset="0"/>
                        <a:ea typeface="新細明體" panose="02020500000000000000" pitchFamily="18" charset="-120"/>
                        <a:cs typeface="Cordia New" panose="020B0304020202020204" pitchFamily="34" charset="-34"/>
                      </a:endParaRPr>
                    </a:p>
                  </a:txBody>
                  <a:tcPr marL="33161" marR="33161" marT="0" marB="0"/>
                </a:tc>
                <a:tc>
                  <a:txBody>
                    <a:bodyPr/>
                    <a:lstStyle/>
                    <a:p>
                      <a:pPr algn="ctr">
                        <a:lnSpc>
                          <a:spcPct val="150000"/>
                        </a:lnSpc>
                        <a:spcAft>
                          <a:spcPts val="0"/>
                        </a:spcAft>
                      </a:pPr>
                      <a:r>
                        <a:rPr lang="id-ID" sz="1400">
                          <a:effectLst/>
                        </a:rPr>
                        <a:t>Tahun</a:t>
                      </a:r>
                      <a:endParaRPr lang="en-US" sz="1400">
                        <a:effectLst/>
                        <a:latin typeface="Times New Roman" panose="02020603050405020304" pitchFamily="18" charset="0"/>
                        <a:ea typeface="新細明體" panose="02020500000000000000" pitchFamily="18" charset="-120"/>
                        <a:cs typeface="Cordia New" panose="020B0304020202020204" pitchFamily="34" charset="-34"/>
                      </a:endParaRPr>
                    </a:p>
                  </a:txBody>
                  <a:tcPr marL="33161" marR="33161" marT="0" marB="0"/>
                </a:tc>
                <a:tc>
                  <a:txBody>
                    <a:bodyPr/>
                    <a:lstStyle/>
                    <a:p>
                      <a:pPr algn="ctr">
                        <a:lnSpc>
                          <a:spcPct val="150000"/>
                        </a:lnSpc>
                        <a:spcAft>
                          <a:spcPts val="0"/>
                        </a:spcAft>
                      </a:pPr>
                      <a:r>
                        <a:rPr lang="en-US" sz="1400" dirty="0" err="1" smtClean="0">
                          <a:effectLst/>
                          <a:latin typeface="+mn-lt"/>
                          <a:ea typeface="+mn-ea"/>
                          <a:cs typeface="+mn-cs"/>
                        </a:rPr>
                        <a:t>Penelitian</a:t>
                      </a:r>
                      <a:endParaRPr lang="en-US" sz="1400" dirty="0">
                        <a:effectLst/>
                        <a:latin typeface="Times New Roman" panose="02020603050405020304" pitchFamily="18" charset="0"/>
                        <a:ea typeface="新細明體" panose="02020500000000000000" pitchFamily="18" charset="-120"/>
                        <a:cs typeface="Cordia New" panose="020B0304020202020204" pitchFamily="34" charset="-34"/>
                      </a:endParaRPr>
                    </a:p>
                  </a:txBody>
                  <a:tcPr marL="33161" marR="33161" marT="0" marB="0"/>
                </a:tc>
                <a:tc>
                  <a:txBody>
                    <a:bodyPr/>
                    <a:lstStyle/>
                    <a:p>
                      <a:pPr algn="ctr">
                        <a:lnSpc>
                          <a:spcPct val="150000"/>
                        </a:lnSpc>
                        <a:spcAft>
                          <a:spcPts val="0"/>
                        </a:spcAft>
                      </a:pPr>
                      <a:r>
                        <a:rPr lang="id-ID" sz="1400">
                          <a:effectLst/>
                        </a:rPr>
                        <a:t>Hasil</a:t>
                      </a:r>
                      <a:endParaRPr lang="en-US" sz="1400">
                        <a:effectLst/>
                        <a:latin typeface="Times New Roman" panose="02020603050405020304" pitchFamily="18" charset="0"/>
                        <a:ea typeface="新細明體" panose="02020500000000000000" pitchFamily="18" charset="-120"/>
                        <a:cs typeface="Cordia New" panose="020B0304020202020204" pitchFamily="34" charset="-34"/>
                      </a:endParaRPr>
                    </a:p>
                  </a:txBody>
                  <a:tcPr marL="33161" marR="33161" marT="0" marB="0"/>
                </a:tc>
              </a:tr>
              <a:tr h="608051">
                <a:tc>
                  <a:txBody>
                    <a:bodyPr/>
                    <a:lstStyle/>
                    <a:p>
                      <a:pPr algn="ctr">
                        <a:lnSpc>
                          <a:spcPct val="150000"/>
                        </a:lnSpc>
                        <a:spcAft>
                          <a:spcPts val="0"/>
                        </a:spcAft>
                      </a:pPr>
                      <a:r>
                        <a:rPr lang="id-ID" sz="1600" dirty="0">
                          <a:effectLst/>
                        </a:rPr>
                        <a:t> </a:t>
                      </a:r>
                      <a:endParaRPr lang="en-US" sz="1600" dirty="0">
                        <a:effectLst/>
                      </a:endParaRPr>
                    </a:p>
                    <a:p>
                      <a:pPr algn="ctr">
                        <a:lnSpc>
                          <a:spcPct val="150000"/>
                        </a:lnSpc>
                        <a:spcAft>
                          <a:spcPts val="0"/>
                        </a:spcAft>
                      </a:pPr>
                      <a:r>
                        <a:rPr lang="id-ID" sz="1600" dirty="0">
                          <a:effectLst/>
                        </a:rPr>
                        <a:t>1</a:t>
                      </a:r>
                      <a:endParaRPr lang="en-US" sz="1600" dirty="0">
                        <a:effectLst/>
                        <a:latin typeface="Times New Roman" panose="02020603050405020304" pitchFamily="18" charset="0"/>
                        <a:ea typeface="新細明體" panose="02020500000000000000" pitchFamily="18" charset="-120"/>
                        <a:cs typeface="Cordia New" panose="020B0304020202020204" pitchFamily="34" charset="-34"/>
                      </a:endParaRPr>
                    </a:p>
                  </a:txBody>
                  <a:tcPr marL="33161" marR="33161" marT="0" marB="0" anchor="ctr"/>
                </a:tc>
                <a:tc>
                  <a:txBody>
                    <a:bodyPr/>
                    <a:lstStyle/>
                    <a:p>
                      <a:pPr algn="ctr">
                        <a:lnSpc>
                          <a:spcPct val="150000"/>
                        </a:lnSpc>
                        <a:spcAft>
                          <a:spcPts val="0"/>
                        </a:spcAft>
                      </a:pPr>
                      <a:r>
                        <a:rPr lang="id-ID" sz="1600" dirty="0" smtClean="0">
                          <a:effectLst/>
                        </a:rPr>
                        <a:t>Ayyalasomayajula </a:t>
                      </a:r>
                      <a:r>
                        <a:rPr lang="id-ID" sz="1600" i="1" dirty="0">
                          <a:effectLst/>
                        </a:rPr>
                        <a:t>et al</a:t>
                      </a:r>
                      <a:r>
                        <a:rPr lang="id-ID" sz="1600" i="1" dirty="0" smtClean="0">
                          <a:effectLst/>
                        </a:rPr>
                        <a:t>.</a:t>
                      </a:r>
                      <a:endParaRPr lang="en-US" sz="1600" i="1" dirty="0">
                        <a:effectLst/>
                      </a:endParaRPr>
                    </a:p>
                  </a:txBody>
                  <a:tcPr marL="33161" marR="33161" marT="0" marB="0" anchor="ctr"/>
                </a:tc>
                <a:tc>
                  <a:txBody>
                    <a:bodyPr/>
                    <a:lstStyle/>
                    <a:p>
                      <a:pPr algn="ctr">
                        <a:lnSpc>
                          <a:spcPct val="150000"/>
                        </a:lnSpc>
                        <a:spcAft>
                          <a:spcPts val="0"/>
                        </a:spcAft>
                      </a:pPr>
                      <a:r>
                        <a:rPr lang="id-ID" sz="1600" dirty="0">
                          <a:effectLst/>
                        </a:rPr>
                        <a:t>2016</a:t>
                      </a:r>
                      <a:endParaRPr lang="en-US" sz="1600" dirty="0">
                        <a:effectLst/>
                        <a:latin typeface="Times New Roman" panose="02020603050405020304" pitchFamily="18" charset="0"/>
                        <a:ea typeface="新細明體" panose="02020500000000000000" pitchFamily="18" charset="-120"/>
                        <a:cs typeface="Cordia New" panose="020B0304020202020204" pitchFamily="34" charset="-34"/>
                      </a:endParaRPr>
                    </a:p>
                  </a:txBody>
                  <a:tcPr marL="33161" marR="33161" marT="0" marB="0" anchor="ctr"/>
                </a:tc>
                <a:tc>
                  <a:txBody>
                    <a:bodyPr/>
                    <a:lstStyle/>
                    <a:p>
                      <a:pPr algn="ctr">
                        <a:lnSpc>
                          <a:spcPct val="150000"/>
                        </a:lnSpc>
                        <a:spcAft>
                          <a:spcPts val="0"/>
                        </a:spcAft>
                      </a:pPr>
                      <a:r>
                        <a:rPr lang="id-ID" sz="1600" dirty="0">
                          <a:effectLst/>
                        </a:rPr>
                        <a:t> </a:t>
                      </a:r>
                      <a:r>
                        <a:rPr lang="id-ID" sz="1600" dirty="0" smtClean="0">
                          <a:effectLst/>
                        </a:rPr>
                        <a:t>Air </a:t>
                      </a:r>
                      <a:r>
                        <a:rPr lang="id-ID" sz="1600" dirty="0">
                          <a:effectLst/>
                        </a:rPr>
                        <a:t>quality simulations using big data programming </a:t>
                      </a:r>
                      <a:r>
                        <a:rPr lang="id-ID" sz="1600" dirty="0" smtClean="0">
                          <a:effectLst/>
                        </a:rPr>
                        <a:t>models</a:t>
                      </a:r>
                      <a:r>
                        <a:rPr lang="id-ID" sz="1600" dirty="0">
                          <a:effectLst/>
                        </a:rPr>
                        <a:t> </a:t>
                      </a:r>
                      <a:endParaRPr lang="en-US" sz="1600" dirty="0">
                        <a:effectLst/>
                        <a:latin typeface="Times New Roman" panose="02020603050405020304" pitchFamily="18" charset="0"/>
                        <a:ea typeface="新細明體" panose="02020500000000000000" pitchFamily="18" charset="-120"/>
                        <a:cs typeface="Cordia New" panose="020B0304020202020204" pitchFamily="34" charset="-34"/>
                      </a:endParaRPr>
                    </a:p>
                  </a:txBody>
                  <a:tcPr marL="33161" marR="33161" marT="0" marB="0" anchor="ctr"/>
                </a:tc>
                <a:tc>
                  <a:txBody>
                    <a:bodyPr/>
                    <a:lstStyle/>
                    <a:p>
                      <a:pPr algn="ctr">
                        <a:lnSpc>
                          <a:spcPct val="150000"/>
                        </a:lnSpc>
                        <a:spcAft>
                          <a:spcPts val="0"/>
                        </a:spcAft>
                      </a:pPr>
                      <a:r>
                        <a:rPr lang="id-ID" sz="1600" dirty="0">
                          <a:effectLst/>
                        </a:rPr>
                        <a:t>Peningkatan kinerja sebesar 20-25 %</a:t>
                      </a:r>
                      <a:endParaRPr lang="en-US" sz="1600" dirty="0">
                        <a:effectLst/>
                        <a:latin typeface="Times New Roman" panose="02020603050405020304" pitchFamily="18" charset="0"/>
                        <a:ea typeface="新細明體" panose="02020500000000000000" pitchFamily="18" charset="-120"/>
                        <a:cs typeface="Cordia New" panose="020B0304020202020204" pitchFamily="34" charset="-34"/>
                      </a:endParaRPr>
                    </a:p>
                  </a:txBody>
                  <a:tcPr marL="33161" marR="33161" marT="0" marB="0" anchor="ctr"/>
                </a:tc>
              </a:tr>
              <a:tr h="931535">
                <a:tc>
                  <a:txBody>
                    <a:bodyPr/>
                    <a:lstStyle/>
                    <a:p>
                      <a:pPr algn="ctr">
                        <a:lnSpc>
                          <a:spcPct val="150000"/>
                        </a:lnSpc>
                        <a:spcAft>
                          <a:spcPts val="0"/>
                        </a:spcAft>
                      </a:pPr>
                      <a:r>
                        <a:rPr lang="id-ID" sz="1600" dirty="0">
                          <a:effectLst/>
                        </a:rPr>
                        <a:t>2</a:t>
                      </a:r>
                      <a:endParaRPr lang="en-US" sz="1600" dirty="0">
                        <a:effectLst/>
                        <a:latin typeface="Times New Roman" panose="02020603050405020304" pitchFamily="18" charset="0"/>
                        <a:ea typeface="新細明體" panose="02020500000000000000" pitchFamily="18" charset="-120"/>
                        <a:cs typeface="Cordia New" panose="020B0304020202020204" pitchFamily="34" charset="-34"/>
                      </a:endParaRPr>
                    </a:p>
                  </a:txBody>
                  <a:tcPr marL="33161" marR="33161" marT="0" marB="0" anchor="ctr"/>
                </a:tc>
                <a:tc>
                  <a:txBody>
                    <a:bodyPr/>
                    <a:lstStyle/>
                    <a:p>
                      <a:pPr algn="ctr">
                        <a:lnSpc>
                          <a:spcPct val="150000"/>
                        </a:lnSpc>
                        <a:spcAft>
                          <a:spcPts val="0"/>
                        </a:spcAft>
                      </a:pPr>
                      <a:r>
                        <a:rPr lang="id-ID" sz="1600" dirty="0">
                          <a:effectLst/>
                        </a:rPr>
                        <a:t>Khan &amp; Chai</a:t>
                      </a:r>
                      <a:endParaRPr lang="en-US" sz="1600" dirty="0">
                        <a:effectLst/>
                        <a:latin typeface="Times New Roman" panose="02020603050405020304" pitchFamily="18" charset="0"/>
                        <a:ea typeface="新細明體" panose="02020500000000000000" pitchFamily="18" charset="-120"/>
                        <a:cs typeface="Cordia New" panose="020B0304020202020204" pitchFamily="34" charset="-34"/>
                      </a:endParaRPr>
                    </a:p>
                  </a:txBody>
                  <a:tcPr marL="33161" marR="33161" marT="0" marB="0" anchor="ctr"/>
                </a:tc>
                <a:tc>
                  <a:txBody>
                    <a:bodyPr/>
                    <a:lstStyle/>
                    <a:p>
                      <a:pPr algn="ctr">
                        <a:lnSpc>
                          <a:spcPct val="150000"/>
                        </a:lnSpc>
                        <a:spcAft>
                          <a:spcPts val="0"/>
                        </a:spcAft>
                      </a:pPr>
                      <a:r>
                        <a:rPr lang="id-ID" sz="1600">
                          <a:effectLst/>
                        </a:rPr>
                        <a:t>2016</a:t>
                      </a:r>
                      <a:endParaRPr lang="en-US" sz="1600">
                        <a:effectLst/>
                        <a:latin typeface="Times New Roman" panose="02020603050405020304" pitchFamily="18" charset="0"/>
                        <a:ea typeface="新細明體" panose="02020500000000000000" pitchFamily="18" charset="-120"/>
                        <a:cs typeface="Cordia New" panose="020B0304020202020204" pitchFamily="34" charset="-34"/>
                      </a:endParaRPr>
                    </a:p>
                  </a:txBody>
                  <a:tcPr marL="33161" marR="33161" marT="0" marB="0" anchor="ctr"/>
                </a:tc>
                <a:tc>
                  <a:txBody>
                    <a:bodyPr/>
                    <a:lstStyle/>
                    <a:p>
                      <a:pPr algn="ctr">
                        <a:lnSpc>
                          <a:spcPct val="150000"/>
                        </a:lnSpc>
                        <a:spcAft>
                          <a:spcPts val="0"/>
                        </a:spcAft>
                      </a:pPr>
                      <a:r>
                        <a:rPr lang="id-ID" sz="1600" dirty="0" smtClean="0">
                          <a:effectLst/>
                        </a:rPr>
                        <a:t>Predicting </a:t>
                      </a:r>
                      <a:r>
                        <a:rPr lang="id-ID" sz="1600" dirty="0">
                          <a:effectLst/>
                        </a:rPr>
                        <a:t>and analyzing water quality using machine learning: a comprehensive </a:t>
                      </a:r>
                      <a:r>
                        <a:rPr lang="id-ID" sz="1600" dirty="0" smtClean="0">
                          <a:effectLst/>
                        </a:rPr>
                        <a:t>model</a:t>
                      </a:r>
                      <a:r>
                        <a:rPr lang="id-ID" sz="1600" dirty="0">
                          <a:effectLst/>
                        </a:rPr>
                        <a:t> </a:t>
                      </a:r>
                      <a:endParaRPr lang="en-US" sz="1600" dirty="0">
                        <a:effectLst/>
                        <a:latin typeface="Times New Roman" panose="02020603050405020304" pitchFamily="18" charset="0"/>
                        <a:ea typeface="新細明體" panose="02020500000000000000" pitchFamily="18" charset="-120"/>
                        <a:cs typeface="Cordia New" panose="020B0304020202020204" pitchFamily="34" charset="-34"/>
                      </a:endParaRPr>
                    </a:p>
                  </a:txBody>
                  <a:tcPr marL="33161" marR="33161" marT="0" marB="0" anchor="ctr"/>
                </a:tc>
                <a:tc>
                  <a:txBody>
                    <a:bodyPr/>
                    <a:lstStyle/>
                    <a:p>
                      <a:pPr algn="ctr">
                        <a:lnSpc>
                          <a:spcPct val="150000"/>
                        </a:lnSpc>
                        <a:spcAft>
                          <a:spcPts val="0"/>
                        </a:spcAft>
                      </a:pPr>
                      <a:r>
                        <a:rPr lang="id-ID" sz="1600" dirty="0" smtClean="0">
                          <a:effectLst/>
                        </a:rPr>
                        <a:t>Tidak dicantumkan</a:t>
                      </a:r>
                      <a:endParaRPr lang="en-US" sz="1600" dirty="0">
                        <a:effectLst/>
                        <a:latin typeface="Times New Roman" panose="02020603050405020304" pitchFamily="18" charset="0"/>
                        <a:ea typeface="新細明體" panose="02020500000000000000" pitchFamily="18" charset="-120"/>
                        <a:cs typeface="Cordia New" panose="020B0304020202020204" pitchFamily="34" charset="-34"/>
                      </a:endParaRPr>
                    </a:p>
                  </a:txBody>
                  <a:tcPr marL="33161" marR="33161" marT="0" marB="0" anchor="ctr"/>
                </a:tc>
              </a:tr>
              <a:tr h="931535">
                <a:tc>
                  <a:txBody>
                    <a:bodyPr/>
                    <a:lstStyle/>
                    <a:p>
                      <a:pPr algn="ctr">
                        <a:lnSpc>
                          <a:spcPct val="150000"/>
                        </a:lnSpc>
                        <a:spcAft>
                          <a:spcPts val="0"/>
                        </a:spcAft>
                      </a:pPr>
                      <a:r>
                        <a:rPr lang="id-ID" sz="1600" dirty="0">
                          <a:effectLst/>
                        </a:rPr>
                        <a:t>3</a:t>
                      </a:r>
                      <a:endParaRPr lang="en-US" sz="1600" dirty="0">
                        <a:effectLst/>
                        <a:latin typeface="Times New Roman" panose="02020603050405020304" pitchFamily="18" charset="0"/>
                        <a:ea typeface="新細明體" panose="02020500000000000000" pitchFamily="18" charset="-120"/>
                        <a:cs typeface="Cordia New" panose="020B0304020202020204" pitchFamily="34" charset="-34"/>
                      </a:endParaRPr>
                    </a:p>
                  </a:txBody>
                  <a:tcPr marL="33161" marR="33161" marT="0" marB="0" anchor="ctr"/>
                </a:tc>
                <a:tc>
                  <a:txBody>
                    <a:bodyPr/>
                    <a:lstStyle/>
                    <a:p>
                      <a:pPr algn="ctr">
                        <a:lnSpc>
                          <a:spcPct val="150000"/>
                        </a:lnSpc>
                        <a:spcAft>
                          <a:spcPts val="0"/>
                        </a:spcAft>
                      </a:pPr>
                      <a:r>
                        <a:rPr lang="id-ID" sz="1600" dirty="0">
                          <a:effectLst/>
                        </a:rPr>
                        <a:t>Qiao </a:t>
                      </a:r>
                      <a:r>
                        <a:rPr lang="id-ID" sz="1600" i="1" dirty="0">
                          <a:effectLst/>
                        </a:rPr>
                        <a:t>et al.</a:t>
                      </a:r>
                      <a:endParaRPr lang="en-US" sz="1600" i="1" dirty="0">
                        <a:effectLst/>
                        <a:latin typeface="Times New Roman" panose="02020603050405020304" pitchFamily="18" charset="0"/>
                        <a:ea typeface="新細明體" panose="02020500000000000000" pitchFamily="18" charset="-120"/>
                        <a:cs typeface="Cordia New" panose="020B0304020202020204" pitchFamily="34" charset="-34"/>
                      </a:endParaRPr>
                    </a:p>
                  </a:txBody>
                  <a:tcPr marL="33161" marR="33161" marT="0" marB="0" anchor="ctr"/>
                </a:tc>
                <a:tc>
                  <a:txBody>
                    <a:bodyPr/>
                    <a:lstStyle/>
                    <a:p>
                      <a:pPr algn="ctr">
                        <a:lnSpc>
                          <a:spcPct val="150000"/>
                        </a:lnSpc>
                        <a:spcAft>
                          <a:spcPts val="0"/>
                        </a:spcAft>
                      </a:pPr>
                      <a:r>
                        <a:rPr lang="id-ID" sz="1600">
                          <a:effectLst/>
                        </a:rPr>
                        <a:t>2008</a:t>
                      </a:r>
                      <a:endParaRPr lang="en-US" sz="1600">
                        <a:effectLst/>
                        <a:latin typeface="Times New Roman" panose="02020603050405020304" pitchFamily="18" charset="0"/>
                        <a:ea typeface="新細明體" panose="02020500000000000000" pitchFamily="18" charset="-120"/>
                        <a:cs typeface="Cordia New" panose="020B0304020202020204" pitchFamily="34" charset="-34"/>
                      </a:endParaRPr>
                    </a:p>
                  </a:txBody>
                  <a:tcPr marL="33161" marR="33161" marT="0" marB="0" anchor="ctr"/>
                </a:tc>
                <a:tc>
                  <a:txBody>
                    <a:bodyPr/>
                    <a:lstStyle/>
                    <a:p>
                      <a:pPr algn="ctr">
                        <a:lnSpc>
                          <a:spcPct val="150000"/>
                        </a:lnSpc>
                        <a:spcAft>
                          <a:spcPts val="0"/>
                        </a:spcAft>
                      </a:pPr>
                      <a:r>
                        <a:rPr lang="id-ID" sz="1600" dirty="0">
                          <a:effectLst/>
                        </a:rPr>
                        <a:t>The application of fuzzy comprehensive evaluation on the water quality of Changjiang river</a:t>
                      </a:r>
                      <a:endParaRPr lang="en-US" sz="1600" dirty="0">
                        <a:effectLst/>
                        <a:latin typeface="Times New Roman" panose="02020603050405020304" pitchFamily="18" charset="0"/>
                        <a:ea typeface="新細明體" panose="02020500000000000000" pitchFamily="18" charset="-120"/>
                        <a:cs typeface="Cordia New" panose="020B0304020202020204" pitchFamily="34" charset="-34"/>
                      </a:endParaRPr>
                    </a:p>
                  </a:txBody>
                  <a:tcPr marL="33161" marR="33161" marT="0" marB="0" anchor="ctr"/>
                </a:tc>
                <a:tc>
                  <a:txBody>
                    <a:bodyPr/>
                    <a:lstStyle/>
                    <a:p>
                      <a:pPr algn="ctr">
                        <a:lnSpc>
                          <a:spcPct val="150000"/>
                        </a:lnSpc>
                        <a:spcAft>
                          <a:spcPts val="0"/>
                        </a:spcAft>
                      </a:pPr>
                      <a:r>
                        <a:rPr lang="id-ID" sz="1600" dirty="0" smtClean="0">
                          <a:effectLst/>
                        </a:rPr>
                        <a:t>Tidak dicantumkan</a:t>
                      </a:r>
                      <a:endParaRPr lang="en-US" sz="1600" dirty="0">
                        <a:effectLst/>
                        <a:latin typeface="Times New Roman" panose="02020603050405020304" pitchFamily="18" charset="0"/>
                        <a:ea typeface="新細明體" panose="02020500000000000000" pitchFamily="18" charset="-120"/>
                        <a:cs typeface="Cordia New" panose="020B0304020202020204" pitchFamily="34" charset="-34"/>
                      </a:endParaRPr>
                    </a:p>
                  </a:txBody>
                  <a:tcPr marL="33161" marR="33161" marT="0" marB="0" anchor="ctr"/>
                </a:tc>
              </a:tr>
              <a:tr h="608219">
                <a:tc>
                  <a:txBody>
                    <a:bodyPr/>
                    <a:lstStyle/>
                    <a:p>
                      <a:pPr algn="ctr">
                        <a:lnSpc>
                          <a:spcPct val="150000"/>
                        </a:lnSpc>
                        <a:spcAft>
                          <a:spcPts val="0"/>
                        </a:spcAft>
                      </a:pPr>
                      <a:r>
                        <a:rPr lang="id-ID" sz="1600" dirty="0">
                          <a:effectLst/>
                        </a:rPr>
                        <a:t>4</a:t>
                      </a:r>
                      <a:endParaRPr lang="en-US" sz="1600" dirty="0">
                        <a:effectLst/>
                        <a:latin typeface="Times New Roman" panose="02020603050405020304" pitchFamily="18" charset="0"/>
                        <a:ea typeface="新細明體" panose="02020500000000000000" pitchFamily="18" charset="-120"/>
                        <a:cs typeface="Cordia New" panose="020B0304020202020204" pitchFamily="34" charset="-34"/>
                      </a:endParaRPr>
                    </a:p>
                  </a:txBody>
                  <a:tcPr marL="33161" marR="33161" marT="0" marB="0" anchor="ctr"/>
                </a:tc>
                <a:tc>
                  <a:txBody>
                    <a:bodyPr/>
                    <a:lstStyle/>
                    <a:p>
                      <a:pPr algn="ctr">
                        <a:lnSpc>
                          <a:spcPct val="150000"/>
                        </a:lnSpc>
                        <a:spcAft>
                          <a:spcPts val="0"/>
                        </a:spcAft>
                      </a:pPr>
                      <a:r>
                        <a:rPr lang="id-ID" sz="1600" dirty="0">
                          <a:effectLst/>
                        </a:rPr>
                        <a:t> </a:t>
                      </a:r>
                      <a:r>
                        <a:rPr lang="id-ID" sz="1600" dirty="0" smtClean="0">
                          <a:effectLst/>
                        </a:rPr>
                        <a:t>Huang </a:t>
                      </a:r>
                      <a:r>
                        <a:rPr lang="id-ID" sz="1600" i="1" dirty="0">
                          <a:effectLst/>
                        </a:rPr>
                        <a:t>et al.</a:t>
                      </a:r>
                      <a:endParaRPr lang="en-US" sz="1600" i="1" dirty="0">
                        <a:effectLst/>
                      </a:endParaRPr>
                    </a:p>
                    <a:p>
                      <a:pPr algn="ctr">
                        <a:lnSpc>
                          <a:spcPct val="150000"/>
                        </a:lnSpc>
                        <a:spcAft>
                          <a:spcPts val="0"/>
                        </a:spcAft>
                      </a:pPr>
                      <a:endParaRPr lang="en-US" sz="1600" dirty="0">
                        <a:effectLst/>
                        <a:latin typeface="Times New Roman" panose="02020603050405020304" pitchFamily="18" charset="0"/>
                        <a:ea typeface="新細明體" panose="02020500000000000000" pitchFamily="18" charset="-120"/>
                        <a:cs typeface="Cordia New" panose="020B0304020202020204" pitchFamily="34" charset="-34"/>
                      </a:endParaRPr>
                    </a:p>
                  </a:txBody>
                  <a:tcPr marL="33161" marR="33161" marT="0" marB="0" anchor="ctr"/>
                </a:tc>
                <a:tc>
                  <a:txBody>
                    <a:bodyPr/>
                    <a:lstStyle/>
                    <a:p>
                      <a:pPr algn="ctr">
                        <a:lnSpc>
                          <a:spcPct val="150000"/>
                        </a:lnSpc>
                        <a:spcAft>
                          <a:spcPts val="0"/>
                        </a:spcAft>
                      </a:pPr>
                      <a:r>
                        <a:rPr lang="id-ID" sz="1600" dirty="0">
                          <a:effectLst/>
                        </a:rPr>
                        <a:t>2013</a:t>
                      </a:r>
                      <a:endParaRPr lang="en-US" sz="1600" dirty="0">
                        <a:effectLst/>
                        <a:latin typeface="Times New Roman" panose="02020603050405020304" pitchFamily="18" charset="0"/>
                        <a:ea typeface="新細明體" panose="02020500000000000000" pitchFamily="18" charset="-120"/>
                        <a:cs typeface="Cordia New" panose="020B0304020202020204" pitchFamily="34" charset="-34"/>
                      </a:endParaRPr>
                    </a:p>
                  </a:txBody>
                  <a:tcPr marL="33161" marR="33161" marT="0" marB="0" anchor="ctr"/>
                </a:tc>
                <a:tc>
                  <a:txBody>
                    <a:bodyPr/>
                    <a:lstStyle/>
                    <a:p>
                      <a:pPr algn="ctr">
                        <a:lnSpc>
                          <a:spcPct val="150000"/>
                        </a:lnSpc>
                        <a:spcAft>
                          <a:spcPts val="0"/>
                        </a:spcAft>
                      </a:pPr>
                      <a:r>
                        <a:rPr lang="id-ID" sz="1600" dirty="0">
                          <a:effectLst/>
                        </a:rPr>
                        <a:t>Liver tumor detection using kernel-based extreme learning machine</a:t>
                      </a:r>
                      <a:endParaRPr lang="en-US" sz="1600" dirty="0">
                        <a:effectLst/>
                        <a:latin typeface="Times New Roman" panose="02020603050405020304" pitchFamily="18" charset="0"/>
                        <a:ea typeface="新細明體" panose="02020500000000000000" pitchFamily="18" charset="-120"/>
                        <a:cs typeface="Cordia New" panose="020B0304020202020204" pitchFamily="34" charset="-34"/>
                      </a:endParaRPr>
                    </a:p>
                  </a:txBody>
                  <a:tcPr marL="33161" marR="33161" marT="0" marB="0" anchor="ctr"/>
                </a:tc>
                <a:tc>
                  <a:txBody>
                    <a:bodyPr/>
                    <a:lstStyle/>
                    <a:p>
                      <a:pPr algn="ctr">
                        <a:lnSpc>
                          <a:spcPct val="150000"/>
                        </a:lnSpc>
                        <a:spcAft>
                          <a:spcPts val="0"/>
                        </a:spcAft>
                      </a:pPr>
                      <a:r>
                        <a:rPr lang="id-ID" sz="1600" dirty="0">
                          <a:effectLst/>
                        </a:rPr>
                        <a:t> </a:t>
                      </a:r>
                      <a:r>
                        <a:rPr lang="id-ID" sz="1600" dirty="0" smtClean="0">
                          <a:effectLst/>
                        </a:rPr>
                        <a:t>Volumetric </a:t>
                      </a:r>
                      <a:r>
                        <a:rPr lang="id-ID" sz="1600" dirty="0">
                          <a:effectLst/>
                        </a:rPr>
                        <a:t>overlap error rata-rata 67,15 </a:t>
                      </a:r>
                      <a:r>
                        <a:rPr lang="id-ID" sz="1600" dirty="0" smtClean="0">
                          <a:effectLst/>
                        </a:rPr>
                        <a:t>%</a:t>
                      </a:r>
                      <a:endParaRPr lang="en-US" sz="1600" dirty="0">
                        <a:effectLst/>
                      </a:endParaRPr>
                    </a:p>
                  </a:txBody>
                  <a:tcPr marL="33161" marR="33161" marT="0" marB="0" anchor="ctr"/>
                </a:tc>
              </a:tr>
              <a:tr h="1255020">
                <a:tc>
                  <a:txBody>
                    <a:bodyPr/>
                    <a:lstStyle/>
                    <a:p>
                      <a:pPr algn="ctr">
                        <a:lnSpc>
                          <a:spcPct val="150000"/>
                        </a:lnSpc>
                        <a:spcAft>
                          <a:spcPts val="0"/>
                        </a:spcAft>
                      </a:pPr>
                      <a:r>
                        <a:rPr lang="id-ID" sz="1600">
                          <a:effectLst/>
                        </a:rPr>
                        <a:t>5</a:t>
                      </a:r>
                      <a:endParaRPr lang="en-US" sz="1600">
                        <a:effectLst/>
                        <a:latin typeface="Times New Roman" panose="02020603050405020304" pitchFamily="18" charset="0"/>
                        <a:ea typeface="新細明體" panose="02020500000000000000" pitchFamily="18" charset="-120"/>
                        <a:cs typeface="Cordia New" panose="020B0304020202020204" pitchFamily="34" charset="-34"/>
                      </a:endParaRPr>
                    </a:p>
                  </a:txBody>
                  <a:tcPr marL="33161" marR="33161" marT="0" marB="0" anchor="ctr"/>
                </a:tc>
                <a:tc>
                  <a:txBody>
                    <a:bodyPr/>
                    <a:lstStyle/>
                    <a:p>
                      <a:pPr algn="ctr">
                        <a:lnSpc>
                          <a:spcPct val="150000"/>
                        </a:lnSpc>
                        <a:spcAft>
                          <a:spcPts val="0"/>
                        </a:spcAft>
                      </a:pPr>
                      <a:r>
                        <a:rPr lang="id-ID" sz="1600" dirty="0">
                          <a:effectLst/>
                        </a:rPr>
                        <a:t> </a:t>
                      </a:r>
                      <a:r>
                        <a:rPr lang="id-ID" sz="1600" dirty="0" smtClean="0">
                          <a:effectLst/>
                        </a:rPr>
                        <a:t>Pangaribuan </a:t>
                      </a:r>
                      <a:r>
                        <a:rPr lang="id-ID" sz="1600" dirty="0">
                          <a:effectLst/>
                        </a:rPr>
                        <a:t>&amp; Suharjito</a:t>
                      </a:r>
                      <a:endParaRPr lang="en-US" sz="1600" dirty="0">
                        <a:effectLst/>
                      </a:endParaRPr>
                    </a:p>
                    <a:p>
                      <a:pPr algn="ctr">
                        <a:lnSpc>
                          <a:spcPct val="150000"/>
                        </a:lnSpc>
                        <a:spcAft>
                          <a:spcPts val="0"/>
                        </a:spcAft>
                      </a:pPr>
                      <a:endParaRPr lang="en-US" sz="1600" dirty="0">
                        <a:effectLst/>
                        <a:latin typeface="Times New Roman" panose="02020603050405020304" pitchFamily="18" charset="0"/>
                        <a:ea typeface="新細明體" panose="02020500000000000000" pitchFamily="18" charset="-120"/>
                        <a:cs typeface="Cordia New" panose="020B0304020202020204" pitchFamily="34" charset="-34"/>
                      </a:endParaRPr>
                    </a:p>
                  </a:txBody>
                  <a:tcPr marL="33161" marR="33161" marT="0" marB="0" anchor="ctr"/>
                </a:tc>
                <a:tc>
                  <a:txBody>
                    <a:bodyPr/>
                    <a:lstStyle/>
                    <a:p>
                      <a:pPr algn="ctr">
                        <a:lnSpc>
                          <a:spcPct val="150000"/>
                        </a:lnSpc>
                        <a:spcAft>
                          <a:spcPts val="0"/>
                        </a:spcAft>
                      </a:pPr>
                      <a:r>
                        <a:rPr lang="id-ID" sz="1600" dirty="0" smtClean="0">
                          <a:effectLst/>
                        </a:rPr>
                        <a:t>2014</a:t>
                      </a:r>
                      <a:endParaRPr lang="en-US" sz="1600" dirty="0">
                        <a:effectLst/>
                      </a:endParaRPr>
                    </a:p>
                    <a:p>
                      <a:pPr algn="ctr">
                        <a:lnSpc>
                          <a:spcPct val="150000"/>
                        </a:lnSpc>
                        <a:spcAft>
                          <a:spcPts val="0"/>
                        </a:spcAft>
                      </a:pPr>
                      <a:r>
                        <a:rPr lang="id-ID" sz="1600" dirty="0">
                          <a:effectLst/>
                        </a:rPr>
                        <a:t> </a:t>
                      </a:r>
                      <a:endParaRPr lang="en-US" sz="1600" dirty="0">
                        <a:effectLst/>
                        <a:latin typeface="Times New Roman" panose="02020603050405020304" pitchFamily="18" charset="0"/>
                        <a:ea typeface="新細明體" panose="02020500000000000000" pitchFamily="18" charset="-120"/>
                        <a:cs typeface="Cordia New" panose="020B0304020202020204" pitchFamily="34" charset="-34"/>
                      </a:endParaRPr>
                    </a:p>
                  </a:txBody>
                  <a:tcPr marL="33161" marR="33161" marT="0" marB="0" anchor="ctr"/>
                </a:tc>
                <a:tc>
                  <a:txBody>
                    <a:bodyPr/>
                    <a:lstStyle/>
                    <a:p>
                      <a:pPr algn="ctr">
                        <a:lnSpc>
                          <a:spcPct val="150000"/>
                        </a:lnSpc>
                        <a:spcAft>
                          <a:spcPts val="0"/>
                        </a:spcAft>
                      </a:pPr>
                      <a:r>
                        <a:rPr lang="id-ID" sz="1600" dirty="0" smtClean="0">
                          <a:effectLst/>
                        </a:rPr>
                        <a:t>Diagnosis </a:t>
                      </a:r>
                      <a:r>
                        <a:rPr lang="id-ID" sz="1600" dirty="0">
                          <a:effectLst/>
                        </a:rPr>
                        <a:t>of diabetes mellitus using extreme learning machine</a:t>
                      </a:r>
                      <a:endParaRPr lang="en-US" sz="1600" dirty="0">
                        <a:effectLst/>
                      </a:endParaRPr>
                    </a:p>
                    <a:p>
                      <a:pPr algn="ctr">
                        <a:lnSpc>
                          <a:spcPct val="150000"/>
                        </a:lnSpc>
                        <a:spcAft>
                          <a:spcPts val="0"/>
                        </a:spcAft>
                      </a:pPr>
                      <a:endParaRPr lang="en-US" sz="1600" dirty="0">
                        <a:effectLst/>
                        <a:latin typeface="Times New Roman" panose="02020603050405020304" pitchFamily="18" charset="0"/>
                        <a:ea typeface="新細明體" panose="02020500000000000000" pitchFamily="18" charset="-120"/>
                        <a:cs typeface="Cordia New" panose="020B0304020202020204" pitchFamily="34" charset="-34"/>
                      </a:endParaRPr>
                    </a:p>
                  </a:txBody>
                  <a:tcPr marL="33161" marR="33161" marT="0" marB="0" anchor="ctr"/>
                </a:tc>
                <a:tc>
                  <a:txBody>
                    <a:bodyPr/>
                    <a:lstStyle/>
                    <a:p>
                      <a:pPr algn="ctr">
                        <a:lnSpc>
                          <a:spcPct val="150000"/>
                        </a:lnSpc>
                        <a:spcAft>
                          <a:spcPts val="0"/>
                        </a:spcAft>
                      </a:pPr>
                      <a:r>
                        <a:rPr lang="id-ID" sz="1600" dirty="0" smtClean="0">
                          <a:effectLst/>
                        </a:rPr>
                        <a:t>Error </a:t>
                      </a:r>
                      <a:r>
                        <a:rPr lang="id-ID" sz="1600" dirty="0">
                          <a:effectLst/>
                        </a:rPr>
                        <a:t>rate 0,4036 dan kecepatan training rata-rata 0,1687 </a:t>
                      </a:r>
                      <a:r>
                        <a:rPr lang="id-ID" sz="1600" dirty="0" smtClean="0">
                          <a:effectLst/>
                        </a:rPr>
                        <a:t>detik</a:t>
                      </a:r>
                      <a:r>
                        <a:rPr lang="id-ID" sz="1600" dirty="0">
                          <a:effectLst/>
                        </a:rPr>
                        <a:t> </a:t>
                      </a:r>
                      <a:endParaRPr lang="en-US" sz="1600" dirty="0">
                        <a:effectLst/>
                        <a:latin typeface="Times New Roman" panose="02020603050405020304" pitchFamily="18" charset="0"/>
                        <a:ea typeface="新細明體" panose="02020500000000000000" pitchFamily="18" charset="-120"/>
                        <a:cs typeface="Cordia New" panose="020B0304020202020204" pitchFamily="34" charset="-34"/>
                      </a:endParaRPr>
                    </a:p>
                  </a:txBody>
                  <a:tcPr marL="33161" marR="33161" marT="0" marB="0" anchor="ctr"/>
                </a:tc>
              </a:tr>
            </a:tbl>
          </a:graphicData>
        </a:graphic>
      </p:graphicFrame>
    </p:spTree>
    <p:extLst>
      <p:ext uri="{BB962C8B-B14F-4D97-AF65-F5344CB8AC3E}">
        <p14:creationId xmlns:p14="http://schemas.microsoft.com/office/powerpoint/2010/main" val="39857445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id-ID" dirty="0" smtClean="0"/>
              <a:t>Metodologi penelitian</a:t>
            </a:r>
            <a:endParaRPr lang="en-US" dirty="0"/>
          </a:p>
        </p:txBody>
      </p:sp>
      <p:sp>
        <p:nvSpPr>
          <p:cNvPr id="6" name="Text Placeholder 5"/>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21726707"/>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151</TotalTime>
  <Words>388</Words>
  <Application>Microsoft Office PowerPoint</Application>
  <PresentationFormat>Widescreen</PresentationFormat>
  <Paragraphs>80</Paragraphs>
  <Slides>12</Slides>
  <Notes>12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9" baseType="lpstr">
      <vt:lpstr>新細明體</vt:lpstr>
      <vt:lpstr>Calibri</vt:lpstr>
      <vt:lpstr>Cordia New</vt:lpstr>
      <vt:lpstr>Franklin Gothic Book</vt:lpstr>
      <vt:lpstr>Times New Roman</vt:lpstr>
      <vt:lpstr>Crop</vt:lpstr>
      <vt:lpstr>Visio</vt:lpstr>
      <vt:lpstr>Klasifikasi kualitas air danau toba menggunakan extreme learning machine</vt:lpstr>
      <vt:lpstr>Outline</vt:lpstr>
      <vt:lpstr>Latar Belakang</vt:lpstr>
      <vt:lpstr>Rumusan Masalah</vt:lpstr>
      <vt:lpstr>Tujuan Penelitian</vt:lpstr>
      <vt:lpstr>Batasan Masalah</vt:lpstr>
      <vt:lpstr>Manfaat Penelitian</vt:lpstr>
      <vt:lpstr>Penelitian Terdahulu</vt:lpstr>
      <vt:lpstr>Metodologi penelitian</vt:lpstr>
      <vt:lpstr>Arsitektur Umum</vt:lpstr>
      <vt:lpstr>Proses Training pada ELM</vt:lpstr>
      <vt:lpstr>Terima kasih</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Klasifikasi kualitas air danau toba menggunakan extreme learning machine</dc:title>
  <dc:creator>Eric Suwarno</dc:creator>
  <cp:lastModifiedBy>Eric Suwarno</cp:lastModifiedBy>
  <cp:revision>20</cp:revision>
  <dcterms:created xsi:type="dcterms:W3CDTF">2017-01-06T15:18:13Z</dcterms:created>
  <dcterms:modified xsi:type="dcterms:W3CDTF">2017-01-13T02:14:57Z</dcterms:modified>
</cp:coreProperties>
</file>