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8" r:id="rId3"/>
    <p:sldId id="279" r:id="rId4"/>
    <p:sldId id="280" r:id="rId5"/>
    <p:sldId id="259" r:id="rId6"/>
    <p:sldId id="265" r:id="rId7"/>
    <p:sldId id="267" r:id="rId8"/>
    <p:sldId id="277" r:id="rId9"/>
    <p:sldId id="266" r:id="rId10"/>
    <p:sldId id="268" r:id="rId11"/>
    <p:sldId id="269" r:id="rId12"/>
    <p:sldId id="274" r:id="rId13"/>
    <p:sldId id="272" r:id="rId14"/>
    <p:sldId id="275" r:id="rId15"/>
    <p:sldId id="276" r:id="rId16"/>
    <p:sldId id="278" r:id="rId17"/>
    <p:sldId id="282" r:id="rId18"/>
    <p:sldId id="285" r:id="rId19"/>
    <p:sldId id="286" r:id="rId20"/>
    <p:sldId id="287" r:id="rId21"/>
    <p:sldId id="288" r:id="rId22"/>
    <p:sldId id="289" r:id="rId23"/>
    <p:sldId id="290" r:id="rId24"/>
    <p:sldId id="283" r:id="rId25"/>
    <p:sldId id="291" r:id="rId26"/>
    <p:sldId id="292" r:id="rId27"/>
    <p:sldId id="293" r:id="rId28"/>
    <p:sldId id="294" r:id="rId29"/>
    <p:sldId id="295" r:id="rId30"/>
    <p:sldId id="296" r:id="rId31"/>
    <p:sldId id="284" r:id="rId32"/>
    <p:sldId id="297" r:id="rId33"/>
    <p:sldId id="298" r:id="rId34"/>
    <p:sldId id="299" r:id="rId35"/>
    <p:sldId id="300" r:id="rId36"/>
    <p:sldId id="303" r:id="rId37"/>
    <p:sldId id="301" r:id="rId38"/>
    <p:sldId id="302" r:id="rId39"/>
    <p:sldId id="307" r:id="rId40"/>
    <p:sldId id="261" r:id="rId41"/>
    <p:sldId id="304" r:id="rId42"/>
    <p:sldId id="305" r:id="rId43"/>
    <p:sldId id="262" r:id="rId44"/>
    <p:sldId id="26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uwarno" initials="ES" lastIdx="0" clrIdx="0">
    <p:extLst>
      <p:ext uri="{19B8F6BF-5375-455C-9EA6-DF929625EA0E}">
        <p15:presenceInfo xmlns:p15="http://schemas.microsoft.com/office/powerpoint/2012/main" userId="68b6053dd213f1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28D8-1813-42CB-8C81-1C9CC7A0B79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1E26-F6C5-4457-8745-B482EC10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,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berikut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Jumlah</a:t>
            </a:r>
            <a:r>
              <a:rPr lang="en-US" baseline="0" dirty="0" smtClean="0"/>
              <a:t> hidden neuron </a:t>
            </a:r>
            <a:r>
              <a:rPr lang="en-US" baseline="0" dirty="0" err="1" smtClean="0"/>
              <a:t>mempengaruhi</a:t>
            </a:r>
            <a:r>
              <a:rPr lang="en-US" baseline="0" dirty="0" smtClean="0"/>
              <a:t> training error, </a:t>
            </a:r>
            <a:r>
              <a:rPr lang="en-US" baseline="0" dirty="0" err="1" smtClean="0"/>
              <a:t>namun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testing error yang </a:t>
            </a:r>
            <a:r>
              <a:rPr lang="en-US" baseline="0" dirty="0" err="1" smtClean="0"/>
              <a:t>dihasilkan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Fungsi</a:t>
            </a:r>
            <a:r>
              <a:rPr lang="en-US" baseline="0" dirty="0" smtClean="0"/>
              <a:t> hard-limit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menghasilkan</a:t>
            </a:r>
            <a:r>
              <a:rPr lang="en-US" baseline="0" dirty="0" smtClean="0"/>
              <a:t> training error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testing error yang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dibandingkan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lainnya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Durasi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testing </a:t>
            </a:r>
            <a:r>
              <a:rPr lang="id-ID" baseline="0" dirty="0" smtClean="0"/>
              <a:t>saat mencapai </a:t>
            </a:r>
            <a:r>
              <a:rPr lang="id-ID" i="1" baseline="0" dirty="0" smtClean="0"/>
              <a:t>training error</a:t>
            </a:r>
            <a:r>
              <a:rPr lang="id-ID" baseline="0" dirty="0" smtClean="0"/>
              <a:t> terbaik </a:t>
            </a:r>
            <a:r>
              <a:rPr lang="en-US" baseline="0" dirty="0" err="1" smtClean="0"/>
              <a:t>berkisar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antara</a:t>
            </a:r>
            <a:r>
              <a:rPr lang="en-US" baseline="0" dirty="0" smtClean="0"/>
              <a:t> 0,03125 </a:t>
            </a:r>
            <a:r>
              <a:rPr lang="en-US" baseline="0" dirty="0" err="1" smtClean="0"/>
              <a:t>hingga</a:t>
            </a:r>
            <a:r>
              <a:rPr lang="en-US" baseline="0" dirty="0" smtClean="0"/>
              <a:t> 0,09375 </a:t>
            </a:r>
            <a:r>
              <a:rPr lang="en-US" baseline="0" dirty="0" err="1" smtClean="0"/>
              <a:t>detik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1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8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8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Fungsi</a:t>
            </a:r>
            <a:r>
              <a:rPr lang="en-US" baseline="0" dirty="0" smtClean="0"/>
              <a:t> hard-limit </a:t>
            </a:r>
            <a:r>
              <a:rPr lang="en-US" baseline="0" dirty="0" err="1" smtClean="0"/>
              <a:t>menghasilkan</a:t>
            </a:r>
            <a:r>
              <a:rPr lang="en-US" baseline="0" dirty="0" smtClean="0"/>
              <a:t> training error </a:t>
            </a:r>
            <a:r>
              <a:rPr lang="en-US" baseline="0" dirty="0" err="1" smtClean="0"/>
              <a:t>terbaik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dibandingkan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lainnya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Training error </a:t>
            </a:r>
            <a:r>
              <a:rPr lang="en-US" baseline="0" dirty="0" err="1" smtClean="0"/>
              <a:t>terbaik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testing error yang </a:t>
            </a:r>
            <a:r>
              <a:rPr lang="en-US" baseline="0" dirty="0" err="1" smtClean="0"/>
              <a:t>dihasilkan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testing error yang </a:t>
            </a:r>
            <a:r>
              <a:rPr lang="en-US" baseline="0" dirty="0" err="1" smtClean="0"/>
              <a:t>terbaik</a:t>
            </a:r>
            <a:r>
              <a:rPr lang="en-US" baseline="0" dirty="0" smtClean="0"/>
              <a:t> juga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7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34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5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5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4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0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1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Point 2: Untuk pengambilan keputusan yang</a:t>
            </a:r>
            <a:r>
              <a:rPr lang="id-ID" baseline="0" dirty="0" smtClean="0"/>
              <a:t> berkaitan dengan pengelolaan lingkungan Danau Toba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0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8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0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2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30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2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0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4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9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Pengukuran dilakukan di tiga titik, yaitu Parapat, Ajibata, dan Haranggaol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Parameter sesuai dengan parameter pengukuran yang dilakukan oleh Rahmat </a:t>
            </a:r>
            <a:r>
              <a:rPr lang="id-ID" i="1" dirty="0" smtClean="0"/>
              <a:t>et al.</a:t>
            </a:r>
            <a:r>
              <a:rPr lang="id-ID" dirty="0" smtClean="0"/>
              <a:t> (2016)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58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3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833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7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Label</a:t>
            </a:r>
            <a:r>
              <a:rPr lang="id-ID" baseline="0" dirty="0" smtClean="0"/>
              <a:t> ‘resume’ pada nama file awal menunjukkan bahwa </a:t>
            </a:r>
            <a:r>
              <a:rPr lang="en-US" baseline="0" dirty="0" smtClean="0"/>
              <a:t>data </a:t>
            </a:r>
            <a:r>
              <a:rPr lang="en-US" baseline="0" dirty="0" err="1" smtClean="0"/>
              <a:t>diambil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sebanyak</a:t>
            </a:r>
            <a:r>
              <a:rPr lang="en-US" baseline="0" dirty="0" smtClean="0"/>
              <a:t> 3000 </a:t>
            </a:r>
            <a:r>
              <a:rPr lang="en-US" baseline="0" dirty="0" err="1" smtClean="0"/>
              <a:t>perulangan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1E26-F6C5-4457-8745-B482EC10D2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45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4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4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B1F9-8DE3-4214-8530-34DEDC4B2A1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8060-799F-44D4-A794-45FF0FC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Air</a:t>
            </a:r>
            <a:br>
              <a:rPr lang="en-US" dirty="0" smtClean="0"/>
            </a:br>
            <a:r>
              <a:rPr lang="en-US" dirty="0" err="1" smtClean="0"/>
              <a:t>Danau</a:t>
            </a:r>
            <a:r>
              <a:rPr lang="en-US" dirty="0" smtClean="0"/>
              <a:t> Toba </a:t>
            </a:r>
            <a:r>
              <a:rPr lang="en-US" dirty="0" err="1" smtClean="0"/>
              <a:t>Menggunakan</a:t>
            </a:r>
            <a:r>
              <a:rPr lang="en-US" dirty="0" smtClean="0"/>
              <a:t> Extreme Learning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Eric Suwarno – 121402071</a:t>
            </a:r>
          </a:p>
          <a:p>
            <a:pPr algn="l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algn="l"/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algn="l"/>
            <a:r>
              <a:rPr lang="en-US" dirty="0" err="1" smtClean="0"/>
              <a:t>Universitas</a:t>
            </a:r>
            <a:r>
              <a:rPr lang="en-US" dirty="0" smtClean="0"/>
              <a:t> Sumatera Utara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Pengujian 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Dataset Ajibata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terbaik</a:t>
            </a:r>
            <a:br>
              <a:rPr lang="id-ID" dirty="0" smtClean="0"/>
            </a:br>
            <a:r>
              <a:rPr lang="id-ID" dirty="0" smtClean="0"/>
              <a:t>pada pengujian 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57172"/>
              </p:ext>
            </p:extLst>
          </p:nvPr>
        </p:nvGraphicFramePr>
        <p:xfrm>
          <a:off x="1445138" y="2559236"/>
          <a:ext cx="9298548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484"/>
                <a:gridCol w="1712411"/>
                <a:gridCol w="1712411"/>
                <a:gridCol w="1432567"/>
                <a:gridCol w="1432567"/>
                <a:gridCol w="1289108"/>
              </a:tblGrid>
              <a:tr h="27243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Pengujian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terbaik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Testing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Epoch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training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testing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0,12161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1,0968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0,053148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5,1126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0,046875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0,11341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1,9972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0,05369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5,9416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0,09375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2,2261 x 10</a:t>
                      </a:r>
                      <a:r>
                        <a:rPr lang="id-ID" sz="1200" baseline="30000">
                          <a:effectLst/>
                        </a:rPr>
                        <a:t>-14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4,2301 x 10</a:t>
                      </a:r>
                      <a:r>
                        <a:rPr lang="id-ID" sz="1200" baseline="30000">
                          <a:effectLst/>
                        </a:rPr>
                        <a:t>-14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2,0764 x 10</a:t>
                      </a:r>
                      <a:r>
                        <a:rPr lang="id-ID" sz="1200" baseline="30000">
                          <a:effectLst/>
                        </a:rPr>
                        <a:t>-14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0,77258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1,9697 x 10</a:t>
                      </a:r>
                      <a:r>
                        <a:rPr lang="id-ID" sz="1200" baseline="30000">
                          <a:effectLst/>
                        </a:rPr>
                        <a:t>-14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1,3994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0,12742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0,99394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0,055086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4,3224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0,0625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5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prediksi dengan training error terbaik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kelima, yang mendapatkan training error terbaik dengan nilai</a:t>
            </a:r>
            <a:br>
              <a:rPr lang="id-ID" sz="1800" dirty="0" smtClean="0"/>
            </a:br>
            <a:r>
              <a:rPr lang="id-ID" sz="1800" dirty="0" smtClean="0"/>
              <a:t>2,226 x 10</a:t>
            </a:r>
            <a:r>
              <a:rPr lang="id-ID" sz="1800" baseline="30000" dirty="0" smtClean="0"/>
              <a:t>-14</a:t>
            </a:r>
          </a:p>
        </p:txBody>
      </p:sp>
    </p:spTree>
    <p:extLst>
      <p:ext uri="{BB962C8B-B14F-4D97-AF65-F5344CB8AC3E}">
        <p14:creationId xmlns:p14="http://schemas.microsoft.com/office/powerpoint/2010/main" val="23633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terbaik</a:t>
            </a:r>
            <a:br>
              <a:rPr lang="id-ID" dirty="0" smtClean="0"/>
            </a:br>
            <a:r>
              <a:rPr lang="id-ID" dirty="0" smtClean="0"/>
              <a:t>pada pengujian 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915981"/>
              </p:ext>
            </p:extLst>
          </p:nvPr>
        </p:nvGraphicFramePr>
        <p:xfrm>
          <a:off x="1593245" y="2346090"/>
          <a:ext cx="9002334" cy="3156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124"/>
                <a:gridCol w="1659124"/>
                <a:gridCol w="1659124"/>
                <a:gridCol w="1387986"/>
                <a:gridCol w="1387986"/>
                <a:gridCol w="1248990"/>
              </a:tblGrid>
              <a:tr h="22135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Pengujian ke-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Testing error terbaik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Training error (RMSE)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Testing error (RMSE)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Epoch ke-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Durasi training 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Durasi testing 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0,16083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0,10341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0,12143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0,40694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1503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0,15285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0,076934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0,11242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0,36725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2822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442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2,2261 x 10-</a:t>
                      </a:r>
                      <a:r>
                        <a:rPr lang="id-ID" sz="1000" baseline="30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4,2301 x 10</a:t>
                      </a:r>
                      <a:r>
                        <a:rPr lang="id-ID" sz="1000" baseline="30000">
                          <a:effectLst/>
                        </a:rPr>
                        <a:t>-14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1582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442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2,039 x 10</a:t>
                      </a:r>
                      <a:r>
                        <a:rPr lang="id-ID" sz="1000" baseline="30000">
                          <a:effectLst/>
                        </a:rPr>
                        <a:t>-13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1,9932 x 10</a:t>
                      </a:r>
                      <a:r>
                        <a:rPr lang="id-ID" sz="1000" baseline="30000">
                          <a:effectLst/>
                        </a:rPr>
                        <a:t>-13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1318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442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1,0297 x 10</a:t>
                      </a:r>
                      <a:r>
                        <a:rPr lang="id-ID" sz="1000" baseline="30000">
                          <a:effectLst/>
                        </a:rPr>
                        <a:t>-13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1,1631 x 10</a:t>
                      </a:r>
                      <a:r>
                        <a:rPr lang="id-ID" sz="1000" baseline="30000">
                          <a:effectLst/>
                        </a:rPr>
                        <a:t>-13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2366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0,16345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0,076473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2456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0,11972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0,32694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2899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0,03125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Hasil prediksi dengan TESTING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kelima, yang mendapatkan testing error terbaik dengan nilai</a:t>
            </a:r>
            <a:br>
              <a:rPr lang="id-ID" sz="1800" dirty="0" smtClean="0"/>
            </a:br>
            <a:r>
              <a:rPr lang="id-ID" sz="1800" dirty="0" smtClean="0"/>
              <a:t>4,2301 x 10</a:t>
            </a:r>
            <a:r>
              <a:rPr lang="id-ID" sz="1800" baseline="30000" dirty="0" smtClean="0"/>
              <a:t>-14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18468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Pengujian kelima pada pengujian dataset Ajibata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45" y="2097088"/>
            <a:ext cx="5983934" cy="4487951"/>
          </a:xfrm>
        </p:spPr>
      </p:pic>
    </p:spTree>
    <p:extLst>
      <p:ext uri="{BB962C8B-B14F-4D97-AF65-F5344CB8AC3E}">
        <p14:creationId xmlns:p14="http://schemas.microsoft.com/office/powerpoint/2010/main" val="40299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Pengujian kelima pada pengujian dataset </a:t>
            </a:r>
            <a:r>
              <a:rPr lang="id-ID" dirty="0" smtClean="0"/>
              <a:t>Ajibata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73" y="2097088"/>
            <a:ext cx="6024877" cy="4518658"/>
          </a:xfrm>
        </p:spPr>
      </p:pic>
    </p:spTree>
    <p:extLst>
      <p:ext uri="{BB962C8B-B14F-4D97-AF65-F5344CB8AC3E}">
        <p14:creationId xmlns:p14="http://schemas.microsoft.com/office/powerpoint/2010/main" val="9368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Pengujian II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Dataset Ambarita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terbaik</a:t>
            </a:r>
            <a:br>
              <a:rPr lang="id-ID" dirty="0" smtClean="0"/>
            </a:br>
            <a:r>
              <a:rPr lang="id-ID" dirty="0" smtClean="0"/>
              <a:t>pada pengujian II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61517"/>
              </p:ext>
            </p:extLst>
          </p:nvPr>
        </p:nvGraphicFramePr>
        <p:xfrm>
          <a:off x="1754424" y="2097088"/>
          <a:ext cx="8679976" cy="3448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714"/>
                <a:gridCol w="1599714"/>
                <a:gridCol w="1599714"/>
                <a:gridCol w="1338284"/>
                <a:gridCol w="1338284"/>
                <a:gridCol w="1204266"/>
              </a:tblGrid>
              <a:tr h="16928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Pengujian ke-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terbaik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Testing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Epoch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training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testing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1,20750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3,6577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1,14940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3,5106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1,20940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3,7979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1,15340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3,5509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2348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0,86710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2,1500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0,85058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2,9877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0,79288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4,7899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1,21270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3,6513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0,109380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22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1,15280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3,6166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0,062500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5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prediksi dengan training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ketujuh, yang mendapatkan training error terbaik dengan nilai</a:t>
            </a:r>
            <a:br>
              <a:rPr lang="id-ID" sz="1800" dirty="0" smtClean="0"/>
            </a:br>
            <a:r>
              <a:rPr lang="id-ID" sz="1800" dirty="0"/>
              <a:t>0,79288</a:t>
            </a:r>
            <a:endParaRPr lang="id-ID" sz="1800" baseline="300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26872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Pemeriksaan mengenai kualitas air di Danau Toba selama ini hanya dilakukan melalui pemeriksaan sampel </a:t>
            </a:r>
            <a:r>
              <a:rPr lang="id-ID"/>
              <a:t>air </a:t>
            </a:r>
            <a:r>
              <a:rPr lang="id-ID" smtClean="0"/>
              <a:t>dalam laboratorium</a:t>
            </a:r>
            <a:endParaRPr lang="id-ID" dirty="0" smtClean="0"/>
          </a:p>
          <a:p>
            <a:r>
              <a:rPr lang="id-ID" dirty="0" smtClean="0"/>
              <a:t>Diperlukan </a:t>
            </a:r>
            <a:r>
              <a:rPr lang="id-ID" dirty="0"/>
              <a:t>sebuah metode untuk melakukan prediksi kualitas air di perairan Danau Toba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terbaik</a:t>
            </a:r>
            <a:br>
              <a:rPr lang="id-ID" dirty="0" smtClean="0"/>
            </a:br>
            <a:r>
              <a:rPr lang="id-ID" dirty="0" smtClean="0"/>
              <a:t>pada pengujian II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62716"/>
              </p:ext>
            </p:extLst>
          </p:nvPr>
        </p:nvGraphicFramePr>
        <p:xfrm>
          <a:off x="1522412" y="2097088"/>
          <a:ext cx="9144000" cy="3309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233"/>
                <a:gridCol w="1685233"/>
                <a:gridCol w="1685233"/>
                <a:gridCol w="1409827"/>
                <a:gridCol w="1409827"/>
                <a:gridCol w="1268647"/>
              </a:tblGrid>
              <a:tr h="27779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Pengujian ke-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Testing error terbaik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Testing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Epoch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training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testing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1,27030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3,4397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1,20190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3,3278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1,23950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3,4364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2827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1,18190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3,3549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0,062500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0,97807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1,5384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1,16880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1,3560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1,12140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1,4468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0,125000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1,24690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3,4402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2419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06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1,18810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3,3000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0,031250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Hasil prediksi dengan TESTING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keenam, yang mendapatkan testing error terbaik dengan nilai</a:t>
            </a:r>
            <a:br>
              <a:rPr lang="id-ID" sz="1800" dirty="0" smtClean="0"/>
            </a:br>
            <a:r>
              <a:rPr lang="id-ID" sz="1800" dirty="0" smtClean="0"/>
              <a:t>1,3560</a:t>
            </a:r>
            <a:endParaRPr lang="id-ID" sz="1800" baseline="300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37248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Pengujian KEENAM pada pengujian dataset Ambarita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27" y="2097088"/>
            <a:ext cx="5765570" cy="4324178"/>
          </a:xfrm>
        </p:spPr>
      </p:pic>
    </p:spTree>
    <p:extLst>
      <p:ext uri="{BB962C8B-B14F-4D97-AF65-F5344CB8AC3E}">
        <p14:creationId xmlns:p14="http://schemas.microsoft.com/office/powerpoint/2010/main" val="38129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Pengujian keenam pada pengujian dataset Ambarita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42" y="2097088"/>
            <a:ext cx="5642740" cy="4232056"/>
          </a:xfrm>
        </p:spPr>
      </p:pic>
    </p:spTree>
    <p:extLst>
      <p:ext uri="{BB962C8B-B14F-4D97-AF65-F5344CB8AC3E}">
        <p14:creationId xmlns:p14="http://schemas.microsoft.com/office/powerpoint/2010/main" val="36044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Pengujian III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Dataset Haranggaol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terbaik</a:t>
            </a:r>
            <a:br>
              <a:rPr lang="id-ID" dirty="0" smtClean="0"/>
            </a:br>
            <a:r>
              <a:rPr lang="id-ID" dirty="0" smtClean="0"/>
              <a:t>pada pengujian III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284343"/>
              </p:ext>
            </p:extLst>
          </p:nvPr>
        </p:nvGraphicFramePr>
        <p:xfrm>
          <a:off x="1563355" y="2097088"/>
          <a:ext cx="9062114" cy="3083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141"/>
                <a:gridCol w="1670141"/>
                <a:gridCol w="1670141"/>
                <a:gridCol w="1397203"/>
                <a:gridCol w="1397203"/>
                <a:gridCol w="1257285"/>
              </a:tblGrid>
              <a:tr h="27243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Pengujian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terbaik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Testing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Epoch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training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testing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1,1534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1,4118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1,0785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5,6017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2905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1,1614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1,1454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1,0812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3,5407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0,03125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1,3355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2,8366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1,1583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2,6632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1,1214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1,1182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1752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0,10938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1,1521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2,3517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272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1,0741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5,1926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0,09375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23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prediksi dengan training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kesembilan, yang mendapatkan training error terbaik dengan nilai</a:t>
            </a:r>
            <a:br>
              <a:rPr lang="id-ID" sz="1800" dirty="0" smtClean="0"/>
            </a:br>
            <a:r>
              <a:rPr lang="id-ID" sz="1800" dirty="0" smtClean="0"/>
              <a:t>1,0741</a:t>
            </a:r>
            <a:endParaRPr lang="id-ID" sz="1800" baseline="30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468636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terbaik</a:t>
            </a:r>
            <a:br>
              <a:rPr lang="id-ID" dirty="0" smtClean="0"/>
            </a:br>
            <a:r>
              <a:rPr lang="id-ID" dirty="0" smtClean="0"/>
              <a:t>pada pengujian III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345685"/>
              </p:ext>
            </p:extLst>
          </p:nvPr>
        </p:nvGraphicFramePr>
        <p:xfrm>
          <a:off x="1555845" y="2237264"/>
          <a:ext cx="9491565" cy="3651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9289"/>
                <a:gridCol w="1749289"/>
                <a:gridCol w="1749289"/>
                <a:gridCol w="1463415"/>
                <a:gridCol w="1463415"/>
                <a:gridCol w="1316868"/>
              </a:tblGrid>
              <a:tr h="1771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Pengujian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Testing error terbaik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14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Testing error (RMSE)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Epoch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training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Durasi testing 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177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1,5075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0,66059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37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1,1246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0,64494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177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1,4945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0,63876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37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1,1082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0,66183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37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1,6723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0,57691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0,10938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0,046875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37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1,5634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0,52108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177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1,6651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0,60052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0,09375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37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1,3521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0,65433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1924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  <a:tr h="337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1,142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0,70699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2900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0,078125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0,078125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110" marR="681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60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Hasil prediksi dengan TESTING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keenam, yang mendapatkan testing error terbaik dengan nilai</a:t>
            </a:r>
            <a:br>
              <a:rPr lang="id-ID" sz="1800" dirty="0" smtClean="0"/>
            </a:br>
            <a:r>
              <a:rPr lang="id-ID" sz="1800" dirty="0"/>
              <a:t>0,52108</a:t>
            </a:r>
            <a:endParaRPr lang="id-ID" sz="1800" baseline="300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421800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Pengujian KEenam pada pengujian dataset Haranggaol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46" y="2097088"/>
            <a:ext cx="5697331" cy="4272999"/>
          </a:xfrm>
        </p:spPr>
      </p:pic>
    </p:spTree>
    <p:extLst>
      <p:ext uri="{BB962C8B-B14F-4D97-AF65-F5344CB8AC3E}">
        <p14:creationId xmlns:p14="http://schemas.microsoft.com/office/powerpoint/2010/main" val="287748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Memperkirakan </a:t>
            </a:r>
            <a:r>
              <a:rPr lang="id-ID" dirty="0"/>
              <a:t>tingkat pencemaran yang terjadi di perairan Danau Toba melalui hasil pengukuran kadar kualitas air yang dilakukan oleh Rahmat </a:t>
            </a:r>
            <a:r>
              <a:rPr lang="id-ID" i="1" dirty="0"/>
              <a:t>et al.</a:t>
            </a:r>
            <a:r>
              <a:rPr lang="id-ID" dirty="0"/>
              <a:t> (2016</a:t>
            </a:r>
            <a:r>
              <a:rPr lang="id-ID" dirty="0" smtClean="0"/>
              <a:t>)</a:t>
            </a:r>
          </a:p>
          <a:p>
            <a:r>
              <a:rPr lang="id-ID" dirty="0" smtClean="0"/>
              <a:t>Sebagai alat </a:t>
            </a:r>
            <a:r>
              <a:rPr lang="id-ID" dirty="0"/>
              <a:t>bantu bagi instansi-instansi yang terlibat dalam pengelolaan </a:t>
            </a:r>
            <a:r>
              <a:rPr lang="id-ID" dirty="0" smtClean="0"/>
              <a:t>lingkungan Danau Toba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Pengujian keenam pada pengujian dataset Haranggaol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40" y="2097088"/>
            <a:ext cx="5929343" cy="4447008"/>
          </a:xfrm>
        </p:spPr>
      </p:pic>
    </p:spTree>
    <p:extLst>
      <p:ext uri="{BB962C8B-B14F-4D97-AF65-F5344CB8AC3E}">
        <p14:creationId xmlns:p14="http://schemas.microsoft.com/office/powerpoint/2010/main" val="266524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Pengujian IV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Dataset Parapat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69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terbaik</a:t>
            </a:r>
            <a:br>
              <a:rPr lang="id-ID" dirty="0" smtClean="0"/>
            </a:br>
            <a:r>
              <a:rPr lang="id-ID" dirty="0" smtClean="0"/>
              <a:t>pada pengujian IV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641995"/>
              </p:ext>
            </p:extLst>
          </p:nvPr>
        </p:nvGraphicFramePr>
        <p:xfrm>
          <a:off x="1266741" y="2097088"/>
          <a:ext cx="9655342" cy="3592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473"/>
                <a:gridCol w="1779473"/>
                <a:gridCol w="1779473"/>
                <a:gridCol w="1488667"/>
                <a:gridCol w="1488667"/>
                <a:gridCol w="1339589"/>
              </a:tblGrid>
              <a:tr h="22135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Pengujian ke-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Training error terbaik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4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Training error (RMSE)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Testing error (RMSE)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Epoch ke-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Durasi training 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Durasi testing 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0,3769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3,0576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0,17352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3,4329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0,31253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2,6038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2142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0,09375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0,078125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0,17505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3,548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442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8,6368 x 10</a:t>
                      </a:r>
                      <a:r>
                        <a:rPr lang="id-ID" sz="1000" baseline="30000">
                          <a:effectLst/>
                        </a:rPr>
                        <a:t>-14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0,69024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1196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442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4,8924 x 10</a:t>
                      </a:r>
                      <a:r>
                        <a:rPr lang="id-ID" sz="1000" baseline="30000">
                          <a:effectLst/>
                        </a:rPr>
                        <a:t>-14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0,70466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442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3,6388 x 10</a:t>
                      </a:r>
                      <a:r>
                        <a:rPr lang="id-ID" sz="1000" baseline="30000" dirty="0">
                          <a:effectLst/>
                        </a:rPr>
                        <a:t>-14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0,51141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0,015625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0,36496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2,4245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1980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  <a:tr h="221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0,17532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6,0092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2142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0,03125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5339" marR="5533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81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prediksi dengan training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kteujuh, yang mendapatkan training error terbaik dengan nilai</a:t>
            </a:r>
            <a:br>
              <a:rPr lang="id-ID" sz="1800" dirty="0" smtClean="0"/>
            </a:br>
            <a:r>
              <a:rPr lang="id-ID" sz="1800" dirty="0"/>
              <a:t>3,6388 x 10</a:t>
            </a:r>
            <a:r>
              <a:rPr lang="id-ID" sz="1800" baseline="30000" dirty="0"/>
              <a:t>-14</a:t>
            </a:r>
            <a:endParaRPr lang="id-ID" sz="1800" baseline="300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3426578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terbaik</a:t>
            </a:r>
            <a:br>
              <a:rPr lang="id-ID" dirty="0" smtClean="0"/>
            </a:br>
            <a:r>
              <a:rPr lang="id-ID" dirty="0" smtClean="0"/>
              <a:t>pada pengujian IV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748619"/>
              </p:ext>
            </p:extLst>
          </p:nvPr>
        </p:nvGraphicFramePr>
        <p:xfrm>
          <a:off x="1141413" y="2249489"/>
          <a:ext cx="9905996" cy="3104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668"/>
                <a:gridCol w="1825668"/>
                <a:gridCol w="1825668"/>
                <a:gridCol w="1527313"/>
                <a:gridCol w="1527313"/>
                <a:gridCol w="1374366"/>
              </a:tblGrid>
              <a:tr h="23611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Pengujian ke-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Training error terbaik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Training error (RMSE)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Testing error (RMSE)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Epoch ke-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Durasi training 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Durasi testing 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2361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0,4866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0,62242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2922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0,078125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2361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0,2593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0,88564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2901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2361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0,46413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0,55857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1849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0,078125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2361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0,32993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0,97932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2361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0,687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0,25066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1369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472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1,6537 x 10</a:t>
                      </a:r>
                      <a:r>
                        <a:rPr lang="id-ID" sz="1000" baseline="30000">
                          <a:effectLst/>
                        </a:rPr>
                        <a:t>-13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0,24914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0,015625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472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2,6007 x 10</a:t>
                      </a:r>
                      <a:r>
                        <a:rPr lang="id-ID" sz="1000" baseline="30000">
                          <a:effectLst/>
                        </a:rPr>
                        <a:t>-13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0,24914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1510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0,046875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2361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0,51283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0,57402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0,03125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  <a:tr h="2361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0,23654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0,92673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2317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0,0625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0,015625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9029" marR="5902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83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Hasil prediksi dengan TESTING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keenam dan ketujuh, yang mendapatkan testing error terbaik dengan nilai </a:t>
            </a:r>
            <a:r>
              <a:rPr lang="id-ID" sz="1800" dirty="0"/>
              <a:t>0,24914</a:t>
            </a:r>
            <a:endParaRPr lang="id-ID" sz="1800" baseline="300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413203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Hasil prediksi dengan TESTING error terbaik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Hasil prediksi yang diperoleh pada pengujian keenam dan ketujuh, yang mendapatkan testing error terbaik dengan nilai </a:t>
            </a:r>
            <a:r>
              <a:rPr lang="id-ID" sz="1800" dirty="0"/>
              <a:t>0,24914</a:t>
            </a:r>
            <a:endParaRPr lang="id-ID" sz="1800" baseline="30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561933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Error Pengujian Ketujuh pada pengujian dataset Parapat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2352553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 Error Pengujian Keenam pada pengujian dataset Parapat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93" y="2097088"/>
            <a:ext cx="5956638" cy="4467479"/>
          </a:xfrm>
        </p:spPr>
      </p:pic>
    </p:spTree>
    <p:extLst>
      <p:ext uri="{BB962C8B-B14F-4D97-AF65-F5344CB8AC3E}">
        <p14:creationId xmlns:p14="http://schemas.microsoft.com/office/powerpoint/2010/main" val="298923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backpropagation (</a:t>
            </a:r>
            <a:r>
              <a:rPr lang="en-US" dirty="0" err="1" smtClean="0"/>
              <a:t>ming</a:t>
            </a:r>
            <a:r>
              <a:rPr lang="en-US" dirty="0" smtClean="0"/>
              <a:t>,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error </a:t>
            </a:r>
            <a:r>
              <a:rPr lang="en-US" dirty="0" err="1" smtClean="0"/>
              <a:t>dan</a:t>
            </a:r>
            <a:r>
              <a:rPr lang="en-US" dirty="0" smtClean="0"/>
              <a:t> testing error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ELM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input weight </a:t>
            </a:r>
            <a:r>
              <a:rPr lang="en-US" dirty="0" err="1" smtClean="0"/>
              <a:t>dan</a:t>
            </a:r>
            <a:r>
              <a:rPr lang="en-US" dirty="0" smtClean="0"/>
              <a:t> bias yang </a:t>
            </a:r>
            <a:r>
              <a:rPr lang="en-US" dirty="0" err="1" smtClean="0"/>
              <a:t>dihasilkan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backpropagation, training error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bertambahnya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 smtClean="0"/>
              <a:t>Mengguna data </a:t>
            </a:r>
            <a:r>
              <a:rPr lang="id-ID" dirty="0"/>
              <a:t>pengukuran kualitas air di perairan Danau Toba yang dilakukan oleh Rahmat </a:t>
            </a:r>
            <a:r>
              <a:rPr lang="id-ID" i="1" dirty="0"/>
              <a:t>et al.</a:t>
            </a:r>
            <a:r>
              <a:rPr lang="id-ID" dirty="0"/>
              <a:t> (2016</a:t>
            </a:r>
            <a:r>
              <a:rPr lang="id-ID" dirty="0" smtClean="0"/>
              <a:t>)</a:t>
            </a:r>
          </a:p>
          <a:p>
            <a:pPr lvl="0"/>
            <a:r>
              <a:rPr lang="id-ID" dirty="0" smtClean="0"/>
              <a:t>Menggunakan parameter </a:t>
            </a:r>
            <a:r>
              <a:rPr lang="id-ID" i="1" dirty="0" smtClean="0"/>
              <a:t>dissolved </a:t>
            </a:r>
            <a:r>
              <a:rPr lang="id-ID" i="1" dirty="0"/>
              <a:t>oxygen</a:t>
            </a:r>
            <a:r>
              <a:rPr lang="id-ID" dirty="0"/>
              <a:t>, temperatur air, suhu air, tingkat kelembaban, suhu udara, potensi </a:t>
            </a:r>
            <a:r>
              <a:rPr lang="id-ID" dirty="0" smtClean="0"/>
              <a:t>redoks </a:t>
            </a:r>
            <a:r>
              <a:rPr lang="id-ID" dirty="0" smtClean="0"/>
              <a:t>(</a:t>
            </a:r>
            <a:r>
              <a:rPr lang="id-ID" i="1" dirty="0" smtClean="0"/>
              <a:t>oxidation </a:t>
            </a:r>
            <a:r>
              <a:rPr lang="id-ID" i="1" dirty="0"/>
              <a:t>reduction potential</a:t>
            </a:r>
            <a:r>
              <a:rPr lang="id-ID" dirty="0"/>
              <a:t>/ORP), dan tingkat keasaman (</a:t>
            </a:r>
            <a:r>
              <a:rPr lang="id-ID" i="1" dirty="0" smtClean="0"/>
              <a:t>pH</a:t>
            </a:r>
            <a:r>
              <a:rPr lang="id-ID" dirty="0" smtClean="0"/>
              <a:t>)</a:t>
            </a:r>
            <a:endParaRPr lang="en-US" dirty="0"/>
          </a:p>
          <a:p>
            <a:r>
              <a:rPr lang="id-ID" i="1" dirty="0"/>
              <a:t>Extreme learning machine</a:t>
            </a:r>
            <a:r>
              <a:rPr lang="id-ID" dirty="0"/>
              <a:t> diterapkan pada </a:t>
            </a:r>
            <a:r>
              <a:rPr lang="id-ID" i="1" dirty="0"/>
              <a:t>single hidden layer feedforward neural </a:t>
            </a:r>
            <a:r>
              <a:rPr lang="id-ID" i="1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Hasil akhir yang didapat pada pengujian menunjukkan bahwa kualitas air di Danau Toba berada pada tingkat tercemar ringan hingga tercemar sedang, dengan kualitas air berkisar di kategori kelas B (baik) hingga kelas C (sedang</a:t>
            </a:r>
            <a:r>
              <a:rPr lang="id-ID" dirty="0" smtClean="0"/>
              <a:t>)</a:t>
            </a:r>
          </a:p>
          <a:p>
            <a:r>
              <a:rPr lang="id-ID" dirty="0"/>
              <a:t>Pada </a:t>
            </a:r>
            <a:r>
              <a:rPr lang="id-ID" i="1" dirty="0"/>
              <a:t>extreme learning machine</a:t>
            </a:r>
            <a:r>
              <a:rPr lang="id-ID" dirty="0"/>
              <a:t>, nilai </a:t>
            </a:r>
            <a:r>
              <a:rPr lang="id-ID" i="1" dirty="0"/>
              <a:t>error</a:t>
            </a:r>
            <a:r>
              <a:rPr lang="id-ID" dirty="0"/>
              <a:t> yang dihasilkan dipengaruhi oleh nilai </a:t>
            </a:r>
            <a:r>
              <a:rPr lang="id-ID" i="1" dirty="0"/>
              <a:t>input weight</a:t>
            </a:r>
            <a:r>
              <a:rPr lang="id-ID" dirty="0"/>
              <a:t> dan </a:t>
            </a:r>
            <a:r>
              <a:rPr lang="id-ID" i="1" dirty="0"/>
              <a:t>bias</a:t>
            </a:r>
            <a:r>
              <a:rPr lang="id-ID" dirty="0"/>
              <a:t> yang dihasilkan secara acak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Fungsi aktivasi yang digunakan pada setiap neuron dalam </a:t>
            </a:r>
            <a:r>
              <a:rPr lang="id-ID" i="1" dirty="0"/>
              <a:t>artificial neural network</a:t>
            </a:r>
            <a:r>
              <a:rPr lang="id-ID" dirty="0"/>
              <a:t> mempengaruhi nilai </a:t>
            </a:r>
            <a:r>
              <a:rPr lang="id-ID" i="1" dirty="0"/>
              <a:t>error</a:t>
            </a:r>
            <a:r>
              <a:rPr lang="id-ID" dirty="0"/>
              <a:t> yang </a:t>
            </a:r>
            <a:r>
              <a:rPr lang="id-ID" dirty="0" smtClean="0"/>
              <a:t>dihasilkan</a:t>
            </a:r>
          </a:p>
          <a:p>
            <a:r>
              <a:rPr lang="id-ID" dirty="0"/>
              <a:t>Dalam proses prediksi kualitas air Danau Toba, </a:t>
            </a:r>
            <a:r>
              <a:rPr lang="id-ID" i="1" dirty="0"/>
              <a:t>extreme learning machine</a:t>
            </a:r>
            <a:r>
              <a:rPr lang="id-ID" dirty="0"/>
              <a:t> mampu melakukan </a:t>
            </a:r>
            <a:r>
              <a:rPr lang="id-ID" i="1" dirty="0"/>
              <a:t>training</a:t>
            </a:r>
            <a:r>
              <a:rPr lang="id-ID" dirty="0"/>
              <a:t> dan </a:t>
            </a:r>
            <a:r>
              <a:rPr lang="id-ID" i="1" dirty="0"/>
              <a:t>testing</a:t>
            </a:r>
            <a:r>
              <a:rPr lang="id-ID" dirty="0"/>
              <a:t> dalam durasi yang </a:t>
            </a:r>
            <a:r>
              <a:rPr lang="id-ID" dirty="0" smtClean="0"/>
              <a:t>singkat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7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/>
              <a:t>Training error</a:t>
            </a:r>
            <a:r>
              <a:rPr lang="id-ID" dirty="0"/>
              <a:t> yang rendah pada proses </a:t>
            </a:r>
            <a:r>
              <a:rPr lang="id-ID" i="1" dirty="0"/>
              <a:t>training</a:t>
            </a:r>
            <a:r>
              <a:rPr lang="id-ID" dirty="0"/>
              <a:t> menggunakan </a:t>
            </a:r>
            <a:r>
              <a:rPr lang="id-ID" i="1" dirty="0"/>
              <a:t>extreme learning machine</a:t>
            </a:r>
            <a:r>
              <a:rPr lang="id-ID" dirty="0"/>
              <a:t> tidak berbanding lurus dengan </a:t>
            </a:r>
            <a:r>
              <a:rPr lang="id-ID" i="1" dirty="0"/>
              <a:t>testing error</a:t>
            </a:r>
            <a:r>
              <a:rPr lang="id-ID" dirty="0"/>
              <a:t> yang diperoleh pada proses </a:t>
            </a:r>
            <a:r>
              <a:rPr lang="id-ID" i="1" dirty="0" smtClean="0"/>
              <a:t>testing</a:t>
            </a:r>
          </a:p>
          <a:p>
            <a:r>
              <a:rPr lang="id-ID" dirty="0"/>
              <a:t>Penambahan jumlah neuron pada </a:t>
            </a:r>
            <a:r>
              <a:rPr lang="id-ID" i="1" dirty="0"/>
              <a:t>hidden layer</a:t>
            </a:r>
            <a:r>
              <a:rPr lang="id-ID" dirty="0"/>
              <a:t> dapat memberikan hasil </a:t>
            </a:r>
            <a:r>
              <a:rPr lang="id-ID" i="1" dirty="0"/>
              <a:t>training</a:t>
            </a:r>
            <a:r>
              <a:rPr lang="id-ID" dirty="0"/>
              <a:t> yang lebih baik, namun tidak selalu berbanding lurus dengan hasil </a:t>
            </a:r>
            <a:r>
              <a:rPr lang="id-ID" i="1" dirty="0"/>
              <a:t>testing</a:t>
            </a:r>
            <a:r>
              <a:rPr lang="id-ID" dirty="0"/>
              <a:t> yang didapatkan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07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Penambahan parameter kualitas air</a:t>
            </a:r>
          </a:p>
          <a:p>
            <a:r>
              <a:rPr lang="id-ID" dirty="0" smtClean="0"/>
              <a:t>Variasi arsitektur </a:t>
            </a:r>
            <a:r>
              <a:rPr lang="id-ID" i="1" dirty="0" smtClean="0"/>
              <a:t>neural network</a:t>
            </a:r>
            <a:r>
              <a:rPr lang="id-ID" dirty="0" smtClean="0"/>
              <a:t> yang digunakan</a:t>
            </a:r>
          </a:p>
          <a:p>
            <a:r>
              <a:rPr lang="id-ID" dirty="0" smtClean="0"/>
              <a:t>Variasi teknik penghitungan indeks kualitas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Terima kasih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Metodologi Penelitian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Peragaan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HASIL Pengujian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yang Digunakan dalam 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747634"/>
              </p:ext>
            </p:extLst>
          </p:nvPr>
        </p:nvGraphicFramePr>
        <p:xfrm>
          <a:off x="1296539" y="2846102"/>
          <a:ext cx="9949216" cy="2789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324"/>
                <a:gridCol w="2304394"/>
                <a:gridCol w="1536985"/>
                <a:gridCol w="1690901"/>
                <a:gridCol w="1690901"/>
                <a:gridCol w="921324"/>
                <a:gridCol w="883387"/>
              </a:tblGrid>
              <a:tr h="25502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 file awal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Lokasi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baris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Awal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Setelah penyaringan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Latih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Uji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55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DATA ajibata.txt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Ajibata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524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DATA Haranggaol.txt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Haranggaol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6374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3532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55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DATA parapat.txt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Parapat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2446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524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DATA parapat resume.txt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DATA samosir.txt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Ambarita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6129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3113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524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DATA samosir resume.txt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Parameter neural network untuk pengujian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21058"/>
              </p:ext>
            </p:extLst>
          </p:nvPr>
        </p:nvGraphicFramePr>
        <p:xfrm>
          <a:off x="3625718" y="2531831"/>
          <a:ext cx="4937388" cy="3083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315"/>
                <a:gridCol w="1380220"/>
                <a:gridCol w="2053853"/>
              </a:tblGrid>
              <a:tr h="573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Pengujian ke-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Fungsi aktivasi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neuron pada hidden layer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Sigmoid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Sigmoid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Hardlim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Hardlim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Hardlim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Cosine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27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Cosine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1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757</TotalTime>
  <Words>1638</Words>
  <Application>Microsoft Office PowerPoint</Application>
  <PresentationFormat>Widescreen</PresentationFormat>
  <Paragraphs>691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新細明體</vt:lpstr>
      <vt:lpstr>Arial</vt:lpstr>
      <vt:lpstr>Calibri</vt:lpstr>
      <vt:lpstr>Times New Roman</vt:lpstr>
      <vt:lpstr>Trebuchet MS</vt:lpstr>
      <vt:lpstr>Tw Cen MT</vt:lpstr>
      <vt:lpstr>Circuit</vt:lpstr>
      <vt:lpstr>Prediksi Kualitas Air Danau Toba Menggunakan Extreme Learning Machine</vt:lpstr>
      <vt:lpstr>Rumusan Masalah</vt:lpstr>
      <vt:lpstr>Tujuan Penelitian</vt:lpstr>
      <vt:lpstr>Batasan Masalah</vt:lpstr>
      <vt:lpstr>Metodologi Penelitian</vt:lpstr>
      <vt:lpstr>Peragaan Program</vt:lpstr>
      <vt:lpstr>HASIL Pengujian</vt:lpstr>
      <vt:lpstr>Data yang Digunakan dalam Pengujian</vt:lpstr>
      <vt:lpstr>Parameter neural network untuk pengujian dataset</vt:lpstr>
      <vt:lpstr>Pengujian I</vt:lpstr>
      <vt:lpstr>Training error terbaik pada pengujian I</vt:lpstr>
      <vt:lpstr>Hasil prediksi dengan training error terbaik</vt:lpstr>
      <vt:lpstr>Testing error terbaik pada pengujian I</vt:lpstr>
      <vt:lpstr>Hasil prediksi dengan TESTING error terbaik</vt:lpstr>
      <vt:lpstr>Training Error Pengujian kelima pada pengujian dataset Ajibata</vt:lpstr>
      <vt:lpstr>Testing Error Pengujian kelima pada pengujian dataset Ajibata</vt:lpstr>
      <vt:lpstr>Pengujian II</vt:lpstr>
      <vt:lpstr>Training error terbaik pada pengujian II</vt:lpstr>
      <vt:lpstr>Hasil prediksi dengan training error terbaik</vt:lpstr>
      <vt:lpstr>Testing error terbaik pada pengujian II</vt:lpstr>
      <vt:lpstr>Hasil prediksi dengan TESTING error terbaik</vt:lpstr>
      <vt:lpstr>Training Error Pengujian KEENAM pada pengujian dataset Ambarita</vt:lpstr>
      <vt:lpstr>Testing Error Pengujian keenam pada pengujian dataset Ambarita</vt:lpstr>
      <vt:lpstr>Pengujian III</vt:lpstr>
      <vt:lpstr>Training error terbaik pada pengujian III</vt:lpstr>
      <vt:lpstr>Hasil prediksi dengan training error terbaik</vt:lpstr>
      <vt:lpstr>Testing error terbaik pada pengujian III</vt:lpstr>
      <vt:lpstr>Hasil prediksi dengan TESTING error terbaik</vt:lpstr>
      <vt:lpstr>Training Error Pengujian KEenam pada pengujian dataset Haranggaol</vt:lpstr>
      <vt:lpstr>Testing Error Pengujian keenam pada pengujian dataset Haranggaol</vt:lpstr>
      <vt:lpstr>Pengujian IV</vt:lpstr>
      <vt:lpstr>Training error terbaik pada pengujian IV</vt:lpstr>
      <vt:lpstr>Hasil prediksi dengan training error terbaik</vt:lpstr>
      <vt:lpstr>Testing error terbaik pada pengujian IV</vt:lpstr>
      <vt:lpstr>Hasil prediksi dengan TESTING error terbaik</vt:lpstr>
      <vt:lpstr>Hasil prediksi dengan TESTING error terbaik</vt:lpstr>
      <vt:lpstr>Training Error Pengujian Ketujuh pada pengujian dataset Parapat</vt:lpstr>
      <vt:lpstr>Testing Error Pengujian Keenam pada pengujian dataset Parapat</vt:lpstr>
      <vt:lpstr>Perbandingan dengan backpropagation (ming, 2012)</vt:lpstr>
      <vt:lpstr>Kesimpulan</vt:lpstr>
      <vt:lpstr>Kesimpulan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Kualitas Air Danau Toba Menggunakan Extreme Learning Machine</dc:title>
  <dc:creator>Eric Suwarno</dc:creator>
  <cp:lastModifiedBy>Eric Suwarno</cp:lastModifiedBy>
  <cp:revision>100</cp:revision>
  <dcterms:created xsi:type="dcterms:W3CDTF">2017-04-21T07:49:37Z</dcterms:created>
  <dcterms:modified xsi:type="dcterms:W3CDTF">2017-04-26T05:01:39Z</dcterms:modified>
</cp:coreProperties>
</file>