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CC584D-6301-4C09-8482-CD7BC9B12CB3}"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232723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C584D-6301-4C09-8482-CD7BC9B12CB3}"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91460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C584D-6301-4C09-8482-CD7BC9B12CB3}"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359080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C584D-6301-4C09-8482-CD7BC9B12CB3}"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277663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CC584D-6301-4C09-8482-CD7BC9B12CB3}"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416403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CC584D-6301-4C09-8482-CD7BC9B12CB3}"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408635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CC584D-6301-4C09-8482-CD7BC9B12CB3}"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4216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CC584D-6301-4C09-8482-CD7BC9B12CB3}"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22952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C584D-6301-4C09-8482-CD7BC9B12CB3}"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55638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CC584D-6301-4C09-8482-CD7BC9B12CB3}"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153774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CC584D-6301-4C09-8482-CD7BC9B12CB3}"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244AB-4A54-44ED-BFAA-C24E5B151FEE}" type="slidenum">
              <a:rPr lang="en-US" smtClean="0"/>
              <a:t>‹#›</a:t>
            </a:fld>
            <a:endParaRPr lang="en-US"/>
          </a:p>
        </p:txBody>
      </p:sp>
    </p:spTree>
    <p:extLst>
      <p:ext uri="{BB962C8B-B14F-4D97-AF65-F5344CB8AC3E}">
        <p14:creationId xmlns:p14="http://schemas.microsoft.com/office/powerpoint/2010/main" val="113301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C584D-6301-4C09-8482-CD7BC9B12CB3}" type="datetimeFigureOut">
              <a:rPr lang="en-US" smtClean="0"/>
              <a:t>5/16/2020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244AB-4A54-44ED-BFAA-C24E5B151FEE}" type="slidenum">
              <a:rPr lang="en-US" smtClean="0"/>
              <a:t>‹#›</a:t>
            </a:fld>
            <a:endParaRPr lang="en-US"/>
          </a:p>
        </p:txBody>
      </p:sp>
    </p:spTree>
    <p:extLst>
      <p:ext uri="{BB962C8B-B14F-4D97-AF65-F5344CB8AC3E}">
        <p14:creationId xmlns:p14="http://schemas.microsoft.com/office/powerpoint/2010/main" val="2482312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cityofnewyork.us/Health/DOHMH-New-York-City-Restaurant-Inspection-Results/rs6k-p7g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Capstone Project – </a:t>
            </a:r>
            <a:r>
              <a:rPr lang="en-US" sz="2400" dirty="0"/>
              <a:t>T</a:t>
            </a:r>
            <a:r>
              <a:rPr lang="en-US" sz="2400" dirty="0" smtClean="0"/>
              <a:t>he Battle of Neighborhoods</a:t>
            </a:r>
            <a:r>
              <a:rPr lang="en-US" sz="3600" b="1" dirty="0" smtClean="0"/>
              <a:t/>
            </a:r>
            <a:br>
              <a:rPr lang="en-US" sz="3600" b="1" dirty="0" smtClean="0"/>
            </a:br>
            <a:r>
              <a:rPr lang="en-US" sz="3600" b="1" dirty="0" smtClean="0"/>
              <a:t>Making </a:t>
            </a:r>
            <a:r>
              <a:rPr lang="en-US" sz="3600" b="1" dirty="0"/>
              <a:t>Predictions on Critical Violations at Manhattan Italian </a:t>
            </a:r>
            <a:r>
              <a:rPr lang="en-US" sz="3600" b="1" dirty="0" smtClean="0"/>
              <a:t>Restaurants </a:t>
            </a:r>
            <a:r>
              <a:rPr lang="en-US" sz="3600" b="1" dirty="0"/>
              <a:t>Using Foursquare and DOHMH </a:t>
            </a:r>
            <a:r>
              <a:rPr lang="en-US" sz="3600" b="1" dirty="0" smtClean="0"/>
              <a:t>Data</a:t>
            </a:r>
            <a:endParaRPr lang="en-US" sz="3600" b="1" dirty="0"/>
          </a:p>
        </p:txBody>
      </p:sp>
      <p:sp>
        <p:nvSpPr>
          <p:cNvPr id="3" name="Subtitle 2"/>
          <p:cNvSpPr>
            <a:spLocks noGrp="1"/>
          </p:cNvSpPr>
          <p:nvPr>
            <p:ph type="subTitle" idx="1"/>
          </p:nvPr>
        </p:nvSpPr>
        <p:spPr/>
        <p:txBody>
          <a:bodyPr>
            <a:normAutofit/>
          </a:bodyPr>
          <a:lstStyle/>
          <a:p>
            <a:endParaRPr lang="en-US" sz="2000" dirty="0" smtClean="0"/>
          </a:p>
          <a:p>
            <a:r>
              <a:rPr lang="en-US" sz="2000" dirty="0" smtClean="0"/>
              <a:t>Doc Woo</a:t>
            </a:r>
          </a:p>
          <a:p>
            <a:r>
              <a:rPr lang="en-US" sz="2000" dirty="0" smtClean="0"/>
              <a:t>May 16, 2020</a:t>
            </a:r>
          </a:p>
        </p:txBody>
      </p:sp>
    </p:spTree>
    <p:extLst>
      <p:ext uri="{BB962C8B-B14F-4D97-AF65-F5344CB8AC3E}">
        <p14:creationId xmlns:p14="http://schemas.microsoft.com/office/powerpoint/2010/main" val="367714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1627"/>
          </a:xfrm>
        </p:spPr>
        <p:txBody>
          <a:bodyPr/>
          <a:lstStyle/>
          <a:p>
            <a:r>
              <a:rPr lang="en-US" dirty="0" smtClean="0"/>
              <a:t>Thank You and Cheers!</a:t>
            </a:r>
            <a:endParaRPr lang="en-US" dirty="0"/>
          </a:p>
        </p:txBody>
      </p:sp>
    </p:spTree>
    <p:extLst>
      <p:ext uri="{BB962C8B-B14F-4D97-AF65-F5344CB8AC3E}">
        <p14:creationId xmlns:p14="http://schemas.microsoft.com/office/powerpoint/2010/main" val="83674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Utilized</a:t>
            </a:r>
          </a:p>
          <a:p>
            <a:r>
              <a:rPr lang="en-US" dirty="0" smtClean="0"/>
              <a:t>Preparing and Preprocessing Data</a:t>
            </a:r>
          </a:p>
          <a:p>
            <a:r>
              <a:rPr lang="en-US" dirty="0" smtClean="0"/>
              <a:t>Modeling Using Logistic Regression Method</a:t>
            </a:r>
          </a:p>
          <a:p>
            <a:pPr lvl="1"/>
            <a:r>
              <a:rPr lang="en-US" dirty="0" smtClean="0"/>
              <a:t>Process data including data preprocessing and train and test dataset split</a:t>
            </a:r>
          </a:p>
          <a:p>
            <a:pPr lvl="1"/>
            <a:r>
              <a:rPr lang="en-US" dirty="0" smtClean="0"/>
              <a:t>Establish logistic regression model using the training set</a:t>
            </a:r>
          </a:p>
          <a:p>
            <a:pPr lvl="1"/>
            <a:r>
              <a:rPr lang="en-US" dirty="0" smtClean="0"/>
              <a:t>Evaluate the model with test dataset</a:t>
            </a:r>
            <a:endParaRPr lang="en-US" dirty="0"/>
          </a:p>
          <a:p>
            <a:r>
              <a:rPr lang="en-US" dirty="0" smtClean="0"/>
              <a:t>Conclusions</a:t>
            </a:r>
          </a:p>
          <a:p>
            <a:endParaRPr lang="en-US" dirty="0"/>
          </a:p>
        </p:txBody>
      </p:sp>
    </p:spTree>
    <p:extLst>
      <p:ext uri="{BB962C8B-B14F-4D97-AF65-F5344CB8AC3E}">
        <p14:creationId xmlns:p14="http://schemas.microsoft.com/office/powerpoint/2010/main" val="139399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goal of this work is to </a:t>
            </a:r>
            <a:r>
              <a:rPr lang="en-US" dirty="0"/>
              <a:t>use the customer ratings obtained from Foursquare and the New York City DOHMH inspection scores to make predictions on the occurrences of critical violations at Manhattan Italian restaurants. </a:t>
            </a:r>
            <a:endParaRPr lang="en-US" dirty="0" smtClean="0"/>
          </a:p>
          <a:p>
            <a:r>
              <a:rPr lang="en-US" dirty="0"/>
              <a:t>The officials give scores on the restaurant that an inspection score of 0 to 13 is an A, 14 to 27 points is a B, and 28 or more points is a C</a:t>
            </a:r>
            <a:r>
              <a:rPr lang="en-US" dirty="0" smtClean="0">
                <a:effectLst/>
              </a:rPr>
              <a:t>. </a:t>
            </a:r>
            <a:endParaRPr lang="en-US" dirty="0" smtClean="0"/>
          </a:p>
          <a:p>
            <a:r>
              <a:rPr lang="en-US" dirty="0" smtClean="0"/>
              <a:t>The DOHMH </a:t>
            </a:r>
            <a:r>
              <a:rPr lang="en-US" dirty="0"/>
              <a:t>would </a:t>
            </a:r>
            <a:r>
              <a:rPr lang="en-US" dirty="0" smtClean="0"/>
              <a:t>raise </a:t>
            </a:r>
            <a:r>
              <a:rPr lang="en-US" dirty="0"/>
              <a:t>a critical flag indicating critical or not critical </a:t>
            </a:r>
            <a:r>
              <a:rPr lang="en-US" dirty="0" smtClean="0"/>
              <a:t>violations found in the inspection. Critical </a:t>
            </a:r>
            <a:r>
              <a:rPr lang="en-US" dirty="0"/>
              <a:t>violations are those most likely to contribute food-borne illness. Any violation would contribute to the score while a critical flag does not necessarily lead to a non-A </a:t>
            </a:r>
            <a:r>
              <a:rPr lang="en-US" dirty="0" smtClean="0"/>
              <a:t>or even worse score </a:t>
            </a:r>
            <a:r>
              <a:rPr lang="en-US" dirty="0"/>
              <a:t>and vice versa. </a:t>
            </a:r>
          </a:p>
          <a:p>
            <a:r>
              <a:rPr lang="en-US" dirty="0"/>
              <a:t>The DOHMH report includes the latitude and longitude data on the restaurants. With that information, I can get the customer ratings from </a:t>
            </a:r>
            <a:r>
              <a:rPr lang="en-US" dirty="0" smtClean="0"/>
              <a:t>Foursquare database. </a:t>
            </a:r>
            <a:r>
              <a:rPr lang="en-US" dirty="0"/>
              <a:t>The customers expectedly would not rate the restaurant high if they felt it was not clean or felt ill after dinning there. </a:t>
            </a:r>
            <a:endParaRPr lang="en-US" dirty="0" smtClean="0"/>
          </a:p>
          <a:p>
            <a:r>
              <a:rPr lang="en-US" dirty="0" smtClean="0"/>
              <a:t>So </a:t>
            </a:r>
            <a:r>
              <a:rPr lang="en-US" dirty="0"/>
              <a:t>the ratings would give useful information, an extra dimension to predict/determine the likelihood of the occurrence of critical violations.  </a:t>
            </a:r>
          </a:p>
          <a:p>
            <a:r>
              <a:rPr lang="en-US" dirty="0"/>
              <a:t>This work would focus on the </a:t>
            </a:r>
            <a:r>
              <a:rPr lang="en-US" dirty="0" smtClean="0"/>
              <a:t>Manhattan </a:t>
            </a:r>
            <a:r>
              <a:rPr lang="en-US" dirty="0" smtClean="0"/>
              <a:t>Italian restaurants. </a:t>
            </a:r>
          </a:p>
        </p:txBody>
      </p:sp>
    </p:spTree>
    <p:extLst>
      <p:ext uri="{BB962C8B-B14F-4D97-AF65-F5344CB8AC3E}">
        <p14:creationId xmlns:p14="http://schemas.microsoft.com/office/powerpoint/2010/main" val="21724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Utilized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DOHMH restaurant inspection report. </a:t>
            </a:r>
          </a:p>
          <a:p>
            <a:pPr marL="0" indent="0">
              <a:buNone/>
            </a:pPr>
            <a:r>
              <a:rPr lang="en-US" u="sng" dirty="0">
                <a:hlinkClick r:id="rId2"/>
              </a:rPr>
              <a:t>https://data.cityofnewyork.us/Health/DOHMH-New-York-City-Restaurant-Inspection-Results/rs6k-p7g6</a:t>
            </a:r>
            <a:r>
              <a:rPr lang="en-US" dirty="0"/>
              <a:t> </a:t>
            </a:r>
            <a:endParaRPr lang="en-US" dirty="0" smtClean="0"/>
          </a:p>
          <a:p>
            <a:r>
              <a:rPr lang="en-US" dirty="0"/>
              <a:t>The report contains 389K rows and 26 columns. The columns include information such as Borough, Address, Zip Code, Phone, Cuisine Description, Inspection Date, Violation Code, Critical Flag, Score, Grade, Record Date, Latitude, Longitude etc. </a:t>
            </a:r>
            <a:endParaRPr lang="en-US" dirty="0" smtClean="0"/>
          </a:p>
          <a:p>
            <a:r>
              <a:rPr lang="en-US" dirty="0"/>
              <a:t>The information I would use is Borough, Zip Code, Cuisine Description, Critical Flag, Score, Latitude and Longitude. Particularly, I was interested in </a:t>
            </a:r>
            <a:r>
              <a:rPr lang="en-US" dirty="0" smtClean="0"/>
              <a:t>the </a:t>
            </a:r>
            <a:r>
              <a:rPr lang="en-US" dirty="0"/>
              <a:t>data of ‘</a:t>
            </a:r>
            <a:r>
              <a:rPr lang="en-US" dirty="0" smtClean="0"/>
              <a:t>Italian’ </a:t>
            </a:r>
            <a:r>
              <a:rPr lang="en-US" dirty="0"/>
              <a:t>in ‘Cuisine Description’ and ‘Manhattan’ in ‘Borough’. </a:t>
            </a:r>
            <a:endParaRPr lang="en-US" dirty="0" smtClean="0"/>
          </a:p>
          <a:p>
            <a:r>
              <a:rPr lang="en-US" dirty="0" smtClean="0"/>
              <a:t>With </a:t>
            </a:r>
            <a:r>
              <a:rPr lang="en-US" dirty="0"/>
              <a:t>the </a:t>
            </a:r>
            <a:r>
              <a:rPr lang="en-US" dirty="0" smtClean="0"/>
              <a:t>obtained latitude </a:t>
            </a:r>
            <a:r>
              <a:rPr lang="en-US" dirty="0"/>
              <a:t>and </a:t>
            </a:r>
            <a:r>
              <a:rPr lang="en-US" dirty="0" smtClean="0"/>
              <a:t>longitude information, </a:t>
            </a:r>
            <a:r>
              <a:rPr lang="en-US" dirty="0"/>
              <a:t>I would be able to </a:t>
            </a:r>
            <a:r>
              <a:rPr lang="en-US" dirty="0" smtClean="0"/>
              <a:t>use the </a:t>
            </a:r>
            <a:r>
              <a:rPr lang="en-US" dirty="0"/>
              <a:t>Foursquare API to successfully collect the customer’s ratings data.</a:t>
            </a:r>
          </a:p>
        </p:txBody>
      </p:sp>
    </p:spTree>
    <p:extLst>
      <p:ext uri="{BB962C8B-B14F-4D97-AF65-F5344CB8AC3E}">
        <p14:creationId xmlns:p14="http://schemas.microsoft.com/office/powerpoint/2010/main" val="185338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and Preprocessing Data (1)</a:t>
            </a:r>
            <a:endParaRPr lang="en-US" dirty="0"/>
          </a:p>
        </p:txBody>
      </p:sp>
      <p:sp>
        <p:nvSpPr>
          <p:cNvPr id="3" name="Content Placeholder 2"/>
          <p:cNvSpPr>
            <a:spLocks noGrp="1"/>
          </p:cNvSpPr>
          <p:nvPr>
            <p:ph idx="1"/>
          </p:nvPr>
        </p:nvSpPr>
        <p:spPr/>
        <p:txBody>
          <a:bodyPr>
            <a:normAutofit/>
          </a:bodyPr>
          <a:lstStyle/>
          <a:p>
            <a:r>
              <a:rPr lang="en-US" sz="2400" dirty="0" smtClean="0"/>
              <a:t>First, I </a:t>
            </a:r>
            <a:r>
              <a:rPr lang="en-US" sz="2400" dirty="0"/>
              <a:t>established a sub-dataset from DOHMH inspection report dataset. </a:t>
            </a:r>
            <a:r>
              <a:rPr lang="en-US" sz="2400" dirty="0" smtClean="0"/>
              <a:t>Preprocessing this dataset by removing the records with missing values, the records with score of more than 50 and recalculating the score with 50 minus the original value (more In line with the customer ratings). </a:t>
            </a:r>
            <a:endParaRPr lang="en-US" sz="2400" dirty="0"/>
          </a:p>
        </p:txBody>
      </p:sp>
      <p:pic>
        <p:nvPicPr>
          <p:cNvPr id="4" name="Picture 3"/>
          <p:cNvPicPr/>
          <p:nvPr/>
        </p:nvPicPr>
        <p:blipFill>
          <a:blip r:embed="rId2"/>
          <a:stretch>
            <a:fillRect/>
          </a:stretch>
        </p:blipFill>
        <p:spPr>
          <a:xfrm>
            <a:off x="2246376" y="3504438"/>
            <a:ext cx="7272528" cy="2045970"/>
          </a:xfrm>
          <a:prstGeom prst="rect">
            <a:avLst/>
          </a:prstGeom>
        </p:spPr>
      </p:pic>
    </p:spTree>
    <p:extLst>
      <p:ext uri="{BB962C8B-B14F-4D97-AF65-F5344CB8AC3E}">
        <p14:creationId xmlns:p14="http://schemas.microsoft.com/office/powerpoint/2010/main" val="1316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and Preprocessing Data (2)</a:t>
            </a:r>
            <a:endParaRPr lang="en-US" dirty="0"/>
          </a:p>
        </p:txBody>
      </p:sp>
      <p:sp>
        <p:nvSpPr>
          <p:cNvPr id="3" name="Content Placeholder 2"/>
          <p:cNvSpPr>
            <a:spLocks noGrp="1"/>
          </p:cNvSpPr>
          <p:nvPr>
            <p:ph idx="1"/>
          </p:nvPr>
        </p:nvSpPr>
        <p:spPr/>
        <p:txBody>
          <a:bodyPr>
            <a:normAutofit/>
          </a:bodyPr>
          <a:lstStyle/>
          <a:p>
            <a:r>
              <a:rPr lang="en-US" sz="2400" dirty="0"/>
              <a:t>With latitude and longitude available, I setup the query using the latitude and longitude information to </a:t>
            </a:r>
            <a:r>
              <a:rPr lang="en-US" sz="2400" dirty="0" smtClean="0"/>
              <a:t>find the restaurants and collect </a:t>
            </a:r>
            <a:r>
              <a:rPr lang="en-US" sz="2400" dirty="0"/>
              <a:t>the customer’s ratings from Foursquare. </a:t>
            </a:r>
            <a:r>
              <a:rPr lang="en-US" sz="2400" dirty="0" smtClean="0"/>
              <a:t>Due to limit, I was able to get 50 ratings from Foursquare. Then </a:t>
            </a:r>
            <a:r>
              <a:rPr lang="en-US" sz="2400" dirty="0"/>
              <a:t>I combined the </a:t>
            </a:r>
            <a:r>
              <a:rPr lang="en-US" sz="2400" dirty="0" smtClean="0"/>
              <a:t>ratings data </a:t>
            </a:r>
            <a:r>
              <a:rPr lang="en-US" sz="2400" dirty="0"/>
              <a:t>with above dataset. </a:t>
            </a:r>
          </a:p>
        </p:txBody>
      </p:sp>
      <p:pic>
        <p:nvPicPr>
          <p:cNvPr id="4" name="Picture 3"/>
          <p:cNvPicPr/>
          <p:nvPr/>
        </p:nvPicPr>
        <p:blipFill>
          <a:blip r:embed="rId2"/>
          <a:stretch>
            <a:fillRect/>
          </a:stretch>
        </p:blipFill>
        <p:spPr>
          <a:xfrm>
            <a:off x="1995106" y="3383280"/>
            <a:ext cx="7926134" cy="2139696"/>
          </a:xfrm>
          <a:prstGeom prst="rect">
            <a:avLst/>
          </a:prstGeom>
        </p:spPr>
      </p:pic>
    </p:spTree>
    <p:extLst>
      <p:ext uri="{BB962C8B-B14F-4D97-AF65-F5344CB8AC3E}">
        <p14:creationId xmlns:p14="http://schemas.microsoft.com/office/powerpoint/2010/main" val="25698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Modeling with Logistic Regression Method (1)</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With dataset ready to go, I selected logistic regression approach for the modeling. As learned from the class, the logistic regression method is good when the target field is categorical, </a:t>
            </a:r>
            <a:r>
              <a:rPr lang="en-US" dirty="0" smtClean="0"/>
              <a:t>and particularly </a:t>
            </a:r>
            <a:r>
              <a:rPr lang="en-US" dirty="0"/>
              <a:t>fit for binary cases. </a:t>
            </a:r>
            <a:endParaRPr lang="en-US" dirty="0" smtClean="0"/>
          </a:p>
          <a:p>
            <a:r>
              <a:rPr lang="en-US" dirty="0" smtClean="0"/>
              <a:t>Five steps were followed to establish the model:</a:t>
            </a:r>
          </a:p>
          <a:p>
            <a:pPr marL="914400" lvl="1" indent="-457200">
              <a:buAutoNum type="arabicParenBoth"/>
            </a:pPr>
            <a:r>
              <a:rPr lang="en-US" dirty="0" smtClean="0"/>
              <a:t>The </a:t>
            </a:r>
            <a:r>
              <a:rPr lang="en-US" dirty="0"/>
              <a:t>dataset was preprocessed as the rows with 0.0 ratings were removed. </a:t>
            </a:r>
            <a:endParaRPr lang="en-US" dirty="0" smtClean="0"/>
          </a:p>
          <a:p>
            <a:pPr marL="914400" lvl="1" indent="-457200">
              <a:buAutoNum type="arabicParenBoth"/>
            </a:pPr>
            <a:r>
              <a:rPr lang="en-US" dirty="0"/>
              <a:t>F</a:t>
            </a:r>
            <a:r>
              <a:rPr lang="en-US" dirty="0" smtClean="0"/>
              <a:t>eatures </a:t>
            </a:r>
            <a:r>
              <a:rPr lang="en-US" dirty="0"/>
              <a:t>selection </a:t>
            </a:r>
            <a:r>
              <a:rPr lang="en-US" dirty="0" smtClean="0"/>
              <a:t>was </a:t>
            </a:r>
            <a:r>
              <a:rPr lang="en-US" dirty="0"/>
              <a:t>made including Score and Ratings. And the output to predict is Critical Flag. </a:t>
            </a:r>
            <a:endParaRPr lang="en-US" dirty="0" smtClean="0"/>
          </a:p>
          <a:p>
            <a:pPr marL="914400" lvl="1" indent="-457200">
              <a:buAutoNum type="arabicParenBoth"/>
            </a:pPr>
            <a:r>
              <a:rPr lang="en-US" dirty="0"/>
              <a:t>A</a:t>
            </a:r>
            <a:r>
              <a:rPr lang="en-US" dirty="0" smtClean="0"/>
              <a:t> standard </a:t>
            </a:r>
            <a:r>
              <a:rPr lang="en-US" dirty="0"/>
              <a:t>normalization step was taken for the feature dataset. </a:t>
            </a:r>
            <a:endParaRPr lang="en-US" dirty="0" smtClean="0"/>
          </a:p>
          <a:p>
            <a:pPr marL="914400" lvl="1" indent="-457200">
              <a:buAutoNum type="arabicParenBoth"/>
            </a:pPr>
            <a:r>
              <a:rPr lang="en-US" dirty="0" smtClean="0"/>
              <a:t>Train </a:t>
            </a:r>
            <a:r>
              <a:rPr lang="en-US" dirty="0"/>
              <a:t>and test sets splitting was taken with which train set is for modeling and test set is for evaluating the developed model. </a:t>
            </a:r>
            <a:endParaRPr lang="en-US" dirty="0" smtClean="0"/>
          </a:p>
          <a:p>
            <a:pPr marL="914400" lvl="1" indent="-457200">
              <a:buAutoNum type="arabicParenBoth"/>
            </a:pPr>
            <a:r>
              <a:rPr lang="en-US" dirty="0" smtClean="0"/>
              <a:t>The </a:t>
            </a:r>
            <a:r>
              <a:rPr lang="en-US" dirty="0"/>
              <a:t>Logistic Regression function </a:t>
            </a:r>
            <a:r>
              <a:rPr lang="en-US" dirty="0" smtClean="0"/>
              <a:t>is called with </a:t>
            </a:r>
            <a:r>
              <a:rPr lang="en-US" dirty="0" err="1" smtClean="0"/>
              <a:t>utilzing</a:t>
            </a:r>
            <a:r>
              <a:rPr lang="en-US" dirty="0" smtClean="0"/>
              <a:t> </a:t>
            </a:r>
            <a:r>
              <a:rPr lang="en-US" dirty="0"/>
              <a:t>the train set to establish the LR </a:t>
            </a:r>
            <a:r>
              <a:rPr lang="en-US" dirty="0" smtClean="0"/>
              <a:t>model.</a:t>
            </a:r>
            <a:endParaRPr lang="en-US" dirty="0"/>
          </a:p>
        </p:txBody>
      </p:sp>
    </p:spTree>
    <p:extLst>
      <p:ext uri="{BB962C8B-B14F-4D97-AF65-F5344CB8AC3E}">
        <p14:creationId xmlns:p14="http://schemas.microsoft.com/office/powerpoint/2010/main" val="103920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Modeling with Logistic Regression Method </a:t>
            </a:r>
            <a:r>
              <a:rPr lang="en-US" sz="4000" dirty="0" smtClean="0"/>
              <a:t>(2)</a:t>
            </a:r>
            <a:endParaRPr lang="en-US" sz="4000" dirty="0"/>
          </a:p>
        </p:txBody>
      </p:sp>
      <p:sp>
        <p:nvSpPr>
          <p:cNvPr id="3" name="Content Placeholder 2"/>
          <p:cNvSpPr>
            <a:spLocks noGrp="1"/>
          </p:cNvSpPr>
          <p:nvPr>
            <p:ph idx="1"/>
          </p:nvPr>
        </p:nvSpPr>
        <p:spPr/>
        <p:txBody>
          <a:bodyPr/>
          <a:lstStyle/>
          <a:p>
            <a:r>
              <a:rPr lang="en-US" sz="2400" dirty="0" smtClean="0"/>
              <a:t>Logistic regression function settings</a:t>
            </a:r>
          </a:p>
          <a:p>
            <a:endParaRPr lang="en-US" sz="2400" dirty="0"/>
          </a:p>
          <a:p>
            <a:endParaRPr lang="en-US" sz="2400" dirty="0" smtClean="0"/>
          </a:p>
          <a:p>
            <a:endParaRPr lang="en-US" sz="2400" dirty="0"/>
          </a:p>
          <a:p>
            <a:r>
              <a:rPr lang="en-US" sz="2400" dirty="0" smtClean="0"/>
              <a:t>Finally the evaluations using the test sets - the results show below.</a:t>
            </a:r>
          </a:p>
          <a:p>
            <a:endParaRPr lang="en-US" dirty="0"/>
          </a:p>
        </p:txBody>
      </p:sp>
      <p:pic>
        <p:nvPicPr>
          <p:cNvPr id="4" name="Picture 3"/>
          <p:cNvPicPr/>
          <p:nvPr/>
        </p:nvPicPr>
        <p:blipFill>
          <a:blip r:embed="rId2"/>
          <a:stretch>
            <a:fillRect/>
          </a:stretch>
        </p:blipFill>
        <p:spPr>
          <a:xfrm>
            <a:off x="2255520" y="2351532"/>
            <a:ext cx="6370130" cy="949452"/>
          </a:xfrm>
          <a:prstGeom prst="rect">
            <a:avLst/>
          </a:prstGeom>
        </p:spPr>
      </p:pic>
      <p:pic>
        <p:nvPicPr>
          <p:cNvPr id="5" name="Picture 4"/>
          <p:cNvPicPr/>
          <p:nvPr/>
        </p:nvPicPr>
        <p:blipFill>
          <a:blip r:embed="rId3"/>
          <a:stretch>
            <a:fillRect/>
          </a:stretch>
        </p:blipFill>
        <p:spPr>
          <a:xfrm>
            <a:off x="2255520" y="4435411"/>
            <a:ext cx="6370130" cy="877253"/>
          </a:xfrm>
          <a:prstGeom prst="rect">
            <a:avLst/>
          </a:prstGeom>
        </p:spPr>
      </p:pic>
    </p:spTree>
    <p:extLst>
      <p:ext uri="{BB962C8B-B14F-4D97-AF65-F5344CB8AC3E}">
        <p14:creationId xmlns:p14="http://schemas.microsoft.com/office/powerpoint/2010/main" val="177821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As the evaluation results show, the developed model presented satisfying </a:t>
            </a:r>
            <a:r>
              <a:rPr lang="en-US" dirty="0" err="1"/>
              <a:t>Jaccard</a:t>
            </a:r>
            <a:r>
              <a:rPr lang="en-US" dirty="0"/>
              <a:t> index and F1-score that coincidently </a:t>
            </a:r>
            <a:r>
              <a:rPr lang="en-US" dirty="0" smtClean="0"/>
              <a:t>presented </a:t>
            </a:r>
            <a:r>
              <a:rPr lang="en-US" dirty="0"/>
              <a:t>the same values. </a:t>
            </a:r>
            <a:endParaRPr lang="en-US" dirty="0" smtClean="0"/>
          </a:p>
          <a:p>
            <a:r>
              <a:rPr lang="en-US" dirty="0" smtClean="0"/>
              <a:t>If </a:t>
            </a:r>
            <a:r>
              <a:rPr lang="en-US" dirty="0"/>
              <a:t>more data can be used, </a:t>
            </a:r>
            <a:r>
              <a:rPr lang="en-US" dirty="0" smtClean="0"/>
              <a:t>the value of Log Loss </a:t>
            </a:r>
            <a:r>
              <a:rPr lang="en-US" dirty="0"/>
              <a:t>would be expected to improve. </a:t>
            </a:r>
            <a:endParaRPr lang="en-US" dirty="0" smtClean="0"/>
          </a:p>
          <a:p>
            <a:r>
              <a:rPr lang="en-US" dirty="0"/>
              <a:t>Overall, </a:t>
            </a:r>
            <a:r>
              <a:rPr lang="en-US" dirty="0" smtClean="0"/>
              <a:t>by doing this </a:t>
            </a:r>
            <a:r>
              <a:rPr lang="en-US" dirty="0"/>
              <a:t>project </a:t>
            </a:r>
            <a:r>
              <a:rPr lang="en-US" dirty="0" smtClean="0"/>
              <a:t>I </a:t>
            </a:r>
            <a:r>
              <a:rPr lang="en-US" dirty="0"/>
              <a:t>have achieved a solid idea on how to start and finish a Data Science project, thereby ultimately benefiting my preparation for becoming a data </a:t>
            </a:r>
            <a:r>
              <a:rPr lang="en-US" dirty="0" smtClean="0"/>
              <a:t>scientist. </a:t>
            </a:r>
            <a:endParaRPr lang="en-US" dirty="0"/>
          </a:p>
          <a:p>
            <a:endParaRPr lang="en-US" dirty="0"/>
          </a:p>
          <a:p>
            <a:endParaRPr lang="en-US" dirty="0"/>
          </a:p>
        </p:txBody>
      </p:sp>
    </p:spTree>
    <p:extLst>
      <p:ext uri="{BB962C8B-B14F-4D97-AF65-F5344CB8AC3E}">
        <p14:creationId xmlns:p14="http://schemas.microsoft.com/office/powerpoint/2010/main" val="13402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755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 The Battle of Neighborhoods Making Predictions on Critical Violations at Manhattan Italian Restaurants Using Foursquare and DOHMH Data</vt:lpstr>
      <vt:lpstr>Outline</vt:lpstr>
      <vt:lpstr>Introduction</vt:lpstr>
      <vt:lpstr>Data Utilized</vt:lpstr>
      <vt:lpstr>Preparing and Preprocessing Data (1)</vt:lpstr>
      <vt:lpstr>Preparing and Preprocessing Data (2)</vt:lpstr>
      <vt:lpstr>Modeling with Logistic Regression Method (1)</vt:lpstr>
      <vt:lpstr>Modeling with Logistic Regression Method (2)</vt:lpstr>
      <vt:lpstr>Conclusions</vt:lpstr>
      <vt:lpstr>Thank You and Cheers!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Predictions on Critical Violations at Manhattan Italian Restaurant Using Foursquare and DOHMH Data </dc:title>
  <dc:creator>Jian Wu</dc:creator>
  <cp:lastModifiedBy>Jian Wu</cp:lastModifiedBy>
  <cp:revision>32</cp:revision>
  <dcterms:created xsi:type="dcterms:W3CDTF">2020-05-16T18:36:12Z</dcterms:created>
  <dcterms:modified xsi:type="dcterms:W3CDTF">2020-05-16T19:51:08Z</dcterms:modified>
</cp:coreProperties>
</file>