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0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2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CD40-64D9-6C4E-9115-1B5EDC31C7F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5D8A8-3F90-044B-A826-AB470EAB8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5D8A8-3F90-044B-A826-AB470EAB8C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8A47D3-9305-544A-AA76-A93879D25F0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43A379-403A-5049-98B5-B6CD4E67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FD8D-F264-147B-A45B-068E133D6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690F6-F42A-A44D-DD79-695D76A16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Holbrook</a:t>
            </a:r>
          </a:p>
          <a:p>
            <a:r>
              <a:rPr lang="en-US" dirty="0"/>
              <a:t>PSYC 60; Professor Chang; May 23, 2024</a:t>
            </a:r>
          </a:p>
        </p:txBody>
      </p:sp>
    </p:spTree>
    <p:extLst>
      <p:ext uri="{BB962C8B-B14F-4D97-AF65-F5344CB8AC3E}">
        <p14:creationId xmlns:p14="http://schemas.microsoft.com/office/powerpoint/2010/main" val="378358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57E6-F5F0-60FB-1951-DF9471A0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0640-EE85-8262-E05E-A258B461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GLM used to predict voxel activation (single subject and group level)</a:t>
            </a:r>
          </a:p>
          <a:p>
            <a:r>
              <a:rPr lang="en-US" dirty="0"/>
              <a:t>Multivariate prediction uses voxels to predict outcome</a:t>
            </a:r>
          </a:p>
          <a:p>
            <a:pPr lvl="1"/>
            <a:r>
              <a:rPr lang="en-US" dirty="0"/>
              <a:t>Classification: Different conditions, i.e. happy or sad</a:t>
            </a:r>
          </a:p>
          <a:p>
            <a:pPr lvl="1"/>
            <a:r>
              <a:rPr lang="en-US" dirty="0"/>
              <a:t>Prediction: Magnitude of response</a:t>
            </a:r>
          </a:p>
          <a:p>
            <a:r>
              <a:rPr lang="en-US" dirty="0"/>
              <a:t>Voxel confidence (how certain) vs. voxel weight (how much)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AF000-0278-1D99-7222-7845E76E0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818" y="4848098"/>
            <a:ext cx="4610100" cy="342900"/>
          </a:xfrm>
          <a:prstGeom prst="rect">
            <a:avLst/>
          </a:prstGeom>
        </p:spPr>
      </p:pic>
      <p:pic>
        <p:nvPicPr>
          <p:cNvPr id="7" name="Picture 6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8A9EAB61-F4A0-0A84-6EF8-3B189B43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93" y="5242420"/>
            <a:ext cx="3390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983B-8699-B5E8-2832-49FBA3F8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5CDF78-9690-8F0E-7BFB-26BE9DAF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469" y="198372"/>
            <a:ext cx="7315200" cy="2422017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endParaRPr lang="en-US" b="1" i="0" dirty="0">
              <a:solidFill>
                <a:srgbClr val="22283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21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22832"/>
                </a:solidFill>
                <a:highlight>
                  <a:srgbClr val="FFFFFF"/>
                </a:highlight>
                <a:latin typeface="-apple-system"/>
              </a:rPr>
              <a:t>Feature Selection </a:t>
            </a:r>
            <a:r>
              <a:rPr lang="en-US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-apple-system"/>
              </a:rPr>
              <a:t>– Whole Brain or Regions</a:t>
            </a:r>
            <a:endParaRPr lang="en-US" b="1" dirty="0">
              <a:solidFill>
                <a:srgbClr val="222832"/>
              </a:solidFill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1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22832"/>
                </a:solidFill>
                <a:highlight>
                  <a:srgbClr val="FFFFFF"/>
                </a:highlight>
                <a:latin typeface="-apple-system"/>
              </a:rPr>
              <a:t>Model Training </a:t>
            </a:r>
            <a:r>
              <a:rPr lang="en-US" dirty="0">
                <a:solidFill>
                  <a:srgbClr val="222832"/>
                </a:solidFill>
                <a:highlight>
                  <a:srgbClr val="FFFFFF"/>
                </a:highlight>
                <a:latin typeface="-apple-system"/>
              </a:rPr>
              <a:t>– Machine learning</a:t>
            </a:r>
            <a:endParaRPr lang="en-US" b="1" dirty="0">
              <a:solidFill>
                <a:srgbClr val="222832"/>
              </a:solidFill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-apple-system"/>
              </a:rPr>
              <a:t>Cross-validation</a:t>
            </a:r>
            <a:r>
              <a:rPr lang="en-US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-apple-system"/>
              </a:rPr>
              <a:t> - Training and testing divide</a:t>
            </a:r>
            <a:endParaRPr lang="en-US" b="1" i="0" dirty="0">
              <a:solidFill>
                <a:srgbClr val="22283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1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-apple-system"/>
              </a:rPr>
              <a:t>Model Interpretation</a:t>
            </a:r>
            <a:r>
              <a:rPr lang="en-US" b="0" i="0" dirty="0">
                <a:solidFill>
                  <a:srgbClr val="222832"/>
                </a:solidFill>
                <a:effectLst/>
                <a:highlight>
                  <a:srgbClr val="FFFFFF"/>
                </a:highlight>
                <a:latin typeface="-apple-system"/>
              </a:rPr>
              <a:t> - Experimental results </a:t>
            </a:r>
          </a:p>
        </p:txBody>
      </p:sp>
      <p:pic>
        <p:nvPicPr>
          <p:cNvPr id="7" name="Picture 6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DF756B84-3552-AC4B-448C-B81BB080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69" y="3424428"/>
            <a:ext cx="6130395" cy="3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0A89-F74E-0C44-410C-B8E957B3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428D-7996-CD8A-C7B5-8F247D39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574" y="974721"/>
            <a:ext cx="7315200" cy="27986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Local/Searchlight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Structural mask (similar to connectivity analysis)</a:t>
            </a:r>
          </a:p>
          <a:p>
            <a:pPr>
              <a:lnSpc>
                <a:spcPct val="150000"/>
              </a:lnSpc>
            </a:pPr>
            <a:r>
              <a:rPr lang="en-US" dirty="0"/>
              <a:t>Whole-brain/Integrated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 voxels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Combined with structural or multimodal data</a:t>
            </a:r>
          </a:p>
        </p:txBody>
      </p:sp>
      <p:pic>
        <p:nvPicPr>
          <p:cNvPr id="4" name="Content Placeholder 4" descr="A diagram of a brain&#10;&#10;Description automatically generated">
            <a:extLst>
              <a:ext uri="{FF2B5EF4-FFF2-40B4-BE49-F238E27FC236}">
                <a16:creationId xmlns:a16="http://schemas.microsoft.com/office/drawing/2014/main" id="{09CFD056-0A67-0A8B-3355-297ABB243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"/>
          <a:stretch/>
        </p:blipFill>
        <p:spPr>
          <a:xfrm>
            <a:off x="3906574" y="3773356"/>
            <a:ext cx="7240588" cy="250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2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F731-4736-581B-8680-524A3732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CEEA2-7400-4D50-4AC2-979E82BD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05" y="121158"/>
            <a:ext cx="7315200" cy="5120640"/>
          </a:xfrm>
        </p:spPr>
        <p:txBody>
          <a:bodyPr/>
          <a:lstStyle/>
          <a:p>
            <a:r>
              <a:rPr lang="en-US" dirty="0"/>
              <a:t>Linear: Y = mx + b</a:t>
            </a:r>
          </a:p>
          <a:p>
            <a:pPr lvl="1"/>
            <a:r>
              <a:rPr lang="en-US" dirty="0"/>
              <a:t>x - Features (Voxels)</a:t>
            </a:r>
          </a:p>
          <a:p>
            <a:pPr lvl="1"/>
            <a:r>
              <a:rPr lang="en-US" dirty="0"/>
              <a:t>Y - Labels (Prediction)</a:t>
            </a:r>
          </a:p>
          <a:p>
            <a:pPr lvl="1"/>
            <a:r>
              <a:rPr lang="en-US" dirty="0"/>
              <a:t>m - Weights (Learn)</a:t>
            </a:r>
          </a:p>
          <a:p>
            <a:pPr lvl="1"/>
            <a:r>
              <a:rPr lang="en-US" dirty="0"/>
              <a:t>b - Intercept (Learn)</a:t>
            </a:r>
          </a:p>
          <a:p>
            <a:r>
              <a:rPr lang="en-US" dirty="0"/>
              <a:t>Support Vector Machine (SVM):</a:t>
            </a:r>
          </a:p>
          <a:p>
            <a:pPr lvl="1"/>
            <a:r>
              <a:rPr lang="en-US" dirty="0"/>
              <a:t>Able to fit non-linear data</a:t>
            </a:r>
          </a:p>
          <a:p>
            <a:pPr lvl="1"/>
            <a:r>
              <a:rPr lang="en-US" dirty="0"/>
              <a:t>Maximizes margin </a:t>
            </a:r>
          </a:p>
          <a:p>
            <a:endParaRPr lang="en-US" dirty="0"/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7E31737B-8172-1F78-771C-398D4635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69" y="4207210"/>
            <a:ext cx="2633131" cy="2112628"/>
          </a:xfrm>
          <a:prstGeom prst="rect">
            <a:avLst/>
          </a:prstGeom>
        </p:spPr>
      </p:pic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C7F6454C-285C-5F5E-90B8-CA19164B5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193" y="4000500"/>
            <a:ext cx="2963598" cy="23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7B9-1943-9AB3-3441-F0FC0DBE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8931-7E59-DB55-24A4-316E6F3A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636205"/>
          </a:xfrm>
        </p:spPr>
        <p:txBody>
          <a:bodyPr/>
          <a:lstStyle/>
          <a:p>
            <a:r>
              <a:rPr lang="en-US" dirty="0"/>
              <a:t>Generalizability</a:t>
            </a:r>
          </a:p>
          <a:p>
            <a:pPr lvl="1"/>
            <a:r>
              <a:rPr lang="en-US" dirty="0"/>
              <a:t>Model performs better on training data</a:t>
            </a:r>
          </a:p>
          <a:p>
            <a:r>
              <a:rPr lang="en-US" dirty="0"/>
              <a:t>Overfitting</a:t>
            </a:r>
          </a:p>
          <a:p>
            <a:pPr lvl="1"/>
            <a:r>
              <a:rPr lang="en-US" dirty="0"/>
              <a:t>Penalty for too many regressors</a:t>
            </a:r>
          </a:p>
        </p:txBody>
      </p:sp>
      <p:pic>
        <p:nvPicPr>
          <p:cNvPr id="4" name="Content Placeholder 4" descr="A grid with a line&#10;&#10;Description automatically generated">
            <a:extLst>
              <a:ext uri="{FF2B5EF4-FFF2-40B4-BE49-F238E27FC236}">
                <a16:creationId xmlns:a16="http://schemas.microsoft.com/office/drawing/2014/main" id="{5A7351B6-AA05-AC0A-509C-EFC8C42D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22" y="2577977"/>
            <a:ext cx="4529654" cy="131408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2AAC0D-566D-6B35-8856-C657629D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22" y="4538398"/>
            <a:ext cx="4986854" cy="2122190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51E0567D-A25F-5F70-E9AF-3586089F8CA7}"/>
              </a:ext>
            </a:extLst>
          </p:cNvPr>
          <p:cNvSpPr/>
          <p:nvPr/>
        </p:nvSpPr>
        <p:spPr>
          <a:xfrm>
            <a:off x="7029450" y="4014788"/>
            <a:ext cx="557213" cy="5236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67B9-1943-9AB3-3441-F0FC0DBE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8931-7E59-DB55-24A4-316E6F3A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Localized or generalized function</a:t>
            </a:r>
          </a:p>
          <a:p>
            <a:pPr>
              <a:lnSpc>
                <a:spcPct val="200000"/>
              </a:lnSpc>
            </a:pPr>
            <a:r>
              <a:rPr lang="en-US" dirty="0"/>
              <a:t>Percent of variance explained</a:t>
            </a:r>
          </a:p>
          <a:p>
            <a:pPr>
              <a:lnSpc>
                <a:spcPct val="200000"/>
              </a:lnSpc>
            </a:pPr>
            <a:r>
              <a:rPr lang="en-US" dirty="0"/>
              <a:t>Reaction to novel stimuli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 descr="A close-up of a brain&#10;&#10;Description automatically generated">
            <a:extLst>
              <a:ext uri="{FF2B5EF4-FFF2-40B4-BE49-F238E27FC236}">
                <a16:creationId xmlns:a16="http://schemas.microsoft.com/office/drawing/2014/main" id="{F4816E0A-1C94-A4CE-524D-F99A854E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12" y="1588899"/>
            <a:ext cx="1765300" cy="36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6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593A-492A-7ADB-9FE4-78A42839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7D27-76A0-C230-F8E3-D01C7FB4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dartbrains.org</a:t>
            </a:r>
            <a:r>
              <a:rPr lang="en-US" dirty="0"/>
              <a:t>/content/</a:t>
            </a:r>
            <a:r>
              <a:rPr lang="en-US" dirty="0" err="1"/>
              <a:t>Multivariate_Prediction.html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728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177</TotalTime>
  <Words>203</Words>
  <Application>Microsoft Macintosh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Aptos</vt:lpstr>
      <vt:lpstr>Corbel</vt:lpstr>
      <vt:lpstr>Wingdings 2</vt:lpstr>
      <vt:lpstr>Frame</vt:lpstr>
      <vt:lpstr>Multivariate Prediction</vt:lpstr>
      <vt:lpstr>Overview</vt:lpstr>
      <vt:lpstr>Steps</vt:lpstr>
      <vt:lpstr>Feature Selection</vt:lpstr>
      <vt:lpstr>Model Training </vt:lpstr>
      <vt:lpstr>Cross-Validation</vt:lpstr>
      <vt:lpstr>Model Interpretation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Prediction</dc:title>
  <dc:creator>William J. Holbrook</dc:creator>
  <cp:lastModifiedBy>William J. Holbrook</cp:lastModifiedBy>
  <cp:revision>16</cp:revision>
  <dcterms:created xsi:type="dcterms:W3CDTF">2024-05-21T19:56:11Z</dcterms:created>
  <dcterms:modified xsi:type="dcterms:W3CDTF">2024-05-22T22:10:19Z</dcterms:modified>
</cp:coreProperties>
</file>