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handoutMasterIdLst>
    <p:handoutMasterId r:id="rId27"/>
  </p:handoutMasterIdLst>
  <p:sldIdLst>
    <p:sldId id="591" r:id="rId2"/>
    <p:sldId id="553" r:id="rId3"/>
    <p:sldId id="554" r:id="rId4"/>
    <p:sldId id="555" r:id="rId5"/>
    <p:sldId id="556" r:id="rId6"/>
    <p:sldId id="557" r:id="rId7"/>
    <p:sldId id="558" r:id="rId8"/>
    <p:sldId id="559" r:id="rId9"/>
    <p:sldId id="560" r:id="rId10"/>
    <p:sldId id="561" r:id="rId11"/>
    <p:sldId id="562" r:id="rId12"/>
    <p:sldId id="571" r:id="rId13"/>
    <p:sldId id="592" r:id="rId14"/>
    <p:sldId id="593" r:id="rId15"/>
    <p:sldId id="594" r:id="rId16"/>
    <p:sldId id="595" r:id="rId17"/>
    <p:sldId id="567" r:id="rId18"/>
    <p:sldId id="573" r:id="rId19"/>
    <p:sldId id="574" r:id="rId20"/>
    <p:sldId id="596" r:id="rId21"/>
    <p:sldId id="597" r:id="rId22"/>
    <p:sldId id="579" r:id="rId23"/>
    <p:sldId id="580" r:id="rId24"/>
    <p:sldId id="577"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1FB"/>
    <a:srgbClr val="D3E2F7"/>
    <a:srgbClr val="D3F6FB"/>
    <a:srgbClr val="D9EAFB"/>
    <a:srgbClr val="EDF5FD"/>
    <a:srgbClr val="E2F5FE"/>
    <a:srgbClr val="0C83B8"/>
    <a:srgbClr val="0E9CDE"/>
    <a:srgbClr val="FFFFFF"/>
    <a:srgbClr val="0B7B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89270" autoAdjust="0"/>
  </p:normalViewPr>
  <p:slideViewPr>
    <p:cSldViewPr>
      <p:cViewPr>
        <p:scale>
          <a:sx n="75" d="100"/>
          <a:sy n="75" d="100"/>
        </p:scale>
        <p:origin x="-1758" y="-186"/>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432E5353-F470-4CF4-B364-9BEB68DE1F29}" type="slidenum">
              <a:rPr lang="zh-CN" altLang="en-US"/>
              <a:t>‹#›</a:t>
            </a:fld>
            <a:endParaRPr lang="en-US" altLang="zh-CN"/>
          </a:p>
        </p:txBody>
      </p:sp>
    </p:spTree>
    <p:extLst>
      <p:ext uri="{BB962C8B-B14F-4D97-AF65-F5344CB8AC3E}">
        <p14:creationId xmlns:p14="http://schemas.microsoft.com/office/powerpoint/2010/main" val="1236933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980B94A9-9180-4A8E-87AA-CBEE5593F035}" type="slidenum">
              <a:rPr lang="zh-CN" altLang="en-US"/>
              <a:t>‹#›</a:t>
            </a:fld>
            <a:endParaRPr lang="en-US" altLang="zh-CN"/>
          </a:p>
        </p:txBody>
      </p:sp>
    </p:spTree>
    <p:extLst>
      <p:ext uri="{BB962C8B-B14F-4D97-AF65-F5344CB8AC3E}">
        <p14:creationId xmlns:p14="http://schemas.microsoft.com/office/powerpoint/2010/main" val="9186202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1</a:t>
            </a:r>
            <a:r>
              <a:rPr lang="zh-CN" altLang="en-US" dirty="0" smtClean="0"/>
              <a:t>、</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t>16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t>18</a:t>
            </a:fld>
            <a:endParaRPr lang="en-US" altLang="zh-CN" smtClean="0"/>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r>
              <a:rPr lang="zh-CN" altLang="en-US" dirty="0" smtClean="0">
                <a:ea typeface="宋体" panose="02010600030101010101" pitchFamily="2" charset="-122"/>
              </a:rPr>
              <a:t>教学指导：</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演示运行效果</a:t>
            </a:r>
            <a:endParaRPr lang="en-US" altLang="zh-CN" dirty="0"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t>22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zh-CN" altLang="en-US" smtClean="0">
                <a:ea typeface="宋体" panose="02010600030101010101" pitchFamily="2" charset="-122"/>
              </a:rPr>
              <a:t>总结部分</a:t>
            </a:r>
            <a:r>
              <a:rPr lang="zh-CN" altLang="zh-CN" smtClean="0">
                <a:ea typeface="宋体" panose="02010600030101010101" pitchFamily="2" charset="-122"/>
              </a:rPr>
              <a:t>主要达到以下几个目的：</a:t>
            </a:r>
            <a:endParaRPr lang="en-US" altLang="zh-CN" smtClean="0">
              <a:ea typeface="宋体" panose="02010600030101010101" pitchFamily="2" charset="-122"/>
            </a:endParaRPr>
          </a:p>
          <a:p>
            <a:r>
              <a:rPr lang="en-US" altLang="zh-CN" smtClean="0">
                <a:ea typeface="宋体" panose="02010600030101010101" pitchFamily="2" charset="-122"/>
              </a:rPr>
              <a:t>1</a:t>
            </a:r>
            <a:r>
              <a:rPr lang="zh-CN" altLang="en-US" smtClean="0">
                <a:ea typeface="宋体" panose="02010600030101010101" pitchFamily="2" charset="-122"/>
              </a:rPr>
              <a:t>、</a:t>
            </a:r>
            <a:r>
              <a:rPr lang="zh-CN" altLang="zh-CN" b="1" smtClean="0">
                <a:ea typeface="宋体" panose="02010600030101010101" pitchFamily="2" charset="-122"/>
              </a:rPr>
              <a:t>回顾内容</a:t>
            </a:r>
            <a:r>
              <a:rPr lang="zh-CN" altLang="en-US" b="1" smtClean="0">
                <a:ea typeface="宋体" panose="02010600030101010101" pitchFamily="2" charset="-122"/>
              </a:rPr>
              <a:t>。</a:t>
            </a:r>
            <a:r>
              <a:rPr lang="zh-CN" altLang="en-US" smtClean="0">
                <a:solidFill>
                  <a:srgbClr val="C00000"/>
                </a:solidFill>
                <a:ea typeface="宋体" panose="02010600030101010101" pitchFamily="2" charset="-122"/>
              </a:rPr>
              <a:t>注意与</a:t>
            </a:r>
            <a:r>
              <a:rPr lang="zh-CN" altLang="zh-CN" smtClean="0">
                <a:solidFill>
                  <a:srgbClr val="C00000"/>
                </a:solidFill>
                <a:ea typeface="宋体" panose="02010600030101010101" pitchFamily="2" charset="-122"/>
              </a:rPr>
              <a:t>与</a:t>
            </a:r>
            <a:r>
              <a:rPr lang="zh-CN" altLang="en-US" smtClean="0">
                <a:solidFill>
                  <a:srgbClr val="C00000"/>
                </a:solidFill>
                <a:ea typeface="宋体" panose="02010600030101010101" pitchFamily="2" charset="-122"/>
              </a:rPr>
              <a:t>本章任务和目标</a:t>
            </a:r>
            <a:r>
              <a:rPr lang="zh-CN" altLang="zh-CN" smtClean="0">
                <a:solidFill>
                  <a:srgbClr val="C00000"/>
                </a:solidFill>
                <a:ea typeface="宋体" panose="02010600030101010101" pitchFamily="2" charset="-122"/>
              </a:rPr>
              <a:t>不一样。</a:t>
            </a:r>
            <a:r>
              <a:rPr lang="zh-CN" altLang="en-US" smtClean="0">
                <a:solidFill>
                  <a:srgbClr val="C00000"/>
                </a:solidFill>
                <a:ea typeface="宋体" panose="02010600030101010101" pitchFamily="2" charset="-122"/>
              </a:rPr>
              <a:t>本章任务和目标是</a:t>
            </a:r>
            <a:r>
              <a:rPr lang="zh-CN" altLang="zh-CN" smtClean="0">
                <a:ea typeface="宋体" panose="02010600030101010101" pitchFamily="2" charset="-122"/>
              </a:rPr>
              <a:t>是强调</a:t>
            </a:r>
            <a:r>
              <a:rPr lang="zh-CN" altLang="en-US" smtClean="0">
                <a:ea typeface="宋体" panose="02010600030101010101" pitchFamily="2" charset="-122"/>
              </a:rPr>
              <a:t>内容概貌，学到技术，告知要学习什么；总结时，</a:t>
            </a:r>
            <a:r>
              <a:rPr lang="zh-CN" altLang="zh-CN" smtClean="0">
                <a:ea typeface="宋体" panose="02010600030101010101" pitchFamily="2" charset="-122"/>
              </a:rPr>
              <a:t>要格外强调观点，把每一</a:t>
            </a:r>
            <a:r>
              <a:rPr lang="zh-CN" altLang="en-US" smtClean="0">
                <a:ea typeface="宋体" panose="02010600030101010101" pitchFamily="2" charset="-122"/>
              </a:rPr>
              <a:t>个知识点</a:t>
            </a:r>
            <a:r>
              <a:rPr lang="zh-CN" altLang="zh-CN" smtClean="0">
                <a:ea typeface="宋体" panose="02010600030101010101" pitchFamily="2" charset="-122"/>
              </a:rPr>
              <a:t>的观点</a:t>
            </a:r>
            <a:r>
              <a:rPr lang="zh-CN" altLang="en-US" smtClean="0">
                <a:ea typeface="宋体" panose="02010600030101010101" pitchFamily="2" charset="-122"/>
              </a:rPr>
              <a:t>结论</a:t>
            </a:r>
            <a:r>
              <a:rPr lang="zh-CN" altLang="zh-CN" smtClean="0">
                <a:ea typeface="宋体" panose="02010600030101010101" pitchFamily="2" charset="-122"/>
              </a:rPr>
              <a:t>都尽量突出出来。</a:t>
            </a:r>
            <a:endParaRPr lang="en-US" altLang="zh-CN" smtClean="0">
              <a:solidFill>
                <a:srgbClr val="C00000"/>
              </a:solidFill>
              <a:ea typeface="宋体" panose="02010600030101010101" pitchFamily="2" charset="-122"/>
            </a:endParaRPr>
          </a:p>
          <a:p>
            <a:r>
              <a:rPr lang="en-US" altLang="zh-CN" b="1" smtClean="0">
                <a:ea typeface="宋体" panose="02010600030101010101" pitchFamily="2" charset="-122"/>
              </a:rPr>
              <a:t>2</a:t>
            </a:r>
            <a:r>
              <a:rPr lang="zh-CN" altLang="en-US" b="1" smtClean="0">
                <a:ea typeface="宋体" panose="02010600030101010101" pitchFamily="2" charset="-122"/>
              </a:rPr>
              <a:t>、</a:t>
            </a:r>
            <a:r>
              <a:rPr lang="zh-CN" altLang="zh-CN" b="1" smtClean="0">
                <a:ea typeface="宋体" panose="02010600030101010101" pitchFamily="2" charset="-122"/>
              </a:rPr>
              <a:t>整理逻辑</a:t>
            </a:r>
            <a:r>
              <a:rPr lang="zh-CN" altLang="en-US" b="1" smtClean="0">
                <a:ea typeface="宋体" panose="02010600030101010101" pitchFamily="2" charset="-122"/>
              </a:rPr>
              <a:t>。</a:t>
            </a:r>
            <a:r>
              <a:rPr lang="zh-CN" altLang="zh-CN" smtClean="0">
                <a:ea typeface="宋体" panose="02010600030101010101" pitchFamily="2" charset="-122"/>
              </a:rPr>
              <a:t>还应该把观点之间的逻辑联系梳理出来</a:t>
            </a:r>
            <a:r>
              <a:rPr lang="zh-CN" altLang="en-US" smtClean="0">
                <a:ea typeface="宋体" panose="02010600030101010101" pitchFamily="2" charset="-122"/>
              </a:rPr>
              <a:t>。</a:t>
            </a:r>
            <a:r>
              <a:rPr lang="zh-CN" altLang="zh-CN" smtClean="0">
                <a:ea typeface="宋体" panose="02010600030101010101" pitchFamily="2" charset="-122"/>
              </a:rPr>
              <a:t>从而使</a:t>
            </a:r>
            <a:r>
              <a:rPr lang="zh-CN" altLang="en-US" smtClean="0">
                <a:ea typeface="宋体" panose="02010600030101010101" pitchFamily="2" charset="-122"/>
              </a:rPr>
              <a:t>知识</a:t>
            </a:r>
            <a:r>
              <a:rPr lang="zh-CN" altLang="zh-CN" smtClean="0">
                <a:ea typeface="宋体" panose="02010600030101010101" pitchFamily="2" charset="-122"/>
              </a:rPr>
              <a:t>系统化、逻辑化。要帮助</a:t>
            </a:r>
            <a:r>
              <a:rPr lang="zh-CN" altLang="en-US" smtClean="0">
                <a:ea typeface="宋体" panose="02010600030101010101" pitchFamily="2" charset="-122"/>
              </a:rPr>
              <a:t>学员</a:t>
            </a:r>
            <a:r>
              <a:rPr lang="zh-CN" altLang="zh-CN" smtClean="0">
                <a:ea typeface="宋体" panose="02010600030101010101" pitchFamily="2" charset="-122"/>
              </a:rPr>
              <a:t>整清逻辑是总结的一大任务</a:t>
            </a:r>
            <a:r>
              <a:rPr lang="zh-CN" altLang="en-US" smtClean="0">
                <a:ea typeface="宋体" panose="02010600030101010101" pitchFamily="2" charset="-122"/>
              </a:rPr>
              <a:t>。</a:t>
            </a:r>
            <a:endParaRPr lang="en-US" altLang="zh-CN"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t>23</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日常化妆品盒子图片与网页图片对比讲解，然后再讲解盒子模型及属性，并说明边框、外边框和内边框都是四个边，最后介绍盒子模型的立体结构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、边框颜色设置方式与文本颜色对比讲解，都是使用十六进制</a:t>
            </a:r>
            <a:endParaRPr lang="en-US" altLang="zh-CN" dirty="0" smtClean="0"/>
          </a:p>
          <a:p>
            <a:r>
              <a:rPr lang="en-US" altLang="zh-CN" dirty="0" smtClean="0"/>
              <a:t>2</a:t>
            </a:r>
            <a:r>
              <a:rPr lang="zh-CN" altLang="en-US" dirty="0" smtClean="0"/>
              <a:t>、强调同时设置</a:t>
            </a:r>
            <a:r>
              <a:rPr lang="en-US" altLang="zh-CN" dirty="0" smtClean="0"/>
              <a:t>4</a:t>
            </a:r>
            <a:r>
              <a:rPr lang="zh-CN" altLang="en-US" dirty="0" smtClean="0"/>
              <a:t>个边框颜色时，顺序为上右下左</a:t>
            </a:r>
            <a:endParaRPr lang="en-US" altLang="zh-CN" dirty="0" smtClean="0"/>
          </a:p>
          <a:p>
            <a:r>
              <a:rPr lang="en-US" altLang="zh-CN" dirty="0" smtClean="0"/>
              <a:t>3</a:t>
            </a:r>
            <a:r>
              <a:rPr lang="zh-CN" altLang="en-US" dirty="0" smtClean="0"/>
              <a:t>、详细讲解分别上、下、左、右各边框颜色的不同设置方式，及属性值的顺序</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dirty="0" smtClean="0"/>
              <a:t>教学指导：</a:t>
            </a:r>
            <a:endParaRPr lang="en-US" altLang="zh-CN" dirty="0" smtClean="0"/>
          </a:p>
          <a:p>
            <a:r>
              <a:rPr lang="zh-CN" altLang="en-US" dirty="0" smtClean="0"/>
              <a:t>与边框颜色的设置方式对比进行讲解</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与边框颜色、边框粗细的设置方式对比讲解</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演示完示例</a:t>
            </a:r>
            <a:r>
              <a:rPr lang="en-US" altLang="zh-CN" dirty="0" smtClean="0"/>
              <a:t>1</a:t>
            </a:r>
            <a:r>
              <a:rPr lang="zh-CN" altLang="en-US" dirty="0" smtClean="0"/>
              <a:t>，展示效果图时指出标题上下的空白，然后引出后面的知识点</a:t>
            </a:r>
            <a:r>
              <a:rPr lang="en-US" altLang="zh-CN" dirty="0" smtClean="0"/>
              <a:t>——</a:t>
            </a:r>
            <a:r>
              <a:rPr lang="zh-CN" altLang="en-US" dirty="0" smtClean="0"/>
              <a:t>外边距</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sz="1200" kern="1200" dirty="0" smtClean="0">
                <a:solidFill>
                  <a:schemeClr val="tx1"/>
                </a:solidFill>
                <a:latin typeface="Times New Roman" panose="02020603050405020304" pitchFamily="18" charset="0"/>
                <a:ea typeface="宋体" panose="02010600030101010101" pitchFamily="2" charset="-122"/>
                <a:cs typeface="+mn-cs"/>
              </a:rPr>
              <a:t>强调网页中标签，例如</a:t>
            </a:r>
            <a:r>
              <a:rPr lang="en-US" sz="1200" kern="1200" dirty="0" smtClean="0">
                <a:solidFill>
                  <a:schemeClr val="tx1"/>
                </a:solidFill>
                <a:latin typeface="Times New Roman" panose="02020603050405020304" pitchFamily="18" charset="0"/>
                <a:ea typeface="宋体" panose="02010600030101010101" pitchFamily="2" charset="-122"/>
                <a:cs typeface="+mn-cs"/>
              </a:rPr>
              <a:t>&lt;h1&gt;…&lt;h6&gt;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&lt;p&gt;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ul</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ol</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li</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&lt;dl&gt;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dt</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dd</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&lt;body&gt;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等都有</a:t>
            </a:r>
            <a:r>
              <a:rPr lang="en-US" altLang="zh-CN" sz="1200" kern="1200" dirty="0" smtClean="0">
                <a:solidFill>
                  <a:schemeClr val="tx1"/>
                </a:solidFill>
                <a:latin typeface="Times New Roman" panose="02020603050405020304" pitchFamily="18" charset="0"/>
                <a:ea typeface="宋体" panose="02010600030101010101" pitchFamily="2" charset="-122"/>
                <a:cs typeface="+mn-cs"/>
              </a:rPr>
              <a:t>margin</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，实际网页制作时通常通一使用并集选择器设置这些可能产生外边框的标签的</a:t>
            </a:r>
            <a:r>
              <a:rPr lang="en-US" altLang="zh-CN" sz="1200" kern="1200" dirty="0" smtClean="0">
                <a:solidFill>
                  <a:schemeClr val="tx1"/>
                </a:solidFill>
                <a:latin typeface="Times New Roman" panose="02020603050405020304" pitchFamily="18" charset="0"/>
                <a:ea typeface="宋体" panose="02010600030101010101" pitchFamily="2" charset="-122"/>
                <a:cs typeface="+mn-cs"/>
              </a:rPr>
              <a:t>margin</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为</a:t>
            </a:r>
            <a:r>
              <a:rPr lang="en-US" altLang="zh-CN" sz="1200" kern="1200" dirty="0" smtClean="0">
                <a:solidFill>
                  <a:schemeClr val="tx1"/>
                </a:solidFill>
                <a:latin typeface="Times New Roman" panose="02020603050405020304" pitchFamily="18" charset="0"/>
                <a:ea typeface="宋体" panose="02010600030101010101" pitchFamily="2" charset="-122"/>
                <a:cs typeface="+mn-cs"/>
              </a:rPr>
              <a:t>0</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与外边距对比讲解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教员依次演示不同个值的效果</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anose="05000000000000000000" pitchFamily="2" charset="2"/>
              <a:buChar char="n"/>
              <a:defRPr b="1">
                <a:latin typeface="+mn-lt"/>
              </a:defRPr>
            </a:lvl1pPr>
            <a:lvl2pPr>
              <a:buSzPct val="100000"/>
              <a:buFont typeface="Wingdings" panose="05000000000000000000" pitchFamily="2" charset="2"/>
              <a:buChar char="u"/>
              <a:defRPr b="1">
                <a:latin typeface="+mn-lt"/>
              </a:defRPr>
            </a:lvl2pPr>
            <a:lvl3pPr>
              <a:buClr>
                <a:srgbClr val="0E9CDE"/>
              </a:buClr>
              <a:buSzPct val="85000"/>
              <a:buFont typeface="Wingdings" panose="05000000000000000000"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p:txBody>
          <a:bodyPr/>
          <a:lstStyle>
            <a:lvl1pPr>
              <a:defRPr/>
            </a:lvl1pPr>
          </a:lstStyle>
          <a:p>
            <a:pPr>
              <a:defRPr/>
            </a:pPr>
            <a:fld id="{A6BFE9AD-FDCB-49EE-8AAC-4269F814AA90}" type="slidenum">
              <a:rPr lang="zh-CN" altLang="en-US" smtClean="0"/>
              <a:t>‹#›</a:t>
            </a:fld>
            <a:r>
              <a:rPr lang="en-US" altLang="zh-CN" dirty="0" smtClean="0"/>
              <a:t>/37</a:t>
            </a:r>
            <a:endParaRPr lang="zh-CN" altLang="en-US" dirty="0"/>
          </a:p>
        </p:txBody>
      </p:sp>
      <p:pic>
        <p:nvPicPr>
          <p:cNvPr id="5" name="图片 4" descr="厦门工学院.png"/>
          <p:cNvPicPr>
            <a:picLocks noChangeAspect="1"/>
          </p:cNvPicPr>
          <p:nvPr userDrawn="1"/>
        </p:nvPicPr>
        <p:blipFill>
          <a:blip r:embed="rId2" cstate="print"/>
          <a:stretch>
            <a:fillRect/>
          </a:stretch>
        </p:blipFill>
        <p:spPr>
          <a:xfrm>
            <a:off x="1" y="0"/>
            <a:ext cx="1475656" cy="48253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00693397-9708-4655-9073-74EA3DAA010A}" type="slidenum">
              <a:rPr lang="zh-CN" altLang="en-US"/>
              <a:t>‹#›</a:t>
            </a:fld>
            <a:r>
              <a:rPr lang="en-US" altLang="zh-CN" dirty="0"/>
              <a:t>/43</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836165D9-76F1-4755-9FB3-14C2E7327BC1}" type="slidenum">
              <a:rPr lang="zh-CN" altLang="en-US"/>
              <a:t>‹#›</a:t>
            </a:fld>
            <a:r>
              <a:rPr lang="en-US" altLang="zh-CN" dirty="0"/>
              <a:t>/43</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E8074C98-6FAA-4F31-9F8E-0B307B7B799C}" type="slidenum">
              <a:rPr lang="zh-CN" altLang="en-US"/>
              <a:t>‹#›</a:t>
            </a:fld>
            <a:r>
              <a:rPr lang="en-US" altLang="zh-CN" dirty="0"/>
              <a:t>/43</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03794D5A-F44E-47C7-9A5C-2CE1BCD8BE8C}" type="slidenum">
              <a:rPr lang="zh-CN" altLang="en-US"/>
              <a:t>‹#›</a:t>
            </a:fld>
            <a:r>
              <a:rPr lang="en-US" altLang="zh-CN" dirty="0"/>
              <a:t>/43</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D64107BC-187B-476F-AF9E-59C6E55DAB0B}" type="slidenum">
              <a:rPr lang="zh-CN" altLang="en-US"/>
              <a:t>‹#›</a:t>
            </a:fld>
            <a:r>
              <a:rPr lang="en-US" altLang="zh-CN" dirty="0"/>
              <a:t>/43</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B55D7C20-DB91-4AC0-8868-E44FC71E4678}" type="slidenum">
              <a:rPr lang="zh-CN" altLang="en-US"/>
              <a:t>‹#›</a:t>
            </a:fld>
            <a:r>
              <a:rPr lang="en-US" altLang="zh-CN" dirty="0"/>
              <a:t>/43</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4A5C21C5-890B-4AB1-BB34-93DB2740AA23}" type="slidenum">
              <a:rPr lang="zh-CN" altLang="en-US"/>
              <a:t>‹#›</a:t>
            </a:fld>
            <a:r>
              <a:rPr lang="en-US" altLang="zh-CN" dirty="0"/>
              <a:t>/43</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837FECF5-2F10-483B-BC1F-AFE6A2FA59CF}" type="slidenum">
              <a:rPr lang="zh-CN" altLang="en-US"/>
              <a:t>‹#›</a:t>
            </a:fld>
            <a:r>
              <a:rPr lang="en-US" altLang="zh-CN" dirty="0"/>
              <a:t>/43</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D86B4BE5-D092-4495-A09A-2D6F03BC5DDF}" type="slidenum">
              <a:rPr lang="zh-CN" altLang="en-US"/>
              <a:t>‹#›</a:t>
            </a:fld>
            <a:r>
              <a:rPr lang="en-US" altLang="zh-CN" dirty="0"/>
              <a:t>/43</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panose="020B0604020202020204" pitchFamily="34" charset="0"/>
                <a:ea typeface="黑体" panose="02010609060101010101" pitchFamily="2" charset="-122"/>
              </a:defRPr>
            </a:lvl1pPr>
          </a:lstStyle>
          <a:p>
            <a:pPr>
              <a:defRPr/>
            </a:pPr>
            <a:fld id="{FFF4A9D7-F7DB-4B37-9E46-134EFB12EB74}" type="slidenum">
              <a:rPr lang="zh-CN" altLang="en-US"/>
              <a:t>‹#›</a:t>
            </a:fld>
            <a:r>
              <a:rPr lang="en-US" altLang="zh-CN" dirty="0"/>
              <a:t>/</a:t>
            </a:r>
            <a:endParaRPr lang="zh-CN" altLang="en-US" dirty="0"/>
          </a:p>
        </p:txBody>
      </p:sp>
      <p:pic>
        <p:nvPicPr>
          <p:cNvPr id="7" name="图片 6" descr="厦门工学院.png"/>
          <p:cNvPicPr>
            <a:picLocks noChangeAspect="1"/>
          </p:cNvPicPr>
          <p:nvPr userDrawn="1"/>
        </p:nvPicPr>
        <p:blipFill>
          <a:blip r:embed="rId12" cstate="print"/>
          <a:stretch>
            <a:fillRect/>
          </a:stretch>
        </p:blipFill>
        <p:spPr>
          <a:xfrm>
            <a:off x="1" y="0"/>
            <a:ext cx="1475656" cy="482534"/>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a:t>
            </a:fld>
            <a:r>
              <a:rPr lang="en-US" altLang="zh-CN" smtClean="0"/>
              <a:t>/43</a:t>
            </a:r>
            <a:endParaRPr lang="zh-CN" altLang="en-US" dirty="0"/>
          </a:p>
        </p:txBody>
      </p:sp>
      <p:sp>
        <p:nvSpPr>
          <p:cNvPr id="5" name="矩形 4"/>
          <p:cNvSpPr/>
          <p:nvPr/>
        </p:nvSpPr>
        <p:spPr>
          <a:xfrm>
            <a:off x="2339752" y="2420888"/>
            <a:ext cx="4482317" cy="769441"/>
          </a:xfrm>
          <a:prstGeom prst="rect">
            <a:avLst/>
          </a:prstGeom>
        </p:spPr>
        <p:txBody>
          <a:bodyPr wrap="none">
            <a:spAutoFit/>
          </a:bodyPr>
          <a:lstStyle/>
          <a:p>
            <a:r>
              <a:rPr lang="zh-CN" altLang="en-US" sz="4400" b="1" dirty="0" smtClean="0">
                <a:latin typeface="微软雅黑" pitchFamily="34" charset="-122"/>
                <a:ea typeface="微软雅黑" pitchFamily="34" charset="-122"/>
              </a:rPr>
              <a:t>第</a:t>
            </a:r>
            <a:r>
              <a:rPr lang="en-US" altLang="zh-CN" sz="4400" b="1" dirty="0" smtClean="0">
                <a:latin typeface="微软雅黑" pitchFamily="34" charset="-122"/>
                <a:ea typeface="微软雅黑" pitchFamily="34" charset="-122"/>
              </a:rPr>
              <a:t>2</a:t>
            </a:r>
            <a:r>
              <a:rPr lang="zh-CN" altLang="en-US" sz="4400" b="1" dirty="0" smtClean="0">
                <a:latin typeface="微软雅黑" pitchFamily="34" charset="-122"/>
                <a:ea typeface="微软雅黑" pitchFamily="34" charset="-122"/>
              </a:rPr>
              <a:t>篇</a:t>
            </a:r>
            <a:r>
              <a:rPr lang="zh-CN" altLang="en-US" sz="4400" b="1" dirty="0" smtClean="0">
                <a:latin typeface="微软雅黑" pitchFamily="34" charset="-122"/>
                <a:ea typeface="微软雅黑" pitchFamily="34" charset="-122"/>
              </a:rPr>
              <a:t>：盒子模型</a:t>
            </a:r>
            <a:endParaRPr lang="zh-CN" altLang="en-US" sz="4400" b="1" dirty="0">
              <a:latin typeface="微软雅黑" pitchFamily="34" charset="-122"/>
              <a:ea typeface="微软雅黑" pitchFamily="34" charset="-122"/>
            </a:endParaRPr>
          </a:p>
        </p:txBody>
      </p:sp>
      <p:sp>
        <p:nvSpPr>
          <p:cNvPr id="8" name="TextBox 7"/>
          <p:cNvSpPr txBox="1"/>
          <p:nvPr/>
        </p:nvSpPr>
        <p:spPr>
          <a:xfrm>
            <a:off x="4716016" y="4725144"/>
            <a:ext cx="3888432" cy="584775"/>
          </a:xfrm>
          <a:prstGeom prst="rect">
            <a:avLst/>
          </a:prstGeom>
          <a:noFill/>
        </p:spPr>
        <p:txBody>
          <a:bodyPr wrap="square" rtlCol="0">
            <a:spAutoFit/>
          </a:bodyPr>
          <a:lstStyle/>
          <a:p>
            <a:pPr algn="ctr"/>
            <a:r>
              <a:rPr lang="zh-CN" altLang="en-US" sz="3200" b="1" dirty="0" smtClean="0">
                <a:latin typeface="楷体_GB2312" pitchFamily="49" charset="-122"/>
                <a:ea typeface="楷体_GB2312" pitchFamily="49" charset="-122"/>
              </a:rPr>
              <a:t>授课人：黄梅红</a:t>
            </a:r>
            <a:endParaRPr lang="en-US" altLang="zh-CN" sz="3200" b="1"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1518031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0" y="285728"/>
            <a:ext cx="1512292" cy="523220"/>
          </a:xfrm>
        </p:spPr>
        <p:txBody>
          <a:bodyPr/>
          <a:lstStyle/>
          <a:p>
            <a:r>
              <a:rPr lang="zh-CN" altLang="en-US" smtClean="0"/>
              <a:t>内边距 </a:t>
            </a:r>
            <a:endParaRPr lang="zh-CN" altLang="en-US" dirty="0"/>
          </a:p>
        </p:txBody>
      </p:sp>
      <p:sp>
        <p:nvSpPr>
          <p:cNvPr id="3" name="内容占位符 2"/>
          <p:cNvSpPr>
            <a:spLocks noGrp="1"/>
          </p:cNvSpPr>
          <p:nvPr>
            <p:ph idx="1"/>
          </p:nvPr>
        </p:nvSpPr>
        <p:spPr/>
        <p:txBody>
          <a:bodyPr/>
          <a:lstStyle/>
          <a:p>
            <a:r>
              <a:rPr lang="en-US" altLang="zh-CN" dirty="0" smtClean="0"/>
              <a:t>padding</a:t>
            </a:r>
          </a:p>
          <a:p>
            <a:pPr lvl="1"/>
            <a:r>
              <a:rPr lang="en-US" altLang="zh-CN" dirty="0" smtClean="0"/>
              <a:t>padding-left </a:t>
            </a:r>
          </a:p>
          <a:p>
            <a:pPr lvl="1"/>
            <a:r>
              <a:rPr lang="en-US" altLang="zh-CN" dirty="0" smtClean="0"/>
              <a:t>padding-right</a:t>
            </a:r>
          </a:p>
          <a:p>
            <a:pPr lvl="1"/>
            <a:r>
              <a:rPr lang="en-US" altLang="zh-CN" dirty="0" smtClean="0"/>
              <a:t>padding-top</a:t>
            </a:r>
          </a:p>
          <a:p>
            <a:pPr lvl="1"/>
            <a:r>
              <a:rPr lang="en-US" altLang="zh-CN" dirty="0" smtClean="0"/>
              <a:t>padding-bottom</a:t>
            </a:r>
          </a:p>
          <a:p>
            <a:pPr lvl="1"/>
            <a:r>
              <a:rPr lang="en-US" altLang="zh-CN" dirty="0" smtClean="0"/>
              <a:t>padding</a:t>
            </a:r>
            <a:endParaRPr lang="zh-CN" altLang="en-US" dirty="0"/>
          </a:p>
        </p:txBody>
      </p:sp>
      <p:sp>
        <p:nvSpPr>
          <p:cNvPr id="5"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padding-left:10px;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padding-right: 5px;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padding-top: 20px;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padding-bottom:8px;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padding:20px 5px 8px 10px ;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padding:10px 5px;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padding:30px 8px 10px ;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padding:10px;</a:t>
            </a:r>
            <a:endParaRPr lang="zh-CN" altLang="zh-CN" b="1" dirty="0">
              <a:solidFill>
                <a:schemeClr val="accent5">
                  <a:lumMod val="10000"/>
                </a:schemeClr>
              </a:solidFill>
              <a:latin typeface="+mn-lt"/>
            </a:endParaRPr>
          </a:p>
        </p:txBody>
      </p:sp>
      <p:grpSp>
        <p:nvGrpSpPr>
          <p:cNvPr id="6" name="组合 5"/>
          <p:cNvGrpSpPr/>
          <p:nvPr/>
        </p:nvGrpSpPr>
        <p:grpSpPr>
          <a:xfrm>
            <a:off x="4357686" y="1585765"/>
            <a:ext cx="1000132" cy="414475"/>
            <a:chOff x="1000100" y="2528843"/>
            <a:chExt cx="1000132" cy="414475"/>
          </a:xfrm>
        </p:grpSpPr>
        <p:pic>
          <p:nvPicPr>
            <p:cNvPr id="7"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8" name="TextBox 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pic>
        <p:nvPicPr>
          <p:cNvPr id="3074" name="Picture 2" descr="C:\Users\yaling.he\Desktop\2016-12-05_162947.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6" y="3857628"/>
            <a:ext cx="2000264" cy="2469141"/>
          </a:xfrm>
          <a:prstGeom prst="rect">
            <a:avLst/>
          </a:prstGeom>
          <a:noFill/>
          <a:extLst>
            <a:ext uri="{909E8E84-426E-40DD-AFC4-6F175D3DCCD1}">
              <a14:hiddenFill xmlns:a14="http://schemas.microsoft.com/office/drawing/2010/main">
                <a:solidFill>
                  <a:srgbClr val="FFFFFF"/>
                </a:solidFill>
              </a14:hiddenFill>
            </a:ext>
          </a:extLst>
        </p:spPr>
      </p:pic>
      <p:sp>
        <p:nvSpPr>
          <p:cNvPr id="11" name="Line 10"/>
          <p:cNvSpPr>
            <a:spLocks noChangeShapeType="1"/>
          </p:cNvSpPr>
          <p:nvPr/>
        </p:nvSpPr>
        <p:spPr bwMode="auto">
          <a:xfrm>
            <a:off x="1538266" y="4993036"/>
            <a:ext cx="37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2" name="线形标注 1 11"/>
          <p:cNvSpPr/>
          <p:nvPr/>
        </p:nvSpPr>
        <p:spPr bwMode="auto">
          <a:xfrm flipH="1">
            <a:off x="601972" y="4000504"/>
            <a:ext cx="969632" cy="500066"/>
          </a:xfrm>
          <a:prstGeom prst="borderCallout1">
            <a:avLst>
              <a:gd name="adj1" fmla="val 95543"/>
              <a:gd name="adj2" fmla="val 50994"/>
              <a:gd name="adj3" fmla="val 181211"/>
              <a:gd name="adj4" fmla="val -590"/>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内边距</a:t>
            </a:r>
          </a:p>
        </p:txBody>
      </p:sp>
      <p:grpSp>
        <p:nvGrpSpPr>
          <p:cNvPr id="19" name="组合 14"/>
          <p:cNvGrpSpPr/>
          <p:nvPr/>
        </p:nvGrpSpPr>
        <p:grpSpPr bwMode="auto">
          <a:xfrm>
            <a:off x="4071934" y="5945059"/>
            <a:ext cx="4143404" cy="428625"/>
            <a:chOff x="3143240" y="5143512"/>
            <a:chExt cx="4572032"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4610730" y="5187962"/>
              <a:ext cx="229904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：内边</a:t>
              </a:r>
              <a:r>
                <a:rPr lang="zh-CN" altLang="en-US" sz="1600" b="1" spc="300" dirty="0" smtClean="0">
                  <a:solidFill>
                    <a:srgbClr val="FBFFFE"/>
                  </a:solidFill>
                  <a:latin typeface="微软雅黑" panose="020B0503020204020204" pitchFamily="34" charset="-122"/>
                  <a:ea typeface="微软雅黑" panose="020B0503020204020204" pitchFamily="34" charset="-122"/>
                </a:rPr>
                <a:t>距</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9" name="灯片编号占位符 8"/>
          <p:cNvSpPr>
            <a:spLocks noGrp="1"/>
          </p:cNvSpPr>
          <p:nvPr>
            <p:ph type="sldNum" sz="quarter" idx="10"/>
          </p:nvPr>
        </p:nvSpPr>
        <p:spPr/>
        <p:txBody>
          <a:bodyPr/>
          <a:lstStyle/>
          <a:p>
            <a:pPr>
              <a:defRPr/>
            </a:pPr>
            <a:fld id="{A6BFE9AD-FDCB-49EE-8AAC-4269F814AA90}" type="slidenum">
              <a:rPr lang="zh-CN" altLang="en-US" smtClean="0"/>
              <a:t>10</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wipe(left)">
                                      <p:cBhvr>
                                        <p:cTn id="14" dur="500"/>
                                        <p:tgtEl>
                                          <p:spTgt spid="307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8950" y="285728"/>
            <a:ext cx="2885662" cy="523220"/>
          </a:xfrm>
        </p:spPr>
        <p:txBody>
          <a:bodyPr/>
          <a:lstStyle/>
          <a:p>
            <a:r>
              <a:rPr lang="zh-CN" altLang="en-US" smtClean="0"/>
              <a:t>盒子型模的尺寸</a:t>
            </a:r>
            <a:endParaRPr lang="zh-CN" altLang="en-US" dirty="0"/>
          </a:p>
        </p:txBody>
      </p:sp>
      <p:pic>
        <p:nvPicPr>
          <p:cNvPr id="5" name="内容占位符 4" descr="6－7.JPG"/>
          <p:cNvPicPr>
            <a:picLocks noGrp="1" noChangeAspect="1"/>
          </p:cNvPicPr>
          <p:nvPr>
            <p:ph idx="1"/>
          </p:nvPr>
        </p:nvPicPr>
        <p:blipFill>
          <a:blip r:embed="rId2"/>
          <a:stretch>
            <a:fillRect/>
          </a:stretch>
        </p:blipFill>
        <p:spPr>
          <a:xfrm>
            <a:off x="1450422" y="1464052"/>
            <a:ext cx="5980439" cy="4314578"/>
          </a:xfrm>
        </p:spPr>
      </p:pic>
      <p:sp>
        <p:nvSpPr>
          <p:cNvPr id="6" name="Line 10"/>
          <p:cNvSpPr>
            <a:spLocks noChangeShapeType="1"/>
          </p:cNvSpPr>
          <p:nvPr/>
        </p:nvSpPr>
        <p:spPr bwMode="auto">
          <a:xfrm>
            <a:off x="2547140" y="1285860"/>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7" name="Line 10"/>
          <p:cNvSpPr>
            <a:spLocks noChangeShapeType="1"/>
          </p:cNvSpPr>
          <p:nvPr/>
        </p:nvSpPr>
        <p:spPr bwMode="auto">
          <a:xfrm>
            <a:off x="1500166" y="1285860"/>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8" name="Line 10"/>
          <p:cNvSpPr>
            <a:spLocks noChangeShapeType="1"/>
          </p:cNvSpPr>
          <p:nvPr/>
        </p:nvSpPr>
        <p:spPr bwMode="auto">
          <a:xfrm>
            <a:off x="5825350" y="1285860"/>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9" name="Line 10"/>
          <p:cNvSpPr>
            <a:spLocks noChangeShapeType="1"/>
          </p:cNvSpPr>
          <p:nvPr/>
        </p:nvSpPr>
        <p:spPr bwMode="auto">
          <a:xfrm>
            <a:off x="6359291" y="1285860"/>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0" name="Line 10"/>
          <p:cNvSpPr>
            <a:spLocks noChangeShapeType="1"/>
          </p:cNvSpPr>
          <p:nvPr/>
        </p:nvSpPr>
        <p:spPr bwMode="auto">
          <a:xfrm>
            <a:off x="3073170" y="1285860"/>
            <a:ext cx="27504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1" name="TextBox 10"/>
          <p:cNvSpPr txBox="1"/>
          <p:nvPr/>
        </p:nvSpPr>
        <p:spPr>
          <a:xfrm>
            <a:off x="1718409" y="857232"/>
            <a:ext cx="710451" cy="369332"/>
          </a:xfrm>
          <a:prstGeom prst="rect">
            <a:avLst/>
          </a:prstGeom>
          <a:noFill/>
        </p:spPr>
        <p:txBody>
          <a:bodyPr wrap="none" rtlCol="0">
            <a:spAutoFit/>
          </a:bodyPr>
          <a:lstStyle/>
          <a:p>
            <a:r>
              <a:rPr lang="en-US" altLang="zh-CN" b="1" dirty="0" smtClean="0"/>
              <a:t>10px</a:t>
            </a:r>
            <a:endParaRPr lang="zh-CN" altLang="en-US" b="1" dirty="0"/>
          </a:p>
        </p:txBody>
      </p:sp>
      <p:sp>
        <p:nvSpPr>
          <p:cNvPr id="12" name="TextBox 11"/>
          <p:cNvSpPr txBox="1"/>
          <p:nvPr/>
        </p:nvSpPr>
        <p:spPr>
          <a:xfrm>
            <a:off x="6549368" y="857232"/>
            <a:ext cx="710451" cy="369332"/>
          </a:xfrm>
          <a:prstGeom prst="rect">
            <a:avLst/>
          </a:prstGeom>
          <a:noFill/>
        </p:spPr>
        <p:txBody>
          <a:bodyPr wrap="none" rtlCol="0">
            <a:spAutoFit/>
          </a:bodyPr>
          <a:lstStyle/>
          <a:p>
            <a:r>
              <a:rPr lang="en-US" altLang="zh-CN" b="1" dirty="0" smtClean="0"/>
              <a:t>10px</a:t>
            </a:r>
            <a:endParaRPr lang="zh-CN" altLang="en-US" b="1" dirty="0"/>
          </a:p>
        </p:txBody>
      </p:sp>
      <p:sp>
        <p:nvSpPr>
          <p:cNvPr id="13" name="TextBox 12"/>
          <p:cNvSpPr txBox="1"/>
          <p:nvPr/>
        </p:nvSpPr>
        <p:spPr>
          <a:xfrm>
            <a:off x="2561029" y="857232"/>
            <a:ext cx="582211" cy="369332"/>
          </a:xfrm>
          <a:prstGeom prst="rect">
            <a:avLst/>
          </a:prstGeom>
          <a:noFill/>
        </p:spPr>
        <p:txBody>
          <a:bodyPr wrap="none" rtlCol="0">
            <a:spAutoFit/>
          </a:bodyPr>
          <a:lstStyle/>
          <a:p>
            <a:r>
              <a:rPr lang="en-US" altLang="zh-CN" b="1" dirty="0" smtClean="0"/>
              <a:t>5px</a:t>
            </a:r>
            <a:endParaRPr lang="zh-CN" altLang="en-US" b="1" dirty="0"/>
          </a:p>
        </p:txBody>
      </p:sp>
      <p:sp>
        <p:nvSpPr>
          <p:cNvPr id="14" name="TextBox 13"/>
          <p:cNvSpPr txBox="1"/>
          <p:nvPr/>
        </p:nvSpPr>
        <p:spPr>
          <a:xfrm>
            <a:off x="5806942" y="857232"/>
            <a:ext cx="582211" cy="369332"/>
          </a:xfrm>
          <a:prstGeom prst="rect">
            <a:avLst/>
          </a:prstGeom>
          <a:noFill/>
        </p:spPr>
        <p:txBody>
          <a:bodyPr wrap="none" rtlCol="0">
            <a:spAutoFit/>
          </a:bodyPr>
          <a:lstStyle/>
          <a:p>
            <a:r>
              <a:rPr lang="en-US" altLang="zh-CN" b="1" dirty="0" smtClean="0"/>
              <a:t>5px</a:t>
            </a:r>
            <a:endParaRPr lang="zh-CN" altLang="en-US" b="1" dirty="0"/>
          </a:p>
        </p:txBody>
      </p:sp>
      <p:sp>
        <p:nvSpPr>
          <p:cNvPr id="15" name="TextBox 14"/>
          <p:cNvSpPr txBox="1"/>
          <p:nvPr/>
        </p:nvSpPr>
        <p:spPr>
          <a:xfrm>
            <a:off x="4096476" y="857232"/>
            <a:ext cx="710451" cy="369332"/>
          </a:xfrm>
          <a:prstGeom prst="rect">
            <a:avLst/>
          </a:prstGeom>
          <a:noFill/>
        </p:spPr>
        <p:txBody>
          <a:bodyPr wrap="none" rtlCol="0">
            <a:spAutoFit/>
          </a:bodyPr>
          <a:lstStyle/>
          <a:p>
            <a:r>
              <a:rPr lang="en-US" altLang="zh-CN" b="1" dirty="0" smtClean="0"/>
              <a:t>70px</a:t>
            </a:r>
            <a:endParaRPr lang="zh-CN" altLang="en-US" b="1" dirty="0"/>
          </a:p>
        </p:txBody>
      </p:sp>
      <p:sp>
        <p:nvSpPr>
          <p:cNvPr id="16" name="AutoShape 4"/>
          <p:cNvSpPr>
            <a:spLocks noChangeArrowheads="1"/>
          </p:cNvSpPr>
          <p:nvPr/>
        </p:nvSpPr>
        <p:spPr bwMode="auto">
          <a:xfrm>
            <a:off x="1177675" y="5385102"/>
            <a:ext cx="6691912" cy="642918"/>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a:latin typeface="微软雅黑" panose="020B0503020204020204" pitchFamily="34" charset="-122"/>
                <a:ea typeface="微软雅黑" panose="020B0503020204020204" pitchFamily="34" charset="-122"/>
              </a:rPr>
              <a:t>盒子模型总尺寸</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border+</a:t>
            </a:r>
            <a:r>
              <a:rPr lang="en-US" altLang="zh-CN" b="1" dirty="0" err="1" smtClean="0">
                <a:latin typeface="微软雅黑" panose="020B0503020204020204" pitchFamily="34" charset="-122"/>
                <a:ea typeface="微软雅黑" panose="020B0503020204020204" pitchFamily="34" charset="-122"/>
              </a:rPr>
              <a:t>padding+margin</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内容宽度</a:t>
            </a:r>
          </a:p>
        </p:txBody>
      </p:sp>
      <p:sp>
        <p:nvSpPr>
          <p:cNvPr id="17" name="TextBox 16"/>
          <p:cNvSpPr txBox="1"/>
          <p:nvPr/>
        </p:nvSpPr>
        <p:spPr>
          <a:xfrm>
            <a:off x="2928926" y="1714488"/>
            <a:ext cx="2874505" cy="369332"/>
          </a:xfrm>
          <a:prstGeom prst="rect">
            <a:avLst/>
          </a:prstGeom>
          <a:noFill/>
        </p:spPr>
        <p:txBody>
          <a:bodyPr wrap="none" rtlCol="0">
            <a:spAutoFit/>
          </a:bodyPr>
          <a:lstStyle/>
          <a:p>
            <a:r>
              <a:rPr lang="zh-CN" altLang="en-US" b="1" dirty="0" smtClean="0"/>
              <a:t>外边距（</a:t>
            </a:r>
            <a:r>
              <a:rPr lang="en-US" altLang="zh-CN" b="1" dirty="0" smtClean="0"/>
              <a:t>margin</a:t>
            </a:r>
            <a:r>
              <a:rPr lang="zh-CN" altLang="en-US" b="1" dirty="0" smtClean="0"/>
              <a:t>）：</a:t>
            </a:r>
            <a:r>
              <a:rPr lang="en-US" altLang="zh-CN" b="1" dirty="0" smtClean="0"/>
              <a:t>10px</a:t>
            </a:r>
            <a:endParaRPr lang="zh-CN" altLang="en-US" b="1" dirty="0"/>
          </a:p>
        </p:txBody>
      </p:sp>
      <p:sp>
        <p:nvSpPr>
          <p:cNvPr id="18" name="TextBox 17"/>
          <p:cNvSpPr txBox="1"/>
          <p:nvPr/>
        </p:nvSpPr>
        <p:spPr>
          <a:xfrm>
            <a:off x="2911941" y="2500306"/>
            <a:ext cx="2874505" cy="369332"/>
          </a:xfrm>
          <a:prstGeom prst="rect">
            <a:avLst/>
          </a:prstGeom>
          <a:noFill/>
        </p:spPr>
        <p:txBody>
          <a:bodyPr wrap="none" rtlCol="0">
            <a:spAutoFit/>
          </a:bodyPr>
          <a:lstStyle/>
          <a:p>
            <a:r>
              <a:rPr lang="zh-CN" altLang="en-US" b="1" dirty="0" smtClean="0"/>
              <a:t>内边距（</a:t>
            </a:r>
            <a:r>
              <a:rPr lang="en-US" altLang="zh-CN" b="1" dirty="0" smtClean="0"/>
              <a:t>padding</a:t>
            </a:r>
            <a:r>
              <a:rPr lang="zh-CN" altLang="en-US" b="1" dirty="0" smtClean="0"/>
              <a:t>）：</a:t>
            </a:r>
            <a:r>
              <a:rPr lang="en-US" altLang="zh-CN" b="1" dirty="0" smtClean="0"/>
              <a:t>5px</a:t>
            </a:r>
            <a:endParaRPr lang="zh-CN" altLang="en-US" b="1" dirty="0"/>
          </a:p>
        </p:txBody>
      </p:sp>
      <p:sp>
        <p:nvSpPr>
          <p:cNvPr id="19" name="TextBox 18"/>
          <p:cNvSpPr txBox="1"/>
          <p:nvPr/>
        </p:nvSpPr>
        <p:spPr>
          <a:xfrm>
            <a:off x="3071802" y="3357562"/>
            <a:ext cx="2475358" cy="369332"/>
          </a:xfrm>
          <a:prstGeom prst="rect">
            <a:avLst/>
          </a:prstGeom>
          <a:noFill/>
        </p:spPr>
        <p:txBody>
          <a:bodyPr wrap="none" rtlCol="0">
            <a:spAutoFit/>
          </a:bodyPr>
          <a:lstStyle/>
          <a:p>
            <a:r>
              <a:rPr lang="zh-CN" altLang="en-US" b="1" dirty="0" smtClean="0"/>
              <a:t>内容宽度</a:t>
            </a:r>
            <a:r>
              <a:rPr lang="en-US" altLang="zh-CN" b="1" dirty="0" smtClean="0"/>
              <a:t>width</a:t>
            </a:r>
            <a:r>
              <a:rPr lang="zh-CN" altLang="en-US" b="1" dirty="0" smtClean="0"/>
              <a:t>：</a:t>
            </a:r>
            <a:r>
              <a:rPr lang="en-US" altLang="zh-CN" b="1" dirty="0" smtClean="0"/>
              <a:t>70px</a:t>
            </a:r>
            <a:endParaRPr lang="zh-CN" altLang="en-US" b="1" dirty="0"/>
          </a:p>
        </p:txBody>
      </p:sp>
      <p:grpSp>
        <p:nvGrpSpPr>
          <p:cNvPr id="21" name="组合 14"/>
          <p:cNvGrpSpPr/>
          <p:nvPr/>
        </p:nvGrpSpPr>
        <p:grpSpPr bwMode="auto">
          <a:xfrm>
            <a:off x="2469615" y="6243139"/>
            <a:ext cx="3888335"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122116" y="5187962"/>
              <a:ext cx="327627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a:t>
              </a:r>
              <a:r>
                <a:rPr lang="zh-CN" altLang="en-US" sz="1600" b="1" spc="300" dirty="0" smtClean="0">
                  <a:solidFill>
                    <a:srgbClr val="FBFFFE"/>
                  </a:solidFill>
                  <a:latin typeface="微软雅黑" panose="020B0503020204020204" pitchFamily="34" charset="-122"/>
                  <a:ea typeface="微软雅黑" panose="020B0503020204020204" pitchFamily="34" charset="-122"/>
                </a:rPr>
                <a:t>示例</a:t>
              </a:r>
              <a:r>
                <a:rPr lang="en-US" altLang="zh-CN" sz="1600" b="1" spc="300" dirty="0">
                  <a:solidFill>
                    <a:srgbClr val="FBFFFE"/>
                  </a:solidFill>
                  <a:latin typeface="微软雅黑" panose="020B0503020204020204" pitchFamily="34" charset="-122"/>
                  <a:ea typeface="微软雅黑" panose="020B0503020204020204" pitchFamily="34" charset="-122"/>
                </a:rPr>
                <a:t>5</a:t>
              </a:r>
              <a:r>
                <a:rPr lang="zh-CN" altLang="en-US" sz="1600" b="1" spc="300" dirty="0" smtClean="0">
                  <a:solidFill>
                    <a:srgbClr val="FBFFFE"/>
                  </a:solidFill>
                  <a:latin typeface="微软雅黑" panose="020B0503020204020204" pitchFamily="34" charset="-122"/>
                  <a:ea typeface="微软雅黑" panose="020B0503020204020204" pitchFamily="34" charset="-122"/>
                </a:rPr>
                <a:t>：盒模型尺寸</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11</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6876256" y="285728"/>
            <a:ext cx="2088356" cy="523220"/>
          </a:xfrm>
        </p:spPr>
        <p:txBody>
          <a:bodyPr/>
          <a:lstStyle/>
          <a:p>
            <a:r>
              <a:rPr lang="zh-CN" altLang="zh-CN" dirty="0"/>
              <a:t>圆角边框</a:t>
            </a:r>
            <a:endParaRPr lang="zh-CN" altLang="en-US" dirty="0" smtClean="0"/>
          </a:p>
        </p:txBody>
      </p:sp>
      <p:sp>
        <p:nvSpPr>
          <p:cNvPr id="5" name="内容占位符 4"/>
          <p:cNvSpPr>
            <a:spLocks noGrp="1"/>
          </p:cNvSpPr>
          <p:nvPr>
            <p:ph idx="1"/>
          </p:nvPr>
        </p:nvSpPr>
        <p:spPr/>
        <p:txBody>
          <a:bodyPr/>
          <a:lstStyle/>
          <a:p>
            <a:endParaRPr lang="en-US" altLang="zh-CN" dirty="0" smtClean="0"/>
          </a:p>
          <a:p>
            <a:endParaRPr lang="en-US" altLang="zh-CN" dirty="0" smtClean="0"/>
          </a:p>
          <a:p>
            <a:r>
              <a:rPr lang="zh-CN" altLang="zh-CN" dirty="0"/>
              <a:t>四个属性值按</a:t>
            </a:r>
            <a:r>
              <a:rPr lang="zh-CN" altLang="zh-CN" dirty="0">
                <a:solidFill>
                  <a:srgbClr val="FF0000"/>
                </a:solidFill>
              </a:rPr>
              <a:t>顺时针</a:t>
            </a:r>
            <a:r>
              <a:rPr lang="zh-CN" altLang="zh-CN" dirty="0" smtClean="0">
                <a:solidFill>
                  <a:srgbClr val="FF0000"/>
                </a:solidFill>
              </a:rPr>
              <a:t>排列</a:t>
            </a:r>
            <a:endParaRPr lang="zh-CN" altLang="en-US" dirty="0">
              <a:solidFill>
                <a:srgbClr val="FF0000"/>
              </a:solidFill>
            </a:endParaRPr>
          </a:p>
        </p:txBody>
      </p:sp>
      <p:sp>
        <p:nvSpPr>
          <p:cNvPr id="11" name="AutoShape 7"/>
          <p:cNvSpPr>
            <a:spLocks noChangeArrowheads="1"/>
          </p:cNvSpPr>
          <p:nvPr/>
        </p:nvSpPr>
        <p:spPr bwMode="auto">
          <a:xfrm>
            <a:off x="1016692" y="1423931"/>
            <a:ext cx="7072362" cy="49290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sv-SE" altLang="zh-CN" b="1" dirty="0">
                <a:solidFill>
                  <a:schemeClr val="accent5">
                    <a:lumMod val="10000"/>
                  </a:schemeClr>
                </a:solidFill>
                <a:latin typeface="+mn-lt"/>
              </a:rPr>
              <a:t>border-radius: 20px  10px  50px  </a:t>
            </a:r>
            <a:r>
              <a:rPr lang="sv-SE" altLang="zh-CN" b="1" dirty="0" smtClean="0">
                <a:solidFill>
                  <a:schemeClr val="accent5">
                    <a:lumMod val="10000"/>
                  </a:schemeClr>
                </a:solidFill>
                <a:latin typeface="+mn-lt"/>
              </a:rPr>
              <a:t>30px</a:t>
            </a:r>
            <a:r>
              <a:rPr lang="en-US" altLang="zh-CN" b="1" dirty="0" smtClean="0">
                <a:solidFill>
                  <a:schemeClr val="accent5">
                    <a:lumMod val="10000"/>
                  </a:schemeClr>
                </a:solidFill>
                <a:latin typeface="+mn-lt"/>
              </a:rPr>
              <a:t>;</a:t>
            </a:r>
          </a:p>
        </p:txBody>
      </p:sp>
      <p:sp>
        <p:nvSpPr>
          <p:cNvPr id="12" name="TextBox 11"/>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语法</a:t>
            </a:r>
          </a:p>
        </p:txBody>
      </p:sp>
      <p:pic>
        <p:nvPicPr>
          <p:cNvPr id="13"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descr="C:\Users\yaling.he\Desktop\Chapter06截图\Chapter06截图\图6.18  border-radius四个值的效果.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984096"/>
            <a:ext cx="3528392" cy="275292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p:nvPr/>
        </p:nvGrpSpPr>
        <p:grpSpPr bwMode="auto">
          <a:xfrm>
            <a:off x="1872208" y="6165304"/>
            <a:ext cx="4572000" cy="428625"/>
            <a:chOff x="3143240" y="5143512"/>
            <a:chExt cx="4572032"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3969333" y="5187962"/>
              <a:ext cx="3581839"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a:t>
              </a:r>
              <a:r>
                <a:rPr lang="zh-CN" altLang="en-US" sz="1600" b="1" spc="300" dirty="0" smtClean="0">
                  <a:solidFill>
                    <a:srgbClr val="FBFFFE"/>
                  </a:solidFill>
                  <a:latin typeface="微软雅黑" panose="020B0503020204020204" pitchFamily="34" charset="-122"/>
                  <a:ea typeface="微软雅黑" panose="020B0503020204020204" pitchFamily="34" charset="-122"/>
                </a:rPr>
                <a:t>示例</a:t>
              </a:r>
              <a:r>
                <a:rPr lang="en-US" altLang="zh-CN" sz="1600" b="1" spc="300" dirty="0">
                  <a:solidFill>
                    <a:srgbClr val="FBFFFE"/>
                  </a:solidFill>
                  <a:latin typeface="微软雅黑" panose="020B0503020204020204" pitchFamily="34" charset="-122"/>
                  <a:ea typeface="微软雅黑" panose="020B0503020204020204" pitchFamily="34" charset="-122"/>
                </a:rPr>
                <a:t>7</a:t>
              </a:r>
              <a:r>
                <a:rPr lang="zh-CN" altLang="en-US" sz="1600" b="1" spc="300" dirty="0" smtClean="0">
                  <a:solidFill>
                    <a:srgbClr val="FBFFFE"/>
                  </a:solidFill>
                  <a:latin typeface="微软雅黑" panose="020B0503020204020204" pitchFamily="34" charset="-122"/>
                  <a:ea typeface="微软雅黑" panose="020B0503020204020204" pitchFamily="34" charset="-122"/>
                </a:rPr>
                <a:t>： </a:t>
              </a:r>
              <a:r>
                <a:rPr lang="en-US" altLang="zh-CN" sz="1600" b="1" spc="300" dirty="0">
                  <a:solidFill>
                    <a:srgbClr val="FBFFFE"/>
                  </a:solidFill>
                  <a:latin typeface="微软雅黑" panose="020B0503020204020204" pitchFamily="34" charset="-122"/>
                  <a:ea typeface="微软雅黑" panose="020B0503020204020204" pitchFamily="34" charset="-122"/>
                </a:rPr>
                <a:t>border-radius</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12</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86379"/>
            <a:ext cx="6347707" cy="954107"/>
          </a:xfrm>
        </p:spPr>
        <p:txBody>
          <a:bodyPr/>
          <a:lstStyle/>
          <a:p>
            <a:r>
              <a:rPr lang="en-US" altLang="zh-CN" dirty="0" smtClean="0"/>
              <a:t> </a:t>
            </a:r>
            <a:r>
              <a:rPr lang="zh-CN" altLang="en-US" dirty="0"/>
              <a:t> 使用</a:t>
            </a:r>
            <a:r>
              <a:rPr lang="en-US" altLang="zh-CN" dirty="0"/>
              <a:t>border-radius</a:t>
            </a:r>
            <a:r>
              <a:rPr lang="zh-CN" altLang="en-US" dirty="0"/>
              <a:t>制作特殊</a:t>
            </a:r>
            <a:r>
              <a:rPr lang="zh-CN" altLang="en-US" dirty="0" smtClean="0"/>
              <a:t>图形</a:t>
            </a:r>
            <a:r>
              <a:rPr lang="en-US" altLang="zh-CN" dirty="0" smtClean="0"/>
              <a:t>3-1</a:t>
            </a:r>
            <a:endParaRPr lang="zh-CN" altLang="en-US" dirty="0"/>
          </a:p>
        </p:txBody>
      </p:sp>
      <p:sp>
        <p:nvSpPr>
          <p:cNvPr id="3" name="内容占位符 2"/>
          <p:cNvSpPr>
            <a:spLocks noGrp="1"/>
          </p:cNvSpPr>
          <p:nvPr>
            <p:ph idx="1"/>
          </p:nvPr>
        </p:nvSpPr>
        <p:spPr/>
        <p:txBody>
          <a:bodyPr/>
          <a:lstStyle/>
          <a:p>
            <a:r>
              <a:rPr lang="zh-CN" altLang="zh-CN" dirty="0" smtClean="0"/>
              <a:t>圆形</a:t>
            </a:r>
            <a:endParaRPr lang="en-US" altLang="zh-CN" dirty="0" smtClean="0"/>
          </a:p>
          <a:p>
            <a:pPr lvl="1"/>
            <a:r>
              <a:rPr lang="zh-CN" altLang="zh-CN" dirty="0"/>
              <a:t>利用</a:t>
            </a:r>
            <a:r>
              <a:rPr lang="en-US" altLang="zh-CN" dirty="0"/>
              <a:t>border-radius</a:t>
            </a:r>
            <a:r>
              <a:rPr lang="zh-CN" altLang="zh-CN" dirty="0"/>
              <a:t>属性</a:t>
            </a:r>
            <a:r>
              <a:rPr lang="zh-CN" altLang="zh-CN" dirty="0" smtClean="0"/>
              <a:t>制作圆</a:t>
            </a:r>
            <a:r>
              <a:rPr lang="zh-CN" altLang="en-US" dirty="0" smtClean="0"/>
              <a:t>形</a:t>
            </a:r>
            <a:r>
              <a:rPr lang="zh-CN" altLang="en-US" dirty="0"/>
              <a:t>的</a:t>
            </a:r>
            <a:r>
              <a:rPr lang="zh-CN" altLang="zh-CN" dirty="0" smtClean="0"/>
              <a:t>两</a:t>
            </a:r>
            <a:r>
              <a:rPr lang="zh-CN" altLang="zh-CN" dirty="0"/>
              <a:t>个</a:t>
            </a:r>
            <a:r>
              <a:rPr lang="zh-CN" altLang="zh-CN" dirty="0" smtClean="0"/>
              <a:t>要点</a:t>
            </a:r>
            <a:endParaRPr lang="en-US" altLang="zh-CN" dirty="0" smtClean="0"/>
          </a:p>
          <a:p>
            <a:pPr lvl="2"/>
            <a:r>
              <a:rPr lang="zh-CN" altLang="zh-CN" dirty="0"/>
              <a:t>元素的宽度和高度必须</a:t>
            </a:r>
            <a:r>
              <a:rPr lang="zh-CN" altLang="zh-CN" dirty="0" smtClean="0"/>
              <a:t>相同</a:t>
            </a:r>
            <a:endParaRPr lang="zh-CN" altLang="zh-CN" dirty="0"/>
          </a:p>
          <a:p>
            <a:pPr lvl="2"/>
            <a:r>
              <a:rPr lang="zh-CN" altLang="zh-CN" dirty="0" smtClean="0"/>
              <a:t>圆角</a:t>
            </a:r>
            <a:r>
              <a:rPr lang="zh-CN" altLang="zh-CN" dirty="0"/>
              <a:t>的半径为元素宽度的一半，或者直接设置圆角半径值为</a:t>
            </a:r>
            <a:r>
              <a:rPr lang="en-US" altLang="zh-CN" dirty="0"/>
              <a:t>50%</a:t>
            </a:r>
            <a:endParaRPr lang="en-US" altLang="zh-CN" dirty="0" smtClean="0"/>
          </a:p>
        </p:txBody>
      </p:sp>
      <p:grpSp>
        <p:nvGrpSpPr>
          <p:cNvPr id="17" name="组合 14"/>
          <p:cNvGrpSpPr/>
          <p:nvPr/>
        </p:nvGrpSpPr>
        <p:grpSpPr bwMode="auto">
          <a:xfrm>
            <a:off x="1547664" y="6309320"/>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a:t>
              </a:r>
              <a:r>
                <a:rPr lang="zh-CN" altLang="en-US" sz="1600" b="1" spc="300" dirty="0" smtClean="0">
                  <a:solidFill>
                    <a:srgbClr val="FBFFFE"/>
                  </a:solidFill>
                  <a:latin typeface="微软雅黑" panose="020B0503020204020204" pitchFamily="34" charset="-122"/>
                  <a:ea typeface="微软雅黑" panose="020B0503020204020204" pitchFamily="34" charset="-122"/>
                </a:rPr>
                <a:t>示例</a:t>
              </a:r>
              <a:r>
                <a:rPr lang="en-US" altLang="zh-CN" sz="1600" b="1" spc="300" dirty="0">
                  <a:solidFill>
                    <a:srgbClr val="FBFFFE"/>
                  </a:solidFill>
                  <a:latin typeface="微软雅黑" panose="020B0503020204020204" pitchFamily="34" charset="-122"/>
                  <a:ea typeface="微软雅黑" panose="020B0503020204020204" pitchFamily="34" charset="-122"/>
                </a:rPr>
                <a:t>8</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smtClean="0">
                  <a:solidFill>
                    <a:srgbClr val="FBFFFE"/>
                  </a:solidFill>
                  <a:latin typeface="微软雅黑" panose="020B0503020204020204" pitchFamily="34" charset="-122"/>
                  <a:ea typeface="微软雅黑" panose="020B0503020204020204" pitchFamily="34" charset="-122"/>
                </a:rPr>
                <a:t>border-radius</a:t>
              </a:r>
              <a:r>
                <a:rPr lang="zh-CN" altLang="en-US" sz="1600" b="1" spc="300" dirty="0">
                  <a:solidFill>
                    <a:srgbClr val="FBFFFE"/>
                  </a:solidFill>
                  <a:latin typeface="微软雅黑" panose="020B0503020204020204" pitchFamily="34" charset="-122"/>
                  <a:ea typeface="微软雅黑" panose="020B0503020204020204" pitchFamily="34" charset="-122"/>
                </a:rPr>
                <a:t>制作特殊图形</a:t>
              </a:r>
            </a:p>
          </p:txBody>
        </p:sp>
      </p:grpSp>
      <p:sp>
        <p:nvSpPr>
          <p:cNvPr id="10" name="AutoShape 6"/>
          <p:cNvSpPr>
            <a:spLocks noChangeArrowheads="1"/>
          </p:cNvSpPr>
          <p:nvPr/>
        </p:nvSpPr>
        <p:spPr bwMode="auto">
          <a:xfrm>
            <a:off x="1024044" y="3284984"/>
            <a:ext cx="3571900" cy="2297986"/>
          </a:xfrm>
          <a:prstGeom prst="roundRect">
            <a:avLst>
              <a:gd name="adj" fmla="val 120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div{</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width: 100px;</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height: 100px;</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border: 4px solid red;</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a:t>
            </a:r>
            <a:r>
              <a:rPr lang="en-US" altLang="zh-CN" b="1" dirty="0">
                <a:solidFill>
                  <a:srgbClr val="FF0000"/>
                </a:solidFill>
                <a:latin typeface="+mn-lt"/>
                <a:ea typeface="黑体" panose="02010609060101010101" pitchFamily="2" charset="-122"/>
              </a:rPr>
              <a:t>border-radius: 50%;</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a:t>
            </a:r>
          </a:p>
        </p:txBody>
      </p:sp>
      <p:grpSp>
        <p:nvGrpSpPr>
          <p:cNvPr id="11" name="组合 10"/>
          <p:cNvGrpSpPr/>
          <p:nvPr/>
        </p:nvGrpSpPr>
        <p:grpSpPr>
          <a:xfrm>
            <a:off x="0" y="3077746"/>
            <a:ext cx="1000132" cy="414475"/>
            <a:chOff x="1000100" y="2528843"/>
            <a:chExt cx="1000132" cy="414475"/>
          </a:xfrm>
        </p:grpSpPr>
        <p:pic>
          <p:nvPicPr>
            <p:cNvPr id="12"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13" name="TextBox 12"/>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pic>
        <p:nvPicPr>
          <p:cNvPr id="1026" name="Picture 2" descr="C:\Users\yaling.he\Desktop\Chapter06截图\Chapter06截图\图6.19  border-radius制作圆形.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7296" y="3440970"/>
            <a:ext cx="2950715" cy="2219877"/>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13</a:t>
            </a:fld>
            <a:r>
              <a:rPr lang="en-US" altLang="zh-CN" smtClean="0"/>
              <a:t>/37</a:t>
            </a:r>
            <a:endParaRPr lang="zh-CN" altLang="en-US" dirty="0"/>
          </a:p>
        </p:txBody>
      </p:sp>
    </p:spTree>
    <p:extLst>
      <p:ext uri="{BB962C8B-B14F-4D97-AF65-F5344CB8AC3E}">
        <p14:creationId xmlns:p14="http://schemas.microsoft.com/office/powerpoint/2010/main" val="45759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left)">
                                      <p:cBhvr>
                                        <p:cTn id="15" dur="500"/>
                                        <p:tgtEl>
                                          <p:spTgt spid="102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301822"/>
            <a:ext cx="6347707" cy="523220"/>
          </a:xfrm>
        </p:spPr>
        <p:txBody>
          <a:bodyPr/>
          <a:lstStyle/>
          <a:p>
            <a:r>
              <a:rPr lang="en-US" altLang="zh-CN" dirty="0" smtClean="0"/>
              <a:t> </a:t>
            </a:r>
            <a:r>
              <a:rPr lang="zh-CN" altLang="en-US" dirty="0"/>
              <a:t> 使用</a:t>
            </a:r>
            <a:r>
              <a:rPr lang="en-US" altLang="zh-CN" dirty="0"/>
              <a:t>border-radius</a:t>
            </a:r>
            <a:r>
              <a:rPr lang="zh-CN" altLang="en-US" dirty="0"/>
              <a:t>制作特殊</a:t>
            </a:r>
            <a:r>
              <a:rPr lang="zh-CN" altLang="en-US" dirty="0" smtClean="0"/>
              <a:t>图形</a:t>
            </a:r>
            <a:r>
              <a:rPr lang="en-US" altLang="zh-CN" dirty="0" smtClean="0"/>
              <a:t>3-2</a:t>
            </a:r>
            <a:endParaRPr lang="zh-CN" altLang="en-US" dirty="0"/>
          </a:p>
        </p:txBody>
      </p:sp>
      <p:sp>
        <p:nvSpPr>
          <p:cNvPr id="3" name="内容占位符 2"/>
          <p:cNvSpPr>
            <a:spLocks noGrp="1"/>
          </p:cNvSpPr>
          <p:nvPr>
            <p:ph idx="1"/>
          </p:nvPr>
        </p:nvSpPr>
        <p:spPr>
          <a:xfrm>
            <a:off x="784254" y="1214422"/>
            <a:ext cx="4766544" cy="5143536"/>
          </a:xfrm>
        </p:spPr>
        <p:txBody>
          <a:bodyPr/>
          <a:lstStyle/>
          <a:p>
            <a:r>
              <a:rPr lang="zh-CN" altLang="zh-CN" dirty="0" smtClean="0"/>
              <a:t>半圆形</a:t>
            </a:r>
            <a:endParaRPr lang="en-US" altLang="zh-CN" dirty="0" smtClean="0"/>
          </a:p>
          <a:p>
            <a:pPr lvl="1"/>
            <a:r>
              <a:rPr lang="zh-CN" altLang="zh-CN" dirty="0" smtClean="0"/>
              <a:t>利用</a:t>
            </a:r>
            <a:r>
              <a:rPr lang="en-US" altLang="zh-CN" dirty="0"/>
              <a:t>border-radius</a:t>
            </a:r>
            <a:r>
              <a:rPr lang="zh-CN" altLang="zh-CN" dirty="0"/>
              <a:t>属性</a:t>
            </a:r>
            <a:r>
              <a:rPr lang="zh-CN" altLang="zh-CN" dirty="0" smtClean="0"/>
              <a:t>制作</a:t>
            </a:r>
            <a:r>
              <a:rPr lang="zh-CN" altLang="en-US" dirty="0" smtClean="0"/>
              <a:t>半</a:t>
            </a:r>
            <a:r>
              <a:rPr lang="zh-CN" altLang="zh-CN" dirty="0" smtClean="0"/>
              <a:t>圆</a:t>
            </a:r>
            <a:r>
              <a:rPr lang="zh-CN" altLang="en-US" dirty="0" smtClean="0"/>
              <a:t>形</a:t>
            </a:r>
            <a:r>
              <a:rPr lang="zh-CN" altLang="en-US" dirty="0"/>
              <a:t>的</a:t>
            </a:r>
            <a:r>
              <a:rPr lang="zh-CN" altLang="zh-CN" dirty="0" smtClean="0"/>
              <a:t>两</a:t>
            </a:r>
            <a:r>
              <a:rPr lang="zh-CN" altLang="zh-CN" dirty="0"/>
              <a:t>个</a:t>
            </a:r>
            <a:r>
              <a:rPr lang="zh-CN" altLang="zh-CN" dirty="0" smtClean="0"/>
              <a:t>要点</a:t>
            </a:r>
            <a:endParaRPr lang="en-US" altLang="zh-CN" dirty="0" smtClean="0"/>
          </a:p>
          <a:p>
            <a:pPr lvl="2"/>
            <a:r>
              <a:rPr lang="zh-CN" altLang="en-US" dirty="0"/>
              <a:t>制作上半圆或下半圆时，元素的宽度是高度的</a:t>
            </a:r>
            <a:r>
              <a:rPr lang="en-US" altLang="zh-CN" dirty="0"/>
              <a:t>2</a:t>
            </a:r>
            <a:r>
              <a:rPr lang="zh-CN" altLang="en-US" dirty="0"/>
              <a:t>倍，而且圆角半径为元素的高度</a:t>
            </a:r>
            <a:r>
              <a:rPr lang="zh-CN" altLang="en-US" dirty="0" smtClean="0"/>
              <a:t>值</a:t>
            </a:r>
            <a:endParaRPr lang="zh-CN" altLang="en-US" dirty="0"/>
          </a:p>
          <a:p>
            <a:pPr lvl="2"/>
            <a:r>
              <a:rPr lang="zh-CN" altLang="en-US" dirty="0" smtClean="0"/>
              <a:t>制作</a:t>
            </a:r>
            <a:r>
              <a:rPr lang="zh-CN" altLang="en-US" dirty="0"/>
              <a:t>左半圆或右半圆时，元素的高度是宽度的</a:t>
            </a:r>
            <a:r>
              <a:rPr lang="en-US" altLang="zh-CN" dirty="0"/>
              <a:t>2</a:t>
            </a:r>
            <a:r>
              <a:rPr lang="zh-CN" altLang="en-US" dirty="0"/>
              <a:t>倍，</a:t>
            </a:r>
            <a:r>
              <a:rPr lang="zh-CN" altLang="en-US" dirty="0" smtClean="0"/>
              <a:t>而且圆角</a:t>
            </a:r>
            <a:r>
              <a:rPr lang="zh-CN" altLang="en-US" dirty="0"/>
              <a:t>半径为元素的宽度值</a:t>
            </a:r>
          </a:p>
        </p:txBody>
      </p:sp>
      <p:grpSp>
        <p:nvGrpSpPr>
          <p:cNvPr id="17" name="组合 14"/>
          <p:cNvGrpSpPr/>
          <p:nvPr/>
        </p:nvGrpSpPr>
        <p:grpSpPr bwMode="auto">
          <a:xfrm>
            <a:off x="1115616" y="6106003"/>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a:t>
              </a:r>
              <a:r>
                <a:rPr lang="zh-CN" altLang="en-US" sz="1600" b="1" spc="300" dirty="0" smtClean="0">
                  <a:solidFill>
                    <a:srgbClr val="FBFFFE"/>
                  </a:solidFill>
                  <a:latin typeface="微软雅黑" panose="020B0503020204020204" pitchFamily="34" charset="-122"/>
                  <a:ea typeface="微软雅黑" panose="020B0503020204020204" pitchFamily="34" charset="-122"/>
                </a:rPr>
                <a:t>示例</a:t>
              </a:r>
              <a:r>
                <a:rPr lang="en-US" altLang="zh-CN" sz="1600" b="1" spc="300" dirty="0">
                  <a:solidFill>
                    <a:srgbClr val="FBFFFE"/>
                  </a:solidFill>
                  <a:latin typeface="微软雅黑" panose="020B0503020204020204" pitchFamily="34" charset="-122"/>
                  <a:ea typeface="微软雅黑" panose="020B0503020204020204" pitchFamily="34" charset="-122"/>
                </a:rPr>
                <a:t>8</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smtClean="0">
                  <a:solidFill>
                    <a:srgbClr val="FBFFFE"/>
                  </a:solidFill>
                  <a:latin typeface="微软雅黑" panose="020B0503020204020204" pitchFamily="34" charset="-122"/>
                  <a:ea typeface="微软雅黑" panose="020B0503020204020204" pitchFamily="34" charset="-122"/>
                </a:rPr>
                <a:t>border-radius</a:t>
              </a:r>
              <a:r>
                <a:rPr lang="zh-CN" altLang="en-US" sz="1600" b="1" spc="300" dirty="0">
                  <a:solidFill>
                    <a:srgbClr val="FBFFFE"/>
                  </a:solidFill>
                  <a:latin typeface="微软雅黑" panose="020B0503020204020204" pitchFamily="34" charset="-122"/>
                  <a:ea typeface="微软雅黑" panose="020B0503020204020204" pitchFamily="34" charset="-122"/>
                </a:rPr>
                <a:t>制作特殊图形</a:t>
              </a:r>
            </a:p>
          </p:txBody>
        </p:sp>
      </p:grpSp>
      <p:pic>
        <p:nvPicPr>
          <p:cNvPr id="2050" name="Picture 2" descr="C:\Users\yaling.he\Desktop\2016-12-06_11305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231510"/>
            <a:ext cx="3096344" cy="450705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14</a:t>
            </a:fld>
            <a:r>
              <a:rPr lang="en-US" altLang="zh-CN" smtClean="0"/>
              <a:t>/37</a:t>
            </a:r>
            <a:endParaRPr lang="zh-CN" altLang="en-US" dirty="0"/>
          </a:p>
        </p:txBody>
      </p:sp>
    </p:spTree>
    <p:extLst>
      <p:ext uri="{BB962C8B-B14F-4D97-AF65-F5344CB8AC3E}">
        <p14:creationId xmlns:p14="http://schemas.microsoft.com/office/powerpoint/2010/main" val="297813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301822"/>
            <a:ext cx="6347707" cy="523220"/>
          </a:xfrm>
        </p:spPr>
        <p:txBody>
          <a:bodyPr/>
          <a:lstStyle/>
          <a:p>
            <a:r>
              <a:rPr lang="en-US" altLang="zh-CN" dirty="0" smtClean="0"/>
              <a:t> </a:t>
            </a:r>
            <a:r>
              <a:rPr lang="zh-CN" altLang="en-US" dirty="0"/>
              <a:t> 使用</a:t>
            </a:r>
            <a:r>
              <a:rPr lang="en-US" altLang="zh-CN" dirty="0"/>
              <a:t>border-radius</a:t>
            </a:r>
            <a:r>
              <a:rPr lang="zh-CN" altLang="en-US" dirty="0"/>
              <a:t>制作特殊</a:t>
            </a:r>
            <a:r>
              <a:rPr lang="zh-CN" altLang="en-US" dirty="0" smtClean="0"/>
              <a:t>图形</a:t>
            </a:r>
            <a:r>
              <a:rPr lang="en-US" altLang="zh-CN" dirty="0" smtClean="0"/>
              <a:t>3-3</a:t>
            </a:r>
            <a:endParaRPr lang="zh-CN" altLang="en-US" dirty="0"/>
          </a:p>
        </p:txBody>
      </p:sp>
      <p:sp>
        <p:nvSpPr>
          <p:cNvPr id="3" name="内容占位符 2"/>
          <p:cNvSpPr>
            <a:spLocks noGrp="1"/>
          </p:cNvSpPr>
          <p:nvPr>
            <p:ph idx="1"/>
          </p:nvPr>
        </p:nvSpPr>
        <p:spPr>
          <a:xfrm>
            <a:off x="784254" y="1214422"/>
            <a:ext cx="4766544" cy="5143536"/>
          </a:xfrm>
        </p:spPr>
        <p:txBody>
          <a:bodyPr/>
          <a:lstStyle/>
          <a:p>
            <a:r>
              <a:rPr lang="zh-CN" altLang="en-US" dirty="0" smtClean="0"/>
              <a:t>扇形</a:t>
            </a:r>
            <a:endParaRPr lang="en-US" altLang="zh-CN" dirty="0" smtClean="0"/>
          </a:p>
          <a:p>
            <a:pPr lvl="1"/>
            <a:r>
              <a:rPr lang="zh-CN" altLang="zh-CN" dirty="0" smtClean="0"/>
              <a:t>利用</a:t>
            </a:r>
            <a:r>
              <a:rPr lang="en-US" altLang="zh-CN" dirty="0"/>
              <a:t>border-radius</a:t>
            </a:r>
            <a:r>
              <a:rPr lang="zh-CN" altLang="zh-CN" dirty="0"/>
              <a:t>属性</a:t>
            </a:r>
            <a:r>
              <a:rPr lang="zh-CN" altLang="zh-CN" dirty="0" smtClean="0"/>
              <a:t>制作</a:t>
            </a:r>
            <a:r>
              <a:rPr lang="zh-CN" altLang="en-US" dirty="0" smtClean="0"/>
              <a:t>扇形</a:t>
            </a:r>
            <a:r>
              <a:rPr lang="zh-CN" altLang="zh-CN" dirty="0" smtClean="0"/>
              <a:t>遵循</a:t>
            </a:r>
            <a:r>
              <a:rPr lang="zh-CN" altLang="zh-CN" dirty="0"/>
              <a:t>“三同，一不同”</a:t>
            </a:r>
            <a:r>
              <a:rPr lang="zh-CN" altLang="zh-CN" dirty="0" smtClean="0"/>
              <a:t>原则</a:t>
            </a:r>
            <a:endParaRPr lang="en-US" altLang="zh-CN" dirty="0" smtClean="0"/>
          </a:p>
          <a:p>
            <a:pPr lvl="2"/>
            <a:r>
              <a:rPr lang="zh-CN" altLang="en-US" dirty="0"/>
              <a:t>“三同”是元素宽度、高度、圆角半径</a:t>
            </a:r>
            <a:r>
              <a:rPr lang="zh-CN" altLang="en-US" dirty="0" smtClean="0"/>
              <a:t>相同</a:t>
            </a:r>
            <a:endParaRPr lang="en-US" altLang="zh-CN" dirty="0" smtClean="0"/>
          </a:p>
          <a:p>
            <a:pPr lvl="2"/>
            <a:r>
              <a:rPr lang="zh-CN" altLang="en-US" dirty="0"/>
              <a:t>“一不同”是圆角取值位置不同</a:t>
            </a:r>
          </a:p>
        </p:txBody>
      </p:sp>
      <p:grpSp>
        <p:nvGrpSpPr>
          <p:cNvPr id="17" name="组合 14"/>
          <p:cNvGrpSpPr/>
          <p:nvPr/>
        </p:nvGrpSpPr>
        <p:grpSpPr bwMode="auto">
          <a:xfrm>
            <a:off x="1115616" y="6106003"/>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a:t>
              </a:r>
              <a:r>
                <a:rPr lang="zh-CN" altLang="en-US" sz="1600" b="1" spc="300" dirty="0" smtClean="0">
                  <a:solidFill>
                    <a:srgbClr val="FBFFFE"/>
                  </a:solidFill>
                  <a:latin typeface="微软雅黑" panose="020B0503020204020204" pitchFamily="34" charset="-122"/>
                  <a:ea typeface="微软雅黑" panose="020B0503020204020204" pitchFamily="34" charset="-122"/>
                </a:rPr>
                <a:t>示例</a:t>
              </a:r>
              <a:r>
                <a:rPr lang="en-US" altLang="zh-CN" sz="1600" b="1" spc="300" dirty="0">
                  <a:solidFill>
                    <a:srgbClr val="FBFFFE"/>
                  </a:solidFill>
                  <a:latin typeface="微软雅黑" panose="020B0503020204020204" pitchFamily="34" charset="-122"/>
                  <a:ea typeface="微软雅黑" panose="020B0503020204020204" pitchFamily="34" charset="-122"/>
                </a:rPr>
                <a:t>8</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smtClean="0">
                  <a:solidFill>
                    <a:srgbClr val="FBFFFE"/>
                  </a:solidFill>
                  <a:latin typeface="微软雅黑" panose="020B0503020204020204" pitchFamily="34" charset="-122"/>
                  <a:ea typeface="微软雅黑" panose="020B0503020204020204" pitchFamily="34" charset="-122"/>
                </a:rPr>
                <a:t>border-radius</a:t>
              </a:r>
              <a:r>
                <a:rPr lang="zh-CN" altLang="en-US" sz="1600" b="1" spc="300" dirty="0">
                  <a:solidFill>
                    <a:srgbClr val="FBFFFE"/>
                  </a:solidFill>
                  <a:latin typeface="微软雅黑" panose="020B0503020204020204" pitchFamily="34" charset="-122"/>
                  <a:ea typeface="微软雅黑" panose="020B0503020204020204" pitchFamily="34" charset="-122"/>
                </a:rPr>
                <a:t>制作特殊图形</a:t>
              </a:r>
            </a:p>
          </p:txBody>
        </p:sp>
      </p:grpSp>
      <p:pic>
        <p:nvPicPr>
          <p:cNvPr id="3074" name="Picture 2" descr="C:\Users\yaling.he\Desktop\2016-12-06_13233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268760"/>
            <a:ext cx="3116577" cy="453650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15</a:t>
            </a:fld>
            <a:r>
              <a:rPr lang="en-US" altLang="zh-CN" smtClean="0"/>
              <a:t>/37</a:t>
            </a:r>
            <a:endParaRPr lang="zh-CN" altLang="en-US" dirty="0"/>
          </a:p>
        </p:txBody>
      </p:sp>
    </p:spTree>
    <p:extLst>
      <p:ext uri="{BB962C8B-B14F-4D97-AF65-F5344CB8AC3E}">
        <p14:creationId xmlns:p14="http://schemas.microsoft.com/office/powerpoint/2010/main" val="247059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019" y="1252303"/>
            <a:ext cx="7645400" cy="5143500"/>
          </a:xfrm>
        </p:spPr>
        <p:txBody>
          <a:bodyPr/>
          <a:lstStyle/>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marL="342900" lvl="1" indent="-342900">
              <a:buFont typeface="Wingdings" panose="05000000000000000000" pitchFamily="2" charset="2"/>
              <a:buChar char="n"/>
              <a:defRPr/>
            </a:pPr>
            <a:r>
              <a:rPr lang="zh-CN" altLang="zh-CN" sz="2600" dirty="0">
                <a:cs typeface="+mn-cs"/>
              </a:rPr>
              <a:t>浏览器兼容性</a:t>
            </a:r>
            <a:endParaRPr lang="zh-CN" altLang="en-US" sz="2600" dirty="0">
              <a:cs typeface="+mn-cs"/>
            </a:endParaRPr>
          </a:p>
        </p:txBody>
      </p:sp>
      <p:sp>
        <p:nvSpPr>
          <p:cNvPr id="2" name="标题 1"/>
          <p:cNvSpPr>
            <a:spLocks noGrp="1"/>
          </p:cNvSpPr>
          <p:nvPr>
            <p:ph type="title"/>
          </p:nvPr>
        </p:nvSpPr>
        <p:spPr>
          <a:xfrm>
            <a:off x="6588224" y="238822"/>
            <a:ext cx="2376389" cy="523220"/>
          </a:xfrm>
        </p:spPr>
        <p:txBody>
          <a:bodyPr/>
          <a:lstStyle/>
          <a:p>
            <a:pPr>
              <a:defRPr/>
            </a:pPr>
            <a:r>
              <a:rPr lang="zh-CN" altLang="en-US" dirty="0" smtClean="0"/>
              <a:t>盒子阴影</a:t>
            </a:r>
            <a:endParaRPr lang="en-GB" altLang="zh-CN" dirty="0"/>
          </a:p>
        </p:txBody>
      </p:sp>
      <p:sp>
        <p:nvSpPr>
          <p:cNvPr id="5" name="TextBox 4"/>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语法</a:t>
            </a:r>
          </a:p>
        </p:txBody>
      </p:sp>
      <p:pic>
        <p:nvPicPr>
          <p:cNvPr id="6"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7"/>
          <p:cNvSpPr>
            <a:spLocks noChangeArrowheads="1"/>
          </p:cNvSpPr>
          <p:nvPr/>
        </p:nvSpPr>
        <p:spPr bwMode="auto">
          <a:xfrm>
            <a:off x="1071538" y="1903724"/>
            <a:ext cx="7072362" cy="35719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err="1">
                <a:solidFill>
                  <a:schemeClr val="accent5">
                    <a:lumMod val="10000"/>
                  </a:schemeClr>
                </a:solidFill>
                <a:latin typeface="+mn-lt"/>
              </a:rPr>
              <a:t>box-shadow:inset</a:t>
            </a:r>
            <a:r>
              <a:rPr lang="en-US" altLang="zh-CN" b="1" dirty="0">
                <a:solidFill>
                  <a:schemeClr val="accent5">
                    <a:lumMod val="10000"/>
                  </a:schemeClr>
                </a:solidFill>
                <a:latin typeface="+mn-lt"/>
              </a:rPr>
              <a:t>  x-offset  y-offset  blur-radius  color;</a:t>
            </a:r>
            <a:endParaRPr lang="en-US" altLang="zh-CN" b="1" dirty="0" smtClean="0">
              <a:solidFill>
                <a:schemeClr val="accent5">
                  <a:lumMod val="10000"/>
                </a:schemeClr>
              </a:solidFill>
              <a:latin typeface="+mn-lt"/>
            </a:endParaRPr>
          </a:p>
        </p:txBody>
      </p:sp>
      <p:sp>
        <p:nvSpPr>
          <p:cNvPr id="10" name="Rectangle 5"/>
          <p:cNvSpPr>
            <a:spLocks noChangeArrowheads="1"/>
          </p:cNvSpPr>
          <p:nvPr/>
        </p:nvSpPr>
        <p:spPr bwMode="auto">
          <a:xfrm>
            <a:off x="2572306" y="1888904"/>
            <a:ext cx="595538" cy="35718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1" name="AutoShape 16"/>
          <p:cNvSpPr>
            <a:spLocks noChangeArrowheads="1"/>
          </p:cNvSpPr>
          <p:nvPr/>
        </p:nvSpPr>
        <p:spPr bwMode="auto">
          <a:xfrm>
            <a:off x="2105641" y="716092"/>
            <a:ext cx="1314231" cy="715089"/>
          </a:xfrm>
          <a:prstGeom prst="wedgeRoundRectCallout">
            <a:avLst>
              <a:gd name="adj1" fmla="val 49614"/>
              <a:gd name="adj2" fmla="val -3602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阴影</a:t>
            </a:r>
            <a:r>
              <a:rPr lang="zh-CN" altLang="en-US" b="1" kern="0" dirty="0" smtClean="0">
                <a:solidFill>
                  <a:schemeClr val="bg1"/>
                </a:solidFill>
                <a:latin typeface="Arial" panose="020B0604020202020204"/>
                <a:ea typeface="黑体" panose="02010609060101010101" pitchFamily="2" charset="-122"/>
              </a:rPr>
              <a:t>类型内</a:t>
            </a:r>
            <a:r>
              <a:rPr lang="zh-CN" altLang="en-US" b="1" kern="0" dirty="0">
                <a:solidFill>
                  <a:schemeClr val="bg1"/>
                </a:solidFill>
                <a:latin typeface="Arial" panose="020B0604020202020204"/>
                <a:ea typeface="黑体" panose="02010609060101010101" pitchFamily="2" charset="-122"/>
              </a:rPr>
              <a:t>阴影</a:t>
            </a:r>
            <a:endParaRPr lang="en-US" altLang="zh-CN" b="1" kern="0" dirty="0" smtClean="0">
              <a:solidFill>
                <a:schemeClr val="bg1"/>
              </a:solidFill>
              <a:latin typeface="Arial" panose="020B0604020202020204"/>
              <a:ea typeface="黑体" panose="02010609060101010101" pitchFamily="2" charset="-122"/>
            </a:endParaRPr>
          </a:p>
        </p:txBody>
      </p:sp>
      <p:sp>
        <p:nvSpPr>
          <p:cNvPr id="17" name="AutoShape 16"/>
          <p:cNvSpPr>
            <a:spLocks noChangeArrowheads="1"/>
          </p:cNvSpPr>
          <p:nvPr/>
        </p:nvSpPr>
        <p:spPr bwMode="auto">
          <a:xfrm>
            <a:off x="3563888" y="579316"/>
            <a:ext cx="1656184"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X</a:t>
            </a:r>
            <a:r>
              <a:rPr lang="zh-CN" altLang="en-US" b="1" kern="0" dirty="0">
                <a:solidFill>
                  <a:schemeClr val="bg1"/>
                </a:solidFill>
                <a:latin typeface="Arial" panose="020B0604020202020204"/>
                <a:ea typeface="黑体" panose="02010609060101010101" pitchFamily="2" charset="-122"/>
              </a:rPr>
              <a:t>轴位移</a:t>
            </a:r>
            <a:r>
              <a:rPr lang="zh-CN" altLang="en-US" b="1" kern="0" dirty="0" smtClean="0">
                <a:solidFill>
                  <a:schemeClr val="bg1"/>
                </a:solidFill>
                <a:latin typeface="Arial" panose="020B0604020202020204"/>
                <a:ea typeface="黑体" panose="02010609060101010101" pitchFamily="2" charset="-122"/>
              </a:rPr>
              <a:t>，指定</a:t>
            </a:r>
            <a:r>
              <a:rPr lang="zh-CN" altLang="en-US" b="1" kern="0" dirty="0">
                <a:solidFill>
                  <a:schemeClr val="bg1"/>
                </a:solidFill>
                <a:latin typeface="Arial" panose="020B0604020202020204"/>
                <a:ea typeface="黑体" panose="02010609060101010101" pitchFamily="2" charset="-122"/>
              </a:rPr>
              <a:t>阴影水平位移量</a:t>
            </a:r>
          </a:p>
        </p:txBody>
      </p:sp>
      <p:sp>
        <p:nvSpPr>
          <p:cNvPr id="20" name="AutoShape 16"/>
          <p:cNvSpPr>
            <a:spLocks noChangeArrowheads="1"/>
          </p:cNvSpPr>
          <p:nvPr/>
        </p:nvSpPr>
        <p:spPr bwMode="auto">
          <a:xfrm>
            <a:off x="3801030" y="2596199"/>
            <a:ext cx="1807687" cy="1021556"/>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Y</a:t>
            </a:r>
            <a:r>
              <a:rPr lang="zh-CN" altLang="en-US" b="1" kern="0" dirty="0">
                <a:solidFill>
                  <a:schemeClr val="bg1"/>
                </a:solidFill>
                <a:latin typeface="Arial" panose="020B0604020202020204"/>
                <a:ea typeface="黑体" panose="02010609060101010101" pitchFamily="2" charset="-122"/>
              </a:rPr>
              <a:t>轴位移，用来指定阴影垂直位移量</a:t>
            </a:r>
            <a:endParaRPr lang="zh-CN" altLang="en-US" b="1" kern="0" dirty="0" smtClean="0">
              <a:solidFill>
                <a:schemeClr val="bg1"/>
              </a:solidFill>
              <a:latin typeface="Arial" panose="020B0604020202020204"/>
              <a:ea typeface="黑体" panose="02010609060101010101" pitchFamily="2" charset="-122"/>
            </a:endParaRPr>
          </a:p>
        </p:txBody>
      </p:sp>
      <p:sp>
        <p:nvSpPr>
          <p:cNvPr id="21" name="Line 12"/>
          <p:cNvSpPr>
            <a:spLocks noChangeShapeType="1"/>
          </p:cNvSpPr>
          <p:nvPr/>
        </p:nvSpPr>
        <p:spPr bwMode="auto">
          <a:xfrm flipH="1" flipV="1">
            <a:off x="4607719" y="2251379"/>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2" name="Line 12"/>
          <p:cNvSpPr>
            <a:spLocks noChangeShapeType="1"/>
          </p:cNvSpPr>
          <p:nvPr/>
        </p:nvSpPr>
        <p:spPr bwMode="auto">
          <a:xfrm>
            <a:off x="2853460" y="1389396"/>
            <a:ext cx="16615" cy="49950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8" name="Line 12"/>
          <p:cNvSpPr>
            <a:spLocks noChangeShapeType="1"/>
          </p:cNvSpPr>
          <p:nvPr/>
        </p:nvSpPr>
        <p:spPr bwMode="auto">
          <a:xfrm flipH="1">
            <a:off x="3707904" y="1605129"/>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b="1" dirty="0"/>
          </a:p>
        </p:txBody>
      </p:sp>
      <p:sp>
        <p:nvSpPr>
          <p:cNvPr id="28" name="Rectangle 5"/>
          <p:cNvSpPr>
            <a:spLocks noChangeArrowheads="1"/>
          </p:cNvSpPr>
          <p:nvPr/>
        </p:nvSpPr>
        <p:spPr bwMode="auto">
          <a:xfrm>
            <a:off x="3218700" y="1888904"/>
            <a:ext cx="860676"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29" name="Rectangle 5"/>
          <p:cNvSpPr>
            <a:spLocks noChangeArrowheads="1"/>
          </p:cNvSpPr>
          <p:nvPr/>
        </p:nvSpPr>
        <p:spPr bwMode="auto">
          <a:xfrm>
            <a:off x="4204890" y="1932757"/>
            <a:ext cx="805658"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grpSp>
        <p:nvGrpSpPr>
          <p:cNvPr id="30" name="组合 14"/>
          <p:cNvGrpSpPr/>
          <p:nvPr/>
        </p:nvGrpSpPr>
        <p:grpSpPr bwMode="auto">
          <a:xfrm>
            <a:off x="1750215" y="6246028"/>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146305" y="5187962"/>
              <a:ext cx="3227894"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a:t>
              </a:r>
              <a:r>
                <a:rPr lang="zh-CN" altLang="en-US" sz="1600" b="1" spc="300" dirty="0" smtClean="0">
                  <a:solidFill>
                    <a:srgbClr val="FBFFFE"/>
                  </a:solidFill>
                  <a:latin typeface="微软雅黑" panose="020B0503020204020204" pitchFamily="34" charset="-122"/>
                  <a:ea typeface="微软雅黑" panose="020B0503020204020204" pitchFamily="34" charset="-122"/>
                </a:rPr>
                <a:t>示例</a:t>
              </a:r>
              <a:r>
                <a:rPr lang="en-US" altLang="zh-CN" sz="1600" b="1" spc="300" dirty="0">
                  <a:solidFill>
                    <a:srgbClr val="FBFFFE"/>
                  </a:solidFill>
                  <a:latin typeface="微软雅黑" panose="020B0503020204020204" pitchFamily="34" charset="-122"/>
                  <a:ea typeface="微软雅黑" panose="020B0503020204020204" pitchFamily="34" charset="-122"/>
                </a:rPr>
                <a:t>9</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a:solidFill>
                    <a:srgbClr val="FBFFFE"/>
                  </a:solidFill>
                  <a:latin typeface="微软雅黑" panose="020B0503020204020204" pitchFamily="34" charset="-122"/>
                  <a:ea typeface="微软雅黑" panose="020B0503020204020204" pitchFamily="34" charset="-122"/>
                </a:rPr>
                <a:t>box-shadow</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graphicFrame>
        <p:nvGraphicFramePr>
          <p:cNvPr id="35" name="Group 29"/>
          <p:cNvGraphicFramePr>
            <a:graphicFrameLocks noGrp="1"/>
          </p:cNvGraphicFramePr>
          <p:nvPr/>
        </p:nvGraphicFramePr>
        <p:xfrm>
          <a:off x="747336" y="4509120"/>
          <a:ext cx="8064898" cy="1299682"/>
        </p:xfrm>
        <a:graphic>
          <a:graphicData uri="http://schemas.openxmlformats.org/drawingml/2006/table">
            <a:tbl>
              <a:tblPr firstRow="1" bandRow="1">
                <a:tableStyleId>{5C22544A-7EE6-4342-B048-85BDC9FD1C3A}</a:tableStyleId>
              </a:tblPr>
              <a:tblGrid>
                <a:gridCol w="2024464"/>
                <a:gridCol w="936104"/>
                <a:gridCol w="1152128"/>
                <a:gridCol w="1296144"/>
                <a:gridCol w="1224136"/>
                <a:gridCol w="1431922"/>
              </a:tblGrid>
              <a:tr h="704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sz="2000" b="1" kern="1200" dirty="0" smtClean="0">
                          <a:solidFill>
                            <a:schemeClr val="bg1"/>
                          </a:solidFill>
                          <a:latin typeface="+mn-lt"/>
                          <a:ea typeface="+mn-ea"/>
                          <a:cs typeface="+mn-cs"/>
                        </a:rPr>
                        <a:t>属</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性</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名</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smtClean="0">
                          <a:solidFill>
                            <a:schemeClr val="bg1"/>
                          </a:solidFill>
                          <a:latin typeface="+mn-lt"/>
                          <a:ea typeface="+mn-ea"/>
                          <a:cs typeface="+mn-cs"/>
                        </a:rPr>
                        <a:t>IE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Firefox</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Chrome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a:solidFill>
                            <a:schemeClr val="bg1"/>
                          </a:solidFill>
                          <a:latin typeface="+mn-lt"/>
                          <a:ea typeface="+mn-ea"/>
                          <a:cs typeface="+mn-cs"/>
                        </a:rPr>
                        <a:t>Opera</a:t>
                      </a:r>
                      <a:endParaRPr lang="zh-CN" sz="2000" b="1" kern="120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Safari</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59568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smtClean="0">
                          <a:solidFill>
                            <a:schemeClr val="dk1"/>
                          </a:solidFill>
                          <a:latin typeface="+mn-lt"/>
                          <a:ea typeface="+mn-ea"/>
                          <a:cs typeface="+mn-cs"/>
                        </a:rPr>
                        <a:t>box-shadow</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9+</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3.5+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2.0+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10.5+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4.0+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23" name="Rectangle 5"/>
          <p:cNvSpPr>
            <a:spLocks noChangeArrowheads="1"/>
          </p:cNvSpPr>
          <p:nvPr/>
        </p:nvSpPr>
        <p:spPr bwMode="auto">
          <a:xfrm>
            <a:off x="5120821" y="1934961"/>
            <a:ext cx="1201393"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6" name="Line 12"/>
          <p:cNvSpPr>
            <a:spLocks noChangeShapeType="1"/>
          </p:cNvSpPr>
          <p:nvPr/>
        </p:nvSpPr>
        <p:spPr bwMode="auto">
          <a:xfrm flipH="1">
            <a:off x="5511524" y="1600872"/>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37" name="AutoShape 16"/>
          <p:cNvSpPr>
            <a:spLocks noChangeArrowheads="1"/>
          </p:cNvSpPr>
          <p:nvPr/>
        </p:nvSpPr>
        <p:spPr bwMode="auto">
          <a:xfrm>
            <a:off x="5495480" y="559019"/>
            <a:ext cx="1740816"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阴影模糊</a:t>
            </a:r>
            <a:r>
              <a:rPr lang="zh-CN" altLang="en-US" b="1" kern="0" dirty="0" smtClean="0">
                <a:solidFill>
                  <a:schemeClr val="bg1"/>
                </a:solidFill>
                <a:latin typeface="Arial" panose="020B0604020202020204"/>
                <a:ea typeface="黑体" panose="02010609060101010101" pitchFamily="2" charset="-122"/>
              </a:rPr>
              <a:t>半径阴影</a:t>
            </a:r>
            <a:r>
              <a:rPr lang="zh-CN" altLang="en-US" b="1" kern="0" dirty="0">
                <a:solidFill>
                  <a:schemeClr val="bg1"/>
                </a:solidFill>
                <a:latin typeface="Arial" panose="020B0604020202020204"/>
                <a:ea typeface="黑体" panose="02010609060101010101" pitchFamily="2" charset="-122"/>
              </a:rPr>
              <a:t>向外模糊的模糊范围</a:t>
            </a:r>
          </a:p>
        </p:txBody>
      </p:sp>
      <p:sp>
        <p:nvSpPr>
          <p:cNvPr id="38" name="Rectangle 5"/>
          <p:cNvSpPr>
            <a:spLocks noChangeArrowheads="1"/>
          </p:cNvSpPr>
          <p:nvPr/>
        </p:nvSpPr>
        <p:spPr bwMode="auto">
          <a:xfrm>
            <a:off x="6372201" y="1927786"/>
            <a:ext cx="701186"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9" name="Line 12"/>
          <p:cNvSpPr>
            <a:spLocks noChangeShapeType="1"/>
          </p:cNvSpPr>
          <p:nvPr/>
        </p:nvSpPr>
        <p:spPr bwMode="auto">
          <a:xfrm flipH="1" flipV="1">
            <a:off x="6804248" y="2323802"/>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40" name="AutoShape 16"/>
          <p:cNvSpPr>
            <a:spLocks noChangeArrowheads="1"/>
          </p:cNvSpPr>
          <p:nvPr/>
        </p:nvSpPr>
        <p:spPr bwMode="auto">
          <a:xfrm>
            <a:off x="6012160" y="2693196"/>
            <a:ext cx="1925976" cy="1021556"/>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阴影颜色，定义绘制阴影时所使用的颜色</a:t>
            </a:r>
            <a:endParaRPr lang="zh-CN" altLang="en-US" b="1" kern="0" dirty="0" smtClean="0">
              <a:solidFill>
                <a:schemeClr val="bg1"/>
              </a:solidFill>
              <a:latin typeface="Arial" panose="020B0604020202020204"/>
              <a:ea typeface="黑体" panose="02010609060101010101" pitchFamily="2" charset="-122"/>
            </a:endParaRPr>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16</a:t>
            </a:fld>
            <a:r>
              <a:rPr lang="en-US" altLang="zh-CN" smtClean="0"/>
              <a:t>/37</a:t>
            </a:r>
            <a:endParaRPr lang="zh-CN" altLang="en-US" dirty="0"/>
          </a:p>
        </p:txBody>
      </p:sp>
    </p:spTree>
    <p:extLst>
      <p:ext uri="{BB962C8B-B14F-4D97-AF65-F5344CB8AC3E}">
        <p14:creationId xmlns:p14="http://schemas.microsoft.com/office/powerpoint/2010/main" val="314865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right)">
                                      <p:cBhvr>
                                        <p:cTn id="51" dur="500"/>
                                        <p:tgtEl>
                                          <p:spTgt spid="36"/>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childTnLst>
                          </p:cTn>
                        </p:par>
                        <p:par>
                          <p:cTn id="60" fill="hold">
                            <p:stCondLst>
                              <p:cond delay="7000"/>
                            </p:stCondLst>
                            <p:childTnLst>
                              <p:par>
                                <p:cTn id="61" presetID="22" presetClass="entr" presetSubtype="2"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right)">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
                                            <p:txEl>
                                              <p:pRg st="6" end="6"/>
                                            </p:txEl>
                                          </p:spTgt>
                                        </p:tgtEl>
                                        <p:attrNameLst>
                                          <p:attrName>style.visibility</p:attrName>
                                        </p:attrNameLst>
                                      </p:cBhvr>
                                      <p:to>
                                        <p:strVal val="visible"/>
                                      </p:to>
                                    </p:set>
                                    <p:animEffect transition="in" filter="wipe(left)">
                                      <p:cBhvr>
                                        <p:cTn id="68" dur="500"/>
                                        <p:tgtEl>
                                          <p:spTgt spid="3">
                                            <p:txEl>
                                              <p:pRg st="6" end="6"/>
                                            </p:txEl>
                                          </p:spTgt>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childTnLst>
                          </p:cTn>
                        </p:par>
                        <p:par>
                          <p:cTn id="73" fill="hold">
                            <p:stCondLst>
                              <p:cond delay="1000"/>
                            </p:stCondLst>
                            <p:childTnLst>
                              <p:par>
                                <p:cTn id="74" presetID="22" presetClass="entr" presetSubtype="8" fill="hold"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left)">
                                      <p:cBhvr>
                                        <p:cTn id="7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20" grpId="0" animBg="1"/>
      <p:bldP spid="28" grpId="0" animBg="1"/>
      <p:bldP spid="29" grpId="0" animBg="1"/>
      <p:bldP spid="23" grpId="0" animBg="1"/>
      <p:bldP spid="37" grpId="0" animBg="1"/>
      <p:bldP spid="38"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071934" y="286353"/>
            <a:ext cx="4892679" cy="521970"/>
          </a:xfrm>
        </p:spPr>
        <p:txBody>
          <a:bodyPr/>
          <a:lstStyle/>
          <a:p>
            <a:r>
              <a:rPr lang="zh-CN" altLang="en-US" dirty="0" smtClean="0">
                <a:solidFill>
                  <a:srgbClr val="FF0000"/>
                </a:solidFill>
              </a:rPr>
              <a:t>学生操作</a:t>
            </a:r>
            <a:r>
              <a:rPr lang="en-US" altLang="zh-CN" dirty="0" smtClean="0">
                <a:solidFill>
                  <a:srgbClr val="FF0000"/>
                </a:solidFill>
              </a:rPr>
              <a:t>—</a:t>
            </a:r>
            <a:r>
              <a:rPr lang="zh-CN" altLang="zh-CN" dirty="0">
                <a:solidFill>
                  <a:srgbClr val="FF0000"/>
                </a:solidFill>
              </a:rPr>
              <a:t>制作京东快报页面</a:t>
            </a:r>
            <a:endParaRPr lang="zh-CN" altLang="zh-CN" dirty="0" smtClean="0">
              <a:solidFill>
                <a:srgbClr val="FF0000"/>
              </a:solidFill>
            </a:endParaRPr>
          </a:p>
        </p:txBody>
      </p:sp>
      <p:sp>
        <p:nvSpPr>
          <p:cNvPr id="23555" name="内容占位符 2"/>
          <p:cNvSpPr>
            <a:spLocks noGrp="1"/>
          </p:cNvSpPr>
          <p:nvPr>
            <p:ph idx="1"/>
          </p:nvPr>
        </p:nvSpPr>
        <p:spPr>
          <a:xfrm>
            <a:off x="467544" y="1214422"/>
            <a:ext cx="5904656" cy="5143536"/>
          </a:xfrm>
        </p:spPr>
        <p:txBody>
          <a:bodyPr/>
          <a:lstStyle/>
          <a:p>
            <a:r>
              <a:rPr lang="zh-CN" altLang="en-US" dirty="0" smtClean="0"/>
              <a:t>需求说明</a:t>
            </a:r>
            <a:endParaRPr lang="en-US" altLang="zh-CN" dirty="0" smtClean="0"/>
          </a:p>
          <a:p>
            <a:pPr lvl="1"/>
            <a:r>
              <a:rPr lang="zh-CN" altLang="en-US" dirty="0" smtClean="0"/>
              <a:t>页面外边距</a:t>
            </a:r>
            <a:r>
              <a:rPr lang="en-US" altLang="zh-CN" dirty="0" smtClean="0"/>
              <a:t>30px</a:t>
            </a:r>
            <a:r>
              <a:rPr lang="zh-CN" altLang="en-US" dirty="0" smtClean="0"/>
              <a:t>，宽度</a:t>
            </a:r>
            <a:r>
              <a:rPr lang="en-US" altLang="zh-CN" dirty="0" smtClean="0"/>
              <a:t>230px</a:t>
            </a:r>
            <a:r>
              <a:rPr lang="zh-CN" altLang="en-US" dirty="0"/>
              <a:t>，边框为</a:t>
            </a:r>
            <a:r>
              <a:rPr lang="en-US" altLang="zh-CN" dirty="0"/>
              <a:t>1px</a:t>
            </a:r>
            <a:r>
              <a:rPr lang="zh-CN" altLang="en-US" dirty="0" smtClean="0"/>
              <a:t>实线灰色，盒子</a:t>
            </a:r>
            <a:r>
              <a:rPr lang="zh-CN" altLang="en-US" dirty="0"/>
              <a:t>模型的解析方式为</a:t>
            </a:r>
            <a:r>
              <a:rPr lang="en-US" altLang="zh-CN" dirty="0" smtClean="0"/>
              <a:t>border-box</a:t>
            </a:r>
            <a:endParaRPr lang="zh-CN" altLang="en-US" dirty="0"/>
          </a:p>
          <a:p>
            <a:pPr lvl="1"/>
            <a:r>
              <a:rPr lang="zh-CN" altLang="en-US" dirty="0" smtClean="0"/>
              <a:t>标题</a:t>
            </a:r>
            <a:r>
              <a:rPr lang="zh-CN" altLang="en-US" dirty="0"/>
              <a:t>背景颜色为线性</a:t>
            </a:r>
            <a:r>
              <a:rPr lang="zh-CN" altLang="en-US" dirty="0" smtClean="0"/>
              <a:t>渐变，文字</a:t>
            </a:r>
            <a:r>
              <a:rPr lang="zh-CN" altLang="en-US" dirty="0"/>
              <a:t>垂直</a:t>
            </a:r>
            <a:r>
              <a:rPr lang="zh-CN" altLang="en-US" dirty="0" smtClean="0"/>
              <a:t>居中</a:t>
            </a:r>
            <a:endParaRPr lang="en-US" altLang="zh-CN" dirty="0" smtClean="0"/>
          </a:p>
          <a:p>
            <a:pPr lvl="1"/>
            <a:r>
              <a:rPr lang="zh-CN" altLang="en-US" dirty="0" smtClean="0"/>
              <a:t>使用</a:t>
            </a:r>
            <a:r>
              <a:rPr lang="zh-CN" altLang="en-US" dirty="0"/>
              <a:t>无序列表</a:t>
            </a:r>
            <a:r>
              <a:rPr lang="en-US" altLang="zh-CN" dirty="0"/>
              <a:t>&lt;</a:t>
            </a:r>
            <a:r>
              <a:rPr lang="en-US" altLang="zh-CN" dirty="0" err="1"/>
              <a:t>ul</a:t>
            </a:r>
            <a:r>
              <a:rPr lang="en-US" altLang="zh-CN" dirty="0"/>
              <a:t>&gt;</a:t>
            </a:r>
            <a:r>
              <a:rPr lang="zh-CN" altLang="en-US" dirty="0"/>
              <a:t>制作快报</a:t>
            </a:r>
            <a:r>
              <a:rPr lang="zh-CN" altLang="en-US" dirty="0" smtClean="0"/>
              <a:t>列表</a:t>
            </a:r>
            <a:endParaRPr lang="en-US" altLang="zh-CN" dirty="0" smtClean="0"/>
          </a:p>
          <a:p>
            <a:pPr lvl="1"/>
            <a:r>
              <a:rPr lang="zh-CN" altLang="en-US" dirty="0" smtClean="0"/>
              <a:t>列表</a:t>
            </a:r>
            <a:r>
              <a:rPr lang="zh-CN" altLang="en-US" dirty="0"/>
              <a:t>项行高</a:t>
            </a:r>
            <a:r>
              <a:rPr lang="en-US" altLang="zh-CN" dirty="0"/>
              <a:t>26px</a:t>
            </a:r>
            <a:r>
              <a:rPr lang="zh-CN" altLang="en-US" dirty="0"/>
              <a:t>，左右空隙为</a:t>
            </a:r>
            <a:r>
              <a:rPr lang="en-US" altLang="zh-CN" dirty="0" smtClean="0"/>
              <a:t>26px</a:t>
            </a:r>
            <a:endParaRPr lang="zh-CN" altLang="en-US" dirty="0"/>
          </a:p>
          <a:p>
            <a:pPr lvl="1"/>
            <a:r>
              <a:rPr lang="zh-CN" altLang="en-US" dirty="0" smtClean="0"/>
              <a:t>鼠标</a:t>
            </a:r>
            <a:r>
              <a:rPr lang="zh-CN" altLang="en-US" dirty="0"/>
              <a:t>移入列表项的文字时字体颜色变为暗红色</a:t>
            </a:r>
          </a:p>
        </p:txBody>
      </p:sp>
      <p:grpSp>
        <p:nvGrpSpPr>
          <p:cNvPr id="16" name="组合 16"/>
          <p:cNvGrpSpPr/>
          <p:nvPr/>
        </p:nvGrpSpPr>
        <p:grpSpPr bwMode="auto">
          <a:xfrm>
            <a:off x="2915816" y="6429375"/>
            <a:ext cx="2952328" cy="428625"/>
            <a:chOff x="3143240" y="5143512"/>
            <a:chExt cx="2753323"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3676067"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10</a:t>
              </a:r>
              <a:r>
                <a:rPr lang="zh-CN" altLang="en-US" sz="1600" b="1" spc="300" dirty="0">
                  <a:solidFill>
                    <a:srgbClr val="FBFFFE"/>
                  </a:solidFill>
                  <a:latin typeface="微软雅黑" panose="020B0503020204020204" pitchFamily="34" charset="-122"/>
                  <a:ea typeface="微软雅黑" panose="020B0503020204020204" pitchFamily="34" charset="-122"/>
                </a:rPr>
                <a:t>分钟</a:t>
              </a:r>
            </a:p>
          </p:txBody>
        </p:sp>
      </p:grpSp>
      <p:pic>
        <p:nvPicPr>
          <p:cNvPr id="6146" name="Picture 2" descr="C:\Users\yaling.he\Desktop\Chapter06截图\Chapter06截图\图6.14  京东快报页面效果图.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04" y="2729880"/>
            <a:ext cx="2759220" cy="236562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66"/>
          <p:cNvGrpSpPr/>
          <p:nvPr/>
        </p:nvGrpSpPr>
        <p:grpSpPr bwMode="auto">
          <a:xfrm>
            <a:off x="107504" y="764704"/>
            <a:ext cx="928687" cy="406400"/>
            <a:chOff x="3786182" y="1192962"/>
            <a:chExt cx="928694" cy="406350"/>
          </a:xfrm>
        </p:grpSpPr>
        <p:sp>
          <p:nvSpPr>
            <p:cNvPr id="15" name="TextBox 14"/>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练习</a:t>
              </a:r>
            </a:p>
          </p:txBody>
        </p:sp>
        <p:pic>
          <p:nvPicPr>
            <p:cNvPr id="21" name="Picture 2" descr="E:\设计支持\模板设计\Y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17</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347865" y="286353"/>
            <a:ext cx="5616748" cy="521970"/>
          </a:xfrm>
        </p:spPr>
        <p:txBody>
          <a:bodyPr/>
          <a:lstStyle/>
          <a:p>
            <a:r>
              <a:rPr lang="zh-CN" altLang="en-US" dirty="0" smtClean="0">
                <a:solidFill>
                  <a:srgbClr val="FF0000"/>
                </a:solidFill>
              </a:rPr>
              <a:t>学生操作</a:t>
            </a:r>
            <a:r>
              <a:rPr lang="en-US" altLang="zh-CN" dirty="0" smtClean="0">
                <a:solidFill>
                  <a:srgbClr val="FF0000"/>
                </a:solidFill>
              </a:rPr>
              <a:t>—</a:t>
            </a:r>
            <a:r>
              <a:rPr lang="zh-CN" altLang="en-US" dirty="0" smtClean="0">
                <a:solidFill>
                  <a:srgbClr val="FF0000"/>
                </a:solidFill>
              </a:rPr>
              <a:t>彩妆热卖产品列表</a:t>
            </a:r>
            <a:r>
              <a:rPr lang="en-US" altLang="zh-CN" dirty="0" smtClean="0">
                <a:solidFill>
                  <a:srgbClr val="FF0000"/>
                </a:solidFill>
              </a:rPr>
              <a:t>2-1</a:t>
            </a:r>
          </a:p>
        </p:txBody>
      </p:sp>
      <p:sp>
        <p:nvSpPr>
          <p:cNvPr id="37890" name="内容占位符 2"/>
          <p:cNvSpPr>
            <a:spLocks noGrp="1"/>
          </p:cNvSpPr>
          <p:nvPr>
            <p:ph idx="1"/>
          </p:nvPr>
        </p:nvSpPr>
        <p:spPr/>
        <p:txBody>
          <a:bodyPr/>
          <a:lstStyle/>
          <a:p>
            <a:r>
              <a:rPr lang="zh-CN" altLang="en-US" dirty="0" smtClean="0"/>
              <a:t>训练要点</a:t>
            </a:r>
            <a:endParaRPr lang="en-US" altLang="zh-CN" dirty="0" smtClean="0"/>
          </a:p>
          <a:p>
            <a:pPr lvl="1"/>
            <a:r>
              <a:rPr lang="zh-CN" altLang="en-US" dirty="0"/>
              <a:t>使用无序列表</a:t>
            </a:r>
            <a:r>
              <a:rPr lang="en-US" altLang="zh-CN" dirty="0"/>
              <a:t>&lt;</a:t>
            </a:r>
            <a:r>
              <a:rPr lang="en-US" altLang="zh-CN" dirty="0" err="1"/>
              <a:t>ul</a:t>
            </a:r>
            <a:r>
              <a:rPr lang="en-US" altLang="zh-CN" dirty="0"/>
              <a:t>&gt;</a:t>
            </a:r>
            <a:r>
              <a:rPr lang="zh-CN" altLang="en-US" dirty="0"/>
              <a:t>制作热点产品</a:t>
            </a:r>
            <a:r>
              <a:rPr lang="zh-CN" altLang="en-US" dirty="0" smtClean="0"/>
              <a:t>列表</a:t>
            </a:r>
            <a:endParaRPr lang="zh-CN" altLang="en-US" dirty="0"/>
          </a:p>
          <a:p>
            <a:pPr lvl="1"/>
            <a:r>
              <a:rPr lang="zh-CN" altLang="en-US" dirty="0" smtClean="0"/>
              <a:t>使用</a:t>
            </a:r>
            <a:r>
              <a:rPr lang="en-US" altLang="zh-CN" dirty="0"/>
              <a:t>border</a:t>
            </a:r>
            <a:r>
              <a:rPr lang="zh-CN" altLang="en-US" dirty="0"/>
              <a:t>属性设置边框</a:t>
            </a:r>
            <a:r>
              <a:rPr lang="zh-CN" altLang="en-US" dirty="0" smtClean="0"/>
              <a:t>样式</a:t>
            </a:r>
            <a:endParaRPr lang="zh-CN" altLang="en-US" dirty="0"/>
          </a:p>
          <a:p>
            <a:pPr lvl="1"/>
            <a:r>
              <a:rPr lang="zh-CN" altLang="en-US" dirty="0" smtClean="0"/>
              <a:t>使用</a:t>
            </a:r>
            <a:r>
              <a:rPr lang="en-US" altLang="zh-CN" dirty="0"/>
              <a:t>margin</a:t>
            </a:r>
            <a:r>
              <a:rPr lang="zh-CN" altLang="en-US" dirty="0"/>
              <a:t>属性和</a:t>
            </a:r>
            <a:r>
              <a:rPr lang="en-US" altLang="zh-CN" dirty="0"/>
              <a:t>padding</a:t>
            </a:r>
            <a:r>
              <a:rPr lang="zh-CN" altLang="en-US" dirty="0"/>
              <a:t>属性设置外边距和内边</a:t>
            </a:r>
            <a:r>
              <a:rPr lang="zh-CN" altLang="en-US" dirty="0" smtClean="0"/>
              <a:t>距</a:t>
            </a:r>
            <a:endParaRPr lang="zh-CN" altLang="en-US" dirty="0"/>
          </a:p>
          <a:p>
            <a:pPr lvl="1"/>
            <a:r>
              <a:rPr lang="zh-CN" altLang="en-US" dirty="0" smtClean="0"/>
              <a:t>使用</a:t>
            </a:r>
            <a:r>
              <a:rPr lang="en-US" altLang="zh-CN" dirty="0"/>
              <a:t>background</a:t>
            </a:r>
            <a:r>
              <a:rPr lang="zh-CN" altLang="en-US" dirty="0"/>
              <a:t>属性设置页面</a:t>
            </a:r>
            <a:r>
              <a:rPr lang="zh-CN" altLang="en-US" dirty="0" smtClean="0"/>
              <a:t>背景</a:t>
            </a:r>
            <a:endParaRPr lang="zh-CN" altLang="en-US" dirty="0"/>
          </a:p>
          <a:p>
            <a:pPr lvl="1"/>
            <a:r>
              <a:rPr lang="zh-CN" altLang="en-US" dirty="0" smtClean="0"/>
              <a:t>使用</a:t>
            </a:r>
            <a:r>
              <a:rPr lang="zh-CN" altLang="en-US" dirty="0"/>
              <a:t>后代选择器设置列表编号的背景</a:t>
            </a:r>
            <a:r>
              <a:rPr lang="zh-CN" altLang="en-US" dirty="0" smtClean="0"/>
              <a:t>样式</a:t>
            </a:r>
            <a:endParaRPr lang="zh-CN" altLang="en-US" dirty="0"/>
          </a:p>
          <a:p>
            <a:pPr lvl="1"/>
            <a:r>
              <a:rPr lang="zh-CN" altLang="en-US" dirty="0" smtClean="0"/>
              <a:t>使用</a:t>
            </a:r>
            <a:r>
              <a:rPr lang="en-US" altLang="zh-CN" dirty="0"/>
              <a:t>border-radius</a:t>
            </a:r>
            <a:r>
              <a:rPr lang="zh-CN" altLang="en-US" dirty="0"/>
              <a:t>属性制作圆形背景效果</a:t>
            </a:r>
          </a:p>
          <a:p>
            <a:r>
              <a:rPr lang="zh-CN" altLang="en-US" dirty="0" smtClean="0"/>
              <a:t>需求说明</a:t>
            </a:r>
            <a:endParaRPr lang="en-US" altLang="zh-CN" dirty="0" smtClean="0"/>
          </a:p>
          <a:p>
            <a:pPr lvl="1"/>
            <a:r>
              <a:rPr lang="zh-CN" altLang="en-US" dirty="0" smtClean="0"/>
              <a:t>使用无序列表制作热卖彩妆产品列表</a:t>
            </a:r>
          </a:p>
          <a:p>
            <a:endParaRPr lang="zh-CN" altLang="en-US" dirty="0" smtClean="0"/>
          </a:p>
        </p:txBody>
      </p:sp>
      <p:grpSp>
        <p:nvGrpSpPr>
          <p:cNvPr id="11" name="组合 10"/>
          <p:cNvGrpSpPr/>
          <p:nvPr/>
        </p:nvGrpSpPr>
        <p:grpSpPr>
          <a:xfrm>
            <a:off x="142844" y="857232"/>
            <a:ext cx="1109759" cy="500066"/>
            <a:chOff x="6072198" y="1142984"/>
            <a:chExt cx="1109759" cy="500066"/>
          </a:xfrm>
        </p:grpSpPr>
        <p:pic>
          <p:nvPicPr>
            <p:cNvPr id="13"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14" name="TextBox 1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18" name="组合 16"/>
          <p:cNvGrpSpPr/>
          <p:nvPr/>
        </p:nvGrpSpPr>
        <p:grpSpPr bwMode="auto">
          <a:xfrm>
            <a:off x="2412164" y="5701907"/>
            <a:ext cx="2714625" cy="428625"/>
            <a:chOff x="3143240" y="5143512"/>
            <a:chExt cx="2714644"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讲解需求说明</a:t>
              </a:r>
            </a:p>
          </p:txBody>
        </p:sp>
      </p:grpSp>
      <p:pic>
        <p:nvPicPr>
          <p:cNvPr id="4099" name="Picture 3" descr="图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1107265"/>
            <a:ext cx="5760640" cy="430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18</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7890">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7890">
                                            <p:txEl>
                                              <p:pRg st="5" end="5"/>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7890">
                                            <p:txEl>
                                              <p:pRg st="6" end="6"/>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7890">
                                            <p:txEl>
                                              <p:pRg st="7" end="7"/>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7890">
                                            <p:txEl>
                                              <p:pRg st="8" end="8"/>
                                            </p:txEl>
                                          </p:spTgt>
                                        </p:tgtEl>
                                        <p:attrNameLst>
                                          <p:attrName>style.visibility</p:attrName>
                                        </p:attrNameLst>
                                      </p:cBhvr>
                                      <p:to>
                                        <p:strVal val="hidden"/>
                                      </p:to>
                                    </p:set>
                                  </p:childTnLst>
                                </p:cTn>
                              </p:par>
                              <p:par>
                                <p:cTn id="23" presetID="22" presetClass="entr" presetSubtype="8" fill="hold" nodeType="withEffect">
                                  <p:stCondLst>
                                    <p:cond delay="0"/>
                                  </p:stCondLst>
                                  <p:childTnLst>
                                    <p:set>
                                      <p:cBhvr>
                                        <p:cTn id="24" dur="1" fill="hold">
                                          <p:stCondLst>
                                            <p:cond delay="0"/>
                                          </p:stCondLst>
                                        </p:cTn>
                                        <p:tgtEl>
                                          <p:spTgt spid="4099"/>
                                        </p:tgtEl>
                                        <p:attrNameLst>
                                          <p:attrName>style.visibility</p:attrName>
                                        </p:attrNameLst>
                                      </p:cBhvr>
                                      <p:to>
                                        <p:strVal val="visible"/>
                                      </p:to>
                                    </p:set>
                                    <p:animEffect transition="in" filter="wipe(left)">
                                      <p:cBhvr>
                                        <p:cTn id="25" dur="500"/>
                                        <p:tgtEl>
                                          <p:spTgt spid="4099"/>
                                        </p:tgtEl>
                                      </p:cBhvr>
                                    </p:animEffect>
                                  </p:childTnLst>
                                </p:cTn>
                              </p:par>
                            </p:childTnLst>
                          </p:cTn>
                        </p:par>
                        <p:par>
                          <p:cTn id="26" fill="hold">
                            <p:stCondLst>
                              <p:cond delay="0"/>
                            </p:stCondLst>
                            <p:childTnLst>
                              <p:par>
                                <p:cTn id="27" presetID="22" presetClass="entr" presetSubtype="8"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标题 1"/>
          <p:cNvSpPr>
            <a:spLocks noGrp="1"/>
          </p:cNvSpPr>
          <p:nvPr>
            <p:ph type="title"/>
          </p:nvPr>
        </p:nvSpPr>
        <p:spPr>
          <a:xfrm>
            <a:off x="3451498" y="286353"/>
            <a:ext cx="5513115" cy="521970"/>
          </a:xfrm>
        </p:spPr>
        <p:txBody>
          <a:bodyPr/>
          <a:lstStyle/>
          <a:p>
            <a:r>
              <a:rPr lang="zh-CN" altLang="en-US" dirty="0" smtClean="0">
                <a:solidFill>
                  <a:srgbClr val="FF0000"/>
                </a:solidFill>
              </a:rPr>
              <a:t>学生操作</a:t>
            </a:r>
            <a:r>
              <a:rPr lang="en-US" altLang="zh-CN" dirty="0" smtClean="0">
                <a:solidFill>
                  <a:srgbClr val="FF0000"/>
                </a:solidFill>
              </a:rPr>
              <a:t>—</a:t>
            </a:r>
            <a:r>
              <a:rPr lang="zh-CN" altLang="en-US" dirty="0" smtClean="0">
                <a:solidFill>
                  <a:srgbClr val="FF0000"/>
                </a:solidFill>
              </a:rPr>
              <a:t>彩妆热卖产品列表</a:t>
            </a:r>
            <a:r>
              <a:rPr lang="en-US" altLang="zh-CN" dirty="0" smtClean="0">
                <a:solidFill>
                  <a:srgbClr val="FF0000"/>
                </a:solidFill>
              </a:rPr>
              <a:t>2-2</a:t>
            </a:r>
          </a:p>
        </p:txBody>
      </p:sp>
      <p:sp>
        <p:nvSpPr>
          <p:cNvPr id="38914" name="内容占位符 2"/>
          <p:cNvSpPr>
            <a:spLocks noGrp="1"/>
          </p:cNvSpPr>
          <p:nvPr>
            <p:ph idx="1"/>
          </p:nvPr>
        </p:nvSpPr>
        <p:spPr/>
        <p:txBody>
          <a:bodyPr/>
          <a:lstStyle/>
          <a:p>
            <a:r>
              <a:rPr lang="zh-CN" altLang="en-US" dirty="0" smtClean="0"/>
              <a:t>实现思路</a:t>
            </a:r>
            <a:endParaRPr lang="en-US" altLang="zh-CN" dirty="0" smtClean="0"/>
          </a:p>
          <a:p>
            <a:pPr lvl="1"/>
            <a:r>
              <a:rPr lang="zh-CN" altLang="en-US" dirty="0"/>
              <a:t>页面背景颜色直接使用标签选择器</a:t>
            </a:r>
            <a:r>
              <a:rPr lang="en-US" altLang="zh-CN" dirty="0"/>
              <a:t>&lt;body&gt;</a:t>
            </a:r>
            <a:r>
              <a:rPr lang="zh-CN" altLang="en-US" dirty="0" smtClean="0"/>
              <a:t>设置</a:t>
            </a:r>
            <a:endParaRPr lang="zh-CN" altLang="en-US" dirty="0"/>
          </a:p>
          <a:p>
            <a:pPr lvl="1"/>
            <a:r>
              <a:rPr lang="zh-CN" altLang="en-US" dirty="0" smtClean="0"/>
              <a:t>使用</a:t>
            </a:r>
            <a:r>
              <a:rPr lang="en-US" altLang="zh-CN" dirty="0"/>
              <a:t>margin</a:t>
            </a:r>
            <a:r>
              <a:rPr lang="zh-CN" altLang="en-US" dirty="0"/>
              <a:t>属性和</a:t>
            </a:r>
            <a:r>
              <a:rPr lang="en-US" altLang="zh-CN" dirty="0"/>
              <a:t>padding</a:t>
            </a:r>
            <a:r>
              <a:rPr lang="zh-CN" altLang="en-US" dirty="0"/>
              <a:t>属性设置段落标签、无序列表标签的外边距、内边距为</a:t>
            </a:r>
            <a:r>
              <a:rPr lang="en-US" altLang="zh-CN" dirty="0" smtClean="0"/>
              <a:t>0px</a:t>
            </a:r>
            <a:endParaRPr lang="zh-CN" altLang="en-US" dirty="0"/>
          </a:p>
          <a:p>
            <a:pPr lvl="1"/>
            <a:r>
              <a:rPr lang="zh-CN" altLang="en-US" dirty="0" smtClean="0"/>
              <a:t>使用</a:t>
            </a:r>
            <a:r>
              <a:rPr lang="en-US" altLang="zh-CN" dirty="0"/>
              <a:t>list-style-type</a:t>
            </a:r>
            <a:r>
              <a:rPr lang="zh-CN" altLang="en-US" dirty="0"/>
              <a:t>设置列表的项目符号为</a:t>
            </a:r>
            <a:r>
              <a:rPr lang="zh-CN" altLang="en-US" dirty="0" smtClean="0"/>
              <a:t>无</a:t>
            </a:r>
            <a:endParaRPr lang="zh-CN" altLang="en-US" dirty="0"/>
          </a:p>
          <a:p>
            <a:pPr lvl="1"/>
            <a:r>
              <a:rPr lang="zh-CN" altLang="en-US" dirty="0" smtClean="0"/>
              <a:t>使用</a:t>
            </a:r>
            <a:r>
              <a:rPr lang="en-US" altLang="zh-CN" dirty="0"/>
              <a:t>border-bottom</a:t>
            </a:r>
            <a:r>
              <a:rPr lang="zh-CN" altLang="en-US" dirty="0"/>
              <a:t>设置列表下边框的虚线</a:t>
            </a:r>
            <a:r>
              <a:rPr lang="zh-CN" altLang="en-US" dirty="0" smtClean="0"/>
              <a:t>边框</a:t>
            </a:r>
            <a:endParaRPr lang="zh-CN" altLang="en-US" dirty="0"/>
          </a:p>
          <a:p>
            <a:pPr lvl="1"/>
            <a:r>
              <a:rPr lang="zh-CN" altLang="en-US" dirty="0" smtClean="0"/>
              <a:t>使用</a:t>
            </a:r>
            <a:r>
              <a:rPr lang="en-US" altLang="zh-CN" dirty="0"/>
              <a:t>a</a:t>
            </a:r>
            <a:r>
              <a:rPr lang="zh-CN" altLang="en-US" dirty="0"/>
              <a:t>和</a:t>
            </a:r>
            <a:r>
              <a:rPr lang="en-US" altLang="zh-CN" dirty="0"/>
              <a:t>a:hover</a:t>
            </a:r>
            <a:r>
              <a:rPr lang="zh-CN" altLang="en-US" dirty="0"/>
              <a:t>分别设置超链接样式和鼠标悬停在超链接上的文本</a:t>
            </a:r>
            <a:r>
              <a:rPr lang="zh-CN" altLang="en-US" dirty="0" smtClean="0"/>
              <a:t>样式</a:t>
            </a:r>
            <a:endParaRPr lang="zh-CN" altLang="en-US" dirty="0"/>
          </a:p>
          <a:p>
            <a:pPr lvl="1"/>
            <a:r>
              <a:rPr lang="zh-CN" altLang="en-US" dirty="0" smtClean="0"/>
              <a:t>把</a:t>
            </a:r>
            <a:r>
              <a:rPr lang="zh-CN" altLang="en-US" dirty="0"/>
              <a:t>列表前的数字放在</a:t>
            </a:r>
            <a:r>
              <a:rPr lang="en-US" altLang="zh-CN" dirty="0"/>
              <a:t>&lt;span&gt;</a:t>
            </a:r>
            <a:r>
              <a:rPr lang="zh-CN" altLang="en-US" dirty="0"/>
              <a:t>标签中，使用后代选择器设置数字超链接样式及背景样式和鼠标指针悬停在超链接上的数字超链接样式及背景样式，数字上的</a:t>
            </a:r>
            <a:r>
              <a:rPr lang="zh-CN" altLang="en-US" dirty="0" smtClean="0"/>
              <a:t>背景使用</a:t>
            </a:r>
            <a:r>
              <a:rPr lang="en-US" altLang="zh-CN" dirty="0"/>
              <a:t>border-radius</a:t>
            </a:r>
            <a:r>
              <a:rPr lang="zh-CN" altLang="en-US" dirty="0"/>
              <a:t>属性来实现</a:t>
            </a:r>
          </a:p>
          <a:p>
            <a:pPr lvl="1"/>
            <a:endParaRPr lang="en-US" altLang="zh-CN" dirty="0" smtClean="0"/>
          </a:p>
        </p:txBody>
      </p:sp>
      <p:grpSp>
        <p:nvGrpSpPr>
          <p:cNvPr id="23" name="组合 22"/>
          <p:cNvGrpSpPr/>
          <p:nvPr/>
        </p:nvGrpSpPr>
        <p:grpSpPr>
          <a:xfrm>
            <a:off x="85605"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20" name="组合 17"/>
          <p:cNvGrpSpPr/>
          <p:nvPr/>
        </p:nvGrpSpPr>
        <p:grpSpPr bwMode="auto">
          <a:xfrm>
            <a:off x="3491880" y="6278562"/>
            <a:ext cx="2786063" cy="428625"/>
            <a:chOff x="3714744" y="5143512"/>
            <a:chExt cx="2786082" cy="428628"/>
          </a:xfrm>
        </p:grpSpPr>
        <p:sp>
          <p:nvSpPr>
            <p:cNvPr id="21" name="圆角矩形 2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1" name="TextBox 30"/>
            <p:cNvSpPr txBox="1"/>
            <p:nvPr/>
          </p:nvSpPr>
          <p:spPr bwMode="auto">
            <a:xfrm>
              <a:off x="3962612" y="5187962"/>
              <a:ext cx="2220495"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smtClean="0">
                  <a:solidFill>
                    <a:srgbClr val="FBFFFE"/>
                  </a:solidFill>
                  <a:latin typeface="微软雅黑" panose="020B0503020204020204" pitchFamily="34" charset="-122"/>
                  <a:ea typeface="微软雅黑" panose="020B0503020204020204" pitchFamily="34" charset="-122"/>
                </a:rPr>
                <a:t>15</a:t>
              </a:r>
              <a:r>
                <a:rPr lang="zh-CN" altLang="en-US" sz="1600" b="1" spc="300" dirty="0" smtClean="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19</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092280" y="285728"/>
            <a:ext cx="1872332" cy="523220"/>
          </a:xfrm>
        </p:spPr>
        <p:txBody>
          <a:bodyPr/>
          <a:lstStyle/>
          <a:p>
            <a:r>
              <a:rPr lang="zh-CN" altLang="en-US" smtClean="0"/>
              <a:t>本章目标</a:t>
            </a:r>
            <a:endParaRPr lang="zh-CN" altLang="en-US" dirty="0" smtClean="0"/>
          </a:p>
        </p:txBody>
      </p:sp>
      <p:sp>
        <p:nvSpPr>
          <p:cNvPr id="17411" name="内容占位符 2"/>
          <p:cNvSpPr>
            <a:spLocks noGrp="1"/>
          </p:cNvSpPr>
          <p:nvPr>
            <p:ph idx="1"/>
          </p:nvPr>
        </p:nvSpPr>
        <p:spPr/>
        <p:txBody>
          <a:bodyPr/>
          <a:lstStyle/>
          <a:p>
            <a:r>
              <a:rPr lang="zh-CN" altLang="en-US" dirty="0"/>
              <a:t>理解盒子模型及其构成</a:t>
            </a:r>
          </a:p>
          <a:p>
            <a:r>
              <a:rPr lang="zh-CN" altLang="en-US" dirty="0" smtClean="0"/>
              <a:t>会</a:t>
            </a:r>
            <a:r>
              <a:rPr lang="zh-CN" altLang="en-US" dirty="0"/>
              <a:t>计算盒子模型尺寸</a:t>
            </a:r>
          </a:p>
          <a:p>
            <a:r>
              <a:rPr lang="zh-CN" altLang="en-US" dirty="0" smtClean="0"/>
              <a:t>会</a:t>
            </a:r>
            <a:r>
              <a:rPr lang="zh-CN" altLang="en-US" dirty="0"/>
              <a:t>使用圆角属性给网页元素添加圆角效果</a:t>
            </a:r>
          </a:p>
          <a:p>
            <a:r>
              <a:rPr lang="zh-CN" altLang="en-US" dirty="0" smtClean="0"/>
              <a:t>会</a:t>
            </a:r>
            <a:r>
              <a:rPr lang="zh-CN" altLang="en-US" dirty="0"/>
              <a:t>使用盒子阴影属性给网页元素添加阴影效果</a:t>
            </a:r>
          </a:p>
        </p:txBody>
      </p:sp>
      <p:pic>
        <p:nvPicPr>
          <p:cNvPr id="11" name="Picture 2" descr="C:\Users\meng.zhang\Desktop\ACCP7.0模版图标规范\啊-1.png"/>
          <p:cNvPicPr>
            <a:picLocks noChangeAspect="1" noChangeArrowheads="1"/>
          </p:cNvPicPr>
          <p:nvPr/>
        </p:nvPicPr>
        <p:blipFill>
          <a:blip r:embed="rId3" cstate="print"/>
          <a:srcRect/>
          <a:stretch>
            <a:fillRect/>
          </a:stretch>
        </p:blipFill>
        <p:spPr bwMode="auto">
          <a:xfrm>
            <a:off x="6228184" y="1556792"/>
            <a:ext cx="643477" cy="648334"/>
          </a:xfrm>
          <a:prstGeom prst="rect">
            <a:avLst/>
          </a:prstGeom>
          <a:noFill/>
        </p:spPr>
      </p:pic>
      <p:pic>
        <p:nvPicPr>
          <p:cNvPr id="13" name="Picture 3" descr="C:\Users\meng.zhang\Desktop\ACCP7.0模版图标规范\是.png"/>
          <p:cNvPicPr>
            <a:picLocks noChangeAspect="1" noChangeArrowheads="1"/>
          </p:cNvPicPr>
          <p:nvPr/>
        </p:nvPicPr>
        <p:blipFill>
          <a:blip r:embed="rId4" cstate="print"/>
          <a:srcRect/>
          <a:stretch>
            <a:fillRect/>
          </a:stretch>
        </p:blipFill>
        <p:spPr bwMode="auto">
          <a:xfrm>
            <a:off x="6134778" y="908720"/>
            <a:ext cx="714380" cy="719772"/>
          </a:xfrm>
          <a:prstGeom prst="rect">
            <a:avLst/>
          </a:prstGeom>
          <a:noFill/>
        </p:spPr>
      </p:pic>
      <p:pic>
        <p:nvPicPr>
          <p:cNvPr id="9" name="Picture 3" descr="C:\Users\meng.zhang\Desktop\ACCP7.0模版图标规范\是.png"/>
          <p:cNvPicPr>
            <a:picLocks noChangeAspect="1" noChangeArrowheads="1"/>
          </p:cNvPicPr>
          <p:nvPr/>
        </p:nvPicPr>
        <p:blipFill>
          <a:blip r:embed="rId4" cstate="print"/>
          <a:srcRect/>
          <a:stretch>
            <a:fillRect/>
          </a:stretch>
        </p:blipFill>
        <p:spPr bwMode="auto">
          <a:xfrm>
            <a:off x="7460870" y="1880959"/>
            <a:ext cx="714380" cy="719772"/>
          </a:xfrm>
          <a:prstGeom prst="rect">
            <a:avLst/>
          </a:prstGeom>
          <a:noFill/>
        </p:spPr>
      </p:pic>
      <p:pic>
        <p:nvPicPr>
          <p:cNvPr id="10" name="Picture 3" descr="C:\Users\meng.zhang\Desktop\ACCP7.0模版图标规范\是.png"/>
          <p:cNvPicPr>
            <a:picLocks noChangeAspect="1" noChangeArrowheads="1"/>
          </p:cNvPicPr>
          <p:nvPr/>
        </p:nvPicPr>
        <p:blipFill>
          <a:blip r:embed="rId4" cstate="print"/>
          <a:srcRect/>
          <a:stretch>
            <a:fillRect/>
          </a:stretch>
        </p:blipFill>
        <p:spPr bwMode="auto">
          <a:xfrm>
            <a:off x="7815976" y="2556426"/>
            <a:ext cx="714380" cy="719772"/>
          </a:xfrm>
          <a:prstGeom prst="rect">
            <a:avLst/>
          </a:prstGeom>
          <a:noFill/>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14678" y="286353"/>
            <a:ext cx="5749935" cy="521970"/>
          </a:xfrm>
        </p:spPr>
        <p:txBody>
          <a:bodyPr/>
          <a:lstStyle/>
          <a:p>
            <a:r>
              <a:rPr lang="zh-CN" altLang="en-US" dirty="0" smtClean="0">
                <a:solidFill>
                  <a:srgbClr val="FF0000"/>
                </a:solidFill>
              </a:rPr>
              <a:t>学生操作</a:t>
            </a:r>
            <a:r>
              <a:rPr lang="en-US" altLang="zh-CN" dirty="0" smtClean="0">
                <a:solidFill>
                  <a:srgbClr val="FF0000"/>
                </a:solidFill>
              </a:rPr>
              <a:t>—</a:t>
            </a:r>
            <a:r>
              <a:rPr lang="zh-CN" altLang="en-US" dirty="0" smtClean="0">
                <a:solidFill>
                  <a:srgbClr val="FF0000"/>
                </a:solidFill>
              </a:rPr>
              <a:t>课程导航</a:t>
            </a:r>
            <a:r>
              <a:rPr lang="en-US" altLang="zh-CN" dirty="0" smtClean="0">
                <a:solidFill>
                  <a:srgbClr val="FF0000"/>
                </a:solidFill>
              </a:rPr>
              <a:t>2-1</a:t>
            </a:r>
          </a:p>
        </p:txBody>
      </p:sp>
      <p:sp>
        <p:nvSpPr>
          <p:cNvPr id="23555" name="内容占位符 2"/>
          <p:cNvSpPr>
            <a:spLocks noGrp="1"/>
          </p:cNvSpPr>
          <p:nvPr>
            <p:ph idx="1"/>
          </p:nvPr>
        </p:nvSpPr>
        <p:spPr>
          <a:xfrm>
            <a:off x="784254" y="1214422"/>
            <a:ext cx="5659954" cy="5143536"/>
          </a:xfrm>
        </p:spPr>
        <p:txBody>
          <a:bodyPr/>
          <a:lstStyle/>
          <a:p>
            <a:r>
              <a:rPr lang="zh-CN" altLang="en-US" dirty="0" smtClean="0"/>
              <a:t>训练要点</a:t>
            </a:r>
          </a:p>
          <a:p>
            <a:pPr lvl="1"/>
            <a:r>
              <a:rPr lang="zh-CN" altLang="en-US" dirty="0" smtClean="0"/>
              <a:t>使用</a:t>
            </a:r>
            <a:r>
              <a:rPr lang="en-US" altLang="zh-CN" dirty="0" smtClean="0"/>
              <a:t>div</a:t>
            </a:r>
            <a:r>
              <a:rPr lang="zh-CN" altLang="en-US" dirty="0" smtClean="0"/>
              <a:t>和列表制作课程导航</a:t>
            </a:r>
          </a:p>
          <a:p>
            <a:pPr lvl="1"/>
            <a:r>
              <a:rPr lang="zh-CN" altLang="en-US" dirty="0" smtClean="0"/>
              <a:t>使用</a:t>
            </a:r>
            <a:r>
              <a:rPr lang="en-US" altLang="zh-CN" dirty="0" smtClean="0"/>
              <a:t>border</a:t>
            </a:r>
            <a:r>
              <a:rPr lang="zh-CN" altLang="en-US" dirty="0" smtClean="0"/>
              <a:t>属性设置边框样式</a:t>
            </a:r>
          </a:p>
          <a:p>
            <a:pPr lvl="1"/>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消除外边距和内边距</a:t>
            </a:r>
          </a:p>
          <a:p>
            <a:r>
              <a:rPr lang="zh-CN" altLang="en-US" dirty="0" smtClean="0"/>
              <a:t>需求说明</a:t>
            </a:r>
            <a:endParaRPr lang="en-US" altLang="zh-CN" dirty="0" smtClean="0"/>
          </a:p>
          <a:p>
            <a:pPr lvl="1"/>
            <a:r>
              <a:rPr lang="zh-CN" altLang="en-US" dirty="0" smtClean="0"/>
              <a:t>使用标题标签实现课程导航标题，使用无序列表实现课程导航列表</a:t>
            </a:r>
            <a:endParaRPr lang="en-US" altLang="zh-CN" dirty="0" smtClean="0"/>
          </a:p>
          <a:p>
            <a:pPr lvl="1"/>
            <a:r>
              <a:rPr lang="zh-CN" altLang="en-US" dirty="0" smtClean="0"/>
              <a:t>课程导航前的图标和每个课程导航右侧的三角图标使用背景图像的方式实现</a:t>
            </a:r>
          </a:p>
        </p:txBody>
      </p:sp>
      <p:grpSp>
        <p:nvGrpSpPr>
          <p:cNvPr id="20"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15" name="组合 16"/>
          <p:cNvGrpSpPr/>
          <p:nvPr/>
        </p:nvGrpSpPr>
        <p:grpSpPr bwMode="auto">
          <a:xfrm>
            <a:off x="2786698" y="5819792"/>
            <a:ext cx="2714625" cy="428625"/>
            <a:chOff x="3143240" y="5143512"/>
            <a:chExt cx="2714644"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讲解需求说明</a:t>
              </a:r>
            </a:p>
          </p:txBody>
        </p:sp>
      </p:grpSp>
      <p:pic>
        <p:nvPicPr>
          <p:cNvPr id="21" name="Picture 2" descr="C:\Users\yaling.he\Desktop\Chapter06截图\Chapter06截图\图6.12  课程导航效果图.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2060848"/>
            <a:ext cx="2575153" cy="316740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20</a:t>
            </a:fld>
            <a:r>
              <a:rPr lang="en-US" altLang="zh-CN" smtClean="0"/>
              <a:t>/37</a:t>
            </a:r>
            <a:endParaRPr lang="zh-CN" altLang="en-US" dirty="0"/>
          </a:p>
        </p:txBody>
      </p:sp>
    </p:spTree>
    <p:extLst>
      <p:ext uri="{BB962C8B-B14F-4D97-AF65-F5344CB8AC3E}">
        <p14:creationId xmlns:p14="http://schemas.microsoft.com/office/powerpoint/2010/main" val="7369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915817" y="286353"/>
            <a:ext cx="6048796" cy="521970"/>
          </a:xfrm>
        </p:spPr>
        <p:txBody>
          <a:bodyPr/>
          <a:lstStyle/>
          <a:p>
            <a:r>
              <a:rPr lang="zh-CN" altLang="en-US" dirty="0" smtClean="0">
                <a:solidFill>
                  <a:srgbClr val="FF0000"/>
                </a:solidFill>
              </a:rPr>
              <a:t>学生操作</a:t>
            </a:r>
            <a:r>
              <a:rPr lang="en-US" altLang="zh-CN" dirty="0" smtClean="0">
                <a:solidFill>
                  <a:srgbClr val="FF0000"/>
                </a:solidFill>
              </a:rPr>
              <a:t>—</a:t>
            </a:r>
            <a:r>
              <a:rPr lang="zh-CN" altLang="en-US" dirty="0" smtClean="0">
                <a:solidFill>
                  <a:srgbClr val="FF0000"/>
                </a:solidFill>
              </a:rPr>
              <a:t>课程导航</a:t>
            </a:r>
            <a:r>
              <a:rPr lang="en-US" altLang="zh-CN" dirty="0" smtClean="0">
                <a:solidFill>
                  <a:srgbClr val="FF0000"/>
                </a:solidFill>
              </a:rPr>
              <a:t>2-2</a:t>
            </a:r>
          </a:p>
        </p:txBody>
      </p:sp>
      <p:sp>
        <p:nvSpPr>
          <p:cNvPr id="23555" name="内容占位符 2"/>
          <p:cNvSpPr>
            <a:spLocks noGrp="1"/>
          </p:cNvSpPr>
          <p:nvPr>
            <p:ph idx="1"/>
          </p:nvPr>
        </p:nvSpPr>
        <p:spPr/>
        <p:txBody>
          <a:bodyPr/>
          <a:lstStyle/>
          <a:p>
            <a:r>
              <a:rPr lang="zh-CN" altLang="en-US" dirty="0" smtClean="0"/>
              <a:t>实现思路</a:t>
            </a:r>
          </a:p>
          <a:p>
            <a:pPr lvl="1"/>
            <a:r>
              <a:rPr lang="zh-CN" altLang="en-US" dirty="0" smtClean="0"/>
              <a:t>使用并集选择器设置</a:t>
            </a:r>
            <a:r>
              <a:rPr lang="en-US" altLang="zh-CN" dirty="0" smtClean="0"/>
              <a:t>body</a:t>
            </a:r>
            <a:r>
              <a:rPr lang="zh-CN" altLang="en-US" dirty="0" smtClean="0"/>
              <a:t>、</a:t>
            </a:r>
            <a:r>
              <a:rPr lang="en-US" altLang="zh-CN" dirty="0" err="1" smtClean="0"/>
              <a:t>ul</a:t>
            </a:r>
            <a:r>
              <a:rPr lang="zh-CN" altLang="en-US" dirty="0" smtClean="0"/>
              <a:t>、</a:t>
            </a:r>
            <a:r>
              <a:rPr lang="en-US" altLang="zh-CN" dirty="0" smtClean="0"/>
              <a:t>li</a:t>
            </a:r>
            <a:r>
              <a:rPr lang="zh-CN" altLang="en-US" dirty="0" smtClean="0"/>
              <a:t>、</a:t>
            </a:r>
            <a:r>
              <a:rPr lang="en-US" altLang="zh-CN" dirty="0" smtClean="0"/>
              <a:t>h1</a:t>
            </a:r>
            <a:r>
              <a:rPr lang="zh-CN" altLang="en-US" dirty="0" smtClean="0"/>
              <a:t>标签的内、外边距均为</a:t>
            </a:r>
            <a:r>
              <a:rPr lang="en-US" altLang="zh-CN" dirty="0" smtClean="0"/>
              <a:t>0px</a:t>
            </a:r>
            <a:endParaRPr lang="zh-CN" altLang="en-US" dirty="0" smtClean="0"/>
          </a:p>
          <a:p>
            <a:pPr lvl="1"/>
            <a:r>
              <a:rPr lang="zh-CN" altLang="en-US" dirty="0" smtClean="0"/>
              <a:t>使用</a:t>
            </a:r>
            <a:r>
              <a:rPr lang="en-US" altLang="zh-CN" dirty="0" smtClean="0"/>
              <a:t>border</a:t>
            </a:r>
            <a:r>
              <a:rPr lang="zh-CN" altLang="en-US" dirty="0" smtClean="0"/>
              <a:t>属性设置课程导航边框样式，使用</a:t>
            </a:r>
            <a:r>
              <a:rPr lang="en-US" altLang="zh-CN" dirty="0" smtClean="0"/>
              <a:t>border-top</a:t>
            </a:r>
            <a:r>
              <a:rPr lang="zh-CN" altLang="en-US" dirty="0" smtClean="0"/>
              <a:t>属性设置导航列表上边框的样式</a:t>
            </a:r>
          </a:p>
          <a:p>
            <a:pPr lvl="1"/>
            <a:r>
              <a:rPr lang="zh-CN" altLang="en-US" dirty="0" smtClean="0"/>
              <a:t>用</a:t>
            </a:r>
            <a:r>
              <a:rPr lang="en-US" altLang="zh-CN" dirty="0" smtClean="0"/>
              <a:t>margin</a:t>
            </a:r>
            <a:r>
              <a:rPr lang="zh-CN" altLang="en-US" dirty="0" smtClean="0"/>
              <a:t>属性设置课程列表居中显示</a:t>
            </a:r>
          </a:p>
          <a:p>
            <a:pPr lvl="1"/>
            <a:r>
              <a:rPr lang="zh-CN" altLang="en-US" dirty="0" smtClean="0"/>
              <a:t>使用</a:t>
            </a:r>
            <a:r>
              <a:rPr lang="en-US" altLang="zh-CN" dirty="0" smtClean="0"/>
              <a:t>background</a:t>
            </a:r>
            <a:r>
              <a:rPr lang="zh-CN" altLang="en-US" dirty="0" smtClean="0"/>
              <a:t>设置课程导航图标和导航列表图标</a:t>
            </a:r>
          </a:p>
        </p:txBody>
      </p:sp>
      <p:grpSp>
        <p:nvGrpSpPr>
          <p:cNvPr id="4"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14" name="组合 17"/>
          <p:cNvGrpSpPr/>
          <p:nvPr/>
        </p:nvGrpSpPr>
        <p:grpSpPr bwMode="auto">
          <a:xfrm>
            <a:off x="3131343" y="5878036"/>
            <a:ext cx="2786063"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10</a:t>
              </a:r>
              <a:r>
                <a:rPr lang="zh-CN" altLang="en-US" sz="1600" b="1" spc="300" dirty="0">
                  <a:solidFill>
                    <a:srgbClr val="FBFFFE"/>
                  </a:solidFill>
                  <a:latin typeface="微软雅黑" panose="020B0503020204020204" pitchFamily="34" charset="-122"/>
                  <a:ea typeface="微软雅黑" panose="020B0503020204020204" pitchFamily="34" charset="-122"/>
                </a:rPr>
                <a:t>分钟</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21</a:t>
            </a:fld>
            <a:r>
              <a:rPr lang="en-US" altLang="zh-CN" smtClean="0"/>
              <a:t>/37</a:t>
            </a:r>
            <a:endParaRPr lang="zh-CN" altLang="en-US" dirty="0"/>
          </a:p>
        </p:txBody>
      </p:sp>
    </p:spTree>
    <p:extLst>
      <p:ext uri="{BB962C8B-B14F-4D97-AF65-F5344CB8AC3E}">
        <p14:creationId xmlns:p14="http://schemas.microsoft.com/office/powerpoint/2010/main" val="368498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3997" y="3214688"/>
              <a:ext cx="5862712" cy="2058988"/>
              <a:chOff x="2066281" y="2227264"/>
              <a:chExt cx="5862790" cy="2059017"/>
            </a:xfrm>
          </p:grpSpPr>
          <p:grpSp>
            <p:nvGrpSpPr>
              <p:cNvPr id="67592"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22</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7715250" y="274638"/>
            <a:ext cx="971550" cy="582612"/>
          </a:xfrm>
        </p:spPr>
        <p:txBody>
          <a:bodyPr/>
          <a:lstStyle/>
          <a:p>
            <a:pPr eaLnBrk="1" hangingPunct="1"/>
            <a:r>
              <a:rPr smtClean="0">
                <a:solidFill>
                  <a:srgbClr val="121F55"/>
                </a:solidFill>
              </a:rPr>
              <a:t>总结</a:t>
            </a:r>
          </a:p>
        </p:txBody>
      </p:sp>
      <p:sp>
        <p:nvSpPr>
          <p:cNvPr id="70659" name="TextBox 4"/>
          <p:cNvSpPr txBox="1">
            <a:spLocks noChangeArrowheads="1"/>
          </p:cNvSpPr>
          <p:nvPr/>
        </p:nvSpPr>
        <p:spPr bwMode="auto">
          <a:xfrm>
            <a:off x="2149475" y="2111365"/>
            <a:ext cx="5014913"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FF0000"/>
                </a:solidFill>
                <a:ea typeface="微软雅黑" panose="020B0503020204020204" pitchFamily="34" charset="-122"/>
                <a:cs typeface="Arial" panose="020B0604020202020204" pitchFamily="34" charset="0"/>
              </a:rPr>
              <a:t>盒子</a:t>
            </a:r>
            <a:r>
              <a:rPr lang="zh-CN" altLang="en-US" sz="2000" b="1" dirty="0" smtClean="0">
                <a:solidFill>
                  <a:srgbClr val="FF0000"/>
                </a:solidFill>
                <a:ea typeface="微软雅黑" panose="020B0503020204020204" pitchFamily="34" charset="-122"/>
                <a:cs typeface="Arial" panose="020B0604020202020204" pitchFamily="34" charset="0"/>
              </a:rPr>
              <a:t>模型</a:t>
            </a:r>
            <a:endParaRPr lang="en-US" altLang="zh-CN" sz="2000" b="1" dirty="0" smtClean="0">
              <a:solidFill>
                <a:srgbClr val="FF0000"/>
              </a:solidFill>
              <a:ea typeface="微软雅黑" panose="020B0503020204020204" pitchFamily="34" charset="-122"/>
              <a:cs typeface="Arial" panose="020B0604020202020204" pitchFamily="34" charset="0"/>
            </a:endParaRPr>
          </a:p>
          <a:p>
            <a:pPr eaLnBrk="1" hangingPunct="1"/>
            <a:r>
              <a:rPr lang="zh-CN" altLang="en-US" sz="2000" b="1" dirty="0" smtClean="0">
                <a:solidFill>
                  <a:srgbClr val="FF0000"/>
                </a:solidFill>
                <a:ea typeface="微软雅黑" panose="020B0503020204020204" pitchFamily="34" charset="-122"/>
                <a:cs typeface="Arial" panose="020B0604020202020204" pitchFamily="34" charset="0"/>
              </a:rPr>
              <a:t>的使用</a:t>
            </a:r>
            <a:endParaRPr lang="en-US" altLang="zh-CN" sz="2000" b="1" dirty="0" smtClean="0">
              <a:solidFill>
                <a:srgbClr val="FF0000"/>
              </a:solidFill>
              <a:ea typeface="微软雅黑" panose="020B0503020204020204" pitchFamily="34" charset="-122"/>
              <a:cs typeface="Arial" panose="020B0604020202020204" pitchFamily="34" charset="0"/>
            </a:endParaRPr>
          </a:p>
          <a:p>
            <a:pPr eaLnBrk="1" hangingPunct="1"/>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zh-CN" altLang="en-US" sz="2000" b="1" dirty="0">
                <a:ea typeface="微软雅黑" panose="020B0503020204020204" pitchFamily="34" charset="-122"/>
                <a:cs typeface="Arial" panose="020B0604020202020204" pitchFamily="34" charset="0"/>
              </a:rPr>
              <a:t>圆角边框</a:t>
            </a:r>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zh-CN" altLang="zh-CN" sz="2000" b="1" dirty="0">
                <a:ea typeface="微软雅黑" panose="020B0503020204020204" pitchFamily="34" charset="-122"/>
                <a:cs typeface="Arial" panose="020B0604020202020204" pitchFamily="34" charset="0"/>
              </a:rPr>
              <a:t>盒子</a:t>
            </a:r>
            <a:r>
              <a:rPr lang="zh-CN" altLang="zh-CN" sz="2000" b="1" dirty="0" smtClean="0">
                <a:ea typeface="微软雅黑" panose="020B0503020204020204" pitchFamily="34" charset="-122"/>
                <a:cs typeface="Arial" panose="020B0604020202020204" pitchFamily="34" charset="0"/>
              </a:rPr>
              <a:t>阴影</a:t>
            </a:r>
            <a:r>
              <a:rPr lang="zh-CN" altLang="en-US" sz="2000" b="1" dirty="0" smtClean="0">
                <a:ea typeface="微软雅黑" panose="020B0503020204020204" pitchFamily="34" charset="-122"/>
                <a:cs typeface="Arial" panose="020B0604020202020204" pitchFamily="34" charset="0"/>
              </a:rPr>
              <a:t>：</a:t>
            </a:r>
            <a:r>
              <a:rPr lang="en-US" altLang="zh-CN" sz="2000" b="1" dirty="0">
                <a:ea typeface="微软雅黑" panose="020B0503020204020204" pitchFamily="34" charset="-122"/>
                <a:cs typeface="Arial" panose="020B0604020202020204" pitchFamily="34" charset="0"/>
              </a:rPr>
              <a:t>box-shadow</a:t>
            </a:r>
            <a:endParaRPr lang="zh-CN" altLang="en-US" sz="2000" b="1" dirty="0">
              <a:ea typeface="微软雅黑" panose="020B0503020204020204" pitchFamily="34" charset="-122"/>
              <a:cs typeface="Arial" panose="020B0604020202020204" pitchFamily="34" charset="0"/>
            </a:endParaRPr>
          </a:p>
        </p:txBody>
      </p:sp>
      <p:sp>
        <p:nvSpPr>
          <p:cNvPr id="70660" name="AutoShape 3"/>
          <p:cNvSpPr/>
          <p:nvPr/>
        </p:nvSpPr>
        <p:spPr bwMode="auto">
          <a:xfrm>
            <a:off x="4067944" y="1230152"/>
            <a:ext cx="218304" cy="974712"/>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70661" name="TextBox 11"/>
          <p:cNvSpPr txBox="1">
            <a:spLocks noChangeArrowheads="1"/>
          </p:cNvSpPr>
          <p:nvPr/>
        </p:nvSpPr>
        <p:spPr bwMode="auto">
          <a:xfrm>
            <a:off x="3455589" y="1541978"/>
            <a:ext cx="497197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ea typeface="微软雅黑" panose="020B0503020204020204" pitchFamily="34" charset="-122"/>
                <a:cs typeface="Arial" panose="020B0604020202020204" pitchFamily="34" charset="0"/>
              </a:rPr>
              <a:t>边框</a:t>
            </a:r>
            <a:endParaRPr lang="en-US" altLang="zh-CN" sz="1600" b="1" dirty="0" smtClean="0">
              <a:ea typeface="微软雅黑" panose="020B0503020204020204" pitchFamily="34" charset="-122"/>
              <a:cs typeface="Arial" panose="020B0604020202020204" pitchFamily="34" charset="0"/>
            </a:endParaRPr>
          </a:p>
          <a:p>
            <a:pPr eaLnBrk="1" hangingPunct="1"/>
            <a:endParaRPr lang="en-US" altLang="zh-CN" sz="2800" b="1" dirty="0" smtClean="0">
              <a:ea typeface="微软雅黑" panose="020B0503020204020204" pitchFamily="34" charset="-122"/>
              <a:cs typeface="Arial" panose="020B0604020202020204" pitchFamily="34" charset="0"/>
            </a:endParaRPr>
          </a:p>
          <a:p>
            <a:pPr eaLnBrk="1" hangingPunct="1"/>
            <a:r>
              <a:rPr lang="zh-CN" altLang="en-US" sz="1600" b="1" dirty="0">
                <a:ea typeface="微软雅黑" panose="020B0503020204020204" pitchFamily="34" charset="-122"/>
                <a:cs typeface="Arial" panose="020B0604020202020204" pitchFamily="34" charset="0"/>
              </a:rPr>
              <a:t>内边</a:t>
            </a:r>
            <a:r>
              <a:rPr lang="zh-CN" altLang="en-US" sz="1600" b="1" dirty="0" smtClean="0">
                <a:ea typeface="微软雅黑" panose="020B0503020204020204" pitchFamily="34" charset="-122"/>
                <a:cs typeface="Arial" panose="020B0604020202020204" pitchFamily="34" charset="0"/>
              </a:rPr>
              <a:t>距：</a:t>
            </a:r>
            <a:r>
              <a:rPr lang="en-US" altLang="zh-CN" sz="1600" b="1" dirty="0" smtClean="0">
                <a:ea typeface="微软雅黑" panose="020B0503020204020204" pitchFamily="34" charset="-122"/>
                <a:cs typeface="Arial" panose="020B0604020202020204" pitchFamily="34" charset="0"/>
              </a:rPr>
              <a:t>padding</a:t>
            </a:r>
          </a:p>
          <a:p>
            <a:pPr eaLnBrk="1" hangingPunct="1"/>
            <a:endParaRPr lang="en-US" altLang="zh-CN" sz="1600" b="1" dirty="0" smtClean="0">
              <a:ea typeface="微软雅黑" panose="020B0503020204020204" pitchFamily="34" charset="-122"/>
              <a:cs typeface="Arial" panose="020B0604020202020204" pitchFamily="34" charset="0"/>
            </a:endParaRPr>
          </a:p>
          <a:p>
            <a:pPr eaLnBrk="1" hangingPunct="1"/>
            <a:r>
              <a:rPr lang="zh-CN" altLang="en-US" sz="1600" b="1" dirty="0">
                <a:ea typeface="微软雅黑" panose="020B0503020204020204" pitchFamily="34" charset="-122"/>
                <a:cs typeface="Arial" panose="020B0604020202020204" pitchFamily="34" charset="0"/>
              </a:rPr>
              <a:t>外边</a:t>
            </a:r>
            <a:r>
              <a:rPr lang="zh-CN" altLang="en-US" sz="1600" b="1" dirty="0" smtClean="0">
                <a:ea typeface="微软雅黑" panose="020B0503020204020204" pitchFamily="34" charset="-122"/>
                <a:cs typeface="Arial" panose="020B0604020202020204" pitchFamily="34" charset="0"/>
              </a:rPr>
              <a:t>距：</a:t>
            </a:r>
            <a:r>
              <a:rPr lang="en-US" altLang="zh-CN" sz="1600" b="1" dirty="0" smtClean="0">
                <a:ea typeface="微软雅黑" panose="020B0503020204020204" pitchFamily="34" charset="-122"/>
                <a:cs typeface="Arial" panose="020B0604020202020204" pitchFamily="34" charset="0"/>
              </a:rPr>
              <a:t>margin</a:t>
            </a:r>
          </a:p>
          <a:p>
            <a:pPr eaLnBrk="1" hangingPunct="1"/>
            <a:endParaRPr lang="en-US" altLang="zh-CN" sz="1600" b="1" dirty="0" smtClean="0">
              <a:ea typeface="微软雅黑" panose="020B0503020204020204" pitchFamily="34" charset="-122"/>
              <a:cs typeface="Arial" panose="020B0604020202020204" pitchFamily="34" charset="0"/>
            </a:endParaRPr>
          </a:p>
          <a:p>
            <a:pPr eaLnBrk="1" hangingPunct="1"/>
            <a:r>
              <a:rPr lang="zh-CN" altLang="en-US" sz="1600" b="1" dirty="0" smtClean="0">
                <a:ea typeface="微软雅黑" panose="020B0503020204020204" pitchFamily="34" charset="-122"/>
                <a:cs typeface="Arial" panose="020B0604020202020204" pitchFamily="34" charset="0"/>
              </a:rPr>
              <a:t>盒子总尺寸：</a:t>
            </a:r>
            <a:r>
              <a:rPr lang="en-US" altLang="zh-CN" sz="1600" b="1" dirty="0">
                <a:ea typeface="微软雅黑" panose="020B0503020204020204" pitchFamily="34" charset="-122"/>
                <a:cs typeface="Arial" panose="020B0604020202020204" pitchFamily="34" charset="0"/>
              </a:rPr>
              <a:t> </a:t>
            </a:r>
            <a:r>
              <a:rPr lang="en-US" altLang="zh-CN" sz="1600" b="1" dirty="0" err="1">
                <a:ea typeface="微软雅黑" panose="020B0503020204020204" pitchFamily="34" charset="-122"/>
                <a:cs typeface="Arial" panose="020B0604020202020204" pitchFamily="34" charset="0"/>
              </a:rPr>
              <a:t>border+padding+margin</a:t>
            </a:r>
            <a:r>
              <a:rPr lang="en-US" altLang="zh-CN" sz="1600" b="1" dirty="0">
                <a:ea typeface="微软雅黑" panose="020B0503020204020204" pitchFamily="34" charset="-122"/>
                <a:cs typeface="Arial" panose="020B0604020202020204" pitchFamily="34" charset="0"/>
              </a:rPr>
              <a:t>+</a:t>
            </a:r>
            <a:r>
              <a:rPr lang="zh-CN" altLang="en-US" sz="1600" b="1" dirty="0">
                <a:ea typeface="微软雅黑" panose="020B0503020204020204" pitchFamily="34" charset="-122"/>
                <a:cs typeface="Arial" panose="020B0604020202020204" pitchFamily="34" charset="0"/>
              </a:rPr>
              <a:t>内容宽</a:t>
            </a:r>
            <a:r>
              <a:rPr lang="en-US" altLang="zh-CN" sz="1600" b="1" dirty="0">
                <a:ea typeface="微软雅黑" panose="020B0503020204020204" pitchFamily="34" charset="-122"/>
                <a:cs typeface="Arial" panose="020B0604020202020204" pitchFamily="34" charset="0"/>
              </a:rPr>
              <a:t>/</a:t>
            </a:r>
            <a:r>
              <a:rPr lang="zh-CN" altLang="en-US" sz="1600" b="1" dirty="0" smtClean="0">
                <a:ea typeface="微软雅黑" panose="020B0503020204020204" pitchFamily="34" charset="-122"/>
                <a:cs typeface="Arial" panose="020B0604020202020204" pitchFamily="34" charset="0"/>
              </a:rPr>
              <a:t>高</a:t>
            </a:r>
            <a:endParaRPr lang="en-US" altLang="zh-CN" sz="1600" b="1" dirty="0" smtClean="0">
              <a:ea typeface="微软雅黑" panose="020B0503020204020204" pitchFamily="34" charset="-122"/>
              <a:cs typeface="Arial" panose="020B0604020202020204" pitchFamily="34" charset="0"/>
            </a:endParaRPr>
          </a:p>
          <a:p>
            <a:pPr eaLnBrk="1" hangingPunct="1"/>
            <a:endParaRPr lang="en-US" altLang="zh-CN" sz="1000" b="1" dirty="0">
              <a:ea typeface="微软雅黑" panose="020B0503020204020204" pitchFamily="34" charset="-122"/>
              <a:cs typeface="Arial" panose="020B0604020202020204" pitchFamily="34" charset="0"/>
            </a:endParaRPr>
          </a:p>
          <a:p>
            <a:pPr eaLnBrk="1" hangingPunct="1"/>
            <a:endParaRPr lang="en-US" altLang="zh-CN" sz="1000" b="1" dirty="0" smtClean="0">
              <a:ea typeface="微软雅黑" panose="020B0503020204020204" pitchFamily="34" charset="-122"/>
              <a:cs typeface="Arial" panose="020B0604020202020204" pitchFamily="34" charset="0"/>
            </a:endParaRPr>
          </a:p>
        </p:txBody>
      </p:sp>
      <p:sp>
        <p:nvSpPr>
          <p:cNvPr id="70662" name="TextBox 12"/>
          <p:cNvSpPr txBox="1">
            <a:spLocks noChangeArrowheads="1"/>
          </p:cNvSpPr>
          <p:nvPr/>
        </p:nvSpPr>
        <p:spPr bwMode="auto">
          <a:xfrm>
            <a:off x="4265712" y="1076543"/>
            <a:ext cx="20272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600" b="1" dirty="0" smtClean="0">
                <a:ea typeface="微软雅黑" panose="020B0503020204020204" pitchFamily="34" charset="-122"/>
                <a:cs typeface="Arial" panose="020B0604020202020204" pitchFamily="34" charset="0"/>
              </a:rPr>
              <a:t>border-color</a:t>
            </a:r>
          </a:p>
          <a:p>
            <a:pPr eaLnBrk="1" hangingPunct="1">
              <a:lnSpc>
                <a:spcPct val="150000"/>
              </a:lnSpc>
            </a:pPr>
            <a:r>
              <a:rPr lang="en-US" altLang="zh-CN" sz="1600" b="1" dirty="0" smtClean="0">
                <a:ea typeface="微软雅黑" panose="020B0503020204020204" pitchFamily="34" charset="-122"/>
                <a:cs typeface="Arial" panose="020B0604020202020204" pitchFamily="34" charset="0"/>
              </a:rPr>
              <a:t>border-width</a:t>
            </a:r>
          </a:p>
          <a:p>
            <a:pPr eaLnBrk="1" hangingPunct="1">
              <a:lnSpc>
                <a:spcPct val="150000"/>
              </a:lnSpc>
            </a:pPr>
            <a:r>
              <a:rPr lang="en-US" altLang="zh-CN" sz="1600" b="1" dirty="0" smtClean="0">
                <a:ea typeface="微软雅黑" panose="020B0503020204020204" pitchFamily="34" charset="-122"/>
                <a:cs typeface="Arial" panose="020B0604020202020204" pitchFamily="34" charset="0"/>
              </a:rPr>
              <a:t>border-style</a:t>
            </a:r>
            <a:endParaRPr lang="zh-CN" altLang="en-US" sz="1600" b="1" dirty="0">
              <a:ea typeface="微软雅黑" panose="020B0503020204020204" pitchFamily="34" charset="-122"/>
              <a:cs typeface="Arial" panose="020B0604020202020204" pitchFamily="34" charset="0"/>
            </a:endParaRPr>
          </a:p>
        </p:txBody>
      </p:sp>
      <p:sp>
        <p:nvSpPr>
          <p:cNvPr id="70663" name="AutoShape 3"/>
          <p:cNvSpPr/>
          <p:nvPr/>
        </p:nvSpPr>
        <p:spPr bwMode="auto">
          <a:xfrm>
            <a:off x="3294855" y="1353403"/>
            <a:ext cx="214313" cy="2328560"/>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70664" name="TextBox 15"/>
          <p:cNvSpPr txBox="1">
            <a:spLocks noChangeArrowheads="1"/>
          </p:cNvSpPr>
          <p:nvPr/>
        </p:nvSpPr>
        <p:spPr bwMode="auto">
          <a:xfrm>
            <a:off x="109519" y="3529016"/>
            <a:ext cx="1819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ea typeface="微软雅黑" panose="020B0503020204020204" pitchFamily="34" charset="-122"/>
                <a:cs typeface="Arial" panose="020B0604020202020204" pitchFamily="34" charset="0"/>
              </a:rPr>
              <a:t>盒子模型</a:t>
            </a:r>
            <a:endParaRPr lang="en-US" altLang="zh-CN" sz="2000" b="1" dirty="0">
              <a:ea typeface="微软雅黑" panose="020B0503020204020204" pitchFamily="34" charset="-122"/>
              <a:cs typeface="Arial" panose="020B0604020202020204" pitchFamily="34" charset="0"/>
            </a:endParaRPr>
          </a:p>
        </p:txBody>
      </p:sp>
      <p:sp>
        <p:nvSpPr>
          <p:cNvPr id="70665" name="AutoShape 3"/>
          <p:cNvSpPr/>
          <p:nvPr/>
        </p:nvSpPr>
        <p:spPr bwMode="auto">
          <a:xfrm>
            <a:off x="1836738" y="1975401"/>
            <a:ext cx="357187" cy="3536354"/>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4" name="AutoShape 3"/>
          <p:cNvSpPr/>
          <p:nvPr/>
        </p:nvSpPr>
        <p:spPr bwMode="auto">
          <a:xfrm>
            <a:off x="3348433" y="4143603"/>
            <a:ext cx="107156" cy="725780"/>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5" name="TextBox 14"/>
          <p:cNvSpPr txBox="1">
            <a:spLocks noChangeArrowheads="1"/>
          </p:cNvSpPr>
          <p:nvPr/>
        </p:nvSpPr>
        <p:spPr bwMode="auto">
          <a:xfrm>
            <a:off x="3509168" y="4069315"/>
            <a:ext cx="2935040" cy="78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600" b="1" dirty="0" smtClean="0">
                <a:ea typeface="微软雅黑" panose="020B0503020204020204" pitchFamily="34" charset="-122"/>
                <a:cs typeface="Arial" panose="020B0604020202020204" pitchFamily="34" charset="0"/>
              </a:rPr>
              <a:t>border-radius</a:t>
            </a:r>
            <a:r>
              <a:rPr lang="zh-CN" altLang="en-US" sz="1600" b="1" dirty="0" smtClean="0">
                <a:ea typeface="微软雅黑" panose="020B0503020204020204" pitchFamily="34" charset="-122"/>
                <a:cs typeface="Arial" panose="020B0604020202020204" pitchFamily="34" charset="0"/>
              </a:rPr>
              <a:t>语法</a:t>
            </a:r>
            <a:endParaRPr lang="en-US" altLang="zh-CN" sz="1600" b="1" dirty="0" smtClean="0">
              <a:ea typeface="微软雅黑" panose="020B0503020204020204" pitchFamily="34" charset="-122"/>
              <a:cs typeface="Arial" panose="020B0604020202020204" pitchFamily="34" charset="0"/>
            </a:endParaRPr>
          </a:p>
          <a:p>
            <a:pPr eaLnBrk="1" hangingPunct="1">
              <a:lnSpc>
                <a:spcPct val="150000"/>
              </a:lnSpc>
            </a:pPr>
            <a:r>
              <a:rPr lang="en-US" altLang="zh-CN" sz="1600" b="1" dirty="0">
                <a:ea typeface="微软雅黑" panose="020B0503020204020204" pitchFamily="34" charset="-122"/>
                <a:cs typeface="Arial" panose="020B0604020202020204" pitchFamily="34" charset="0"/>
              </a:rPr>
              <a:t>border-radius</a:t>
            </a:r>
            <a:r>
              <a:rPr lang="zh-CN" altLang="en-US" sz="1600" b="1" dirty="0">
                <a:ea typeface="微软雅黑" panose="020B0503020204020204" pitchFamily="34" charset="-122"/>
                <a:cs typeface="Arial" panose="020B0604020202020204" pitchFamily="34" charset="0"/>
              </a:rPr>
              <a:t>制作特殊图形</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23</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6376" y="285728"/>
            <a:ext cx="1008236" cy="523220"/>
          </a:xfrm>
        </p:spPr>
        <p:txBody>
          <a:bodyPr/>
          <a:lstStyle/>
          <a:p>
            <a:r>
              <a:rPr lang="zh-CN" altLang="en-US" smtClean="0"/>
              <a:t>作业</a:t>
            </a:r>
            <a:endParaRPr lang="zh-CN" altLang="en-US" dirty="0"/>
          </a:p>
        </p:txBody>
      </p:sp>
      <p:sp>
        <p:nvSpPr>
          <p:cNvPr id="3" name="内容占位符 2"/>
          <p:cNvSpPr>
            <a:spLocks noGrp="1"/>
          </p:cNvSpPr>
          <p:nvPr>
            <p:ph idx="1"/>
          </p:nvPr>
        </p:nvSpPr>
        <p:spPr/>
        <p:txBody>
          <a:bodyPr/>
          <a:lstStyle/>
          <a:p>
            <a:pPr lvl="0"/>
            <a:endParaRPr lang="en-US" altLang="zh-CN" dirty="0" smtClean="0">
              <a:solidFill>
                <a:srgbClr val="FF0000"/>
              </a:solidFill>
            </a:endParaRPr>
          </a:p>
          <a:p>
            <a:pPr lvl="1"/>
            <a:endParaRPr lang="zh-CN" altLang="en-US" dirty="0" smtClean="0"/>
          </a:p>
          <a:p>
            <a:pPr lvl="0"/>
            <a:r>
              <a:rPr lang="zh-CN" altLang="en-US" dirty="0" smtClean="0"/>
              <a:t>预习</a:t>
            </a:r>
          </a:p>
          <a:p>
            <a:pPr marL="0" lvl="0" indent="0">
              <a:buNone/>
            </a:pPr>
            <a:endParaRPr lang="zh-CN" altLang="en-US" dirty="0"/>
          </a:p>
          <a:p>
            <a:pPr lvl="2"/>
            <a:r>
              <a:rPr lang="zh-CN" altLang="zh-CN" dirty="0" smtClean="0"/>
              <a:t>复习</a:t>
            </a:r>
            <a:r>
              <a:rPr lang="zh-CN" altLang="en-US" dirty="0" smtClean="0"/>
              <a:t>第一</a:t>
            </a:r>
            <a:r>
              <a:rPr lang="zh-CN" altLang="zh-CN" dirty="0" smtClean="0"/>
              <a:t>章学习</a:t>
            </a:r>
            <a:r>
              <a:rPr lang="zh-CN" altLang="zh-CN" dirty="0"/>
              <a:t>过的块元素和行内元素的概念及特性</a:t>
            </a:r>
            <a:endParaRPr lang="en-US" altLang="zh-CN" dirty="0" smtClean="0"/>
          </a:p>
          <a:p>
            <a:pPr lvl="2"/>
            <a:r>
              <a:rPr lang="zh-CN" altLang="en-US" dirty="0" smtClean="0"/>
              <a:t>了解浮动在网页中的应用，</a:t>
            </a:r>
            <a:r>
              <a:rPr lang="en-US" altLang="zh-CN" dirty="0" smtClean="0"/>
              <a:t>left</a:t>
            </a:r>
            <a:r>
              <a:rPr lang="zh-CN" altLang="en-US" dirty="0" smtClean="0"/>
              <a:t>和</a:t>
            </a:r>
            <a:r>
              <a:rPr lang="en-US" altLang="zh-CN" dirty="0" smtClean="0"/>
              <a:t>right</a:t>
            </a:r>
            <a:r>
              <a:rPr lang="zh-CN" altLang="en-US" dirty="0" smtClean="0"/>
              <a:t>的区别？</a:t>
            </a:r>
            <a:endParaRPr lang="en-US" altLang="zh-CN" dirty="0" smtClean="0"/>
          </a:p>
          <a:p>
            <a:pPr lvl="2"/>
            <a:r>
              <a:rPr lang="zh-CN" altLang="en-US" dirty="0" smtClean="0"/>
              <a:t>使用</a:t>
            </a:r>
            <a:r>
              <a:rPr lang="en-US" altLang="zh-CN" dirty="0" smtClean="0"/>
              <a:t>clear</a:t>
            </a:r>
            <a:r>
              <a:rPr lang="zh-CN" altLang="en-US" dirty="0" smtClean="0"/>
              <a:t>属性清除浮动时，属性值</a:t>
            </a:r>
            <a:r>
              <a:rPr lang="en-US" altLang="zh-CN" dirty="0" smtClean="0"/>
              <a:t>left</a:t>
            </a:r>
            <a:r>
              <a:rPr lang="zh-CN" altLang="en-US" dirty="0" smtClean="0"/>
              <a:t>、</a:t>
            </a:r>
            <a:r>
              <a:rPr lang="en-US" altLang="zh-CN" dirty="0" smtClean="0"/>
              <a:t>right</a:t>
            </a:r>
            <a:r>
              <a:rPr lang="zh-CN" altLang="en-US" dirty="0" smtClean="0"/>
              <a:t>和</a:t>
            </a:r>
            <a:r>
              <a:rPr lang="en-US" altLang="zh-CN" dirty="0" smtClean="0"/>
              <a:t>both</a:t>
            </a:r>
            <a:r>
              <a:rPr lang="zh-CN" altLang="en-US" dirty="0" smtClean="0"/>
              <a:t>有什么区别？</a:t>
            </a:r>
            <a:endParaRPr lang="en-US" altLang="zh-CN" dirty="0" smtClean="0"/>
          </a:p>
          <a:p>
            <a:pPr lvl="2"/>
            <a:r>
              <a:rPr lang="zh-CN" altLang="en-US" dirty="0"/>
              <a:t>解决父级边框塌陷</a:t>
            </a:r>
            <a:r>
              <a:rPr lang="zh-CN" altLang="en-US" dirty="0" smtClean="0"/>
              <a:t>的</a:t>
            </a:r>
            <a:r>
              <a:rPr lang="en-US" altLang="zh-CN" dirty="0" smtClean="0"/>
              <a:t>4</a:t>
            </a:r>
            <a:r>
              <a:rPr lang="zh-CN" altLang="en-US" dirty="0" smtClean="0"/>
              <a:t>种方法分别是什么，各自的使用场景是什么</a:t>
            </a:r>
            <a:endParaRPr lang="en-US" altLang="zh-CN" dirty="0" smtClean="0"/>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24</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6－2.JPG"/>
          <p:cNvPicPr>
            <a:picLocks noChangeAspect="1"/>
          </p:cNvPicPr>
          <p:nvPr/>
        </p:nvPicPr>
        <p:blipFill>
          <a:blip r:embed="rId3"/>
          <a:stretch>
            <a:fillRect/>
          </a:stretch>
        </p:blipFill>
        <p:spPr>
          <a:xfrm>
            <a:off x="4875727" y="2366716"/>
            <a:ext cx="4132973" cy="2790476"/>
          </a:xfrm>
          <a:prstGeom prst="rect">
            <a:avLst/>
          </a:prstGeom>
        </p:spPr>
      </p:pic>
      <p:sp>
        <p:nvSpPr>
          <p:cNvPr id="1027" name="标题 1"/>
          <p:cNvSpPr>
            <a:spLocks noGrp="1"/>
          </p:cNvSpPr>
          <p:nvPr>
            <p:ph type="title"/>
          </p:nvPr>
        </p:nvSpPr>
        <p:spPr>
          <a:xfrm>
            <a:off x="6215074" y="285728"/>
            <a:ext cx="2749538" cy="523220"/>
          </a:xfrm>
        </p:spPr>
        <p:txBody>
          <a:bodyPr/>
          <a:lstStyle/>
          <a:p>
            <a:r>
              <a:rPr lang="zh-CN" altLang="en-US" smtClean="0"/>
              <a:t>什么是盒子模型</a:t>
            </a:r>
            <a:endParaRPr lang="zh-CN" altLang="en-US" dirty="0" smtClean="0"/>
          </a:p>
        </p:txBody>
      </p:sp>
      <p:pic>
        <p:nvPicPr>
          <p:cNvPr id="18" name="图片 17" descr="6－2.JPG"/>
          <p:cNvPicPr>
            <a:picLocks noChangeAspect="1"/>
          </p:cNvPicPr>
          <p:nvPr/>
        </p:nvPicPr>
        <p:blipFill>
          <a:blip r:embed="rId3"/>
          <a:stretch>
            <a:fillRect/>
          </a:stretch>
        </p:blipFill>
        <p:spPr>
          <a:xfrm>
            <a:off x="251520" y="2265144"/>
            <a:ext cx="4368956" cy="2949806"/>
          </a:xfrm>
          <a:prstGeom prst="rect">
            <a:avLst/>
          </a:prstGeom>
        </p:spPr>
      </p:pic>
      <p:pic>
        <p:nvPicPr>
          <p:cNvPr id="27" name="内容占位符 26" descr="6－3.JPG"/>
          <p:cNvPicPr>
            <a:picLocks noGrp="1" noChangeAspect="1"/>
          </p:cNvPicPr>
          <p:nvPr>
            <p:ph idx="1"/>
          </p:nvPr>
        </p:nvPicPr>
        <p:blipFill>
          <a:blip r:embed="rId4"/>
          <a:stretch>
            <a:fillRect/>
          </a:stretch>
        </p:blipFill>
        <p:spPr>
          <a:xfrm>
            <a:off x="3038476" y="2073604"/>
            <a:ext cx="3676664" cy="3161725"/>
          </a:xfrm>
        </p:spPr>
      </p:pic>
      <p:sp>
        <p:nvSpPr>
          <p:cNvPr id="29" name="线形标注 1 28"/>
          <p:cNvSpPr/>
          <p:nvPr/>
        </p:nvSpPr>
        <p:spPr bwMode="auto">
          <a:xfrm flipH="1">
            <a:off x="2786050" y="857232"/>
            <a:ext cx="1428760" cy="571504"/>
          </a:xfrm>
          <a:prstGeom prst="borderCallout1">
            <a:avLst>
              <a:gd name="adj1" fmla="val 104253"/>
              <a:gd name="adj2" fmla="val 50704"/>
              <a:gd name="adj3" fmla="val 315463"/>
              <a:gd name="adj4" fmla="val 3074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边框</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border</a:t>
            </a:r>
            <a:r>
              <a:rPr lang="zh-CN" altLang="en-US" b="1" kern="0" dirty="0">
                <a:solidFill>
                  <a:schemeClr val="bg1"/>
                </a:solidFill>
                <a:latin typeface="+mn-lt"/>
                <a:ea typeface="+mn-ea"/>
              </a:rPr>
              <a:t>）</a:t>
            </a:r>
          </a:p>
        </p:txBody>
      </p:sp>
      <p:cxnSp>
        <p:nvCxnSpPr>
          <p:cNvPr id="30" name="直接箭头连接符 29"/>
          <p:cNvCxnSpPr/>
          <p:nvPr/>
        </p:nvCxnSpPr>
        <p:spPr>
          <a:xfrm flipH="1">
            <a:off x="2928926" y="2132856"/>
            <a:ext cx="1589" cy="3082094"/>
          </a:xfrm>
          <a:prstGeom prst="straightConnector1">
            <a:avLst/>
          </a:prstGeom>
          <a:noFill/>
          <a:ln w="38100">
            <a:solidFill>
              <a:srgbClr val="FF0000"/>
            </a:solidFill>
            <a:round/>
            <a:headEnd type="triangle" w="med" len="med"/>
            <a:tailEnd type="triangle" w="med" len="med"/>
          </a:ln>
        </p:spPr>
      </p:cxnSp>
      <p:sp>
        <p:nvSpPr>
          <p:cNvPr id="33" name="矩形 32"/>
          <p:cNvSpPr/>
          <p:nvPr/>
        </p:nvSpPr>
        <p:spPr bwMode="auto">
          <a:xfrm flipH="1">
            <a:off x="1428728" y="3500438"/>
            <a:ext cx="1428760"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高</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height</a:t>
            </a:r>
            <a:r>
              <a:rPr lang="zh-CN" altLang="en-US" b="1" kern="0" dirty="0">
                <a:solidFill>
                  <a:schemeClr val="bg1"/>
                </a:solidFill>
                <a:latin typeface="+mn-lt"/>
                <a:ea typeface="+mn-ea"/>
              </a:rPr>
              <a:t>）</a:t>
            </a:r>
          </a:p>
        </p:txBody>
      </p:sp>
      <p:sp>
        <p:nvSpPr>
          <p:cNvPr id="34" name="Line 10"/>
          <p:cNvSpPr>
            <a:spLocks noChangeShapeType="1"/>
          </p:cNvSpPr>
          <p:nvPr/>
        </p:nvSpPr>
        <p:spPr bwMode="auto">
          <a:xfrm>
            <a:off x="3071802" y="5286388"/>
            <a:ext cx="3643338"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5" name="矩形 34"/>
          <p:cNvSpPr/>
          <p:nvPr/>
        </p:nvSpPr>
        <p:spPr bwMode="auto">
          <a:xfrm flipH="1">
            <a:off x="4214810" y="5357826"/>
            <a:ext cx="1285884"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宽</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width</a:t>
            </a:r>
            <a:r>
              <a:rPr lang="zh-CN" altLang="en-US" b="1" kern="0" dirty="0">
                <a:solidFill>
                  <a:schemeClr val="bg1"/>
                </a:solidFill>
                <a:latin typeface="+mn-lt"/>
                <a:ea typeface="+mn-ea"/>
              </a:rPr>
              <a:t>）</a:t>
            </a:r>
          </a:p>
        </p:txBody>
      </p:sp>
      <p:sp>
        <p:nvSpPr>
          <p:cNvPr id="36" name="Line 13"/>
          <p:cNvSpPr>
            <a:spLocks noChangeShapeType="1"/>
          </p:cNvSpPr>
          <p:nvPr/>
        </p:nvSpPr>
        <p:spPr bwMode="auto">
          <a:xfrm>
            <a:off x="4786314" y="2060848"/>
            <a:ext cx="0" cy="510326"/>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7" name="矩形 36"/>
          <p:cNvSpPr/>
          <p:nvPr/>
        </p:nvSpPr>
        <p:spPr bwMode="auto">
          <a:xfrm flipH="1">
            <a:off x="4929190" y="1714488"/>
            <a:ext cx="1428760"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外边距</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margin</a:t>
            </a:r>
            <a:r>
              <a:rPr lang="zh-CN" altLang="en-US" b="1" kern="0" dirty="0">
                <a:solidFill>
                  <a:schemeClr val="bg1"/>
                </a:solidFill>
                <a:latin typeface="+mn-lt"/>
                <a:ea typeface="+mn-ea"/>
              </a:rPr>
              <a:t>）</a:t>
            </a:r>
          </a:p>
        </p:txBody>
      </p:sp>
      <p:sp>
        <p:nvSpPr>
          <p:cNvPr id="38" name="Line 13"/>
          <p:cNvSpPr>
            <a:spLocks noChangeShapeType="1"/>
          </p:cNvSpPr>
          <p:nvPr/>
        </p:nvSpPr>
        <p:spPr bwMode="auto">
          <a:xfrm>
            <a:off x="4357686" y="2708920"/>
            <a:ext cx="0" cy="505766"/>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9" name="矩形 38"/>
          <p:cNvSpPr/>
          <p:nvPr/>
        </p:nvSpPr>
        <p:spPr bwMode="auto">
          <a:xfrm flipH="1">
            <a:off x="4500562" y="2571744"/>
            <a:ext cx="1714512"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内边距</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padding</a:t>
            </a:r>
            <a:r>
              <a:rPr lang="zh-CN" altLang="en-US" b="1" kern="0" dirty="0">
                <a:solidFill>
                  <a:schemeClr val="bg1"/>
                </a:solidFill>
                <a:latin typeface="+mn-lt"/>
                <a:ea typeface="+mn-ea"/>
              </a:rPr>
              <a:t>）</a:t>
            </a:r>
          </a:p>
        </p:txBody>
      </p:sp>
      <p:sp>
        <p:nvSpPr>
          <p:cNvPr id="40" name="矩形 39"/>
          <p:cNvSpPr/>
          <p:nvPr/>
        </p:nvSpPr>
        <p:spPr bwMode="auto">
          <a:xfrm flipH="1">
            <a:off x="4211960" y="3388151"/>
            <a:ext cx="1285884"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网页元素</a:t>
            </a:r>
          </a:p>
        </p:txBody>
      </p:sp>
      <p:pic>
        <p:nvPicPr>
          <p:cNvPr id="41" name="图片 40" descr="6－4.JPG"/>
          <p:cNvPicPr>
            <a:picLocks noChangeAspect="1"/>
          </p:cNvPicPr>
          <p:nvPr/>
        </p:nvPicPr>
        <p:blipFill>
          <a:blip r:embed="rId5"/>
          <a:stretch>
            <a:fillRect/>
          </a:stretch>
        </p:blipFill>
        <p:spPr>
          <a:xfrm>
            <a:off x="1783068" y="692924"/>
            <a:ext cx="6143668" cy="5615027"/>
          </a:xfrm>
          <a:prstGeom prst="rect">
            <a:avLst/>
          </a:prstGeom>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3</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childTnLst>
                          </p:cTn>
                        </p:par>
                        <p:par>
                          <p:cTn id="9" fill="hold">
                            <p:stCondLst>
                              <p:cond delay="0"/>
                            </p:stCondLst>
                            <p:childTnLst>
                              <p:par>
                                <p:cTn id="10" presetID="2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6376" y="285728"/>
            <a:ext cx="1008236" cy="523220"/>
          </a:xfrm>
        </p:spPr>
        <p:txBody>
          <a:bodyPr/>
          <a:lstStyle/>
          <a:p>
            <a:r>
              <a:rPr lang="zh-CN" altLang="en-US" smtClean="0"/>
              <a:t>边框</a:t>
            </a:r>
            <a:endParaRPr lang="zh-CN" altLang="en-US" dirty="0"/>
          </a:p>
        </p:txBody>
      </p:sp>
      <p:sp>
        <p:nvSpPr>
          <p:cNvPr id="3" name="内容占位符 2"/>
          <p:cNvSpPr>
            <a:spLocks noGrp="1"/>
          </p:cNvSpPr>
          <p:nvPr>
            <p:ph idx="1"/>
          </p:nvPr>
        </p:nvSpPr>
        <p:spPr/>
        <p:txBody>
          <a:bodyPr/>
          <a:lstStyle/>
          <a:p>
            <a:r>
              <a:rPr lang="zh-CN" altLang="en-US" smtClean="0"/>
              <a:t>边框</a:t>
            </a:r>
            <a:endParaRPr lang="en-US" altLang="zh-CN" smtClean="0"/>
          </a:p>
          <a:p>
            <a:pPr lvl="1"/>
            <a:r>
              <a:rPr lang="en-US" altLang="zh-CN" smtClean="0"/>
              <a:t>border-color</a:t>
            </a:r>
          </a:p>
          <a:p>
            <a:pPr lvl="1"/>
            <a:r>
              <a:rPr lang="en-US" altLang="zh-CN" smtClean="0"/>
              <a:t>border-width</a:t>
            </a:r>
          </a:p>
          <a:p>
            <a:pPr lvl="1"/>
            <a:r>
              <a:rPr lang="en-US" altLang="zh-CN" smtClean="0"/>
              <a:t>border-style</a:t>
            </a:r>
            <a:endParaRPr lang="zh-CN" altLang="en-US" dirty="0"/>
          </a:p>
        </p:txBody>
      </p:sp>
      <p:graphicFrame>
        <p:nvGraphicFramePr>
          <p:cNvPr id="5" name="表格 4"/>
          <p:cNvGraphicFramePr>
            <a:graphicFrameLocks noGrp="1"/>
          </p:cNvGraphicFramePr>
          <p:nvPr/>
        </p:nvGraphicFramePr>
        <p:xfrm>
          <a:off x="428596" y="2143116"/>
          <a:ext cx="8429684" cy="4500594"/>
        </p:xfrm>
        <a:graphic>
          <a:graphicData uri="http://schemas.openxmlformats.org/drawingml/2006/table">
            <a:tbl>
              <a:tblPr/>
              <a:tblGrid>
                <a:gridCol w="2143142"/>
                <a:gridCol w="2786082"/>
                <a:gridCol w="3500460"/>
              </a:tblGrid>
              <a:tr h="4106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bg1"/>
                          </a:solidFill>
                          <a:effectLst/>
                          <a:latin typeface="+mn-lt"/>
                          <a:ea typeface="+mn-ea"/>
                          <a:cs typeface="+mn-cs"/>
                        </a:rPr>
                        <a:t>属性</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bg1"/>
                          </a:solidFill>
                          <a:effectLst/>
                          <a:latin typeface="+mn-lt"/>
                          <a:ea typeface="+mn-ea"/>
                          <a:cs typeface="+mn-cs"/>
                        </a:rPr>
                        <a:t>说明</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bg1"/>
                          </a:solidFill>
                          <a:effectLst/>
                          <a:latin typeface="+mn-lt"/>
                          <a:ea typeface="+mn-ea"/>
                          <a:cs typeface="+mn-cs"/>
                        </a:rPr>
                        <a:t>示例</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7517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border-top-color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上边框颜色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border-top-color:#369;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42862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border-right-color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右边框颜色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border-right-color:#369;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border-bottom-color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下边框颜色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border-bottom-color:#fae45b;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border-left-color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左边框颜色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border-left-color:#efcd56;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357190">
                <a:tc rowSpan="4">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四个边框为同一颜色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border-color:#eeff34;</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642942">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上、下边框颜色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#369</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左、右边框颜色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border-color:#369 #000;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928694">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上边框颜色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#369</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左、右边框颜色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下边框颜色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#f00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border-color:#369 #000 #f00;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642942">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上、右、下、左边框颜色</a:t>
                      </a:r>
                      <a:r>
                        <a:rPr kumimoji="0" lang="zh-CN" altLang="en-US" sz="1600" b="1" u="none" strike="noStrike" kern="1200" cap="none" normalizeH="0" baseline="0" dirty="0" smtClean="0">
                          <a:ln>
                            <a:noFill/>
                          </a:ln>
                          <a:solidFill>
                            <a:schemeClr val="dk1"/>
                          </a:solidFill>
                          <a:effectLst/>
                          <a:latin typeface="+mn-lt"/>
                          <a:ea typeface="+mn-ea"/>
                          <a:cs typeface="+mn-cs"/>
                        </a:rPr>
                        <a:t>：</a:t>
                      </a:r>
                      <a:endParaRPr kumimoji="0" lang="en-US"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#369</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#f00</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#00f</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border-color:#369 #000 #f00 #00f;</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bl>
          </a:graphicData>
        </a:graphic>
      </p:graphicFrame>
      <p:sp>
        <p:nvSpPr>
          <p:cNvPr id="6" name="灯片编号占位符 5"/>
          <p:cNvSpPr>
            <a:spLocks noGrp="1"/>
          </p:cNvSpPr>
          <p:nvPr>
            <p:ph type="sldNum" sz="quarter" idx="10"/>
          </p:nvPr>
        </p:nvSpPr>
        <p:spPr/>
        <p:txBody>
          <a:bodyPr/>
          <a:lstStyle/>
          <a:p>
            <a:pPr>
              <a:defRPr/>
            </a:pPr>
            <a:fld id="{A6BFE9AD-FDCB-49EE-8AAC-4269F814AA90}" type="slidenum">
              <a:rPr lang="zh-CN" altLang="en-US" smtClean="0"/>
              <a:t>4</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7020272" y="285728"/>
            <a:ext cx="1944340" cy="523220"/>
          </a:xfrm>
        </p:spPr>
        <p:txBody>
          <a:bodyPr/>
          <a:lstStyle/>
          <a:p>
            <a:r>
              <a:rPr lang="zh-CN" altLang="en-US" smtClean="0"/>
              <a:t>边框粗细</a:t>
            </a:r>
            <a:endParaRPr lang="zh-CN" altLang="en-US" dirty="0" smtClean="0"/>
          </a:p>
        </p:txBody>
      </p:sp>
      <p:sp>
        <p:nvSpPr>
          <p:cNvPr id="20483" name="内容占位符 2"/>
          <p:cNvSpPr>
            <a:spLocks noGrp="1"/>
          </p:cNvSpPr>
          <p:nvPr>
            <p:ph idx="1"/>
          </p:nvPr>
        </p:nvSpPr>
        <p:spPr/>
        <p:txBody>
          <a:bodyPr/>
          <a:lstStyle/>
          <a:p>
            <a:r>
              <a:rPr lang="en-US" altLang="zh-CN" dirty="0" smtClean="0"/>
              <a:t>border-width</a:t>
            </a:r>
          </a:p>
          <a:p>
            <a:pPr lvl="1"/>
            <a:r>
              <a:rPr lang="en-US" altLang="zh-CN" dirty="0" smtClean="0"/>
              <a:t>thin</a:t>
            </a:r>
          </a:p>
          <a:p>
            <a:pPr lvl="1"/>
            <a:r>
              <a:rPr lang="en-US" altLang="zh-CN" dirty="0" smtClean="0"/>
              <a:t>medium</a:t>
            </a:r>
          </a:p>
          <a:p>
            <a:pPr lvl="1"/>
            <a:r>
              <a:rPr lang="en-US" altLang="zh-CN" dirty="0" smtClean="0"/>
              <a:t>thick</a:t>
            </a:r>
          </a:p>
          <a:p>
            <a:pPr lvl="1"/>
            <a:r>
              <a:rPr lang="zh-CN" altLang="en-US" dirty="0" smtClean="0">
                <a:solidFill>
                  <a:srgbClr val="FF0000"/>
                </a:solidFill>
              </a:rPr>
              <a:t>像素值</a:t>
            </a:r>
          </a:p>
        </p:txBody>
      </p:sp>
      <p:sp>
        <p:nvSpPr>
          <p:cNvPr id="5" name="AutoShape 4"/>
          <p:cNvSpPr>
            <a:spLocks noChangeArrowheads="1"/>
          </p:cNvSpPr>
          <p:nvPr/>
        </p:nvSpPr>
        <p:spPr bwMode="auto">
          <a:xfrm>
            <a:off x="1285852" y="3571876"/>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border-top-width:5px;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border-right-width:10px;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border-bottom-width:8px;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border-left-width:22px;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border-width:5px ;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border-width:20px 2px;</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border-width:5px 1px 6px;</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border-width:1px 3px 5px 2px;</a:t>
            </a:r>
            <a:endParaRPr lang="en-US" altLang="zh-CN" b="1" dirty="0">
              <a:solidFill>
                <a:schemeClr val="accent5">
                  <a:lumMod val="10000"/>
                </a:schemeClr>
              </a:solidFill>
              <a:latin typeface="+mn-lt"/>
            </a:endParaRPr>
          </a:p>
        </p:txBody>
      </p:sp>
      <p:grpSp>
        <p:nvGrpSpPr>
          <p:cNvPr id="25" name="组合 24"/>
          <p:cNvGrpSpPr/>
          <p:nvPr/>
        </p:nvGrpSpPr>
        <p:grpSpPr>
          <a:xfrm>
            <a:off x="142844" y="3501008"/>
            <a:ext cx="1000132" cy="414475"/>
            <a:chOff x="1000100" y="2528843"/>
            <a:chExt cx="1000132" cy="414475"/>
          </a:xfrm>
        </p:grpSpPr>
        <p:pic>
          <p:nvPicPr>
            <p:cNvPr id="27"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8" name="TextBox 2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5</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7236296" y="285728"/>
            <a:ext cx="1728316" cy="523220"/>
          </a:xfrm>
        </p:spPr>
        <p:txBody>
          <a:bodyPr/>
          <a:lstStyle/>
          <a:p>
            <a:r>
              <a:rPr lang="zh-CN" altLang="en-US" smtClean="0"/>
              <a:t>边框样式</a:t>
            </a:r>
            <a:endParaRPr lang="zh-CN" altLang="en-US" dirty="0" smtClean="0"/>
          </a:p>
        </p:txBody>
      </p:sp>
      <p:sp>
        <p:nvSpPr>
          <p:cNvPr id="21507" name="内容占位符 2"/>
          <p:cNvSpPr>
            <a:spLocks noGrp="1"/>
          </p:cNvSpPr>
          <p:nvPr>
            <p:ph idx="1"/>
          </p:nvPr>
        </p:nvSpPr>
        <p:spPr/>
        <p:txBody>
          <a:bodyPr/>
          <a:lstStyle/>
          <a:p>
            <a:r>
              <a:rPr lang="en-US" altLang="zh-CN" dirty="0" smtClean="0"/>
              <a:t>border-style</a:t>
            </a:r>
          </a:p>
          <a:p>
            <a:pPr lvl="1"/>
            <a:r>
              <a:rPr lang="en-US" altLang="zh-CN" dirty="0" smtClean="0"/>
              <a:t>none</a:t>
            </a:r>
          </a:p>
          <a:p>
            <a:pPr lvl="1"/>
            <a:r>
              <a:rPr lang="en-US" altLang="zh-CN" dirty="0" smtClean="0"/>
              <a:t>hidden</a:t>
            </a:r>
          </a:p>
          <a:p>
            <a:pPr lvl="1"/>
            <a:r>
              <a:rPr lang="en-US" altLang="zh-CN" dirty="0" smtClean="0"/>
              <a:t>dotted</a:t>
            </a:r>
          </a:p>
          <a:p>
            <a:pPr lvl="1"/>
            <a:r>
              <a:rPr lang="en-US" altLang="zh-CN" dirty="0" smtClean="0">
                <a:solidFill>
                  <a:srgbClr val="FF0000"/>
                </a:solidFill>
              </a:rPr>
              <a:t>dashed</a:t>
            </a:r>
          </a:p>
          <a:p>
            <a:pPr lvl="1"/>
            <a:r>
              <a:rPr lang="en-US" altLang="zh-CN" dirty="0" smtClean="0">
                <a:solidFill>
                  <a:srgbClr val="FF0000"/>
                </a:solidFill>
              </a:rPr>
              <a:t>solid</a:t>
            </a:r>
          </a:p>
          <a:p>
            <a:pPr lvl="1"/>
            <a:r>
              <a:rPr lang="en-US" altLang="zh-CN" dirty="0" smtClean="0"/>
              <a:t>double</a:t>
            </a:r>
          </a:p>
          <a:p>
            <a:pPr marL="457200" lvl="1" indent="0">
              <a:buNone/>
            </a:pPr>
            <a:endParaRPr lang="zh-CN" altLang="en-US" dirty="0" smtClean="0"/>
          </a:p>
        </p:txBody>
      </p:sp>
      <p:grpSp>
        <p:nvGrpSpPr>
          <p:cNvPr id="21" name="组合 20"/>
          <p:cNvGrpSpPr/>
          <p:nvPr/>
        </p:nvGrpSpPr>
        <p:grpSpPr>
          <a:xfrm>
            <a:off x="4143372" y="2157269"/>
            <a:ext cx="1000132" cy="414475"/>
            <a:chOff x="1000100" y="2528843"/>
            <a:chExt cx="1000132" cy="414475"/>
          </a:xfrm>
        </p:grpSpPr>
        <p:pic>
          <p:nvPicPr>
            <p:cNvPr id="22"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3" name="TextBox 22"/>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sp>
        <p:nvSpPr>
          <p:cNvPr id="24" name="AutoShape 4"/>
          <p:cNvSpPr>
            <a:spLocks noChangeArrowheads="1"/>
          </p:cNvSpPr>
          <p:nvPr/>
        </p:nvSpPr>
        <p:spPr bwMode="auto">
          <a:xfrm>
            <a:off x="4143372" y="2670456"/>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border-top-</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border-right-</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border-bottom-</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border-left-</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 dashed;</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 dashed double;</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6</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aling.he\Desktop\2016-12-05_161226.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165" y="3242683"/>
            <a:ext cx="3303454" cy="2346557"/>
          </a:xfrm>
          <a:prstGeom prst="rect">
            <a:avLst/>
          </a:prstGeom>
          <a:noFill/>
          <a:extLst>
            <a:ext uri="{909E8E84-426E-40DD-AFC4-6F175D3DCCD1}">
              <a14:hiddenFill xmlns:a14="http://schemas.microsoft.com/office/drawing/2010/main">
                <a:solidFill>
                  <a:srgbClr val="FFFFFF"/>
                </a:solidFill>
              </a14:hiddenFill>
            </a:ext>
          </a:extLst>
        </p:spPr>
      </p:pic>
      <p:sp>
        <p:nvSpPr>
          <p:cNvPr id="22530" name="标题 1"/>
          <p:cNvSpPr>
            <a:spLocks noGrp="1"/>
          </p:cNvSpPr>
          <p:nvPr>
            <p:ph type="title"/>
          </p:nvPr>
        </p:nvSpPr>
        <p:spPr>
          <a:xfrm>
            <a:off x="6429388" y="285728"/>
            <a:ext cx="2535224" cy="523220"/>
          </a:xfrm>
        </p:spPr>
        <p:txBody>
          <a:bodyPr/>
          <a:lstStyle/>
          <a:p>
            <a:r>
              <a:rPr lang="en-US" altLang="zh-CN" smtClean="0"/>
              <a:t>border</a:t>
            </a:r>
            <a:r>
              <a:rPr lang="zh-CN" altLang="en-US" smtClean="0"/>
              <a:t>简写</a:t>
            </a:r>
            <a:endParaRPr lang="zh-CN" altLang="en-US" dirty="0" smtClean="0"/>
          </a:p>
        </p:txBody>
      </p:sp>
      <p:sp>
        <p:nvSpPr>
          <p:cNvPr id="22531" name="内容占位符 2"/>
          <p:cNvSpPr>
            <a:spLocks noGrp="1"/>
          </p:cNvSpPr>
          <p:nvPr>
            <p:ph idx="1"/>
          </p:nvPr>
        </p:nvSpPr>
        <p:spPr/>
        <p:txBody>
          <a:bodyPr/>
          <a:lstStyle/>
          <a:p>
            <a:r>
              <a:rPr lang="zh-CN" altLang="en-US" dirty="0" smtClean="0"/>
              <a:t>同时设置边框的颜色、粗细和样式</a:t>
            </a:r>
          </a:p>
        </p:txBody>
      </p:sp>
      <p:sp>
        <p:nvSpPr>
          <p:cNvPr id="5" name="AutoShape 3"/>
          <p:cNvSpPr>
            <a:spLocks noChangeArrowheads="1"/>
          </p:cNvSpPr>
          <p:nvPr/>
        </p:nvSpPr>
        <p:spPr bwMode="auto">
          <a:xfrm>
            <a:off x="1285852" y="2000240"/>
            <a:ext cx="4572032" cy="77508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border:1px solid #3a6587</a:t>
            </a:r>
            <a:r>
              <a:rPr lang="en-US" altLang="zh-CN" b="1" dirty="0" smtClean="0">
                <a:solidFill>
                  <a:schemeClr val="accent5">
                    <a:lumMod val="10000"/>
                  </a:schemeClr>
                </a:solidFill>
                <a:latin typeface="+mn-lt"/>
              </a:rPr>
              <a:t>;</a:t>
            </a: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border: 1px dashed red;</a:t>
            </a:r>
            <a:endParaRPr lang="zh-CN" altLang="zh-CN" b="1" dirty="0">
              <a:solidFill>
                <a:schemeClr val="accent5">
                  <a:lumMod val="10000"/>
                </a:schemeClr>
              </a:solidFill>
              <a:latin typeface="+mn-lt"/>
            </a:endParaRPr>
          </a:p>
        </p:txBody>
      </p:sp>
      <p:grpSp>
        <p:nvGrpSpPr>
          <p:cNvPr id="8" name="组合 7"/>
          <p:cNvGrpSpPr/>
          <p:nvPr/>
        </p:nvGrpSpPr>
        <p:grpSpPr>
          <a:xfrm>
            <a:off x="142844" y="2000240"/>
            <a:ext cx="1000132" cy="414475"/>
            <a:chOff x="1000100" y="2528843"/>
            <a:chExt cx="1000132" cy="414475"/>
          </a:xfrm>
        </p:grpSpPr>
        <p:pic>
          <p:nvPicPr>
            <p:cNvPr id="9" name="Picture 8" descr="E:\设计支持\模板设计\sl.png"/>
            <p:cNvPicPr>
              <a:picLocks noChangeAspect="1" noChangeArrowheads="1"/>
            </p:cNvPicPr>
            <p:nvPr/>
          </p:nvPicPr>
          <p:blipFill>
            <a:blip r:embed="rId4"/>
            <a:srcRect/>
            <a:stretch>
              <a:fillRect/>
            </a:stretch>
          </p:blipFill>
          <p:spPr bwMode="auto">
            <a:xfrm>
              <a:off x="1000100" y="2528843"/>
              <a:ext cx="446984" cy="414475"/>
            </a:xfrm>
            <a:prstGeom prst="rect">
              <a:avLst/>
            </a:prstGeom>
            <a:noFill/>
          </p:spPr>
        </p:pic>
        <p:sp>
          <p:nvSpPr>
            <p:cNvPr id="10" name="TextBox 9"/>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sp>
        <p:nvSpPr>
          <p:cNvPr id="12" name="线形标注 1 11"/>
          <p:cNvSpPr/>
          <p:nvPr/>
        </p:nvSpPr>
        <p:spPr bwMode="auto">
          <a:xfrm flipH="1">
            <a:off x="6429388" y="2571744"/>
            <a:ext cx="1143008" cy="500066"/>
          </a:xfrm>
          <a:prstGeom prst="borderCallout1">
            <a:avLst>
              <a:gd name="adj1" fmla="val 95543"/>
              <a:gd name="adj2" fmla="val 50994"/>
              <a:gd name="adj3" fmla="val 289162"/>
              <a:gd name="adj4" fmla="val 59169"/>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边框</a:t>
            </a:r>
          </a:p>
        </p:txBody>
      </p:sp>
      <p:sp>
        <p:nvSpPr>
          <p:cNvPr id="13" name="线形标注 1 12"/>
          <p:cNvSpPr/>
          <p:nvPr/>
        </p:nvSpPr>
        <p:spPr bwMode="auto">
          <a:xfrm flipH="1">
            <a:off x="7643866" y="4143380"/>
            <a:ext cx="1357290" cy="500066"/>
          </a:xfrm>
          <a:prstGeom prst="borderCallout1">
            <a:avLst>
              <a:gd name="adj1" fmla="val 95543"/>
              <a:gd name="adj2" fmla="val 50994"/>
              <a:gd name="adj3" fmla="val 181600"/>
              <a:gd name="adj4" fmla="val 100581"/>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文本框边框</a:t>
            </a:r>
          </a:p>
        </p:txBody>
      </p:sp>
      <p:grpSp>
        <p:nvGrpSpPr>
          <p:cNvPr id="21" name="组合 14"/>
          <p:cNvGrpSpPr/>
          <p:nvPr/>
        </p:nvGrpSpPr>
        <p:grpSpPr bwMode="auto">
          <a:xfrm>
            <a:off x="571501" y="6054631"/>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488901" y="5187962"/>
              <a:ext cx="25427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1</a:t>
              </a:r>
              <a:r>
                <a:rPr lang="zh-CN" altLang="en-US" sz="1600" b="1" spc="300" dirty="0">
                  <a:solidFill>
                    <a:srgbClr val="FBFFFE"/>
                  </a:solidFill>
                  <a:latin typeface="微软雅黑" panose="020B0503020204020204" pitchFamily="34" charset="-122"/>
                  <a:ea typeface="微软雅黑" panose="020B0503020204020204" pitchFamily="34" charset="-122"/>
                </a:rPr>
                <a:t>：边框样式</a:t>
              </a:r>
            </a:p>
          </p:txBody>
        </p:sp>
      </p:grpSp>
      <p:sp>
        <p:nvSpPr>
          <p:cNvPr id="27" name="线形标注 1 26"/>
          <p:cNvSpPr/>
          <p:nvPr/>
        </p:nvSpPr>
        <p:spPr bwMode="auto">
          <a:xfrm flipH="1">
            <a:off x="3781191" y="4221088"/>
            <a:ext cx="1357290" cy="356050"/>
          </a:xfrm>
          <a:prstGeom prst="borderCallout1">
            <a:avLst>
              <a:gd name="adj1" fmla="val 50455"/>
              <a:gd name="adj2" fmla="val -687"/>
              <a:gd name="adj3" fmla="val 101104"/>
              <a:gd name="adj4" fmla="val -47042"/>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endParaRPr lang="zh-CN" altLang="en-US" b="1" kern="0" dirty="0">
              <a:solidFill>
                <a:schemeClr val="bg1"/>
              </a:solidFill>
              <a:latin typeface="+mn-ea"/>
              <a:ea typeface="+mn-ea"/>
            </a:endParaRPr>
          </a:p>
        </p:txBody>
      </p:sp>
      <p:sp>
        <p:nvSpPr>
          <p:cNvPr id="18" name="线形标注 1 17"/>
          <p:cNvSpPr/>
          <p:nvPr/>
        </p:nvSpPr>
        <p:spPr bwMode="auto">
          <a:xfrm flipH="1">
            <a:off x="3781191" y="4143380"/>
            <a:ext cx="1357290" cy="500066"/>
          </a:xfrm>
          <a:prstGeom prst="borderCallout1">
            <a:avLst>
              <a:gd name="adj1" fmla="val 50455"/>
              <a:gd name="adj2" fmla="val -687"/>
              <a:gd name="adj3" fmla="val -18790"/>
              <a:gd name="adj4" fmla="val -46156"/>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空白间隙</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7</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right)">
                                      <p:cBhvr>
                                        <p:cTn id="18" dur="500"/>
                                        <p:tgtEl>
                                          <p:spTgt spid="2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24328" y="285728"/>
            <a:ext cx="1440284" cy="523220"/>
          </a:xfrm>
        </p:spPr>
        <p:txBody>
          <a:bodyPr/>
          <a:lstStyle/>
          <a:p>
            <a:r>
              <a:rPr lang="zh-CN" altLang="en-US" smtClean="0"/>
              <a:t>外边距</a:t>
            </a:r>
            <a:endParaRPr lang="zh-CN" altLang="en-US" dirty="0"/>
          </a:p>
        </p:txBody>
      </p:sp>
      <p:sp>
        <p:nvSpPr>
          <p:cNvPr id="3" name="内容占位符 2"/>
          <p:cNvSpPr>
            <a:spLocks noGrp="1"/>
          </p:cNvSpPr>
          <p:nvPr>
            <p:ph idx="1"/>
          </p:nvPr>
        </p:nvSpPr>
        <p:spPr/>
        <p:txBody>
          <a:bodyPr/>
          <a:lstStyle/>
          <a:p>
            <a:r>
              <a:rPr lang="en-US" altLang="zh-CN" smtClean="0"/>
              <a:t>margin</a:t>
            </a:r>
          </a:p>
          <a:p>
            <a:pPr lvl="1"/>
            <a:r>
              <a:rPr lang="en-US" altLang="zh-CN" smtClean="0"/>
              <a:t>margin-top</a:t>
            </a:r>
          </a:p>
          <a:p>
            <a:pPr lvl="1"/>
            <a:r>
              <a:rPr lang="en-US" altLang="zh-CN" smtClean="0"/>
              <a:t>margin-right</a:t>
            </a:r>
          </a:p>
          <a:p>
            <a:pPr lvl="1"/>
            <a:r>
              <a:rPr lang="en-US" altLang="zh-CN" smtClean="0"/>
              <a:t>margin-bottom</a:t>
            </a:r>
          </a:p>
          <a:p>
            <a:pPr lvl="1"/>
            <a:r>
              <a:rPr lang="en-US" altLang="zh-CN" smtClean="0"/>
              <a:t>margin-left</a:t>
            </a:r>
          </a:p>
          <a:p>
            <a:pPr lvl="1"/>
            <a:r>
              <a:rPr lang="en-US" altLang="zh-CN" smtClean="0"/>
              <a:t>margin</a:t>
            </a:r>
            <a:endParaRPr lang="en-US" altLang="zh-CN" dirty="0" smtClean="0"/>
          </a:p>
        </p:txBody>
      </p:sp>
      <p:sp>
        <p:nvSpPr>
          <p:cNvPr id="12"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margin-top: 1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margin-right : 2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margin-bottom : 2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margin-left : 1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 7px 4px;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 7px;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:8px;</a:t>
            </a:r>
            <a:endParaRPr lang="zh-CN" altLang="zh-CN" b="1" dirty="0">
              <a:solidFill>
                <a:schemeClr val="accent5">
                  <a:lumMod val="10000"/>
                </a:schemeClr>
              </a:solidFill>
              <a:latin typeface="+mn-lt"/>
            </a:endParaRPr>
          </a:p>
        </p:txBody>
      </p:sp>
      <p:grpSp>
        <p:nvGrpSpPr>
          <p:cNvPr id="13" name="组合 12"/>
          <p:cNvGrpSpPr/>
          <p:nvPr/>
        </p:nvGrpSpPr>
        <p:grpSpPr>
          <a:xfrm>
            <a:off x="4357686" y="1585765"/>
            <a:ext cx="1000132" cy="414475"/>
            <a:chOff x="1000100" y="2528843"/>
            <a:chExt cx="1000132" cy="414475"/>
          </a:xfrm>
        </p:grpSpPr>
        <p:pic>
          <p:nvPicPr>
            <p:cNvPr id="14"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15" name="TextBox 14"/>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21" name="组合 14"/>
          <p:cNvGrpSpPr/>
          <p:nvPr/>
        </p:nvGrpSpPr>
        <p:grpSpPr bwMode="auto">
          <a:xfrm>
            <a:off x="1869911" y="6093296"/>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610730" y="5187962"/>
              <a:ext cx="229904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2</a:t>
              </a:r>
              <a:r>
                <a:rPr lang="zh-CN" altLang="en-US" sz="1600" b="1" spc="300" dirty="0">
                  <a:solidFill>
                    <a:srgbClr val="FBFFFE"/>
                  </a:solidFill>
                  <a:latin typeface="微软雅黑" panose="020B0503020204020204" pitchFamily="34" charset="-122"/>
                  <a:ea typeface="微软雅黑" panose="020B0503020204020204" pitchFamily="34" charset="-122"/>
                </a:rPr>
                <a:t>：外边</a:t>
              </a:r>
              <a:r>
                <a:rPr lang="zh-CN" altLang="en-US" sz="1600" b="1" spc="300" dirty="0" smtClean="0">
                  <a:solidFill>
                    <a:srgbClr val="FBFFFE"/>
                  </a:solidFill>
                  <a:latin typeface="微软雅黑" panose="020B0503020204020204" pitchFamily="34" charset="-122"/>
                  <a:ea typeface="微软雅黑" panose="020B0503020204020204" pitchFamily="34" charset="-122"/>
                </a:rPr>
                <a:t>距</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8</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0524" y="285728"/>
            <a:ext cx="2574088" cy="523220"/>
          </a:xfrm>
        </p:spPr>
        <p:txBody>
          <a:bodyPr/>
          <a:lstStyle/>
          <a:p>
            <a:r>
              <a:rPr lang="zh-CN" altLang="en-US" smtClean="0"/>
              <a:t>外边距的妙用</a:t>
            </a:r>
            <a:endParaRPr lang="zh-CN" altLang="en-US" dirty="0"/>
          </a:p>
        </p:txBody>
      </p:sp>
      <p:sp>
        <p:nvSpPr>
          <p:cNvPr id="3" name="内容占位符 2"/>
          <p:cNvSpPr>
            <a:spLocks noGrp="1"/>
          </p:cNvSpPr>
          <p:nvPr>
            <p:ph idx="1"/>
          </p:nvPr>
        </p:nvSpPr>
        <p:spPr/>
        <p:txBody>
          <a:bodyPr/>
          <a:lstStyle/>
          <a:p>
            <a:r>
              <a:rPr lang="zh-CN" altLang="en-US" dirty="0" smtClean="0"/>
              <a:t>网页居中对齐</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网页居中</a:t>
            </a:r>
            <a:r>
              <a:rPr lang="zh-CN" altLang="en-US" dirty="0" smtClean="0"/>
              <a:t>对齐的必要条件</a:t>
            </a:r>
            <a:endParaRPr lang="en-US" altLang="zh-CN" dirty="0" smtClean="0"/>
          </a:p>
          <a:p>
            <a:pPr lvl="1"/>
            <a:r>
              <a:rPr lang="zh-CN" altLang="en-US" dirty="0"/>
              <a:t>块</a:t>
            </a:r>
            <a:r>
              <a:rPr lang="zh-CN" altLang="en-US" dirty="0" smtClean="0"/>
              <a:t>元素</a:t>
            </a:r>
            <a:endParaRPr lang="en-US" altLang="zh-CN" dirty="0" smtClean="0"/>
          </a:p>
          <a:p>
            <a:pPr lvl="1"/>
            <a:r>
              <a:rPr lang="zh-CN" altLang="en-US" dirty="0" smtClean="0"/>
              <a:t>固定宽度</a:t>
            </a:r>
            <a:endParaRPr lang="zh-CN" altLang="en-US" dirty="0"/>
          </a:p>
          <a:p>
            <a:endParaRPr lang="en-US" altLang="zh-CN" dirty="0" smtClean="0"/>
          </a:p>
          <a:p>
            <a:endParaRPr lang="zh-CN" altLang="en-US" dirty="0"/>
          </a:p>
        </p:txBody>
      </p:sp>
      <p:sp>
        <p:nvSpPr>
          <p:cNvPr id="5" name="AutoShape 3"/>
          <p:cNvSpPr>
            <a:spLocks noChangeArrowheads="1"/>
          </p:cNvSpPr>
          <p:nvPr/>
        </p:nvSpPr>
        <p:spPr bwMode="auto">
          <a:xfrm>
            <a:off x="1285852" y="2000240"/>
            <a:ext cx="2571768" cy="4524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margin:0px  auto;</a:t>
            </a:r>
            <a:endParaRPr lang="zh-CN" altLang="zh-CN" b="1" dirty="0">
              <a:solidFill>
                <a:schemeClr val="accent5">
                  <a:lumMod val="10000"/>
                </a:schemeClr>
              </a:solidFill>
              <a:latin typeface="+mn-lt"/>
            </a:endParaRPr>
          </a:p>
        </p:txBody>
      </p:sp>
      <p:grpSp>
        <p:nvGrpSpPr>
          <p:cNvPr id="14" name="组合 14"/>
          <p:cNvGrpSpPr/>
          <p:nvPr/>
        </p:nvGrpSpPr>
        <p:grpSpPr bwMode="auto">
          <a:xfrm>
            <a:off x="1975148" y="6014911"/>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bwMode="auto">
            <a:xfrm>
              <a:off x="4005303" y="5187962"/>
              <a:ext cx="35098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3</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smtClean="0">
                  <a:solidFill>
                    <a:srgbClr val="FBFFFE"/>
                  </a:solidFill>
                  <a:latin typeface="微软雅黑" panose="020B0503020204020204" pitchFamily="34" charset="-122"/>
                  <a:ea typeface="微软雅黑" panose="020B0503020204020204" pitchFamily="34" charset="-122"/>
                </a:rPr>
                <a:t>margin</a:t>
              </a:r>
              <a:r>
                <a:rPr lang="zh-CN" altLang="en-US" sz="1600" b="1" spc="300" dirty="0" smtClean="0">
                  <a:solidFill>
                    <a:srgbClr val="FBFFFE"/>
                  </a:solidFill>
                  <a:latin typeface="微软雅黑" panose="020B0503020204020204" pitchFamily="34" charset="-122"/>
                  <a:ea typeface="微软雅黑" panose="020B0503020204020204" pitchFamily="34" charset="-122"/>
                </a:rPr>
                <a:t>居中条件</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pic>
        <p:nvPicPr>
          <p:cNvPr id="2050" name="Picture 2" descr="C:\Users\yaling.he\Desktop\Chapter06截图\Chapter06截图\图6.5  居中显示的页面效果.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454" y="1268760"/>
            <a:ext cx="3892330" cy="258931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57"/>
          <p:cNvGrpSpPr/>
          <p:nvPr/>
        </p:nvGrpSpPr>
        <p:grpSpPr bwMode="auto">
          <a:xfrm>
            <a:off x="179512" y="3893046"/>
            <a:ext cx="842963" cy="400050"/>
            <a:chOff x="3786182" y="3143248"/>
            <a:chExt cx="843709" cy="400110"/>
          </a:xfrm>
        </p:grpSpPr>
        <p:sp>
          <p:nvSpPr>
            <p:cNvPr id="19" name="TextBox 18"/>
            <p:cNvSpPr txBox="1"/>
            <p:nvPr/>
          </p:nvSpPr>
          <p:spPr>
            <a:xfrm>
              <a:off x="3929183" y="3143248"/>
              <a:ext cx="700708"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经验</a:t>
              </a:r>
            </a:p>
          </p:txBody>
        </p:sp>
        <p:pic>
          <p:nvPicPr>
            <p:cNvPr id="20" name="Picture 1" descr="C:\Users\meng.zhang\Desktop\ACCP7.0模版图标规范\未命名-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3174234"/>
              <a:ext cx="230326" cy="33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灯片编号占位符 5"/>
          <p:cNvSpPr>
            <a:spLocks noGrp="1"/>
          </p:cNvSpPr>
          <p:nvPr>
            <p:ph type="sldNum" sz="quarter" idx="10"/>
          </p:nvPr>
        </p:nvSpPr>
        <p:spPr/>
        <p:txBody>
          <a:bodyPr/>
          <a:lstStyle/>
          <a:p>
            <a:pPr>
              <a:defRPr/>
            </a:pPr>
            <a:fld id="{A6BFE9AD-FDCB-49EE-8AAC-4269F814AA90}" type="slidenum">
              <a:rPr lang="zh-CN" altLang="en-US" smtClean="0"/>
              <a:t>9</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wipe(left)">
                                      <p:cBhvr>
                                        <p:cTn id="11" dur="500"/>
                                        <p:tgtEl>
                                          <p:spTgt spid="3">
                                            <p:txEl>
                                              <p:pRg st="6" end="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left)">
                                      <p:cBhvr>
                                        <p:cTn id="15" dur="500"/>
                                        <p:tgtEl>
                                          <p:spTgt spid="3">
                                            <p:txEl>
                                              <p:pRg st="7" end="7"/>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wipe(left)">
                                      <p:cBhvr>
                                        <p:cTn id="18" dur="500"/>
                                        <p:tgtEl>
                                          <p:spTgt spid="3">
                                            <p:txEl>
                                              <p:pRg st="8" end="8"/>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1763</Words>
  <Application>Microsoft Office PowerPoint</Application>
  <PresentationFormat>全屏显示(4:3)</PresentationFormat>
  <Paragraphs>372</Paragraphs>
  <Slides>24</Slides>
  <Notes>18</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模板</vt:lpstr>
      <vt:lpstr>PowerPoint 演示文稿</vt:lpstr>
      <vt:lpstr>本章目标</vt:lpstr>
      <vt:lpstr>什么是盒子模型</vt:lpstr>
      <vt:lpstr>边框</vt:lpstr>
      <vt:lpstr>边框粗细</vt:lpstr>
      <vt:lpstr>边框样式</vt:lpstr>
      <vt:lpstr>border简写</vt:lpstr>
      <vt:lpstr>外边距</vt:lpstr>
      <vt:lpstr>外边距的妙用</vt:lpstr>
      <vt:lpstr>内边距 </vt:lpstr>
      <vt:lpstr>盒子型模的尺寸</vt:lpstr>
      <vt:lpstr>圆角边框</vt:lpstr>
      <vt:lpstr>  使用border-radius制作特殊图形3-1</vt:lpstr>
      <vt:lpstr>  使用border-radius制作特殊图形3-2</vt:lpstr>
      <vt:lpstr>  使用border-radius制作特殊图形3-3</vt:lpstr>
      <vt:lpstr>盒子阴影</vt:lpstr>
      <vt:lpstr>学生操作—制作京东快报页面</vt:lpstr>
      <vt:lpstr>学生操作—彩妆热卖产品列表2-1</vt:lpstr>
      <vt:lpstr>学生操作—彩妆热卖产品列表2-2</vt:lpstr>
      <vt:lpstr>学生操作—课程导航2-1</vt:lpstr>
      <vt:lpstr>学生操作—课程导航2-2</vt:lpstr>
      <vt:lpstr>共性问题集中讲解</vt:lpstr>
      <vt:lpstr>总结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微软用户</cp:lastModifiedBy>
  <cp:revision>1151</cp:revision>
  <dcterms:created xsi:type="dcterms:W3CDTF">2006-03-08T06:55:00Z</dcterms:created>
  <dcterms:modified xsi:type="dcterms:W3CDTF">2019-09-23T07:42:52Z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