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69FF2-B2E1-87AD-C89F-13897B952D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B468B97-D673-BDEC-0A36-0B0E25544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E98AA5-BAC1-A085-467E-BAF7DF313A62}"/>
              </a:ext>
            </a:extLst>
          </p:cNvPr>
          <p:cNvSpPr>
            <a:spLocks noGrp="1"/>
          </p:cNvSpPr>
          <p:nvPr>
            <p:ph type="dt" sz="half" idx="10"/>
          </p:nvPr>
        </p:nvSpPr>
        <p:spPr/>
        <p:txBody>
          <a:bodyPr/>
          <a:lstStyle/>
          <a:p>
            <a:fld id="{C29C2E46-77CA-4AFC-927D-66AA9892BE87}"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20CBA3B3-FD52-023D-0030-BE4521D374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DD3140-5C58-2435-423E-415602B60FFF}"/>
              </a:ext>
            </a:extLst>
          </p:cNvPr>
          <p:cNvSpPr>
            <a:spLocks noGrp="1"/>
          </p:cNvSpPr>
          <p:nvPr>
            <p:ph type="sldNum" sz="quarter" idx="12"/>
          </p:nvPr>
        </p:nvSpPr>
        <p:spPr/>
        <p:txBody>
          <a:bodyPr/>
          <a:lstStyle/>
          <a:p>
            <a:fld id="{4D93D159-6B46-443B-A3EC-C7AB0DDDCAA8}" type="slidenum">
              <a:rPr lang="zh-CN" altLang="en-US" smtClean="0"/>
              <a:t>‹#›</a:t>
            </a:fld>
            <a:endParaRPr lang="zh-CN" altLang="en-US"/>
          </a:p>
        </p:txBody>
      </p:sp>
    </p:spTree>
    <p:extLst>
      <p:ext uri="{BB962C8B-B14F-4D97-AF65-F5344CB8AC3E}">
        <p14:creationId xmlns:p14="http://schemas.microsoft.com/office/powerpoint/2010/main" val="47570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8DE56-8122-7EA1-80BD-946E89A87A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FB1B8EA-0045-461A-A83B-E07A77ACF48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774811-4C3F-CD64-C445-BFC7BC929161}"/>
              </a:ext>
            </a:extLst>
          </p:cNvPr>
          <p:cNvSpPr>
            <a:spLocks noGrp="1"/>
          </p:cNvSpPr>
          <p:nvPr>
            <p:ph type="dt" sz="half" idx="10"/>
          </p:nvPr>
        </p:nvSpPr>
        <p:spPr/>
        <p:txBody>
          <a:bodyPr/>
          <a:lstStyle/>
          <a:p>
            <a:fld id="{C29C2E46-77CA-4AFC-927D-66AA9892BE87}"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1FD5FCAA-D3A2-82A6-B2CC-2751C3893C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4549B4-C2BC-72D4-01AD-DE92578A69AF}"/>
              </a:ext>
            </a:extLst>
          </p:cNvPr>
          <p:cNvSpPr>
            <a:spLocks noGrp="1"/>
          </p:cNvSpPr>
          <p:nvPr>
            <p:ph type="sldNum" sz="quarter" idx="12"/>
          </p:nvPr>
        </p:nvSpPr>
        <p:spPr/>
        <p:txBody>
          <a:bodyPr/>
          <a:lstStyle/>
          <a:p>
            <a:fld id="{4D93D159-6B46-443B-A3EC-C7AB0DDDCAA8}" type="slidenum">
              <a:rPr lang="zh-CN" altLang="en-US" smtClean="0"/>
              <a:t>‹#›</a:t>
            </a:fld>
            <a:endParaRPr lang="zh-CN" altLang="en-US"/>
          </a:p>
        </p:txBody>
      </p:sp>
    </p:spTree>
    <p:extLst>
      <p:ext uri="{BB962C8B-B14F-4D97-AF65-F5344CB8AC3E}">
        <p14:creationId xmlns:p14="http://schemas.microsoft.com/office/powerpoint/2010/main" val="349607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33565D-9E76-3F02-8C89-C1596B7D7A3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F94527-2248-E766-B723-DDC1D06E362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B127B5-87A9-EF59-49F6-A5112AA2E22F}"/>
              </a:ext>
            </a:extLst>
          </p:cNvPr>
          <p:cNvSpPr>
            <a:spLocks noGrp="1"/>
          </p:cNvSpPr>
          <p:nvPr>
            <p:ph type="dt" sz="half" idx="10"/>
          </p:nvPr>
        </p:nvSpPr>
        <p:spPr/>
        <p:txBody>
          <a:bodyPr/>
          <a:lstStyle/>
          <a:p>
            <a:fld id="{C29C2E46-77CA-4AFC-927D-66AA9892BE87}"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A6DA3F8F-E4B5-C0D4-D633-17EE36512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F4C6F3-AB3D-86AD-C24A-1DB4CE3AE7E4}"/>
              </a:ext>
            </a:extLst>
          </p:cNvPr>
          <p:cNvSpPr>
            <a:spLocks noGrp="1"/>
          </p:cNvSpPr>
          <p:nvPr>
            <p:ph type="sldNum" sz="quarter" idx="12"/>
          </p:nvPr>
        </p:nvSpPr>
        <p:spPr/>
        <p:txBody>
          <a:bodyPr/>
          <a:lstStyle/>
          <a:p>
            <a:fld id="{4D93D159-6B46-443B-A3EC-C7AB0DDDCAA8}" type="slidenum">
              <a:rPr lang="zh-CN" altLang="en-US" smtClean="0"/>
              <a:t>‹#›</a:t>
            </a:fld>
            <a:endParaRPr lang="zh-CN" altLang="en-US"/>
          </a:p>
        </p:txBody>
      </p:sp>
    </p:spTree>
    <p:extLst>
      <p:ext uri="{BB962C8B-B14F-4D97-AF65-F5344CB8AC3E}">
        <p14:creationId xmlns:p14="http://schemas.microsoft.com/office/powerpoint/2010/main" val="5587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C0DA1-523D-B892-1CC0-B340E74AD48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442038-71C1-14E9-C9CD-235FFEA860A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28DFEF-19FF-4FAE-105B-FE7403120156}"/>
              </a:ext>
            </a:extLst>
          </p:cNvPr>
          <p:cNvSpPr>
            <a:spLocks noGrp="1"/>
          </p:cNvSpPr>
          <p:nvPr>
            <p:ph type="dt" sz="half" idx="10"/>
          </p:nvPr>
        </p:nvSpPr>
        <p:spPr/>
        <p:txBody>
          <a:bodyPr/>
          <a:lstStyle/>
          <a:p>
            <a:fld id="{C29C2E46-77CA-4AFC-927D-66AA9892BE87}"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761B4C4C-6837-5DF0-684A-E9B36F15CC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E9EB42-BE97-7F2D-C3C2-907D1267CEBB}"/>
              </a:ext>
            </a:extLst>
          </p:cNvPr>
          <p:cNvSpPr>
            <a:spLocks noGrp="1"/>
          </p:cNvSpPr>
          <p:nvPr>
            <p:ph type="sldNum" sz="quarter" idx="12"/>
          </p:nvPr>
        </p:nvSpPr>
        <p:spPr/>
        <p:txBody>
          <a:bodyPr/>
          <a:lstStyle/>
          <a:p>
            <a:fld id="{4D93D159-6B46-443B-A3EC-C7AB0DDDCAA8}" type="slidenum">
              <a:rPr lang="zh-CN" altLang="en-US" smtClean="0"/>
              <a:t>‹#›</a:t>
            </a:fld>
            <a:endParaRPr lang="zh-CN" altLang="en-US"/>
          </a:p>
        </p:txBody>
      </p:sp>
    </p:spTree>
    <p:extLst>
      <p:ext uri="{BB962C8B-B14F-4D97-AF65-F5344CB8AC3E}">
        <p14:creationId xmlns:p14="http://schemas.microsoft.com/office/powerpoint/2010/main" val="183827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C7CCC-6579-96B7-30EB-A003FAA28E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A17584-4EF0-9898-2564-A306ABE0C0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283A00A-A079-036E-D6E5-86B29634473F}"/>
              </a:ext>
            </a:extLst>
          </p:cNvPr>
          <p:cNvSpPr>
            <a:spLocks noGrp="1"/>
          </p:cNvSpPr>
          <p:nvPr>
            <p:ph type="dt" sz="half" idx="10"/>
          </p:nvPr>
        </p:nvSpPr>
        <p:spPr/>
        <p:txBody>
          <a:bodyPr/>
          <a:lstStyle/>
          <a:p>
            <a:fld id="{C29C2E46-77CA-4AFC-927D-66AA9892BE87}"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52B4AD55-25C1-DD1D-94F5-46C13E23BE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5EE4D6-065E-9FAF-E186-75F67662D1D1}"/>
              </a:ext>
            </a:extLst>
          </p:cNvPr>
          <p:cNvSpPr>
            <a:spLocks noGrp="1"/>
          </p:cNvSpPr>
          <p:nvPr>
            <p:ph type="sldNum" sz="quarter" idx="12"/>
          </p:nvPr>
        </p:nvSpPr>
        <p:spPr/>
        <p:txBody>
          <a:bodyPr/>
          <a:lstStyle/>
          <a:p>
            <a:fld id="{4D93D159-6B46-443B-A3EC-C7AB0DDDCAA8}" type="slidenum">
              <a:rPr lang="zh-CN" altLang="en-US" smtClean="0"/>
              <a:t>‹#›</a:t>
            </a:fld>
            <a:endParaRPr lang="zh-CN" altLang="en-US"/>
          </a:p>
        </p:txBody>
      </p:sp>
    </p:spTree>
    <p:extLst>
      <p:ext uri="{BB962C8B-B14F-4D97-AF65-F5344CB8AC3E}">
        <p14:creationId xmlns:p14="http://schemas.microsoft.com/office/powerpoint/2010/main" val="163984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19DA2-3EDF-765D-5BCE-FF37A6CA3D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6DB173-0DA1-2894-F88D-BE017A4AC0C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E94BAA7-6384-C012-D493-625FD71758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CC60FAA-E57C-B706-0898-D319B5DA9A62}"/>
              </a:ext>
            </a:extLst>
          </p:cNvPr>
          <p:cNvSpPr>
            <a:spLocks noGrp="1"/>
          </p:cNvSpPr>
          <p:nvPr>
            <p:ph type="dt" sz="half" idx="10"/>
          </p:nvPr>
        </p:nvSpPr>
        <p:spPr/>
        <p:txBody>
          <a:bodyPr/>
          <a:lstStyle/>
          <a:p>
            <a:fld id="{C29C2E46-77CA-4AFC-927D-66AA9892BE87}" type="datetimeFigureOut">
              <a:rPr lang="zh-CN" altLang="en-US" smtClean="0"/>
              <a:t>2022/11/16</a:t>
            </a:fld>
            <a:endParaRPr lang="zh-CN" altLang="en-US"/>
          </a:p>
        </p:txBody>
      </p:sp>
      <p:sp>
        <p:nvSpPr>
          <p:cNvPr id="6" name="页脚占位符 5">
            <a:extLst>
              <a:ext uri="{FF2B5EF4-FFF2-40B4-BE49-F238E27FC236}">
                <a16:creationId xmlns:a16="http://schemas.microsoft.com/office/drawing/2014/main" id="{2B4C9562-BEB5-BC58-1750-5F5EE3EF1D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76E481-C4D1-F512-4FF6-E6F24A2C4DD9}"/>
              </a:ext>
            </a:extLst>
          </p:cNvPr>
          <p:cNvSpPr>
            <a:spLocks noGrp="1"/>
          </p:cNvSpPr>
          <p:nvPr>
            <p:ph type="sldNum" sz="quarter" idx="12"/>
          </p:nvPr>
        </p:nvSpPr>
        <p:spPr/>
        <p:txBody>
          <a:bodyPr/>
          <a:lstStyle/>
          <a:p>
            <a:fld id="{4D93D159-6B46-443B-A3EC-C7AB0DDDCAA8}" type="slidenum">
              <a:rPr lang="zh-CN" altLang="en-US" smtClean="0"/>
              <a:t>‹#›</a:t>
            </a:fld>
            <a:endParaRPr lang="zh-CN" altLang="en-US"/>
          </a:p>
        </p:txBody>
      </p:sp>
    </p:spTree>
    <p:extLst>
      <p:ext uri="{BB962C8B-B14F-4D97-AF65-F5344CB8AC3E}">
        <p14:creationId xmlns:p14="http://schemas.microsoft.com/office/powerpoint/2010/main" val="275206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3F209-30D7-9486-A3EE-5903E221514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475CD23-2978-314E-8CEE-1E80A47BB8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5F6EA7A-74B3-2456-DB3D-E3C54C35D8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602F04D-CC3B-986C-E094-F65FDC2F59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FCFE37-2073-7167-495D-A095916F00F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E44C46-ACF8-B63A-6AD9-40B0C76ADE67}"/>
              </a:ext>
            </a:extLst>
          </p:cNvPr>
          <p:cNvSpPr>
            <a:spLocks noGrp="1"/>
          </p:cNvSpPr>
          <p:nvPr>
            <p:ph type="dt" sz="half" idx="10"/>
          </p:nvPr>
        </p:nvSpPr>
        <p:spPr/>
        <p:txBody>
          <a:bodyPr/>
          <a:lstStyle/>
          <a:p>
            <a:fld id="{C29C2E46-77CA-4AFC-927D-66AA9892BE87}" type="datetimeFigureOut">
              <a:rPr lang="zh-CN" altLang="en-US" smtClean="0"/>
              <a:t>2022/11/16</a:t>
            </a:fld>
            <a:endParaRPr lang="zh-CN" altLang="en-US"/>
          </a:p>
        </p:txBody>
      </p:sp>
      <p:sp>
        <p:nvSpPr>
          <p:cNvPr id="8" name="页脚占位符 7">
            <a:extLst>
              <a:ext uri="{FF2B5EF4-FFF2-40B4-BE49-F238E27FC236}">
                <a16:creationId xmlns:a16="http://schemas.microsoft.com/office/drawing/2014/main" id="{804D8296-371E-D605-EFFC-AF10F4E9C9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5B5C6B-9280-3792-F2F2-FAEE2CC990F8}"/>
              </a:ext>
            </a:extLst>
          </p:cNvPr>
          <p:cNvSpPr>
            <a:spLocks noGrp="1"/>
          </p:cNvSpPr>
          <p:nvPr>
            <p:ph type="sldNum" sz="quarter" idx="12"/>
          </p:nvPr>
        </p:nvSpPr>
        <p:spPr/>
        <p:txBody>
          <a:bodyPr/>
          <a:lstStyle/>
          <a:p>
            <a:fld id="{4D93D159-6B46-443B-A3EC-C7AB0DDDCAA8}" type="slidenum">
              <a:rPr lang="zh-CN" altLang="en-US" smtClean="0"/>
              <a:t>‹#›</a:t>
            </a:fld>
            <a:endParaRPr lang="zh-CN" altLang="en-US"/>
          </a:p>
        </p:txBody>
      </p:sp>
    </p:spTree>
    <p:extLst>
      <p:ext uri="{BB962C8B-B14F-4D97-AF65-F5344CB8AC3E}">
        <p14:creationId xmlns:p14="http://schemas.microsoft.com/office/powerpoint/2010/main" val="13678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2EF30-D2B7-A607-CC19-FA10F9D2C97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4361284-B9FB-1B29-3B8A-75553D92BBBF}"/>
              </a:ext>
            </a:extLst>
          </p:cNvPr>
          <p:cNvSpPr>
            <a:spLocks noGrp="1"/>
          </p:cNvSpPr>
          <p:nvPr>
            <p:ph type="dt" sz="half" idx="10"/>
          </p:nvPr>
        </p:nvSpPr>
        <p:spPr/>
        <p:txBody>
          <a:bodyPr/>
          <a:lstStyle/>
          <a:p>
            <a:fld id="{C29C2E46-77CA-4AFC-927D-66AA9892BE87}" type="datetimeFigureOut">
              <a:rPr lang="zh-CN" altLang="en-US" smtClean="0"/>
              <a:t>2022/11/16</a:t>
            </a:fld>
            <a:endParaRPr lang="zh-CN" altLang="en-US"/>
          </a:p>
        </p:txBody>
      </p:sp>
      <p:sp>
        <p:nvSpPr>
          <p:cNvPr id="4" name="页脚占位符 3">
            <a:extLst>
              <a:ext uri="{FF2B5EF4-FFF2-40B4-BE49-F238E27FC236}">
                <a16:creationId xmlns:a16="http://schemas.microsoft.com/office/drawing/2014/main" id="{F943EF61-053E-033E-9206-821064ED9A2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07F53A-6262-67E2-76F2-C00215CC4EDE}"/>
              </a:ext>
            </a:extLst>
          </p:cNvPr>
          <p:cNvSpPr>
            <a:spLocks noGrp="1"/>
          </p:cNvSpPr>
          <p:nvPr>
            <p:ph type="sldNum" sz="quarter" idx="12"/>
          </p:nvPr>
        </p:nvSpPr>
        <p:spPr/>
        <p:txBody>
          <a:bodyPr/>
          <a:lstStyle/>
          <a:p>
            <a:fld id="{4D93D159-6B46-443B-A3EC-C7AB0DDDCAA8}" type="slidenum">
              <a:rPr lang="zh-CN" altLang="en-US" smtClean="0"/>
              <a:t>‹#›</a:t>
            </a:fld>
            <a:endParaRPr lang="zh-CN" altLang="en-US"/>
          </a:p>
        </p:txBody>
      </p:sp>
    </p:spTree>
    <p:extLst>
      <p:ext uri="{BB962C8B-B14F-4D97-AF65-F5344CB8AC3E}">
        <p14:creationId xmlns:p14="http://schemas.microsoft.com/office/powerpoint/2010/main" val="402370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808DD2-1D09-AFAF-5793-227042693412}"/>
              </a:ext>
            </a:extLst>
          </p:cNvPr>
          <p:cNvSpPr>
            <a:spLocks noGrp="1"/>
          </p:cNvSpPr>
          <p:nvPr>
            <p:ph type="dt" sz="half" idx="10"/>
          </p:nvPr>
        </p:nvSpPr>
        <p:spPr/>
        <p:txBody>
          <a:bodyPr/>
          <a:lstStyle/>
          <a:p>
            <a:fld id="{C29C2E46-77CA-4AFC-927D-66AA9892BE87}" type="datetimeFigureOut">
              <a:rPr lang="zh-CN" altLang="en-US" smtClean="0"/>
              <a:t>2022/11/16</a:t>
            </a:fld>
            <a:endParaRPr lang="zh-CN" altLang="en-US"/>
          </a:p>
        </p:txBody>
      </p:sp>
      <p:sp>
        <p:nvSpPr>
          <p:cNvPr id="3" name="页脚占位符 2">
            <a:extLst>
              <a:ext uri="{FF2B5EF4-FFF2-40B4-BE49-F238E27FC236}">
                <a16:creationId xmlns:a16="http://schemas.microsoft.com/office/drawing/2014/main" id="{F8C1D570-B69B-20DE-97A1-A3248680718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C591264-95F0-2450-E375-EF8426BECE62}"/>
              </a:ext>
            </a:extLst>
          </p:cNvPr>
          <p:cNvSpPr>
            <a:spLocks noGrp="1"/>
          </p:cNvSpPr>
          <p:nvPr>
            <p:ph type="sldNum" sz="quarter" idx="12"/>
          </p:nvPr>
        </p:nvSpPr>
        <p:spPr/>
        <p:txBody>
          <a:bodyPr/>
          <a:lstStyle/>
          <a:p>
            <a:fld id="{4D93D159-6B46-443B-A3EC-C7AB0DDDCAA8}" type="slidenum">
              <a:rPr lang="zh-CN" altLang="en-US" smtClean="0"/>
              <a:t>‹#›</a:t>
            </a:fld>
            <a:endParaRPr lang="zh-CN" altLang="en-US"/>
          </a:p>
        </p:txBody>
      </p:sp>
    </p:spTree>
    <p:extLst>
      <p:ext uri="{BB962C8B-B14F-4D97-AF65-F5344CB8AC3E}">
        <p14:creationId xmlns:p14="http://schemas.microsoft.com/office/powerpoint/2010/main" val="180311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85BA6-408C-69E8-6B23-451C8F12CF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AE06000-AF82-36D9-28F4-32076276B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55CA0CA-DA27-2B8D-E11D-F962AA6E1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D09B6E-D473-D263-9204-CF2DF75B9AC4}"/>
              </a:ext>
            </a:extLst>
          </p:cNvPr>
          <p:cNvSpPr>
            <a:spLocks noGrp="1"/>
          </p:cNvSpPr>
          <p:nvPr>
            <p:ph type="dt" sz="half" idx="10"/>
          </p:nvPr>
        </p:nvSpPr>
        <p:spPr/>
        <p:txBody>
          <a:bodyPr/>
          <a:lstStyle/>
          <a:p>
            <a:fld id="{C29C2E46-77CA-4AFC-927D-66AA9892BE87}" type="datetimeFigureOut">
              <a:rPr lang="zh-CN" altLang="en-US" smtClean="0"/>
              <a:t>2022/11/16</a:t>
            </a:fld>
            <a:endParaRPr lang="zh-CN" altLang="en-US"/>
          </a:p>
        </p:txBody>
      </p:sp>
      <p:sp>
        <p:nvSpPr>
          <p:cNvPr id="6" name="页脚占位符 5">
            <a:extLst>
              <a:ext uri="{FF2B5EF4-FFF2-40B4-BE49-F238E27FC236}">
                <a16:creationId xmlns:a16="http://schemas.microsoft.com/office/drawing/2014/main" id="{D5A4AFBB-8A8F-7E28-356E-860F93833D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2C7FA3-5CD7-1E19-FD3D-A80F72BB418A}"/>
              </a:ext>
            </a:extLst>
          </p:cNvPr>
          <p:cNvSpPr>
            <a:spLocks noGrp="1"/>
          </p:cNvSpPr>
          <p:nvPr>
            <p:ph type="sldNum" sz="quarter" idx="12"/>
          </p:nvPr>
        </p:nvSpPr>
        <p:spPr/>
        <p:txBody>
          <a:bodyPr/>
          <a:lstStyle/>
          <a:p>
            <a:fld id="{4D93D159-6B46-443B-A3EC-C7AB0DDDCAA8}" type="slidenum">
              <a:rPr lang="zh-CN" altLang="en-US" smtClean="0"/>
              <a:t>‹#›</a:t>
            </a:fld>
            <a:endParaRPr lang="zh-CN" altLang="en-US"/>
          </a:p>
        </p:txBody>
      </p:sp>
    </p:spTree>
    <p:extLst>
      <p:ext uri="{BB962C8B-B14F-4D97-AF65-F5344CB8AC3E}">
        <p14:creationId xmlns:p14="http://schemas.microsoft.com/office/powerpoint/2010/main" val="238100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C691D-F8F2-2CE4-D783-4FBFCBA1EC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FA72C7-CEAD-3527-7E77-A855F8A5F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10FB794-3F49-72A9-187F-3459A9B0D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FC55D93-35A2-1ECF-B3EA-1C466357E43C}"/>
              </a:ext>
            </a:extLst>
          </p:cNvPr>
          <p:cNvSpPr>
            <a:spLocks noGrp="1"/>
          </p:cNvSpPr>
          <p:nvPr>
            <p:ph type="dt" sz="half" idx="10"/>
          </p:nvPr>
        </p:nvSpPr>
        <p:spPr/>
        <p:txBody>
          <a:bodyPr/>
          <a:lstStyle/>
          <a:p>
            <a:fld id="{C29C2E46-77CA-4AFC-927D-66AA9892BE87}" type="datetimeFigureOut">
              <a:rPr lang="zh-CN" altLang="en-US" smtClean="0"/>
              <a:t>2022/11/16</a:t>
            </a:fld>
            <a:endParaRPr lang="zh-CN" altLang="en-US"/>
          </a:p>
        </p:txBody>
      </p:sp>
      <p:sp>
        <p:nvSpPr>
          <p:cNvPr id="6" name="页脚占位符 5">
            <a:extLst>
              <a:ext uri="{FF2B5EF4-FFF2-40B4-BE49-F238E27FC236}">
                <a16:creationId xmlns:a16="http://schemas.microsoft.com/office/drawing/2014/main" id="{5D467FB5-9944-B2EC-B0DA-9031D53B6A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A8029A-C425-3918-71F8-9F88F3C8E86C}"/>
              </a:ext>
            </a:extLst>
          </p:cNvPr>
          <p:cNvSpPr>
            <a:spLocks noGrp="1"/>
          </p:cNvSpPr>
          <p:nvPr>
            <p:ph type="sldNum" sz="quarter" idx="12"/>
          </p:nvPr>
        </p:nvSpPr>
        <p:spPr/>
        <p:txBody>
          <a:bodyPr/>
          <a:lstStyle/>
          <a:p>
            <a:fld id="{4D93D159-6B46-443B-A3EC-C7AB0DDDCAA8}" type="slidenum">
              <a:rPr lang="zh-CN" altLang="en-US" smtClean="0"/>
              <a:t>‹#›</a:t>
            </a:fld>
            <a:endParaRPr lang="zh-CN" altLang="en-US"/>
          </a:p>
        </p:txBody>
      </p:sp>
    </p:spTree>
    <p:extLst>
      <p:ext uri="{BB962C8B-B14F-4D97-AF65-F5344CB8AC3E}">
        <p14:creationId xmlns:p14="http://schemas.microsoft.com/office/powerpoint/2010/main" val="256025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754DE1-6D05-EE40-03E8-336719DFF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C314D17-1821-E683-C9E6-F46B1B24A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F6CA16-3393-C852-E3E4-23BAB319F2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C2E46-77CA-4AFC-927D-66AA9892BE87}"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8F971A32-F73D-4C7E-9D47-96EE67E60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7926C48-E33F-E34F-825F-F768CB461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3D159-6B46-443B-A3EC-C7AB0DDDCAA8}" type="slidenum">
              <a:rPr lang="zh-CN" altLang="en-US" smtClean="0"/>
              <a:t>‹#›</a:t>
            </a:fld>
            <a:endParaRPr lang="zh-CN" altLang="en-US"/>
          </a:p>
        </p:txBody>
      </p:sp>
    </p:spTree>
    <p:extLst>
      <p:ext uri="{BB962C8B-B14F-4D97-AF65-F5344CB8AC3E}">
        <p14:creationId xmlns:p14="http://schemas.microsoft.com/office/powerpoint/2010/main" val="3154744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7FC0551-4293-D97F-5FD1-466B47F28A78}"/>
              </a:ext>
            </a:extLst>
          </p:cNvPr>
          <p:cNvPicPr>
            <a:picLocks noChangeAspect="1"/>
          </p:cNvPicPr>
          <p:nvPr/>
        </p:nvPicPr>
        <p:blipFill>
          <a:blip r:embed="rId2"/>
          <a:stretch>
            <a:fillRect/>
          </a:stretch>
        </p:blipFill>
        <p:spPr>
          <a:xfrm>
            <a:off x="2030956" y="186197"/>
            <a:ext cx="8130088" cy="5549440"/>
          </a:xfrm>
          <a:prstGeom prst="rect">
            <a:avLst/>
          </a:prstGeom>
        </p:spPr>
      </p:pic>
      <p:sp>
        <p:nvSpPr>
          <p:cNvPr id="6" name="文本框 5">
            <a:extLst>
              <a:ext uri="{FF2B5EF4-FFF2-40B4-BE49-F238E27FC236}">
                <a16:creationId xmlns:a16="http://schemas.microsoft.com/office/drawing/2014/main" id="{D56F388F-5D24-1D55-847C-8218393FB8B0}"/>
              </a:ext>
            </a:extLst>
          </p:cNvPr>
          <p:cNvSpPr txBox="1"/>
          <p:nvPr/>
        </p:nvSpPr>
        <p:spPr>
          <a:xfrm>
            <a:off x="4736306" y="5819774"/>
            <a:ext cx="2719388" cy="461665"/>
          </a:xfrm>
          <a:prstGeom prst="rect">
            <a:avLst/>
          </a:prstGeom>
          <a:noFill/>
        </p:spPr>
        <p:txBody>
          <a:bodyPr wrap="square" rtlCol="0">
            <a:spAutoFit/>
          </a:bodyPr>
          <a:lstStyle/>
          <a:p>
            <a:r>
              <a:rPr lang="en-US" altLang="zh-CN" sz="2400" dirty="0" err="1">
                <a:latin typeface="Times New Roman" panose="02020603050405020304" pitchFamily="18" charset="0"/>
              </a:rPr>
              <a:t>Arxiv</a:t>
            </a:r>
            <a:r>
              <a:rPr lang="en-US" altLang="zh-CN" sz="2400" dirty="0">
                <a:latin typeface="Times New Roman" panose="02020603050405020304" pitchFamily="18" charset="0"/>
              </a:rPr>
              <a:t> October 2022</a:t>
            </a: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2910834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D98A84C-A4AF-AB05-26EB-2E668BBC2218}"/>
              </a:ext>
            </a:extLst>
          </p:cNvPr>
          <p:cNvPicPr>
            <a:picLocks noChangeAspect="1"/>
          </p:cNvPicPr>
          <p:nvPr/>
        </p:nvPicPr>
        <p:blipFill>
          <a:blip r:embed="rId2"/>
          <a:stretch>
            <a:fillRect/>
          </a:stretch>
        </p:blipFill>
        <p:spPr>
          <a:xfrm>
            <a:off x="1975583" y="355220"/>
            <a:ext cx="7987568" cy="3550030"/>
          </a:xfrm>
          <a:prstGeom prst="rect">
            <a:avLst/>
          </a:prstGeom>
        </p:spPr>
      </p:pic>
      <p:pic>
        <p:nvPicPr>
          <p:cNvPr id="8" name="图片 7">
            <a:extLst>
              <a:ext uri="{FF2B5EF4-FFF2-40B4-BE49-F238E27FC236}">
                <a16:creationId xmlns:a16="http://schemas.microsoft.com/office/drawing/2014/main" id="{0E69063C-D6B7-34E9-A798-527E9ABAAC91}"/>
              </a:ext>
            </a:extLst>
          </p:cNvPr>
          <p:cNvPicPr>
            <a:picLocks noChangeAspect="1"/>
          </p:cNvPicPr>
          <p:nvPr/>
        </p:nvPicPr>
        <p:blipFill>
          <a:blip r:embed="rId3"/>
          <a:stretch>
            <a:fillRect/>
          </a:stretch>
        </p:blipFill>
        <p:spPr>
          <a:xfrm>
            <a:off x="1673826" y="4200525"/>
            <a:ext cx="7497231" cy="2576104"/>
          </a:xfrm>
          <a:prstGeom prst="rect">
            <a:avLst/>
          </a:prstGeom>
        </p:spPr>
      </p:pic>
      <p:sp>
        <p:nvSpPr>
          <p:cNvPr id="9" name="文本框 8">
            <a:extLst>
              <a:ext uri="{FF2B5EF4-FFF2-40B4-BE49-F238E27FC236}">
                <a16:creationId xmlns:a16="http://schemas.microsoft.com/office/drawing/2014/main" id="{4E3021E9-2180-ECC9-5DFC-85A9D3AAC2D2}"/>
              </a:ext>
            </a:extLst>
          </p:cNvPr>
          <p:cNvSpPr txBox="1"/>
          <p:nvPr/>
        </p:nvSpPr>
        <p:spPr>
          <a:xfrm>
            <a:off x="1794608" y="3831193"/>
            <a:ext cx="306314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Protein pocket conditioning:</a:t>
            </a:r>
            <a:endParaRPr lang="zh-CN" altLang="en-US"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C3A2EC5E-7E1B-C939-F3B8-469CA9438BBD}"/>
              </a:ext>
            </a:extLst>
          </p:cNvPr>
          <p:cNvPicPr>
            <a:picLocks noChangeAspect="1"/>
          </p:cNvPicPr>
          <p:nvPr/>
        </p:nvPicPr>
        <p:blipFill>
          <a:blip r:embed="rId4"/>
          <a:stretch>
            <a:fillRect/>
          </a:stretch>
        </p:blipFill>
        <p:spPr>
          <a:xfrm>
            <a:off x="9395570" y="4008051"/>
            <a:ext cx="2003643" cy="2409004"/>
          </a:xfrm>
          <a:prstGeom prst="rect">
            <a:avLst/>
          </a:prstGeom>
        </p:spPr>
      </p:pic>
    </p:spTree>
    <p:extLst>
      <p:ext uri="{BB962C8B-B14F-4D97-AF65-F5344CB8AC3E}">
        <p14:creationId xmlns:p14="http://schemas.microsoft.com/office/powerpoint/2010/main" val="124087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C6652-7C72-877A-6790-11400C632182}"/>
              </a:ext>
            </a:extLst>
          </p:cNvPr>
          <p:cNvSpPr>
            <a:spLocks noGrp="1"/>
          </p:cNvSpPr>
          <p:nvPr>
            <p:ph type="title"/>
          </p:nvPr>
        </p:nvSpPr>
        <p:spPr>
          <a:xfrm>
            <a:off x="838200" y="231775"/>
            <a:ext cx="10515600" cy="1325563"/>
          </a:xfrm>
        </p:spPr>
        <p:txBody>
          <a:bodyPr/>
          <a:lstStyle/>
          <a:p>
            <a:r>
              <a:rPr lang="en-US" altLang="zh-CN" dirty="0">
                <a:latin typeface="Arial" panose="020B0604020202020204" pitchFamily="34" charset="0"/>
                <a:cs typeface="Arial" panose="020B0604020202020204" pitchFamily="34" charset="0"/>
              </a:rPr>
              <a:t>Datasets:</a:t>
            </a:r>
            <a:endParaRPr lang="zh-CN" altLang="en-US"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1020DD5C-0909-548E-4941-FEAC665FF503}"/>
              </a:ext>
            </a:extLst>
          </p:cNvPr>
          <p:cNvPicPr>
            <a:picLocks noChangeAspect="1"/>
          </p:cNvPicPr>
          <p:nvPr/>
        </p:nvPicPr>
        <p:blipFill>
          <a:blip r:embed="rId2"/>
          <a:stretch>
            <a:fillRect/>
          </a:stretch>
        </p:blipFill>
        <p:spPr>
          <a:xfrm>
            <a:off x="3683986" y="518277"/>
            <a:ext cx="6684464" cy="6107948"/>
          </a:xfrm>
          <a:prstGeom prst="rect">
            <a:avLst/>
          </a:prstGeom>
        </p:spPr>
      </p:pic>
    </p:spTree>
    <p:extLst>
      <p:ext uri="{BB962C8B-B14F-4D97-AF65-F5344CB8AC3E}">
        <p14:creationId xmlns:p14="http://schemas.microsoft.com/office/powerpoint/2010/main" val="1606112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C6652-7C72-877A-6790-11400C632182}"/>
              </a:ext>
            </a:extLst>
          </p:cNvPr>
          <p:cNvSpPr>
            <a:spLocks noGrp="1"/>
          </p:cNvSpPr>
          <p:nvPr>
            <p:ph type="title"/>
          </p:nvPr>
        </p:nvSpPr>
        <p:spPr>
          <a:xfrm>
            <a:off x="838200" y="231775"/>
            <a:ext cx="10515600" cy="1325563"/>
          </a:xfrm>
        </p:spPr>
        <p:txBody>
          <a:bodyPr/>
          <a:lstStyle/>
          <a:p>
            <a:r>
              <a:rPr lang="en-US" altLang="zh-CN" dirty="0">
                <a:latin typeface="Arial" panose="020B0604020202020204" pitchFamily="34" charset="0"/>
                <a:cs typeface="Arial" panose="020B0604020202020204" pitchFamily="34" charset="0"/>
              </a:rPr>
              <a:t>Results:</a:t>
            </a:r>
            <a:endParaRPr lang="zh-CN" altLang="en-US"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14F35893-7828-B44B-D4FC-E77414D0CC70}"/>
              </a:ext>
            </a:extLst>
          </p:cNvPr>
          <p:cNvPicPr>
            <a:picLocks noChangeAspect="1"/>
          </p:cNvPicPr>
          <p:nvPr/>
        </p:nvPicPr>
        <p:blipFill>
          <a:blip r:embed="rId2"/>
          <a:stretch>
            <a:fillRect/>
          </a:stretch>
        </p:blipFill>
        <p:spPr>
          <a:xfrm>
            <a:off x="2460783" y="1290637"/>
            <a:ext cx="7270434" cy="4276725"/>
          </a:xfrm>
          <a:prstGeom prst="rect">
            <a:avLst/>
          </a:prstGeom>
        </p:spPr>
      </p:pic>
    </p:spTree>
    <p:extLst>
      <p:ext uri="{BB962C8B-B14F-4D97-AF65-F5344CB8AC3E}">
        <p14:creationId xmlns:p14="http://schemas.microsoft.com/office/powerpoint/2010/main" val="3626214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C6652-7C72-877A-6790-11400C632182}"/>
              </a:ext>
            </a:extLst>
          </p:cNvPr>
          <p:cNvSpPr>
            <a:spLocks noGrp="1"/>
          </p:cNvSpPr>
          <p:nvPr>
            <p:ph type="title"/>
          </p:nvPr>
        </p:nvSpPr>
        <p:spPr>
          <a:xfrm>
            <a:off x="838200" y="231775"/>
            <a:ext cx="10515600" cy="1325563"/>
          </a:xfrm>
        </p:spPr>
        <p:txBody>
          <a:bodyPr/>
          <a:lstStyle/>
          <a:p>
            <a:r>
              <a:rPr lang="en-US" altLang="zh-CN" dirty="0">
                <a:latin typeface="Arial" panose="020B0604020202020204" pitchFamily="34" charset="0"/>
                <a:cs typeface="Arial" panose="020B0604020202020204" pitchFamily="34" charset="0"/>
              </a:rPr>
              <a:t>Results:</a:t>
            </a:r>
            <a:endParaRPr lang="zh-CN" altLang="en-US"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2F861CE2-86DE-A7E9-F810-E161AA4955AE}"/>
              </a:ext>
            </a:extLst>
          </p:cNvPr>
          <p:cNvPicPr>
            <a:picLocks noChangeAspect="1"/>
          </p:cNvPicPr>
          <p:nvPr/>
        </p:nvPicPr>
        <p:blipFill>
          <a:blip r:embed="rId2"/>
          <a:stretch>
            <a:fillRect/>
          </a:stretch>
        </p:blipFill>
        <p:spPr>
          <a:xfrm>
            <a:off x="2305476" y="1361044"/>
            <a:ext cx="7581047" cy="4135911"/>
          </a:xfrm>
          <a:prstGeom prst="rect">
            <a:avLst/>
          </a:prstGeom>
        </p:spPr>
      </p:pic>
    </p:spTree>
    <p:extLst>
      <p:ext uri="{BB962C8B-B14F-4D97-AF65-F5344CB8AC3E}">
        <p14:creationId xmlns:p14="http://schemas.microsoft.com/office/powerpoint/2010/main" val="2845243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C6652-7C72-877A-6790-11400C632182}"/>
              </a:ext>
            </a:extLst>
          </p:cNvPr>
          <p:cNvSpPr>
            <a:spLocks noGrp="1"/>
          </p:cNvSpPr>
          <p:nvPr>
            <p:ph type="title"/>
          </p:nvPr>
        </p:nvSpPr>
        <p:spPr>
          <a:xfrm>
            <a:off x="838200" y="231775"/>
            <a:ext cx="10515600" cy="1325563"/>
          </a:xfrm>
        </p:spPr>
        <p:txBody>
          <a:bodyPr/>
          <a:lstStyle/>
          <a:p>
            <a:r>
              <a:rPr lang="en-US" altLang="zh-CN" dirty="0">
                <a:latin typeface="Arial" panose="020B0604020202020204" pitchFamily="34" charset="0"/>
                <a:cs typeface="Arial" panose="020B0604020202020204" pitchFamily="34" charset="0"/>
              </a:rPr>
              <a:t>Results:</a:t>
            </a:r>
            <a:endParaRPr lang="zh-CN" altLang="en-US"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62445532-6371-58DC-149F-B2BA54965F6B}"/>
              </a:ext>
            </a:extLst>
          </p:cNvPr>
          <p:cNvPicPr>
            <a:picLocks noChangeAspect="1"/>
          </p:cNvPicPr>
          <p:nvPr/>
        </p:nvPicPr>
        <p:blipFill>
          <a:blip r:embed="rId2"/>
          <a:stretch>
            <a:fillRect/>
          </a:stretch>
        </p:blipFill>
        <p:spPr>
          <a:xfrm>
            <a:off x="2325557" y="1251942"/>
            <a:ext cx="7540886" cy="4354116"/>
          </a:xfrm>
          <a:prstGeom prst="rect">
            <a:avLst/>
          </a:prstGeom>
        </p:spPr>
      </p:pic>
    </p:spTree>
    <p:extLst>
      <p:ext uri="{BB962C8B-B14F-4D97-AF65-F5344CB8AC3E}">
        <p14:creationId xmlns:p14="http://schemas.microsoft.com/office/powerpoint/2010/main" val="427353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3CA8159-1B50-D02A-5A1A-266EF79F525C}"/>
              </a:ext>
            </a:extLst>
          </p:cNvPr>
          <p:cNvPicPr>
            <a:picLocks noChangeAspect="1"/>
          </p:cNvPicPr>
          <p:nvPr/>
        </p:nvPicPr>
        <p:blipFill>
          <a:blip r:embed="rId2"/>
          <a:stretch>
            <a:fillRect/>
          </a:stretch>
        </p:blipFill>
        <p:spPr>
          <a:xfrm>
            <a:off x="2285659" y="1304845"/>
            <a:ext cx="7620681" cy="4248310"/>
          </a:xfrm>
          <a:prstGeom prst="rect">
            <a:avLst/>
          </a:prstGeom>
        </p:spPr>
      </p:pic>
    </p:spTree>
    <p:extLst>
      <p:ext uri="{BB962C8B-B14F-4D97-AF65-F5344CB8AC3E}">
        <p14:creationId xmlns:p14="http://schemas.microsoft.com/office/powerpoint/2010/main" val="306141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86E4C-79C1-353F-1681-419CD5EC3D45}"/>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Abstract</a:t>
            </a:r>
            <a:endParaRPr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C2E1696D-9866-16AD-D3C2-077F6341AC78}"/>
              </a:ext>
            </a:extLst>
          </p:cNvPr>
          <p:cNvSpPr>
            <a:spLocks noGrp="1"/>
          </p:cNvSpPr>
          <p:nvPr>
            <p:ph idx="1"/>
          </p:nvPr>
        </p:nvSpPr>
        <p:spPr>
          <a:xfrm>
            <a:off x="838200" y="1666876"/>
            <a:ext cx="10515600" cy="4019549"/>
          </a:xfrm>
        </p:spPr>
        <p:txBody>
          <a:bodyPr>
            <a:normAutofit lnSpcReduction="10000"/>
          </a:bodyPr>
          <a:lstStyle/>
          <a:p>
            <a:pPr marL="0" indent="0" algn="just">
              <a:lnSpc>
                <a:spcPct val="170000"/>
              </a:lnSpc>
              <a:buNone/>
            </a:pP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chemeClr val="accent1"/>
                </a:solidFill>
                <a:latin typeface="Times New Roman" panose="02020603050405020304" pitchFamily="18" charset="0"/>
                <a:cs typeface="Times New Roman" panose="02020603050405020304" pitchFamily="18" charset="0"/>
              </a:rPr>
              <a:t>Given a set of disconnected fragments, our model places missing atoms in between and designs a molecule incorporating all the initial fragments. </a:t>
            </a:r>
            <a:r>
              <a:rPr lang="en-US" altLang="zh-CN" sz="2000" dirty="0">
                <a:latin typeface="Times New Roman" panose="02020603050405020304" pitchFamily="18" charset="0"/>
                <a:cs typeface="Times New Roman" panose="02020603050405020304" pitchFamily="18" charset="0"/>
              </a:rPr>
              <a:t>Unlike previous approaches that are only able to connect pairs of molecular fragments, our method can link an arbitrary number of fragments. Additionally, the model automatically determines the number of atoms in the linker and its attachment points to the input fragments. </a:t>
            </a:r>
            <a:r>
              <a:rPr lang="en-US" altLang="zh-CN" sz="2000" b="1" dirty="0">
                <a:solidFill>
                  <a:schemeClr val="accent1"/>
                </a:solidFill>
                <a:latin typeface="Times New Roman" panose="02020603050405020304" pitchFamily="18" charset="0"/>
                <a:cs typeface="Times New Roman" panose="02020603050405020304" pitchFamily="18" charset="0"/>
              </a:rPr>
              <a:t>We demonstrate that </a:t>
            </a:r>
            <a:r>
              <a:rPr lang="en-US" altLang="zh-CN" sz="2000" b="1" dirty="0" err="1">
                <a:solidFill>
                  <a:schemeClr val="accent1"/>
                </a:solidFill>
                <a:latin typeface="Times New Roman" panose="02020603050405020304" pitchFamily="18" charset="0"/>
                <a:cs typeface="Times New Roman" panose="02020603050405020304" pitchFamily="18" charset="0"/>
              </a:rPr>
              <a:t>DiffLinker</a:t>
            </a:r>
            <a:r>
              <a:rPr lang="en-US" altLang="zh-CN" sz="2000" b="1" dirty="0">
                <a:solidFill>
                  <a:schemeClr val="accent1"/>
                </a:solidFill>
                <a:latin typeface="Times New Roman" panose="02020603050405020304" pitchFamily="18" charset="0"/>
                <a:cs typeface="Times New Roman" panose="02020603050405020304" pitchFamily="18" charset="0"/>
              </a:rPr>
              <a:t> outperforms other methods on the standard datasets generating more diverse and synthetically-accessible molecules. </a:t>
            </a:r>
            <a:r>
              <a:rPr lang="en-US" altLang="zh-CN" sz="2000" dirty="0">
                <a:latin typeface="Times New Roman" panose="02020603050405020304" pitchFamily="18" charset="0"/>
                <a:cs typeface="Times New Roman" panose="02020603050405020304" pitchFamily="18" charset="0"/>
              </a:rPr>
              <a:t>Besides, we experimentally test our method in real-world applications, showing that it can successfully generate valid linkers conditioned on target protein pockets.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65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E9CB7-4CBD-468B-D6A5-4556C508F62D}"/>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Task</a:t>
            </a:r>
            <a:endParaRPr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1B7F445A-4BCD-83AC-1DDF-9DF3DF7C7DD7}"/>
              </a:ext>
            </a:extLst>
          </p:cNvPr>
          <p:cNvSpPr>
            <a:spLocks noGrp="1"/>
          </p:cNvSpPr>
          <p:nvPr>
            <p:ph idx="1"/>
          </p:nvPr>
        </p:nvSpPr>
        <p:spPr/>
        <p:txBody>
          <a:bodyPr/>
          <a:lstStyle/>
          <a:p>
            <a:pPr marL="0" indent="0">
              <a:lnSpc>
                <a:spcPct val="150000"/>
              </a:lnSpc>
              <a:buNone/>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以片段为基础组装分子</a:t>
            </a:r>
            <a:endParaRPr lang="en-US" altLang="zh-CN" dirty="0">
              <a:latin typeface="Times New Roman" panose="02020603050405020304" pitchFamily="18" charset="0"/>
              <a:ea typeface="宋体" panose="02010600030101010101" pitchFamily="2" charset="-122"/>
            </a:endParaRPr>
          </a:p>
          <a:p>
            <a:pPr marL="0" indent="0">
              <a:lnSpc>
                <a:spcPct val="150000"/>
              </a:lnSpc>
              <a:buNone/>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算法满足欧氏空间不变性</a:t>
            </a:r>
            <a:r>
              <a:rPr lang="en-US"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E(3)-equivariant</a:t>
            </a:r>
            <a:r>
              <a:rPr lang="en-US" altLang="zh-CN" dirty="0">
                <a:latin typeface="Times New Roman" panose="02020603050405020304" pitchFamily="18" charset="0"/>
                <a:ea typeface="宋体" panose="02010600030101010101" pitchFamily="2" charset="-122"/>
              </a:rPr>
              <a:t>)</a:t>
            </a:r>
          </a:p>
          <a:p>
            <a:pPr>
              <a:lnSpc>
                <a:spcPct val="150000"/>
              </a:lnSpc>
            </a:pP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输入</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模型的原子或者片段的坐标发生整体平移</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translations</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、旋转</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rotations</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或者映射</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reflections</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时，最后生成的效果都应该保持不变</a:t>
            </a:r>
            <a:endParaRPr lang="en-US" altLang="zh-CN" sz="2000" dirty="0">
              <a:latin typeface="Times New Roman" panose="02020603050405020304" pitchFamily="18" charset="0"/>
              <a:ea typeface="宋体" panose="02010600030101010101" pitchFamily="2" charset="-122"/>
            </a:endParaRPr>
          </a:p>
          <a:p>
            <a:pPr marL="0" indent="0">
              <a:lnSpc>
                <a:spcPct val="150000"/>
              </a:lnSpc>
              <a:buNone/>
            </a:pP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与蛋白质口袋能够很好地匹配</a:t>
            </a:r>
          </a:p>
        </p:txBody>
      </p:sp>
    </p:spTree>
    <p:extLst>
      <p:ext uri="{BB962C8B-B14F-4D97-AF65-F5344CB8AC3E}">
        <p14:creationId xmlns:p14="http://schemas.microsoft.com/office/powerpoint/2010/main" val="228193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EDEDA-DCF4-7CD0-E527-709E574CE7F7}"/>
              </a:ext>
            </a:extLst>
          </p:cNvPr>
          <p:cNvSpPr>
            <a:spLocks noGrp="1"/>
          </p:cNvSpPr>
          <p:nvPr>
            <p:ph type="title"/>
          </p:nvPr>
        </p:nvSpPr>
        <p:spPr>
          <a:xfrm>
            <a:off x="838200" y="197145"/>
            <a:ext cx="10515600" cy="1325563"/>
          </a:xfrm>
        </p:spPr>
        <p:txBody>
          <a:bodyPr/>
          <a:lstStyle/>
          <a:p>
            <a:r>
              <a:rPr lang="en-US" altLang="zh-CN" dirty="0">
                <a:latin typeface="Arial" panose="020B0604020202020204" pitchFamily="34" charset="0"/>
                <a:cs typeface="Arial" panose="020B0604020202020204" pitchFamily="34" charset="0"/>
              </a:rPr>
              <a:t>Diffusion model</a:t>
            </a:r>
            <a:endParaRPr lang="zh-CN" altLang="en-US"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093496FE-2A28-EF14-2CF4-EA89953EAFEA}"/>
              </a:ext>
            </a:extLst>
          </p:cNvPr>
          <p:cNvPicPr>
            <a:picLocks noChangeAspect="1"/>
          </p:cNvPicPr>
          <p:nvPr/>
        </p:nvPicPr>
        <p:blipFill>
          <a:blip r:embed="rId2"/>
          <a:stretch>
            <a:fillRect/>
          </a:stretch>
        </p:blipFill>
        <p:spPr>
          <a:xfrm>
            <a:off x="2957512" y="1522708"/>
            <a:ext cx="6276975" cy="2208080"/>
          </a:xfrm>
          <a:prstGeom prst="rect">
            <a:avLst/>
          </a:prstGeom>
        </p:spPr>
      </p:pic>
      <p:sp>
        <p:nvSpPr>
          <p:cNvPr id="5" name="文本框 4">
            <a:extLst>
              <a:ext uri="{FF2B5EF4-FFF2-40B4-BE49-F238E27FC236}">
                <a16:creationId xmlns:a16="http://schemas.microsoft.com/office/drawing/2014/main" id="{3CF093A0-0B26-AEFE-ECE4-9F5C624FFE9D}"/>
              </a:ext>
            </a:extLst>
          </p:cNvPr>
          <p:cNvSpPr txBox="1"/>
          <p:nvPr/>
        </p:nvSpPr>
        <p:spPr>
          <a:xfrm>
            <a:off x="1057275" y="3870373"/>
            <a:ext cx="949642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Forward:</a:t>
            </a:r>
          </a:p>
        </p:txBody>
      </p:sp>
      <p:pic>
        <p:nvPicPr>
          <p:cNvPr id="7" name="图片 6">
            <a:extLst>
              <a:ext uri="{FF2B5EF4-FFF2-40B4-BE49-F238E27FC236}">
                <a16:creationId xmlns:a16="http://schemas.microsoft.com/office/drawing/2014/main" id="{8423E98A-81D1-CE73-EABC-711073BD62A8}"/>
              </a:ext>
            </a:extLst>
          </p:cNvPr>
          <p:cNvPicPr>
            <a:picLocks noChangeAspect="1"/>
          </p:cNvPicPr>
          <p:nvPr/>
        </p:nvPicPr>
        <p:blipFill>
          <a:blip r:embed="rId3"/>
          <a:stretch>
            <a:fillRect/>
          </a:stretch>
        </p:blipFill>
        <p:spPr>
          <a:xfrm>
            <a:off x="1057275" y="4363940"/>
            <a:ext cx="7305675" cy="772621"/>
          </a:xfrm>
          <a:prstGeom prst="rect">
            <a:avLst/>
          </a:prstGeom>
        </p:spPr>
      </p:pic>
      <p:sp>
        <p:nvSpPr>
          <p:cNvPr id="8" name="文本框 7">
            <a:extLst>
              <a:ext uri="{FF2B5EF4-FFF2-40B4-BE49-F238E27FC236}">
                <a16:creationId xmlns:a16="http://schemas.microsoft.com/office/drawing/2014/main" id="{266773A3-765C-8923-BD6D-6C020F034E42}"/>
              </a:ext>
            </a:extLst>
          </p:cNvPr>
          <p:cNvSpPr txBox="1"/>
          <p:nvPr/>
        </p:nvSpPr>
        <p:spPr>
          <a:xfrm>
            <a:off x="1057275" y="5166373"/>
            <a:ext cx="949642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Reverse:</a:t>
            </a:r>
          </a:p>
        </p:txBody>
      </p:sp>
      <p:pic>
        <p:nvPicPr>
          <p:cNvPr id="10" name="图片 9">
            <a:extLst>
              <a:ext uri="{FF2B5EF4-FFF2-40B4-BE49-F238E27FC236}">
                <a16:creationId xmlns:a16="http://schemas.microsoft.com/office/drawing/2014/main" id="{49A625C3-2653-FFBA-959A-8F340CACE0C3}"/>
              </a:ext>
            </a:extLst>
          </p:cNvPr>
          <p:cNvPicPr>
            <a:picLocks noChangeAspect="1"/>
          </p:cNvPicPr>
          <p:nvPr/>
        </p:nvPicPr>
        <p:blipFill>
          <a:blip r:embed="rId4"/>
          <a:stretch>
            <a:fillRect/>
          </a:stretch>
        </p:blipFill>
        <p:spPr>
          <a:xfrm>
            <a:off x="1057275" y="5669925"/>
            <a:ext cx="2438400" cy="408528"/>
          </a:xfrm>
          <a:prstGeom prst="rect">
            <a:avLst/>
          </a:prstGeom>
        </p:spPr>
      </p:pic>
      <p:cxnSp>
        <p:nvCxnSpPr>
          <p:cNvPr id="9" name="直接连接符 8">
            <a:extLst>
              <a:ext uri="{FF2B5EF4-FFF2-40B4-BE49-F238E27FC236}">
                <a16:creationId xmlns:a16="http://schemas.microsoft.com/office/drawing/2014/main" id="{F6440C1D-CA93-1437-55D7-B598FA7A0AFF}"/>
              </a:ext>
            </a:extLst>
          </p:cNvPr>
          <p:cNvCxnSpPr/>
          <p:nvPr/>
        </p:nvCxnSpPr>
        <p:spPr>
          <a:xfrm>
            <a:off x="343909" y="6115050"/>
            <a:ext cx="11182350" cy="0"/>
          </a:xfrm>
          <a:prstGeom prst="line">
            <a:avLst/>
          </a:prstGeom>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1188DAA2-CF94-6D64-CA3A-BAEF50AB9F8A}"/>
              </a:ext>
            </a:extLst>
          </p:cNvPr>
          <p:cNvSpPr txBox="1"/>
          <p:nvPr/>
        </p:nvSpPr>
        <p:spPr>
          <a:xfrm>
            <a:off x="312028" y="6195772"/>
            <a:ext cx="109728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i="0" dirty="0">
                <a:solidFill>
                  <a:srgbClr val="1E1E1E"/>
                </a:solidFill>
                <a:effectLst/>
                <a:latin typeface="Arial" panose="020B0604020202020204" pitchFamily="34" charset="0"/>
                <a:cs typeface="Arial" panose="020B0604020202020204" pitchFamily="34" charset="0"/>
              </a:rPr>
              <a:t>What are Diffusion Models?(https://lilianweng.github.io/posts/2021-07-11-diffusion-models/#forward-diffusion-process)</a:t>
            </a:r>
          </a:p>
        </p:txBody>
      </p:sp>
    </p:spTree>
    <p:extLst>
      <p:ext uri="{BB962C8B-B14F-4D97-AF65-F5344CB8AC3E}">
        <p14:creationId xmlns:p14="http://schemas.microsoft.com/office/powerpoint/2010/main" val="180864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EDEDA-DCF4-7CD0-E527-709E574CE7F7}"/>
              </a:ext>
            </a:extLst>
          </p:cNvPr>
          <p:cNvSpPr>
            <a:spLocks noGrp="1"/>
          </p:cNvSpPr>
          <p:nvPr>
            <p:ph type="title"/>
          </p:nvPr>
        </p:nvSpPr>
        <p:spPr>
          <a:xfrm>
            <a:off x="769228" y="75458"/>
            <a:ext cx="10515600" cy="1325563"/>
          </a:xfrm>
        </p:spPr>
        <p:txBody>
          <a:bodyPr/>
          <a:lstStyle/>
          <a:p>
            <a:r>
              <a:rPr lang="en-US" altLang="zh-CN" dirty="0">
                <a:latin typeface="Arial" panose="020B0604020202020204" pitchFamily="34" charset="0"/>
                <a:cs typeface="Arial" panose="020B0604020202020204" pitchFamily="34" charset="0"/>
              </a:rPr>
              <a:t>Diffusion model</a:t>
            </a:r>
            <a:endParaRPr lang="zh-CN" altLang="en-US"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266773A3-765C-8923-BD6D-6C020F034E42}"/>
              </a:ext>
            </a:extLst>
          </p:cNvPr>
          <p:cNvSpPr txBox="1"/>
          <p:nvPr/>
        </p:nvSpPr>
        <p:spPr>
          <a:xfrm>
            <a:off x="769228" y="1401021"/>
            <a:ext cx="1328564"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Reverse:</a:t>
            </a:r>
          </a:p>
        </p:txBody>
      </p:sp>
      <p:pic>
        <p:nvPicPr>
          <p:cNvPr id="6" name="图片 5">
            <a:extLst>
              <a:ext uri="{FF2B5EF4-FFF2-40B4-BE49-F238E27FC236}">
                <a16:creationId xmlns:a16="http://schemas.microsoft.com/office/drawing/2014/main" id="{19BF276B-9461-2A44-7BE4-3371B575A0ED}"/>
              </a:ext>
            </a:extLst>
          </p:cNvPr>
          <p:cNvPicPr>
            <a:picLocks noChangeAspect="1"/>
          </p:cNvPicPr>
          <p:nvPr/>
        </p:nvPicPr>
        <p:blipFill>
          <a:blip r:embed="rId2"/>
          <a:stretch>
            <a:fillRect/>
          </a:stretch>
        </p:blipFill>
        <p:spPr>
          <a:xfrm>
            <a:off x="2296730" y="1387903"/>
            <a:ext cx="4767435" cy="541058"/>
          </a:xfrm>
          <a:prstGeom prst="rect">
            <a:avLst/>
          </a:prstGeom>
        </p:spPr>
      </p:pic>
      <p:sp>
        <p:nvSpPr>
          <p:cNvPr id="9" name="矩形 8">
            <a:extLst>
              <a:ext uri="{FF2B5EF4-FFF2-40B4-BE49-F238E27FC236}">
                <a16:creationId xmlns:a16="http://schemas.microsoft.com/office/drawing/2014/main" id="{9C725FF7-F1E4-E636-C27A-BAD33AC4B436}"/>
              </a:ext>
            </a:extLst>
          </p:cNvPr>
          <p:cNvSpPr/>
          <p:nvPr/>
        </p:nvSpPr>
        <p:spPr>
          <a:xfrm>
            <a:off x="4962524" y="1378426"/>
            <a:ext cx="1945121" cy="455195"/>
          </a:xfrm>
          <a:prstGeom prst="rect">
            <a:avLst/>
          </a:prstGeom>
          <a:no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FB392F5E-4499-880B-A569-6ED3478BEE29}"/>
              </a:ext>
            </a:extLst>
          </p:cNvPr>
          <p:cNvCxnSpPr>
            <a:cxnSpLocks/>
          </p:cNvCxnSpPr>
          <p:nvPr/>
        </p:nvCxnSpPr>
        <p:spPr>
          <a:xfrm>
            <a:off x="7156070" y="1596584"/>
            <a:ext cx="5715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69A8C574-4958-15E6-B3B3-E8815604C812}"/>
              </a:ext>
            </a:extLst>
          </p:cNvPr>
          <p:cNvSpPr txBox="1"/>
          <p:nvPr/>
        </p:nvSpPr>
        <p:spPr>
          <a:xfrm>
            <a:off x="7819475" y="1421357"/>
            <a:ext cx="2543175" cy="369332"/>
          </a:xfrm>
          <a:prstGeom prst="rect">
            <a:avLst/>
          </a:prstGeom>
          <a:noFill/>
        </p:spPr>
        <p:txBody>
          <a:bodyPr wrap="square" rtlCol="0">
            <a:spAutoFit/>
          </a:bodyPr>
          <a:lstStyle/>
          <a:p>
            <a:r>
              <a:rPr lang="en-US" altLang="zh-CN" b="1" dirty="0"/>
              <a:t>Use neural network</a:t>
            </a:r>
            <a:endParaRPr lang="zh-CN" altLang="en-US" b="1" dirty="0"/>
          </a:p>
        </p:txBody>
      </p:sp>
      <p:pic>
        <p:nvPicPr>
          <p:cNvPr id="18" name="图片 17">
            <a:extLst>
              <a:ext uri="{FF2B5EF4-FFF2-40B4-BE49-F238E27FC236}">
                <a16:creationId xmlns:a16="http://schemas.microsoft.com/office/drawing/2014/main" id="{8A0A2783-2262-F177-16C9-9139AF4EF3D5}"/>
              </a:ext>
            </a:extLst>
          </p:cNvPr>
          <p:cNvPicPr>
            <a:picLocks noChangeAspect="1"/>
          </p:cNvPicPr>
          <p:nvPr/>
        </p:nvPicPr>
        <p:blipFill>
          <a:blip r:embed="rId3"/>
          <a:stretch>
            <a:fillRect/>
          </a:stretch>
        </p:blipFill>
        <p:spPr>
          <a:xfrm>
            <a:off x="2357306" y="2127459"/>
            <a:ext cx="2605218" cy="301762"/>
          </a:xfrm>
          <a:prstGeom prst="rect">
            <a:avLst/>
          </a:prstGeom>
        </p:spPr>
      </p:pic>
      <p:sp>
        <p:nvSpPr>
          <p:cNvPr id="20" name="箭头: 右 19">
            <a:extLst>
              <a:ext uri="{FF2B5EF4-FFF2-40B4-BE49-F238E27FC236}">
                <a16:creationId xmlns:a16="http://schemas.microsoft.com/office/drawing/2014/main" id="{0CE8977C-BB74-4A9D-3424-A891935A7DC5}"/>
              </a:ext>
            </a:extLst>
          </p:cNvPr>
          <p:cNvSpPr/>
          <p:nvPr/>
        </p:nvSpPr>
        <p:spPr>
          <a:xfrm rot="5400000">
            <a:off x="3117242" y="2999523"/>
            <a:ext cx="1288814" cy="305526"/>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C90F853C-6F2E-3514-19DB-0A123AF58AB1}"/>
              </a:ext>
            </a:extLst>
          </p:cNvPr>
          <p:cNvSpPr txBox="1"/>
          <p:nvPr/>
        </p:nvSpPr>
        <p:spPr>
          <a:xfrm>
            <a:off x="2452794" y="2865366"/>
            <a:ext cx="1308855"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simplify</a:t>
            </a:r>
            <a:endParaRPr lang="zh-CN" altLang="en-US" sz="2400" dirty="0">
              <a:latin typeface="Arial" panose="020B0604020202020204" pitchFamily="34" charset="0"/>
              <a:cs typeface="Arial" panose="020B0604020202020204" pitchFamily="34" charset="0"/>
            </a:endParaRPr>
          </a:p>
        </p:txBody>
      </p:sp>
      <p:pic>
        <p:nvPicPr>
          <p:cNvPr id="23" name="图片 22">
            <a:extLst>
              <a:ext uri="{FF2B5EF4-FFF2-40B4-BE49-F238E27FC236}">
                <a16:creationId xmlns:a16="http://schemas.microsoft.com/office/drawing/2014/main" id="{171A2DF4-29E1-EDE2-781E-0264FF1AB39A}"/>
              </a:ext>
            </a:extLst>
          </p:cNvPr>
          <p:cNvPicPr>
            <a:picLocks noChangeAspect="1"/>
          </p:cNvPicPr>
          <p:nvPr/>
        </p:nvPicPr>
        <p:blipFill>
          <a:blip r:embed="rId4"/>
          <a:stretch>
            <a:fillRect/>
          </a:stretch>
        </p:blipFill>
        <p:spPr>
          <a:xfrm>
            <a:off x="2293932" y="3890666"/>
            <a:ext cx="4065218" cy="689635"/>
          </a:xfrm>
          <a:prstGeom prst="rect">
            <a:avLst/>
          </a:prstGeom>
        </p:spPr>
      </p:pic>
      <p:pic>
        <p:nvPicPr>
          <p:cNvPr id="25" name="图片 24">
            <a:extLst>
              <a:ext uri="{FF2B5EF4-FFF2-40B4-BE49-F238E27FC236}">
                <a16:creationId xmlns:a16="http://schemas.microsoft.com/office/drawing/2014/main" id="{30FDFA1F-3394-642A-47B0-E78A7A499A89}"/>
              </a:ext>
            </a:extLst>
          </p:cNvPr>
          <p:cNvPicPr>
            <a:picLocks noChangeAspect="1"/>
          </p:cNvPicPr>
          <p:nvPr/>
        </p:nvPicPr>
        <p:blipFill>
          <a:blip r:embed="rId5"/>
          <a:stretch>
            <a:fillRect/>
          </a:stretch>
        </p:blipFill>
        <p:spPr>
          <a:xfrm>
            <a:off x="2252992" y="4768248"/>
            <a:ext cx="5188828" cy="541057"/>
          </a:xfrm>
          <a:prstGeom prst="rect">
            <a:avLst/>
          </a:prstGeom>
        </p:spPr>
      </p:pic>
      <p:cxnSp>
        <p:nvCxnSpPr>
          <p:cNvPr id="28" name="直接连接符 27">
            <a:extLst>
              <a:ext uri="{FF2B5EF4-FFF2-40B4-BE49-F238E27FC236}">
                <a16:creationId xmlns:a16="http://schemas.microsoft.com/office/drawing/2014/main" id="{2408284E-8F53-00EB-9F59-53362A1C4675}"/>
              </a:ext>
            </a:extLst>
          </p:cNvPr>
          <p:cNvCxnSpPr/>
          <p:nvPr/>
        </p:nvCxnSpPr>
        <p:spPr>
          <a:xfrm>
            <a:off x="343909" y="6115050"/>
            <a:ext cx="11182350" cy="0"/>
          </a:xfrm>
          <a:prstGeom prst="line">
            <a:avLst/>
          </a:prstGeom>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4BD1E390-08B5-385F-8C5E-A7ABA62924A7}"/>
              </a:ext>
            </a:extLst>
          </p:cNvPr>
          <p:cNvSpPr txBox="1"/>
          <p:nvPr/>
        </p:nvSpPr>
        <p:spPr>
          <a:xfrm>
            <a:off x="312028" y="6195772"/>
            <a:ext cx="109728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i="0" dirty="0">
                <a:solidFill>
                  <a:srgbClr val="1E1E1E"/>
                </a:solidFill>
                <a:effectLst/>
                <a:latin typeface="Arial" panose="020B0604020202020204" pitchFamily="34" charset="0"/>
                <a:cs typeface="Arial" panose="020B0604020202020204" pitchFamily="34" charset="0"/>
              </a:rPr>
              <a:t>What are Diffusion Models?(https://lilianweng.github.io/posts/2021-07-11-diffusion-models/#forward-diffusion-process)</a:t>
            </a:r>
          </a:p>
        </p:txBody>
      </p:sp>
    </p:spTree>
    <p:extLst>
      <p:ext uri="{BB962C8B-B14F-4D97-AF65-F5344CB8AC3E}">
        <p14:creationId xmlns:p14="http://schemas.microsoft.com/office/powerpoint/2010/main" val="37419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1EF2C-97DE-A504-2FD2-4970BA3DC8BC}"/>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Diffusion for molecules</a:t>
            </a:r>
            <a:endParaRPr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A0C71E72-A02D-1BD8-9A39-A8B6F66A6EAD}"/>
              </a:ext>
            </a:extLst>
          </p:cNvPr>
          <p:cNvSpPr txBox="1"/>
          <p:nvPr/>
        </p:nvSpPr>
        <p:spPr>
          <a:xfrm>
            <a:off x="838200" y="1602599"/>
            <a:ext cx="302895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Molecule representation:</a:t>
            </a:r>
            <a:endParaRPr lang="zh-CN" altLang="en-US"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5661FF9C-ABC6-8975-7E2F-0C661EAB3AAF}"/>
              </a:ext>
            </a:extLst>
          </p:cNvPr>
          <p:cNvPicPr>
            <a:picLocks noChangeAspect="1"/>
          </p:cNvPicPr>
          <p:nvPr/>
        </p:nvPicPr>
        <p:blipFill>
          <a:blip r:embed="rId2"/>
          <a:stretch>
            <a:fillRect/>
          </a:stretch>
        </p:blipFill>
        <p:spPr>
          <a:xfrm>
            <a:off x="838200" y="2157924"/>
            <a:ext cx="8291326" cy="1271076"/>
          </a:xfrm>
          <a:prstGeom prst="rect">
            <a:avLst/>
          </a:prstGeom>
        </p:spPr>
      </p:pic>
      <p:pic>
        <p:nvPicPr>
          <p:cNvPr id="8" name="图片 7">
            <a:extLst>
              <a:ext uri="{FF2B5EF4-FFF2-40B4-BE49-F238E27FC236}">
                <a16:creationId xmlns:a16="http://schemas.microsoft.com/office/drawing/2014/main" id="{4122E63F-77E0-7787-D8CD-7CF846C4E3BA}"/>
              </a:ext>
            </a:extLst>
          </p:cNvPr>
          <p:cNvPicPr>
            <a:picLocks noChangeAspect="1"/>
          </p:cNvPicPr>
          <p:nvPr/>
        </p:nvPicPr>
        <p:blipFill>
          <a:blip r:embed="rId3"/>
          <a:stretch>
            <a:fillRect/>
          </a:stretch>
        </p:blipFill>
        <p:spPr>
          <a:xfrm>
            <a:off x="838199" y="4171950"/>
            <a:ext cx="8429991" cy="2225675"/>
          </a:xfrm>
          <a:prstGeom prst="rect">
            <a:avLst/>
          </a:prstGeom>
        </p:spPr>
      </p:pic>
      <p:sp>
        <p:nvSpPr>
          <p:cNvPr id="9" name="文本框 8">
            <a:extLst>
              <a:ext uri="{FF2B5EF4-FFF2-40B4-BE49-F238E27FC236}">
                <a16:creationId xmlns:a16="http://schemas.microsoft.com/office/drawing/2014/main" id="{EF2F9696-8E6D-8D29-A579-1FFC88C57686}"/>
              </a:ext>
            </a:extLst>
          </p:cNvPr>
          <p:cNvSpPr txBox="1"/>
          <p:nvPr/>
        </p:nvSpPr>
        <p:spPr>
          <a:xfrm>
            <a:off x="838200" y="3771840"/>
            <a:ext cx="302895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Categorical features: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498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D98A84C-A4AF-AB05-26EB-2E668BBC2218}"/>
              </a:ext>
            </a:extLst>
          </p:cNvPr>
          <p:cNvPicPr>
            <a:picLocks noChangeAspect="1"/>
          </p:cNvPicPr>
          <p:nvPr/>
        </p:nvPicPr>
        <p:blipFill>
          <a:blip r:embed="rId2"/>
          <a:stretch>
            <a:fillRect/>
          </a:stretch>
        </p:blipFill>
        <p:spPr>
          <a:xfrm>
            <a:off x="1975583" y="355220"/>
            <a:ext cx="7987568" cy="3550030"/>
          </a:xfrm>
          <a:prstGeom prst="rect">
            <a:avLst/>
          </a:prstGeom>
        </p:spPr>
      </p:pic>
      <p:sp>
        <p:nvSpPr>
          <p:cNvPr id="11" name="矩形 10">
            <a:extLst>
              <a:ext uri="{FF2B5EF4-FFF2-40B4-BE49-F238E27FC236}">
                <a16:creationId xmlns:a16="http://schemas.microsoft.com/office/drawing/2014/main" id="{601191CE-E59D-0A97-AAF6-6EE7F21A283A}"/>
              </a:ext>
            </a:extLst>
          </p:cNvPr>
          <p:cNvSpPr/>
          <p:nvPr/>
        </p:nvSpPr>
        <p:spPr>
          <a:xfrm>
            <a:off x="1975583" y="355220"/>
            <a:ext cx="3234592" cy="2130805"/>
          </a:xfrm>
          <a:prstGeom prst="rect">
            <a:avLst/>
          </a:prstGeom>
          <a:no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8C4BA9CA-E009-D27D-D84C-73F43B26EFEB}"/>
              </a:ext>
            </a:extLst>
          </p:cNvPr>
          <p:cNvPicPr>
            <a:picLocks noChangeAspect="1"/>
          </p:cNvPicPr>
          <p:nvPr/>
        </p:nvPicPr>
        <p:blipFill>
          <a:blip r:embed="rId3"/>
          <a:stretch>
            <a:fillRect/>
          </a:stretch>
        </p:blipFill>
        <p:spPr>
          <a:xfrm>
            <a:off x="1937100" y="4191001"/>
            <a:ext cx="7726921" cy="2311780"/>
          </a:xfrm>
          <a:prstGeom prst="rect">
            <a:avLst/>
          </a:prstGeom>
        </p:spPr>
      </p:pic>
    </p:spTree>
    <p:extLst>
      <p:ext uri="{BB962C8B-B14F-4D97-AF65-F5344CB8AC3E}">
        <p14:creationId xmlns:p14="http://schemas.microsoft.com/office/powerpoint/2010/main" val="425734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D98A84C-A4AF-AB05-26EB-2E668BBC2218}"/>
              </a:ext>
            </a:extLst>
          </p:cNvPr>
          <p:cNvPicPr>
            <a:picLocks noChangeAspect="1"/>
          </p:cNvPicPr>
          <p:nvPr/>
        </p:nvPicPr>
        <p:blipFill>
          <a:blip r:embed="rId2"/>
          <a:stretch>
            <a:fillRect/>
          </a:stretch>
        </p:blipFill>
        <p:spPr>
          <a:xfrm>
            <a:off x="1975583" y="355220"/>
            <a:ext cx="7987568" cy="3550030"/>
          </a:xfrm>
          <a:prstGeom prst="rect">
            <a:avLst/>
          </a:prstGeom>
        </p:spPr>
      </p:pic>
      <p:pic>
        <p:nvPicPr>
          <p:cNvPr id="3" name="图片 2">
            <a:extLst>
              <a:ext uri="{FF2B5EF4-FFF2-40B4-BE49-F238E27FC236}">
                <a16:creationId xmlns:a16="http://schemas.microsoft.com/office/drawing/2014/main" id="{EF7B37DA-9A28-0E02-7B77-E24989389515}"/>
              </a:ext>
            </a:extLst>
          </p:cNvPr>
          <p:cNvPicPr>
            <a:picLocks noChangeAspect="1"/>
          </p:cNvPicPr>
          <p:nvPr/>
        </p:nvPicPr>
        <p:blipFill>
          <a:blip r:embed="rId3"/>
          <a:stretch>
            <a:fillRect/>
          </a:stretch>
        </p:blipFill>
        <p:spPr>
          <a:xfrm>
            <a:off x="2342825" y="4260510"/>
            <a:ext cx="7506349" cy="2242270"/>
          </a:xfrm>
          <a:prstGeom prst="rect">
            <a:avLst/>
          </a:prstGeom>
        </p:spPr>
      </p:pic>
      <p:sp>
        <p:nvSpPr>
          <p:cNvPr id="4" name="矩形 3">
            <a:extLst>
              <a:ext uri="{FF2B5EF4-FFF2-40B4-BE49-F238E27FC236}">
                <a16:creationId xmlns:a16="http://schemas.microsoft.com/office/drawing/2014/main" id="{F3D309C0-CFF3-8C86-1CEB-A1319AC447F7}"/>
              </a:ext>
            </a:extLst>
          </p:cNvPr>
          <p:cNvSpPr/>
          <p:nvPr/>
        </p:nvSpPr>
        <p:spPr>
          <a:xfrm>
            <a:off x="5267325" y="355220"/>
            <a:ext cx="1276350" cy="2130805"/>
          </a:xfrm>
          <a:prstGeom prst="rect">
            <a:avLst/>
          </a:prstGeom>
          <a:no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304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D98A84C-A4AF-AB05-26EB-2E668BBC2218}"/>
              </a:ext>
            </a:extLst>
          </p:cNvPr>
          <p:cNvPicPr>
            <a:picLocks noChangeAspect="1"/>
          </p:cNvPicPr>
          <p:nvPr/>
        </p:nvPicPr>
        <p:blipFill>
          <a:blip r:embed="rId2"/>
          <a:stretch>
            <a:fillRect/>
          </a:stretch>
        </p:blipFill>
        <p:spPr>
          <a:xfrm>
            <a:off x="1975583" y="355220"/>
            <a:ext cx="7987568" cy="3550030"/>
          </a:xfrm>
          <a:prstGeom prst="rect">
            <a:avLst/>
          </a:prstGeom>
        </p:spPr>
      </p:pic>
      <p:sp>
        <p:nvSpPr>
          <p:cNvPr id="4" name="矩形 3">
            <a:extLst>
              <a:ext uri="{FF2B5EF4-FFF2-40B4-BE49-F238E27FC236}">
                <a16:creationId xmlns:a16="http://schemas.microsoft.com/office/drawing/2014/main" id="{F3D309C0-CFF3-8C86-1CEB-A1319AC447F7}"/>
              </a:ext>
            </a:extLst>
          </p:cNvPr>
          <p:cNvSpPr/>
          <p:nvPr/>
        </p:nvSpPr>
        <p:spPr>
          <a:xfrm>
            <a:off x="6581775" y="355220"/>
            <a:ext cx="1962150" cy="2130805"/>
          </a:xfrm>
          <a:prstGeom prst="rect">
            <a:avLst/>
          </a:prstGeom>
          <a:no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47D9068C-E545-A590-DD9B-0573DE260991}"/>
              </a:ext>
            </a:extLst>
          </p:cNvPr>
          <p:cNvPicPr>
            <a:picLocks noChangeAspect="1"/>
          </p:cNvPicPr>
          <p:nvPr/>
        </p:nvPicPr>
        <p:blipFill>
          <a:blip r:embed="rId3"/>
          <a:stretch>
            <a:fillRect/>
          </a:stretch>
        </p:blipFill>
        <p:spPr>
          <a:xfrm>
            <a:off x="2243860" y="4293793"/>
            <a:ext cx="7694260" cy="2028012"/>
          </a:xfrm>
          <a:prstGeom prst="rect">
            <a:avLst/>
          </a:prstGeom>
        </p:spPr>
      </p:pic>
    </p:spTree>
    <p:extLst>
      <p:ext uri="{BB962C8B-B14F-4D97-AF65-F5344CB8AC3E}">
        <p14:creationId xmlns:p14="http://schemas.microsoft.com/office/powerpoint/2010/main" val="188228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258</Words>
  <Application>Microsoft Office PowerPoint</Application>
  <PresentationFormat>宽屏</PresentationFormat>
  <Paragraphs>25</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Times New Roman</vt:lpstr>
      <vt:lpstr>Office 主题​​</vt:lpstr>
      <vt:lpstr>PowerPoint 演示文稿</vt:lpstr>
      <vt:lpstr>Abstract</vt:lpstr>
      <vt:lpstr>Task</vt:lpstr>
      <vt:lpstr>Diffusion model</vt:lpstr>
      <vt:lpstr>Diffusion model</vt:lpstr>
      <vt:lpstr>Diffusion for molecules</vt:lpstr>
      <vt:lpstr>PowerPoint 演示文稿</vt:lpstr>
      <vt:lpstr>PowerPoint 演示文稿</vt:lpstr>
      <vt:lpstr>PowerPoint 演示文稿</vt:lpstr>
      <vt:lpstr>PowerPoint 演示文稿</vt:lpstr>
      <vt:lpstr>Datasets:</vt:lpstr>
      <vt:lpstr>Results:</vt:lpstr>
      <vt:lpstr>Results:</vt:lpstr>
      <vt:lpstr>Results: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 俊杰</dc:creator>
  <cp:lastModifiedBy>汪 俊杰</cp:lastModifiedBy>
  <cp:revision>5</cp:revision>
  <dcterms:created xsi:type="dcterms:W3CDTF">2022-11-16T02:28:41Z</dcterms:created>
  <dcterms:modified xsi:type="dcterms:W3CDTF">2022-11-16T10:54:39Z</dcterms:modified>
</cp:coreProperties>
</file>