
<file path=[Content_Types].xml><?xml version="1.0" encoding="utf-8"?>
<Types xmlns="http://schemas.openxmlformats.org/package/2006/content-types">
  <Default Extension="xml" ContentType="application/xml"/>
  <Default Extension="doc" ContentType="application/msword"/>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4"/>
  </p:notesMasterIdLst>
  <p:handoutMasterIdLst>
    <p:handoutMasterId r:id="rId25"/>
  </p:handoutMasterIdLst>
  <p:sldIdLst>
    <p:sldId id="256" r:id="rId2"/>
    <p:sldId id="346" r:id="rId3"/>
    <p:sldId id="347" r:id="rId4"/>
    <p:sldId id="351" r:id="rId5"/>
    <p:sldId id="278" r:id="rId6"/>
    <p:sldId id="264" r:id="rId7"/>
    <p:sldId id="352" r:id="rId8"/>
    <p:sldId id="353" r:id="rId9"/>
    <p:sldId id="354" r:id="rId10"/>
    <p:sldId id="355" r:id="rId11"/>
    <p:sldId id="356" r:id="rId12"/>
    <p:sldId id="357" r:id="rId13"/>
    <p:sldId id="358" r:id="rId14"/>
    <p:sldId id="359" r:id="rId15"/>
    <p:sldId id="266" r:id="rId16"/>
    <p:sldId id="348" r:id="rId17"/>
    <p:sldId id="269" r:id="rId18"/>
    <p:sldId id="360" r:id="rId19"/>
    <p:sldId id="286" r:id="rId20"/>
    <p:sldId id="340" r:id="rId21"/>
    <p:sldId id="341" r:id="rId22"/>
    <p:sldId id="342" r:id="rId2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 charset="0"/>
        <a:ea typeface="+mn-ea"/>
        <a:cs typeface="+mn-cs"/>
      </a:defRPr>
    </a:lvl1pPr>
    <a:lvl2pPr marL="457200" algn="l" rtl="0" fontAlgn="base">
      <a:spcBef>
        <a:spcPct val="0"/>
      </a:spcBef>
      <a:spcAft>
        <a:spcPct val="0"/>
      </a:spcAft>
      <a:defRPr sz="2400" kern="1200">
        <a:solidFill>
          <a:schemeClr val="tx1"/>
        </a:solidFill>
        <a:latin typeface="Times New Roman" pitchFamily="1" charset="0"/>
        <a:ea typeface="+mn-ea"/>
        <a:cs typeface="+mn-cs"/>
      </a:defRPr>
    </a:lvl2pPr>
    <a:lvl3pPr marL="914400" algn="l" rtl="0" fontAlgn="base">
      <a:spcBef>
        <a:spcPct val="0"/>
      </a:spcBef>
      <a:spcAft>
        <a:spcPct val="0"/>
      </a:spcAft>
      <a:defRPr sz="2400" kern="1200">
        <a:solidFill>
          <a:schemeClr val="tx1"/>
        </a:solidFill>
        <a:latin typeface="Times New Roman" pitchFamily="1" charset="0"/>
        <a:ea typeface="+mn-ea"/>
        <a:cs typeface="+mn-cs"/>
      </a:defRPr>
    </a:lvl3pPr>
    <a:lvl4pPr marL="1371600" algn="l" rtl="0" fontAlgn="base">
      <a:spcBef>
        <a:spcPct val="0"/>
      </a:spcBef>
      <a:spcAft>
        <a:spcPct val="0"/>
      </a:spcAft>
      <a:defRPr sz="2400" kern="1200">
        <a:solidFill>
          <a:schemeClr val="tx1"/>
        </a:solidFill>
        <a:latin typeface="Times New Roman" pitchFamily="1" charset="0"/>
        <a:ea typeface="+mn-ea"/>
        <a:cs typeface="+mn-cs"/>
      </a:defRPr>
    </a:lvl4pPr>
    <a:lvl5pPr marL="1828800" algn="l" rtl="0" fontAlgn="base">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59" d="100"/>
          <a:sy n="159" d="100"/>
        </p:scale>
        <p:origin x="-1128"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E2F0CC85-EDC6-4D40-884B-96547CCD967E}" type="slidenum">
              <a:rPr lang="en-US"/>
              <a:pPr>
                <a:defRPr/>
              </a:pPr>
              <a:t>‹#›</a:t>
            </a:fld>
            <a:endParaRPr lang="en-US"/>
          </a:p>
        </p:txBody>
      </p:sp>
    </p:spTree>
    <p:extLst>
      <p:ext uri="{BB962C8B-B14F-4D97-AF65-F5344CB8AC3E}">
        <p14:creationId xmlns:p14="http://schemas.microsoft.com/office/powerpoint/2010/main" val="10791145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20B44E57-8238-2449-876D-3DEE1D1220FB}" type="slidenum">
              <a:rPr lang="en-US"/>
              <a:pPr>
                <a:defRPr/>
              </a:pPr>
              <a:t>‹#›</a:t>
            </a:fld>
            <a:endParaRPr lang="en-US"/>
          </a:p>
        </p:txBody>
      </p:sp>
    </p:spTree>
    <p:extLst>
      <p:ext uri="{BB962C8B-B14F-4D97-AF65-F5344CB8AC3E}">
        <p14:creationId xmlns:p14="http://schemas.microsoft.com/office/powerpoint/2010/main" val="40583004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914D29DD-2041-DC4F-9871-7B1D438BF0BC}" type="slidenum">
              <a:rPr lang="en-US">
                <a:latin typeface="Times New Roman" pitchFamily="1" charset="0"/>
              </a:rPr>
              <a:pPr/>
              <a:t>1</a:t>
            </a:fld>
            <a:endParaRPr lang="en-US">
              <a:latin typeface="Times New Roman" pitchFamily="1"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charset="0"/>
                <a:ea typeface="ＭＳ Ｐゴシック" charset="-128"/>
                <a:cs typeface="ＭＳ Ｐゴシック" charset="-128"/>
              </a:rPr>
              <a:t>The TEC PC is naturally configured to duplicate the image on the monitor up to the projector screen. You'll have to switch it to extend mode by holding the windows key (in between the Ctrl and Alt buttons) and hitting the letter P on the keyboard. you should be able to select extend mode on the screen by hitting P until that option is highlighted.</a:t>
            </a:r>
          </a:p>
          <a:p>
            <a:pPr marL="228600" indent="-228600">
              <a:buAutoNum type="arabicPeriod"/>
            </a:pPr>
            <a:r>
              <a:rPr lang="en-US" sz="1200" kern="1200" dirty="0" smtClean="0">
                <a:solidFill>
                  <a:schemeClr val="tx1"/>
                </a:solidFill>
                <a:latin typeface="Times New Roman" charset="0"/>
                <a:ea typeface="ＭＳ Ｐゴシック" charset="-128"/>
                <a:cs typeface="ＭＳ Ｐゴシック" charset="-128"/>
              </a:rPr>
              <a:t>There should be a tab near the top of the screen labeled SLIDE SHOW, click on it.</a:t>
            </a:r>
          </a:p>
          <a:p>
            <a:pPr marL="228600" indent="-228600">
              <a:buAutoNum type="arabicPeriod"/>
            </a:pPr>
            <a:r>
              <a:rPr lang="en-US" sz="1200" kern="1200" dirty="0" smtClean="0">
                <a:solidFill>
                  <a:schemeClr val="tx1"/>
                </a:solidFill>
                <a:latin typeface="Times New Roman" charset="0"/>
                <a:ea typeface="ＭＳ Ｐゴシック" charset="-128"/>
                <a:cs typeface="ＭＳ Ｐゴシック" charset="-128"/>
              </a:rPr>
              <a:t>2. There should be a box labeled Presenter View, just below the tab. It will be in a section that is labeled Monitors, it should be the most far right section under this tab.</a:t>
            </a:r>
          </a:p>
          <a:p>
            <a:pPr marL="228600" indent="-228600">
              <a:buAutoNum type="arabicPeriod"/>
            </a:pPr>
            <a:r>
              <a:rPr lang="en-US" sz="1200" kern="1200" dirty="0" smtClean="0">
                <a:solidFill>
                  <a:schemeClr val="tx1"/>
                </a:solidFill>
                <a:latin typeface="Times New Roman" charset="0"/>
                <a:ea typeface="ＭＳ Ｐゴシック" charset="-128"/>
                <a:cs typeface="ＭＳ Ｐゴシック" charset="-128"/>
              </a:rPr>
              <a:t>3. Click the box and it should activate Presenter view whenever you start a slide show.</a:t>
            </a:r>
          </a:p>
          <a:p>
            <a:pPr marL="228600" indent="-228600">
              <a:buNone/>
            </a:pPr>
            <a:r>
              <a:rPr lang="en-US" sz="1200" kern="1200" smtClean="0">
                <a:solidFill>
                  <a:schemeClr val="tx1"/>
                </a:solidFill>
                <a:latin typeface="Times New Roman" charset="0"/>
                <a:ea typeface="ＭＳ Ｐゴシック" charset="-128"/>
                <a:cs typeface="ＭＳ Ｐゴシック" charset="-128"/>
              </a:rPr>
              <a:t>David Classroom Support 23068</a:t>
            </a:r>
            <a:endParaRPr lang="en-US" b="1"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A206BD5-B4F9-B44C-87EB-3DA75AE5D652}" type="slidenum">
              <a:rPr lang="en-US">
                <a:latin typeface="Times New Roman" pitchFamily="1" charset="0"/>
              </a:rPr>
              <a:pPr/>
              <a:t>20</a:t>
            </a:fld>
            <a:endParaRPr lang="en-US">
              <a:latin typeface="Times New Roman" pitchFamily="1"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E951493-B530-154F-8AEA-321E6A526753}" type="slidenum">
              <a:rPr lang="en-US">
                <a:latin typeface="Times New Roman" pitchFamily="1" charset="0"/>
              </a:rPr>
              <a:pPr/>
              <a:t>21</a:t>
            </a:fld>
            <a:endParaRPr lang="en-US">
              <a:latin typeface="Times New Roman" pitchFamily="1"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4434AAA-B59E-8944-AC4C-C110789841A5}" type="slidenum">
              <a:rPr lang="en-US">
                <a:latin typeface="Times New Roman" pitchFamily="1" charset="0"/>
              </a:rPr>
              <a:pPr/>
              <a:t>22</a:t>
            </a:fld>
            <a:endParaRPr lang="en-US">
              <a:latin typeface="Times New Roman" pitchFamily="1"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1FBD8226-A189-D149-B714-E17B3F67B89B}" type="slidenum">
              <a:rPr lang="en-US">
                <a:latin typeface="Times New Roman" pitchFamily="1" charset="0"/>
              </a:rPr>
              <a:pPr/>
              <a:t>2</a:t>
            </a:fld>
            <a:endParaRPr lang="en-US">
              <a:latin typeface="Times New Roman"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r>
              <a:rPr lang="en-US" dirty="0" smtClean="0">
                <a:latin typeface="Times New Roman" pitchFamily="1" charset="0"/>
                <a:ea typeface="ＭＳ Ｐゴシック" pitchFamily="1" charset="-128"/>
                <a:cs typeface="ＭＳ Ｐゴシック" pitchFamily="1" charset="-128"/>
              </a:rPr>
              <a:t>First part in 312, saved</a:t>
            </a:r>
            <a:r>
              <a:rPr lang="en-US" baseline="0" dirty="0" smtClean="0">
                <a:latin typeface="Times New Roman" pitchFamily="1" charset="0"/>
                <a:ea typeface="ＭＳ Ｐゴシック" pitchFamily="1" charset="-128"/>
                <a:cs typeface="ＭＳ Ｐゴシック" pitchFamily="1" charset="-128"/>
              </a:rPr>
              <a:t> intelligence part for 478</a:t>
            </a:r>
            <a:endParaRPr lang="en-US"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0400ECE6-6DB3-3940-8955-A1AC10453B76}" type="slidenum">
              <a:rPr lang="en-US">
                <a:latin typeface="Times New Roman" pitchFamily="1" charset="0"/>
              </a:rPr>
              <a:pPr/>
              <a:t>3</a:t>
            </a:fld>
            <a:endParaRPr lang="en-US">
              <a:latin typeface="Times New Roman" pitchFamily="1"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lang="en-US" dirty="0" smtClean="0">
                <a:latin typeface="Times New Roman" pitchFamily="1" charset="0"/>
                <a:ea typeface="ＭＳ Ｐゴシック" pitchFamily="1" charset="-128"/>
                <a:cs typeface="ＭＳ Ｐゴシック" pitchFamily="1" charset="-128"/>
              </a:rPr>
              <a:t>This part for 478</a:t>
            </a:r>
            <a:endParaRPr lang="en-US"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55D126A6-CD9A-7542-82F0-3F94B0BB511A}" type="slidenum">
              <a:rPr lang="en-US">
                <a:latin typeface="Times New Roman" pitchFamily="1" charset="0"/>
              </a:rPr>
              <a:pPr/>
              <a:t>5</a:t>
            </a:fld>
            <a:endParaRPr lang="en-US">
              <a:latin typeface="Times New Roman" pitchFamily="1"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1F542E5-B35F-B54D-89CC-F3EEC206F98E}" type="slidenum">
              <a:rPr lang="en-US">
                <a:latin typeface="Times New Roman" pitchFamily="1" charset="0"/>
              </a:rPr>
              <a:pPr/>
              <a:t>6</a:t>
            </a:fld>
            <a:endParaRPr lang="en-US">
              <a:latin typeface="Times New Roman"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A1C78015-35FF-754A-869D-BC337A382216}" type="slidenum">
              <a:rPr lang="en-US">
                <a:latin typeface="Times New Roman" pitchFamily="1" charset="0"/>
              </a:rPr>
              <a:pPr/>
              <a:t>15</a:t>
            </a:fld>
            <a:endParaRPr lang="en-US">
              <a:latin typeface="Times New Roman"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DDF562B-7ED0-5C4F-B643-5E166D1DE917}" type="slidenum">
              <a:rPr lang="en-US">
                <a:latin typeface="Times New Roman" pitchFamily="1" charset="0"/>
              </a:rPr>
              <a:pPr/>
              <a:t>16</a:t>
            </a:fld>
            <a:endParaRPr lang="en-US">
              <a:latin typeface="Times New Roman" pitchFamily="1"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C2DD7A4D-9F98-6040-BE8F-486DF5628031}" type="slidenum">
              <a:rPr lang="en-US">
                <a:latin typeface="Times New Roman" pitchFamily="1" charset="0"/>
              </a:rPr>
              <a:pPr/>
              <a:t>17</a:t>
            </a:fld>
            <a:endParaRPr lang="en-US">
              <a:latin typeface="Times New Roman" pitchFamily="1"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9B7F593-46EB-2647-921B-D87E450512F6}" type="slidenum">
              <a:rPr lang="en-US">
                <a:latin typeface="Times New Roman" pitchFamily="1" charset="0"/>
              </a:rPr>
              <a:pPr/>
              <a:t>19</a:t>
            </a:fld>
            <a:endParaRPr lang="en-US">
              <a:latin typeface="Times New Roman"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latin typeface="Times New Roman"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latin typeface="Times New Roman" charset="0"/>
              </a:endParaRPr>
            </a:p>
          </p:txBody>
        </p:sp>
      </p:grpSp>
      <p:sp>
        <p:nvSpPr>
          <p:cNvPr id="717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717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charset="2"/>
              <a:buNone/>
              <a:defRPr/>
            </a:lvl1pPr>
          </a:lstStyle>
          <a:p>
            <a:r>
              <a:rPr lang="en-US"/>
              <a:t>Click to edit Master subtitle style</a:t>
            </a:r>
          </a:p>
        </p:txBody>
      </p:sp>
      <p:sp>
        <p:nvSpPr>
          <p:cNvPr id="7" name="Rectangle 7"/>
          <p:cNvSpPr>
            <a:spLocks noGrp="1" noChangeArrowheads="1"/>
          </p:cNvSpPr>
          <p:nvPr>
            <p:ph type="dt" sz="quarter" idx="10"/>
          </p:nvPr>
        </p:nvSpPr>
        <p:spPr/>
        <p:txBody>
          <a:bodyPr/>
          <a:lstStyle>
            <a:lvl1pPr>
              <a:defRPr sz="1400"/>
            </a:lvl1pPr>
          </a:lstStyle>
          <a:p>
            <a:pPr>
              <a:defRPr/>
            </a:pPr>
            <a:endParaRPr lang="en-US"/>
          </a:p>
        </p:txBody>
      </p:sp>
      <p:sp>
        <p:nvSpPr>
          <p:cNvPr id="8" name="Rectangle 8"/>
          <p:cNvSpPr>
            <a:spLocks noGrp="1" noChangeArrowheads="1"/>
          </p:cNvSpPr>
          <p:nvPr>
            <p:ph type="ftr" sz="quarter" idx="11"/>
          </p:nvPr>
        </p:nvSpPr>
        <p:spPr>
          <a:xfrm>
            <a:off x="3124200" y="6248400"/>
            <a:ext cx="2895600" cy="457200"/>
          </a:xfrm>
        </p:spPr>
        <p:txBody>
          <a:bodyPr/>
          <a:lstStyle>
            <a:lvl1pPr>
              <a:defRPr sz="1400"/>
            </a:lvl1pPr>
          </a:lstStyle>
          <a:p>
            <a:pPr>
              <a:defRPr/>
            </a:pPr>
            <a:r>
              <a:rPr lang="en-US" smtClean="0"/>
              <a:t>CS 478 – Introduction</a:t>
            </a:r>
            <a:endParaRPr lang="en-US"/>
          </a:p>
        </p:txBody>
      </p:sp>
      <p:sp>
        <p:nvSpPr>
          <p:cNvPr id="9" name="Rectangle 9"/>
          <p:cNvSpPr>
            <a:spLocks noGrp="1" noChangeArrowheads="1"/>
          </p:cNvSpPr>
          <p:nvPr>
            <p:ph type="sldNum" sz="quarter" idx="12"/>
          </p:nvPr>
        </p:nvSpPr>
        <p:spPr/>
        <p:txBody>
          <a:bodyPr/>
          <a:lstStyle>
            <a:lvl1pPr>
              <a:defRPr sz="1400"/>
            </a:lvl1pPr>
          </a:lstStyle>
          <a:p>
            <a:pPr>
              <a:defRPr/>
            </a:pPr>
            <a:fld id="{46006696-ED5B-2545-9C39-6CD268AD41D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smtClean="0"/>
              <a:t>CS 478 – Introduction</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C8774A64-45FC-2543-837C-90C17032EC9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609600"/>
            <a:ext cx="19621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57340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smtClean="0"/>
              <a:t>CS 478 – Introduction</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041387E3-375A-0D4B-8DDC-C32A3208035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smtClean="0"/>
              <a:t>CS 478 – Introduction</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9CB718D9-8C9B-E245-B86A-11FBC4B03A2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smtClean="0"/>
              <a:t>CS 478 – Introduction</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497D12C2-5039-8149-8475-9CD1632AE5E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smtClean="0"/>
              <a:t>CS 478 – Introduction</a:t>
            </a: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AF239369-E6D9-E94E-A1CF-A97B19DCF38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smtClean="0"/>
              <a:t>CS 478 – Introduction</a:t>
            </a: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841E3F1C-E555-A24A-8B61-51569EDB6D2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smtClean="0"/>
              <a:t>CS 478 – Introduction</a:t>
            </a: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7D8F0E71-E2A7-6F4C-B1AE-C6F195E2420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smtClean="0"/>
              <a:t>CS 478 – Introduction</a:t>
            </a: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CD52C5EA-8830-944A-8BEB-793D874D6A9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smtClean="0"/>
              <a:t>CS 478 – Introduction</a:t>
            </a: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4270CFF-579C-6F46-96B8-0419B6BE4C7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smtClean="0"/>
              <a:t>CS 478 – Introduction</a:t>
            </a: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CBAA1115-1BCF-C947-A1FC-F55B13CB3DB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6147"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latin typeface="Times New Roman" charset="0"/>
              </a:endParaRPr>
            </a:p>
          </p:txBody>
        </p:sp>
        <p:sp>
          <p:nvSpPr>
            <p:cNvPr id="6148"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latin typeface="Times New Roman" charset="0"/>
              </a:endParaRPr>
            </a:p>
          </p:txBody>
        </p:sp>
      </p:grpSp>
      <p:sp>
        <p:nvSpPr>
          <p:cNvPr id="6149" name="Rectangle 5"/>
          <p:cNvSpPr>
            <a:spLocks noGrp="1" noChangeArrowheads="1"/>
          </p:cNvSpPr>
          <p:nvPr>
            <p:ph type="title"/>
          </p:nvPr>
        </p:nvSpPr>
        <p:spPr bwMode="auto">
          <a:xfrm>
            <a:off x="609600" y="609600"/>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615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200">
                <a:latin typeface="Times New Roman" charset="0"/>
              </a:defRPr>
            </a:lvl1pPr>
          </a:lstStyle>
          <a:p>
            <a:pPr>
              <a:defRPr/>
            </a:pPr>
            <a:endParaRPr lang="en-US"/>
          </a:p>
        </p:txBody>
      </p:sp>
      <p:sp>
        <p:nvSpPr>
          <p:cNvPr id="6151" name="Rectangle 7"/>
          <p:cNvSpPr>
            <a:spLocks noGrp="1" noChangeArrowheads="1"/>
          </p:cNvSpPr>
          <p:nvPr>
            <p:ph type="ftr" sz="quarter" idx="3"/>
          </p:nvPr>
        </p:nvSpPr>
        <p:spPr bwMode="auto">
          <a:xfrm>
            <a:off x="2895600" y="6248400"/>
            <a:ext cx="3429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200">
                <a:latin typeface="Times New Roman" charset="0"/>
              </a:defRPr>
            </a:lvl1pPr>
          </a:lstStyle>
          <a:p>
            <a:pPr>
              <a:defRPr/>
            </a:pPr>
            <a:r>
              <a:rPr lang="en-US" smtClean="0"/>
              <a:t>CS 478 – Introduction</a:t>
            </a:r>
            <a:endParaRPr lang="en-US"/>
          </a:p>
        </p:txBody>
      </p:sp>
      <p:sp>
        <p:nvSpPr>
          <p:cNvPr id="6152"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200">
                <a:latin typeface="Times New Roman" charset="0"/>
              </a:defRPr>
            </a:lvl1pPr>
          </a:lstStyle>
          <a:p>
            <a:pPr>
              <a:defRPr/>
            </a:pPr>
            <a:fld id="{254CD3AF-0008-4344-8F0B-9D45D0E6AE83}" type="slidenum">
              <a:rPr lang="en-US"/>
              <a:pPr>
                <a:defRPr/>
              </a:pPr>
              <a:t>‹#›</a:t>
            </a:fld>
            <a:endParaRPr lang="en-US"/>
          </a:p>
        </p:txBody>
      </p:sp>
      <p:sp>
        <p:nvSpPr>
          <p:cNvPr id="1031" name="Rectangle 9"/>
          <p:cNvSpPr>
            <a:spLocks noGrp="1" noChangeArrowheads="1"/>
          </p:cNvSpPr>
          <p:nvPr>
            <p:ph type="body" idx="1"/>
          </p:nvPr>
        </p:nvSpPr>
        <p:spPr bwMode="auto">
          <a:xfrm>
            <a:off x="685800" y="1676400"/>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pitchFamily="1"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pitchFamily="1"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Microsoft_Word_97_-_2004_Document1.doc"/><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smtClean="0">
                <a:latin typeface="Times New Roman" pitchFamily="1" charset="0"/>
              </a:rPr>
              <a:t>CS 478 – Introduction</a:t>
            </a:r>
          </a:p>
        </p:txBody>
      </p:sp>
      <p:sp>
        <p:nvSpPr>
          <p:cNvPr id="15363" name="Slide Number Placeholder 5"/>
          <p:cNvSpPr>
            <a:spLocks noGrp="1"/>
          </p:cNvSpPr>
          <p:nvPr>
            <p:ph type="sldNum" sz="quarter" idx="12"/>
          </p:nvPr>
        </p:nvSpPr>
        <p:spPr>
          <a:noFill/>
        </p:spPr>
        <p:txBody>
          <a:bodyPr/>
          <a:lstStyle/>
          <a:p>
            <a:fld id="{5D03D1C4-61A2-E046-8C29-098AB77D740F}" type="slidenum">
              <a:rPr lang="en-US" smtClean="0">
                <a:latin typeface="Times New Roman" pitchFamily="1" charset="0"/>
              </a:rPr>
              <a:pPr/>
              <a:t>1</a:t>
            </a:fld>
            <a:endParaRPr lang="en-US" smtClean="0">
              <a:latin typeface="Times New Roman" pitchFamily="1" charset="0"/>
            </a:endParaRPr>
          </a:p>
        </p:txBody>
      </p:sp>
      <p:sp>
        <p:nvSpPr>
          <p:cNvPr id="5122" name="Rectangle 2"/>
          <p:cNvSpPr>
            <a:spLocks noGrp="1" noChangeArrowheads="1"/>
          </p:cNvSpPr>
          <p:nvPr>
            <p:ph type="title"/>
          </p:nvPr>
        </p:nvSpPr>
        <p:spPr>
          <a:xfrm>
            <a:off x="685800" y="609600"/>
            <a:ext cx="7696200" cy="4724400"/>
          </a:xfrm>
        </p:spPr>
        <p:txBody>
          <a:bodyPr/>
          <a:lstStyle/>
          <a:p>
            <a:pPr eaLnBrk="1" hangingPunct="1">
              <a:defRPr/>
            </a:pPr>
            <a:r>
              <a:rPr lang="en-US" sz="4000">
                <a:latin typeface="Times New Roman" charset="0"/>
              </a:rPr>
              <a:t>Introduction to Machine Learning </a:t>
            </a:r>
            <a:r>
              <a:rPr lang="en-US">
                <a:latin typeface="Times New Roman" charset="0"/>
              </a:rPr>
              <a:t/>
            </a:r>
            <a:br>
              <a:rPr lang="en-US">
                <a:latin typeface="Times New Roman" charset="0"/>
              </a:rPr>
            </a:br>
            <a:r>
              <a:rPr lang="en-US">
                <a:latin typeface="Times New Roman" charset="0"/>
              </a:rPr>
              <a:t/>
            </a:r>
            <a:br>
              <a:rPr lang="en-US">
                <a:latin typeface="Times New Roman" charset="0"/>
              </a:rPr>
            </a:br>
            <a:r>
              <a:rPr lang="en-US">
                <a:latin typeface="Times New Roman" charset="0"/>
              </a:rPr>
              <a:t/>
            </a:r>
            <a:br>
              <a:rPr lang="en-US">
                <a:latin typeface="Times New Roman" charset="0"/>
              </a:rPr>
            </a:br>
            <a:r>
              <a:rPr lang="en-US">
                <a:latin typeface="Times New Roman" charset="0"/>
              </a:rPr>
              <a:t>CS 478</a:t>
            </a:r>
            <a:br>
              <a:rPr lang="en-US">
                <a:latin typeface="Times New Roman" charset="0"/>
              </a:rPr>
            </a:br>
            <a:r>
              <a:rPr lang="en-US">
                <a:latin typeface="Times New Roman" charset="0"/>
              </a:rPr>
              <a:t/>
            </a:r>
            <a:br>
              <a:rPr lang="en-US">
                <a:latin typeface="Times New Roman" charset="0"/>
              </a:rPr>
            </a:br>
            <a:r>
              <a:rPr lang="en-US">
                <a:latin typeface="Times New Roman" charset="0"/>
              </a:rPr>
              <a:t/>
            </a:r>
            <a:br>
              <a:rPr lang="en-US">
                <a:latin typeface="Times New Roman" charset="0"/>
              </a:rPr>
            </a:br>
            <a:r>
              <a:rPr lang="en-US">
                <a:latin typeface="Times New Roman" charset="0"/>
              </a:rPr>
              <a:t>Professor Tony Martinez</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t>CS 478 – Introduction</a:t>
            </a:r>
          </a:p>
        </p:txBody>
      </p:sp>
      <p:sp>
        <p:nvSpPr>
          <p:cNvPr id="21507" name="Slide Number Placeholder 5"/>
          <p:cNvSpPr>
            <a:spLocks noGrp="1"/>
          </p:cNvSpPr>
          <p:nvPr>
            <p:ph type="sldNum" sz="quarter" idx="12"/>
          </p:nvPr>
        </p:nvSpPr>
        <p:spPr>
          <a:noFill/>
        </p:spPr>
        <p:txBody>
          <a:bodyPr/>
          <a:lstStyle/>
          <a:p>
            <a:fld id="{23C8DA5D-4787-7044-89DE-755C2248A631}" type="slidenum">
              <a:rPr lang="en-US" smtClean="0"/>
              <a:pPr/>
              <a:t>10</a:t>
            </a:fld>
            <a:endParaRPr lang="en-US" smtClean="0"/>
          </a:p>
        </p:txBody>
      </p:sp>
      <p:sp>
        <p:nvSpPr>
          <p:cNvPr id="18434" name="Rectangle 2"/>
          <p:cNvSpPr>
            <a:spLocks noGrp="1" noChangeArrowheads="1"/>
          </p:cNvSpPr>
          <p:nvPr>
            <p:ph type="title"/>
          </p:nvPr>
        </p:nvSpPr>
        <p:spPr/>
        <p:txBody>
          <a:bodyPr lIns="90488" tIns="44450" rIns="90488" bIns="44450"/>
          <a:lstStyle/>
          <a:p>
            <a:pPr eaLnBrk="1" hangingPunct="1">
              <a:defRPr/>
            </a:pPr>
            <a:r>
              <a:rPr lang="en-US" dirty="0" smtClean="0">
                <a:ea typeface="+mj-ea"/>
                <a:cs typeface="+mj-cs"/>
              </a:rPr>
              <a:t>Example </a:t>
            </a:r>
            <a:r>
              <a:rPr lang="en-US" dirty="0">
                <a:ea typeface="+mj-ea"/>
                <a:cs typeface="+mj-cs"/>
              </a:rPr>
              <a:t>and Discussion</a:t>
            </a:r>
          </a:p>
        </p:txBody>
      </p:sp>
      <p:sp>
        <p:nvSpPr>
          <p:cNvPr id="21509" name="Rectangle 3"/>
          <p:cNvSpPr>
            <a:spLocks noGrp="1" noChangeArrowheads="1"/>
          </p:cNvSpPr>
          <p:nvPr>
            <p:ph type="body" idx="1"/>
          </p:nvPr>
        </p:nvSpPr>
        <p:spPr>
          <a:noFill/>
        </p:spPr>
        <p:txBody>
          <a:bodyPr lIns="90488" tIns="44450" rIns="90488" bIns="44450"/>
          <a:lstStyle/>
          <a:p>
            <a:pPr eaLnBrk="1" hangingPunct="1"/>
            <a:r>
              <a:rPr lang="en-US" dirty="0"/>
              <a:t>Loan Underwriting</a:t>
            </a:r>
            <a:endParaRPr lang="en-US" dirty="0" smtClean="0"/>
          </a:p>
          <a:p>
            <a:pPr lvl="1" eaLnBrk="1" hangingPunct="1"/>
            <a:r>
              <a:rPr lang="en-US" dirty="0" smtClean="0"/>
              <a:t>Gather labeled data.  Which </a:t>
            </a:r>
            <a:r>
              <a:rPr lang="en-US" dirty="0"/>
              <a:t>Input </a:t>
            </a:r>
            <a:r>
              <a:rPr lang="en-US" dirty="0" smtClean="0"/>
              <a:t>Features? </a:t>
            </a:r>
            <a:endParaRPr lang="en-US" dirty="0"/>
          </a:p>
          <a:p>
            <a:pPr lvl="1" eaLnBrk="1" hangingPunct="1"/>
            <a:r>
              <a:rPr lang="en-US" dirty="0"/>
              <a:t>Divide</a:t>
            </a:r>
            <a:r>
              <a:rPr lang="en-US" dirty="0" smtClean="0"/>
              <a:t> data into a Training </a:t>
            </a:r>
            <a:r>
              <a:rPr lang="en-US" dirty="0"/>
              <a:t>Set and Test Set</a:t>
            </a:r>
          </a:p>
          <a:p>
            <a:pPr lvl="1" eaLnBrk="1" hangingPunct="1"/>
            <a:r>
              <a:rPr lang="en-US" dirty="0"/>
              <a:t>Choose a learning model</a:t>
            </a:r>
            <a:endParaRPr lang="en-US" dirty="0" smtClean="0"/>
          </a:p>
          <a:p>
            <a:pPr eaLnBrk="1" hangingPunct="1"/>
            <a:endParaRPr lang="en-US" dirty="0"/>
          </a:p>
        </p:txBody>
      </p:sp>
    </p:spTree>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t>CS 478 – Introduction</a:t>
            </a:r>
          </a:p>
        </p:txBody>
      </p:sp>
      <p:sp>
        <p:nvSpPr>
          <p:cNvPr id="21507" name="Slide Number Placeholder 5"/>
          <p:cNvSpPr>
            <a:spLocks noGrp="1"/>
          </p:cNvSpPr>
          <p:nvPr>
            <p:ph type="sldNum" sz="quarter" idx="12"/>
          </p:nvPr>
        </p:nvSpPr>
        <p:spPr>
          <a:noFill/>
        </p:spPr>
        <p:txBody>
          <a:bodyPr/>
          <a:lstStyle/>
          <a:p>
            <a:fld id="{23C8DA5D-4787-7044-89DE-755C2248A631}" type="slidenum">
              <a:rPr lang="en-US" smtClean="0"/>
              <a:pPr/>
              <a:t>11</a:t>
            </a:fld>
            <a:endParaRPr lang="en-US" smtClean="0"/>
          </a:p>
        </p:txBody>
      </p:sp>
      <p:sp>
        <p:nvSpPr>
          <p:cNvPr id="18434" name="Rectangle 2"/>
          <p:cNvSpPr>
            <a:spLocks noGrp="1" noChangeArrowheads="1"/>
          </p:cNvSpPr>
          <p:nvPr>
            <p:ph type="title"/>
          </p:nvPr>
        </p:nvSpPr>
        <p:spPr/>
        <p:txBody>
          <a:bodyPr lIns="90488" tIns="44450" rIns="90488" bIns="44450"/>
          <a:lstStyle/>
          <a:p>
            <a:pPr eaLnBrk="1" hangingPunct="1">
              <a:defRPr/>
            </a:pPr>
            <a:r>
              <a:rPr lang="en-US" dirty="0" smtClean="0">
                <a:ea typeface="+mj-ea"/>
                <a:cs typeface="+mj-cs"/>
              </a:rPr>
              <a:t>Example </a:t>
            </a:r>
            <a:r>
              <a:rPr lang="en-US" dirty="0">
                <a:ea typeface="+mj-ea"/>
                <a:cs typeface="+mj-cs"/>
              </a:rPr>
              <a:t>and Discussion</a:t>
            </a:r>
          </a:p>
        </p:txBody>
      </p:sp>
      <p:sp>
        <p:nvSpPr>
          <p:cNvPr id="21509" name="Rectangle 3"/>
          <p:cNvSpPr>
            <a:spLocks noGrp="1" noChangeArrowheads="1"/>
          </p:cNvSpPr>
          <p:nvPr>
            <p:ph type="body" idx="1"/>
          </p:nvPr>
        </p:nvSpPr>
        <p:spPr>
          <a:noFill/>
        </p:spPr>
        <p:txBody>
          <a:bodyPr lIns="90488" tIns="44450" rIns="90488" bIns="44450"/>
          <a:lstStyle/>
          <a:p>
            <a:pPr eaLnBrk="1" hangingPunct="1"/>
            <a:r>
              <a:rPr lang="en-US" dirty="0"/>
              <a:t>Loan Underwriting</a:t>
            </a:r>
            <a:endParaRPr lang="en-US" dirty="0" smtClean="0"/>
          </a:p>
          <a:p>
            <a:pPr lvl="1" eaLnBrk="1" hangingPunct="1"/>
            <a:r>
              <a:rPr lang="en-US" dirty="0" smtClean="0"/>
              <a:t>Gather labeled data.  Which </a:t>
            </a:r>
            <a:r>
              <a:rPr lang="en-US" dirty="0"/>
              <a:t>Input </a:t>
            </a:r>
            <a:r>
              <a:rPr lang="en-US" dirty="0" smtClean="0"/>
              <a:t>Features? </a:t>
            </a:r>
            <a:endParaRPr lang="en-US" dirty="0"/>
          </a:p>
          <a:p>
            <a:pPr lvl="1" eaLnBrk="1" hangingPunct="1"/>
            <a:r>
              <a:rPr lang="en-US" dirty="0"/>
              <a:t>Divide</a:t>
            </a:r>
            <a:r>
              <a:rPr lang="en-US" dirty="0" smtClean="0"/>
              <a:t> data into a Training </a:t>
            </a:r>
            <a:r>
              <a:rPr lang="en-US" dirty="0"/>
              <a:t>Set and Test Set</a:t>
            </a:r>
          </a:p>
          <a:p>
            <a:pPr lvl="1" eaLnBrk="1" hangingPunct="1"/>
            <a:r>
              <a:rPr lang="en-US" dirty="0"/>
              <a:t>Choose a learning model</a:t>
            </a:r>
          </a:p>
          <a:p>
            <a:pPr lvl="1" eaLnBrk="1" hangingPunct="1"/>
            <a:r>
              <a:rPr lang="en-US" dirty="0"/>
              <a:t>Train model on Training set</a:t>
            </a:r>
            <a:endParaRPr lang="en-US" dirty="0" smtClean="0"/>
          </a:p>
          <a:p>
            <a:pPr eaLnBrk="1" hangingPunct="1"/>
            <a:endParaRPr lang="en-US" dirty="0"/>
          </a:p>
        </p:txBody>
      </p:sp>
    </p:spTree>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t>CS 478 – Introduction</a:t>
            </a:r>
          </a:p>
        </p:txBody>
      </p:sp>
      <p:sp>
        <p:nvSpPr>
          <p:cNvPr id="21507" name="Slide Number Placeholder 5"/>
          <p:cNvSpPr>
            <a:spLocks noGrp="1"/>
          </p:cNvSpPr>
          <p:nvPr>
            <p:ph type="sldNum" sz="quarter" idx="12"/>
          </p:nvPr>
        </p:nvSpPr>
        <p:spPr>
          <a:noFill/>
        </p:spPr>
        <p:txBody>
          <a:bodyPr/>
          <a:lstStyle/>
          <a:p>
            <a:fld id="{23C8DA5D-4787-7044-89DE-755C2248A631}" type="slidenum">
              <a:rPr lang="en-US" smtClean="0"/>
              <a:pPr/>
              <a:t>12</a:t>
            </a:fld>
            <a:endParaRPr lang="en-US" smtClean="0"/>
          </a:p>
        </p:txBody>
      </p:sp>
      <p:sp>
        <p:nvSpPr>
          <p:cNvPr id="18434" name="Rectangle 2"/>
          <p:cNvSpPr>
            <a:spLocks noGrp="1" noChangeArrowheads="1"/>
          </p:cNvSpPr>
          <p:nvPr>
            <p:ph type="title"/>
          </p:nvPr>
        </p:nvSpPr>
        <p:spPr/>
        <p:txBody>
          <a:bodyPr lIns="90488" tIns="44450" rIns="90488" bIns="44450"/>
          <a:lstStyle/>
          <a:p>
            <a:pPr eaLnBrk="1" hangingPunct="1">
              <a:defRPr/>
            </a:pPr>
            <a:r>
              <a:rPr lang="en-US" dirty="0" smtClean="0">
                <a:ea typeface="+mj-ea"/>
                <a:cs typeface="+mj-cs"/>
              </a:rPr>
              <a:t>Example </a:t>
            </a:r>
            <a:r>
              <a:rPr lang="en-US" dirty="0">
                <a:ea typeface="+mj-ea"/>
                <a:cs typeface="+mj-cs"/>
              </a:rPr>
              <a:t>and Discussion</a:t>
            </a:r>
          </a:p>
        </p:txBody>
      </p:sp>
      <p:sp>
        <p:nvSpPr>
          <p:cNvPr id="21509" name="Rectangle 3"/>
          <p:cNvSpPr>
            <a:spLocks noGrp="1" noChangeArrowheads="1"/>
          </p:cNvSpPr>
          <p:nvPr>
            <p:ph type="body" idx="1"/>
          </p:nvPr>
        </p:nvSpPr>
        <p:spPr>
          <a:noFill/>
        </p:spPr>
        <p:txBody>
          <a:bodyPr lIns="90488" tIns="44450" rIns="90488" bIns="44450"/>
          <a:lstStyle/>
          <a:p>
            <a:pPr eaLnBrk="1" hangingPunct="1"/>
            <a:r>
              <a:rPr lang="en-US" dirty="0"/>
              <a:t>Loan Underwriting</a:t>
            </a:r>
            <a:endParaRPr lang="en-US" dirty="0" smtClean="0"/>
          </a:p>
          <a:p>
            <a:pPr lvl="1" eaLnBrk="1" hangingPunct="1"/>
            <a:r>
              <a:rPr lang="en-US" dirty="0" smtClean="0"/>
              <a:t>Gather labeled data.  Which </a:t>
            </a:r>
            <a:r>
              <a:rPr lang="en-US" dirty="0"/>
              <a:t>Input </a:t>
            </a:r>
            <a:r>
              <a:rPr lang="en-US" dirty="0" smtClean="0"/>
              <a:t>Features? </a:t>
            </a:r>
            <a:endParaRPr lang="en-US" dirty="0"/>
          </a:p>
          <a:p>
            <a:pPr lvl="1" eaLnBrk="1" hangingPunct="1"/>
            <a:r>
              <a:rPr lang="en-US" dirty="0"/>
              <a:t>Divide</a:t>
            </a:r>
            <a:r>
              <a:rPr lang="en-US" dirty="0" smtClean="0"/>
              <a:t> data into a Training </a:t>
            </a:r>
            <a:r>
              <a:rPr lang="en-US" dirty="0"/>
              <a:t>Set and Test Set</a:t>
            </a:r>
          </a:p>
          <a:p>
            <a:pPr lvl="1" eaLnBrk="1" hangingPunct="1"/>
            <a:r>
              <a:rPr lang="en-US" dirty="0"/>
              <a:t>Choose a learning model</a:t>
            </a:r>
          </a:p>
          <a:p>
            <a:pPr lvl="1" eaLnBrk="1" hangingPunct="1"/>
            <a:r>
              <a:rPr lang="en-US" dirty="0"/>
              <a:t>Train model on Training set</a:t>
            </a:r>
          </a:p>
          <a:p>
            <a:pPr lvl="1" eaLnBrk="1" hangingPunct="1"/>
            <a:r>
              <a:rPr lang="en-US" dirty="0"/>
              <a:t>Predict accuracy with the Test Set</a:t>
            </a:r>
            <a:endParaRPr lang="en-US" dirty="0" smtClean="0"/>
          </a:p>
          <a:p>
            <a:pPr eaLnBrk="1" hangingPunct="1"/>
            <a:endParaRPr lang="en-US" dirty="0"/>
          </a:p>
        </p:txBody>
      </p:sp>
    </p:spTree>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t>CS 478 – Introduction</a:t>
            </a:r>
          </a:p>
        </p:txBody>
      </p:sp>
      <p:sp>
        <p:nvSpPr>
          <p:cNvPr id="21507" name="Slide Number Placeholder 5"/>
          <p:cNvSpPr>
            <a:spLocks noGrp="1"/>
          </p:cNvSpPr>
          <p:nvPr>
            <p:ph type="sldNum" sz="quarter" idx="12"/>
          </p:nvPr>
        </p:nvSpPr>
        <p:spPr>
          <a:noFill/>
        </p:spPr>
        <p:txBody>
          <a:bodyPr/>
          <a:lstStyle/>
          <a:p>
            <a:fld id="{23C8DA5D-4787-7044-89DE-755C2248A631}" type="slidenum">
              <a:rPr lang="en-US" smtClean="0"/>
              <a:pPr/>
              <a:t>13</a:t>
            </a:fld>
            <a:endParaRPr lang="en-US" smtClean="0"/>
          </a:p>
        </p:txBody>
      </p:sp>
      <p:sp>
        <p:nvSpPr>
          <p:cNvPr id="18434" name="Rectangle 2"/>
          <p:cNvSpPr>
            <a:spLocks noGrp="1" noChangeArrowheads="1"/>
          </p:cNvSpPr>
          <p:nvPr>
            <p:ph type="title"/>
          </p:nvPr>
        </p:nvSpPr>
        <p:spPr/>
        <p:txBody>
          <a:bodyPr lIns="90488" tIns="44450" rIns="90488" bIns="44450"/>
          <a:lstStyle/>
          <a:p>
            <a:pPr eaLnBrk="1" hangingPunct="1">
              <a:defRPr/>
            </a:pPr>
            <a:r>
              <a:rPr lang="en-US" dirty="0" smtClean="0">
                <a:ea typeface="+mj-ea"/>
                <a:cs typeface="+mj-cs"/>
              </a:rPr>
              <a:t>Example </a:t>
            </a:r>
            <a:r>
              <a:rPr lang="en-US" dirty="0">
                <a:ea typeface="+mj-ea"/>
                <a:cs typeface="+mj-cs"/>
              </a:rPr>
              <a:t>and Discussion</a:t>
            </a:r>
          </a:p>
        </p:txBody>
      </p:sp>
      <p:sp>
        <p:nvSpPr>
          <p:cNvPr id="21509" name="Rectangle 3"/>
          <p:cNvSpPr>
            <a:spLocks noGrp="1" noChangeArrowheads="1"/>
          </p:cNvSpPr>
          <p:nvPr>
            <p:ph type="body" idx="1"/>
          </p:nvPr>
        </p:nvSpPr>
        <p:spPr>
          <a:noFill/>
        </p:spPr>
        <p:txBody>
          <a:bodyPr lIns="90488" tIns="44450" rIns="90488" bIns="44450"/>
          <a:lstStyle/>
          <a:p>
            <a:pPr eaLnBrk="1" hangingPunct="1"/>
            <a:r>
              <a:rPr lang="en-US" dirty="0"/>
              <a:t>Loan Underwriting</a:t>
            </a:r>
            <a:endParaRPr lang="en-US" dirty="0" smtClean="0"/>
          </a:p>
          <a:p>
            <a:pPr lvl="1" eaLnBrk="1" hangingPunct="1"/>
            <a:r>
              <a:rPr lang="en-US" dirty="0" smtClean="0"/>
              <a:t>Gather labeled data.  Which </a:t>
            </a:r>
            <a:r>
              <a:rPr lang="en-US" dirty="0"/>
              <a:t>Input </a:t>
            </a:r>
            <a:r>
              <a:rPr lang="en-US" dirty="0" smtClean="0"/>
              <a:t>Features? </a:t>
            </a:r>
            <a:endParaRPr lang="en-US" dirty="0"/>
          </a:p>
          <a:p>
            <a:pPr lvl="1" eaLnBrk="1" hangingPunct="1"/>
            <a:r>
              <a:rPr lang="en-US" dirty="0"/>
              <a:t>Divide</a:t>
            </a:r>
            <a:r>
              <a:rPr lang="en-US" dirty="0" smtClean="0"/>
              <a:t> data into a Training </a:t>
            </a:r>
            <a:r>
              <a:rPr lang="en-US" dirty="0"/>
              <a:t>Set and Test Set</a:t>
            </a:r>
          </a:p>
          <a:p>
            <a:pPr lvl="1" eaLnBrk="1" hangingPunct="1"/>
            <a:r>
              <a:rPr lang="en-US" dirty="0"/>
              <a:t>Choose a learning model</a:t>
            </a:r>
          </a:p>
          <a:p>
            <a:pPr lvl="1" eaLnBrk="1" hangingPunct="1"/>
            <a:r>
              <a:rPr lang="en-US" dirty="0"/>
              <a:t>Train model on Training set</a:t>
            </a:r>
          </a:p>
          <a:p>
            <a:pPr lvl="1" eaLnBrk="1" hangingPunct="1"/>
            <a:r>
              <a:rPr lang="en-US" dirty="0"/>
              <a:t>Predict accuracy with the Test Set</a:t>
            </a:r>
            <a:endParaRPr lang="en-US" dirty="0" smtClean="0"/>
          </a:p>
          <a:p>
            <a:pPr lvl="1" eaLnBrk="1" hangingPunct="1"/>
            <a:r>
              <a:rPr lang="en-US" dirty="0" smtClean="0"/>
              <a:t>How to generalize better?</a:t>
            </a:r>
          </a:p>
          <a:p>
            <a:pPr eaLnBrk="1" hangingPunct="1"/>
            <a:endParaRPr lang="en-US" dirty="0"/>
          </a:p>
        </p:txBody>
      </p:sp>
    </p:spTree>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t>CS 478 – Introduction</a:t>
            </a:r>
          </a:p>
        </p:txBody>
      </p:sp>
      <p:sp>
        <p:nvSpPr>
          <p:cNvPr id="21507" name="Slide Number Placeholder 5"/>
          <p:cNvSpPr>
            <a:spLocks noGrp="1"/>
          </p:cNvSpPr>
          <p:nvPr>
            <p:ph type="sldNum" sz="quarter" idx="12"/>
          </p:nvPr>
        </p:nvSpPr>
        <p:spPr>
          <a:noFill/>
        </p:spPr>
        <p:txBody>
          <a:bodyPr/>
          <a:lstStyle/>
          <a:p>
            <a:fld id="{23C8DA5D-4787-7044-89DE-755C2248A631}" type="slidenum">
              <a:rPr lang="en-US" smtClean="0"/>
              <a:pPr/>
              <a:t>14</a:t>
            </a:fld>
            <a:endParaRPr lang="en-US" smtClean="0"/>
          </a:p>
        </p:txBody>
      </p:sp>
      <p:sp>
        <p:nvSpPr>
          <p:cNvPr id="18434" name="Rectangle 2"/>
          <p:cNvSpPr>
            <a:spLocks noGrp="1" noChangeArrowheads="1"/>
          </p:cNvSpPr>
          <p:nvPr>
            <p:ph type="title"/>
          </p:nvPr>
        </p:nvSpPr>
        <p:spPr/>
        <p:txBody>
          <a:bodyPr lIns="90488" tIns="44450" rIns="90488" bIns="44450"/>
          <a:lstStyle/>
          <a:p>
            <a:pPr eaLnBrk="1" hangingPunct="1">
              <a:defRPr/>
            </a:pPr>
            <a:r>
              <a:rPr lang="en-US" dirty="0" smtClean="0">
                <a:ea typeface="+mj-ea"/>
                <a:cs typeface="+mj-cs"/>
              </a:rPr>
              <a:t>Example </a:t>
            </a:r>
            <a:r>
              <a:rPr lang="en-US" dirty="0">
                <a:ea typeface="+mj-ea"/>
                <a:cs typeface="+mj-cs"/>
              </a:rPr>
              <a:t>and Discussion</a:t>
            </a:r>
          </a:p>
        </p:txBody>
      </p:sp>
      <p:sp>
        <p:nvSpPr>
          <p:cNvPr id="21509" name="Rectangle 3"/>
          <p:cNvSpPr>
            <a:spLocks noGrp="1" noChangeArrowheads="1"/>
          </p:cNvSpPr>
          <p:nvPr>
            <p:ph type="body" idx="1"/>
          </p:nvPr>
        </p:nvSpPr>
        <p:spPr>
          <a:xfrm>
            <a:off x="685800" y="1447800"/>
            <a:ext cx="7772400" cy="4800600"/>
          </a:xfrm>
          <a:noFill/>
        </p:spPr>
        <p:txBody>
          <a:bodyPr lIns="90488" tIns="44450" rIns="90488" bIns="44450">
            <a:normAutofit/>
          </a:bodyPr>
          <a:lstStyle/>
          <a:p>
            <a:pPr eaLnBrk="1" hangingPunct="1"/>
            <a:r>
              <a:rPr lang="en-US" dirty="0"/>
              <a:t>Loan Underwriting</a:t>
            </a:r>
            <a:endParaRPr lang="en-US" dirty="0" smtClean="0"/>
          </a:p>
          <a:p>
            <a:pPr lvl="1" eaLnBrk="1" hangingPunct="1"/>
            <a:r>
              <a:rPr lang="en-US" dirty="0" smtClean="0"/>
              <a:t>Gather labeled data.  Which Input Features? </a:t>
            </a:r>
          </a:p>
          <a:p>
            <a:pPr lvl="1" eaLnBrk="1" hangingPunct="1"/>
            <a:r>
              <a:rPr lang="en-US" dirty="0" smtClean="0"/>
              <a:t>Divide data into a Training Set and Test Set</a:t>
            </a:r>
          </a:p>
          <a:p>
            <a:pPr lvl="1" eaLnBrk="1" hangingPunct="1"/>
            <a:r>
              <a:rPr lang="en-US" dirty="0" smtClean="0"/>
              <a:t>Choose </a:t>
            </a:r>
            <a:r>
              <a:rPr lang="en-US" dirty="0"/>
              <a:t>a learning model</a:t>
            </a:r>
          </a:p>
          <a:p>
            <a:pPr lvl="1" eaLnBrk="1" hangingPunct="1"/>
            <a:r>
              <a:rPr lang="en-US" dirty="0"/>
              <a:t>Train model on Training set</a:t>
            </a:r>
          </a:p>
          <a:p>
            <a:pPr lvl="1" eaLnBrk="1" hangingPunct="1"/>
            <a:r>
              <a:rPr lang="en-US" dirty="0"/>
              <a:t>Predict accuracy with the Test Set</a:t>
            </a:r>
          </a:p>
          <a:p>
            <a:pPr lvl="1" eaLnBrk="1" hangingPunct="1"/>
            <a:r>
              <a:rPr lang="en-US" dirty="0"/>
              <a:t>How to generalize better?</a:t>
            </a:r>
            <a:endParaRPr lang="en-US" dirty="0" smtClean="0"/>
          </a:p>
          <a:p>
            <a:pPr lvl="2" eaLnBrk="1" hangingPunct="1"/>
            <a:r>
              <a:rPr lang="en-US" dirty="0" smtClean="0"/>
              <a:t>More Data</a:t>
            </a:r>
          </a:p>
          <a:p>
            <a:pPr lvl="2" eaLnBrk="1" hangingPunct="1"/>
            <a:r>
              <a:rPr lang="en-US" dirty="0" smtClean="0"/>
              <a:t>Different Learning Models</a:t>
            </a:r>
          </a:p>
          <a:p>
            <a:pPr lvl="2" eaLnBrk="1" hangingPunct="1"/>
            <a:r>
              <a:rPr lang="en-US" dirty="0" smtClean="0"/>
              <a:t>Different </a:t>
            </a:r>
            <a:r>
              <a:rPr lang="en-US" dirty="0"/>
              <a:t>Input Features</a:t>
            </a:r>
            <a:endParaRPr lang="en-US" dirty="0" smtClean="0"/>
          </a:p>
          <a:p>
            <a:pPr lvl="1" eaLnBrk="1" hangingPunct="1"/>
            <a:r>
              <a:rPr lang="en-US" dirty="0" smtClean="0"/>
              <a:t>Issues</a:t>
            </a:r>
            <a:endParaRPr lang="en-US" dirty="0"/>
          </a:p>
          <a:p>
            <a:pPr lvl="2" eaLnBrk="1" hangingPunct="1"/>
            <a:r>
              <a:rPr lang="en-US" dirty="0"/>
              <a:t>Intuition vs. Prejudice</a:t>
            </a:r>
          </a:p>
          <a:p>
            <a:pPr lvl="2" eaLnBrk="1" hangingPunct="1"/>
            <a:r>
              <a:rPr lang="en-US" dirty="0"/>
              <a:t>Social Response</a:t>
            </a:r>
          </a:p>
          <a:p>
            <a:pPr eaLnBrk="1" hangingPunct="1"/>
            <a:endParaRPr lang="en-US" dirty="0"/>
          </a:p>
        </p:txBody>
      </p:sp>
    </p:spTree>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p:spPr>
        <p:txBody>
          <a:bodyPr/>
          <a:lstStyle/>
          <a:p>
            <a:r>
              <a:rPr lang="en-US" smtClean="0">
                <a:latin typeface="Times New Roman" pitchFamily="1" charset="0"/>
              </a:rPr>
              <a:t>CS 478 – Introduction</a:t>
            </a:r>
          </a:p>
        </p:txBody>
      </p:sp>
      <p:sp>
        <p:nvSpPr>
          <p:cNvPr id="33795" name="Slide Number Placeholder 5"/>
          <p:cNvSpPr>
            <a:spLocks noGrp="1"/>
          </p:cNvSpPr>
          <p:nvPr>
            <p:ph type="sldNum" sz="quarter" idx="12"/>
          </p:nvPr>
        </p:nvSpPr>
        <p:spPr>
          <a:noFill/>
        </p:spPr>
        <p:txBody>
          <a:bodyPr/>
          <a:lstStyle/>
          <a:p>
            <a:fld id="{8AE3F2DB-FDF0-574B-B28C-2FB737FE1860}" type="slidenum">
              <a:rPr lang="en-US" smtClean="0">
                <a:latin typeface="Times New Roman" pitchFamily="1" charset="0"/>
              </a:rPr>
              <a:pPr/>
              <a:t>15</a:t>
            </a:fld>
            <a:endParaRPr lang="en-US" smtClean="0">
              <a:latin typeface="Times New Roman" pitchFamily="1" charset="0"/>
            </a:endParaRPr>
          </a:p>
        </p:txBody>
      </p:sp>
      <p:sp>
        <p:nvSpPr>
          <p:cNvPr id="19458" name="Rectangle 2"/>
          <p:cNvSpPr>
            <a:spLocks noGrp="1" noChangeArrowheads="1"/>
          </p:cNvSpPr>
          <p:nvPr>
            <p:ph type="title"/>
          </p:nvPr>
        </p:nvSpPr>
        <p:spPr/>
        <p:txBody>
          <a:bodyPr lIns="90488" tIns="44450" rIns="90488" bIns="44450"/>
          <a:lstStyle/>
          <a:p>
            <a:pPr eaLnBrk="1" hangingPunct="1">
              <a:defRPr/>
            </a:pPr>
            <a:r>
              <a:rPr lang="en-US">
                <a:ea typeface="+mj-ea"/>
                <a:cs typeface="+mj-cs"/>
              </a:rPr>
              <a:t>UC Irvine Machine Learning Data Base</a:t>
            </a:r>
            <a:br>
              <a:rPr lang="en-US">
                <a:ea typeface="+mj-ea"/>
                <a:cs typeface="+mj-cs"/>
              </a:rPr>
            </a:br>
            <a:r>
              <a:rPr lang="en-US">
                <a:ea typeface="+mj-ea"/>
                <a:cs typeface="+mj-cs"/>
              </a:rPr>
              <a:t>Iris Data Set</a:t>
            </a:r>
          </a:p>
        </p:txBody>
      </p:sp>
      <p:sp>
        <p:nvSpPr>
          <p:cNvPr id="33797" name="Rectangle 3"/>
          <p:cNvSpPr>
            <a:spLocks noChangeArrowheads="1"/>
          </p:cNvSpPr>
          <p:nvPr/>
        </p:nvSpPr>
        <p:spPr bwMode="auto">
          <a:xfrm>
            <a:off x="914400" y="1906588"/>
            <a:ext cx="3441700" cy="4483100"/>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800" dirty="0">
                <a:latin typeface="+mn-lt"/>
              </a:rPr>
              <a:t>4.8,3.0,1.4,0.3,	Iris-</a:t>
            </a:r>
            <a:r>
              <a:rPr lang="en-US" sz="1800" dirty="0" err="1">
                <a:latin typeface="+mn-lt"/>
              </a:rPr>
              <a:t>setosa</a:t>
            </a:r>
            <a:endParaRPr lang="en-US" sz="1800" dirty="0">
              <a:latin typeface="+mn-lt"/>
            </a:endParaRPr>
          </a:p>
          <a:p>
            <a:pPr eaLnBrk="0" hangingPunct="0"/>
            <a:r>
              <a:rPr lang="en-US" sz="1800" dirty="0">
                <a:latin typeface="+mn-lt"/>
              </a:rPr>
              <a:t>5.1,3.8,1.6,0.2,	Iris-</a:t>
            </a:r>
            <a:r>
              <a:rPr lang="en-US" sz="1800" dirty="0" err="1">
                <a:latin typeface="+mn-lt"/>
              </a:rPr>
              <a:t>setosa</a:t>
            </a:r>
            <a:endParaRPr lang="en-US" sz="1800" dirty="0">
              <a:latin typeface="+mn-lt"/>
            </a:endParaRPr>
          </a:p>
          <a:p>
            <a:pPr eaLnBrk="0" hangingPunct="0"/>
            <a:r>
              <a:rPr lang="en-US" sz="1800" dirty="0">
                <a:latin typeface="+mn-lt"/>
              </a:rPr>
              <a:t>4.6,3.2,1.4,0.2,	Iris-</a:t>
            </a:r>
            <a:r>
              <a:rPr lang="en-US" sz="1800" dirty="0" err="1">
                <a:latin typeface="+mn-lt"/>
              </a:rPr>
              <a:t>setosa</a:t>
            </a:r>
            <a:endParaRPr lang="en-US" sz="1800" dirty="0">
              <a:latin typeface="+mn-lt"/>
            </a:endParaRPr>
          </a:p>
          <a:p>
            <a:pPr eaLnBrk="0" hangingPunct="0"/>
            <a:r>
              <a:rPr lang="en-US" sz="1800" dirty="0">
                <a:latin typeface="+mn-lt"/>
              </a:rPr>
              <a:t>5.3,3.7,1.5,0.2,	Iris-</a:t>
            </a:r>
            <a:r>
              <a:rPr lang="en-US" sz="1800" dirty="0" err="1">
                <a:latin typeface="+mn-lt"/>
              </a:rPr>
              <a:t>setosa</a:t>
            </a:r>
            <a:endParaRPr lang="en-US" sz="1800" dirty="0">
              <a:latin typeface="+mn-lt"/>
            </a:endParaRPr>
          </a:p>
          <a:p>
            <a:pPr eaLnBrk="0" hangingPunct="0"/>
            <a:r>
              <a:rPr lang="en-US" sz="1800" dirty="0">
                <a:latin typeface="+mn-lt"/>
              </a:rPr>
              <a:t>5.0,3.3,1.4,0.2,	Iris-</a:t>
            </a:r>
            <a:r>
              <a:rPr lang="en-US" sz="1800" dirty="0" err="1">
                <a:latin typeface="+mn-lt"/>
              </a:rPr>
              <a:t>setosa</a:t>
            </a:r>
            <a:endParaRPr lang="en-US" sz="1800" dirty="0">
              <a:latin typeface="+mn-lt"/>
            </a:endParaRPr>
          </a:p>
          <a:p>
            <a:pPr eaLnBrk="0" hangingPunct="0"/>
            <a:r>
              <a:rPr lang="en-US" sz="1800" dirty="0">
                <a:latin typeface="+mn-lt"/>
              </a:rPr>
              <a:t>7.0,3.2,4.7,1.4,	Iris-</a:t>
            </a:r>
            <a:r>
              <a:rPr lang="en-US" sz="1800" dirty="0" err="1">
                <a:latin typeface="+mn-lt"/>
              </a:rPr>
              <a:t>versicolor</a:t>
            </a:r>
            <a:endParaRPr lang="en-US" sz="1800" dirty="0">
              <a:latin typeface="+mn-lt"/>
            </a:endParaRPr>
          </a:p>
          <a:p>
            <a:pPr eaLnBrk="0" hangingPunct="0"/>
            <a:r>
              <a:rPr lang="en-US" sz="1800" dirty="0">
                <a:latin typeface="+mn-lt"/>
              </a:rPr>
              <a:t>6.4,3.2,4.5,1.5,	Iris-</a:t>
            </a:r>
            <a:r>
              <a:rPr lang="en-US" sz="1800" dirty="0" err="1">
                <a:latin typeface="+mn-lt"/>
              </a:rPr>
              <a:t>versicolor</a:t>
            </a:r>
            <a:endParaRPr lang="en-US" sz="1800" dirty="0">
              <a:latin typeface="+mn-lt"/>
            </a:endParaRPr>
          </a:p>
          <a:p>
            <a:pPr eaLnBrk="0" hangingPunct="0"/>
            <a:r>
              <a:rPr lang="en-US" sz="1800" dirty="0">
                <a:latin typeface="+mn-lt"/>
              </a:rPr>
              <a:t>6.9,3.1,4.9,1.5,	Iris-</a:t>
            </a:r>
            <a:r>
              <a:rPr lang="en-US" sz="1800" dirty="0" err="1">
                <a:latin typeface="+mn-lt"/>
              </a:rPr>
              <a:t>versicolor</a:t>
            </a:r>
            <a:endParaRPr lang="en-US" sz="1800" dirty="0">
              <a:latin typeface="+mn-lt"/>
            </a:endParaRPr>
          </a:p>
          <a:p>
            <a:pPr eaLnBrk="0" hangingPunct="0"/>
            <a:r>
              <a:rPr lang="en-US" sz="1800" dirty="0">
                <a:latin typeface="+mn-lt"/>
              </a:rPr>
              <a:t>5.5,2.3,4.0,1.3,	Iris-</a:t>
            </a:r>
            <a:r>
              <a:rPr lang="en-US" sz="1800" dirty="0" err="1">
                <a:latin typeface="+mn-lt"/>
              </a:rPr>
              <a:t>versicolor</a:t>
            </a:r>
            <a:endParaRPr lang="en-US" sz="1800" dirty="0">
              <a:latin typeface="+mn-lt"/>
            </a:endParaRPr>
          </a:p>
          <a:p>
            <a:pPr eaLnBrk="0" hangingPunct="0"/>
            <a:r>
              <a:rPr lang="en-US" sz="1800" dirty="0">
                <a:latin typeface="+mn-lt"/>
              </a:rPr>
              <a:t>6.5,2.8,4.6,1.5,	Iris-</a:t>
            </a:r>
            <a:r>
              <a:rPr lang="en-US" sz="1800" dirty="0" err="1">
                <a:latin typeface="+mn-lt"/>
              </a:rPr>
              <a:t>versicolor</a:t>
            </a:r>
            <a:endParaRPr lang="en-US" sz="1800" dirty="0">
              <a:latin typeface="+mn-lt"/>
            </a:endParaRPr>
          </a:p>
          <a:p>
            <a:pPr eaLnBrk="0" hangingPunct="0"/>
            <a:r>
              <a:rPr lang="en-US" sz="1800" dirty="0">
                <a:latin typeface="+mn-lt"/>
              </a:rPr>
              <a:t>6.0,2.2,5.0,1.5,	Iris-</a:t>
            </a:r>
            <a:r>
              <a:rPr lang="en-US" sz="1800" dirty="0" err="1">
                <a:latin typeface="+mn-lt"/>
              </a:rPr>
              <a:t>viginica</a:t>
            </a:r>
            <a:endParaRPr lang="en-US" sz="1800" dirty="0">
              <a:latin typeface="+mn-lt"/>
            </a:endParaRPr>
          </a:p>
          <a:p>
            <a:pPr eaLnBrk="0" hangingPunct="0"/>
            <a:r>
              <a:rPr lang="en-US" sz="1800" dirty="0">
                <a:latin typeface="+mn-lt"/>
              </a:rPr>
              <a:t>6.9,3.2,5.7,2.3,	Iris-</a:t>
            </a:r>
            <a:r>
              <a:rPr lang="en-US" sz="1800" dirty="0" err="1">
                <a:latin typeface="+mn-lt"/>
              </a:rPr>
              <a:t>viginica</a:t>
            </a:r>
            <a:endParaRPr lang="en-US" sz="1800" dirty="0">
              <a:latin typeface="+mn-lt"/>
            </a:endParaRPr>
          </a:p>
          <a:p>
            <a:pPr eaLnBrk="0" hangingPunct="0"/>
            <a:r>
              <a:rPr lang="en-US" sz="1800" dirty="0">
                <a:latin typeface="+mn-lt"/>
              </a:rPr>
              <a:t>5.6,2.8,4.9,2.0,	Iris-</a:t>
            </a:r>
            <a:r>
              <a:rPr lang="en-US" sz="1800" dirty="0" err="1">
                <a:latin typeface="+mn-lt"/>
              </a:rPr>
              <a:t>viginica</a:t>
            </a:r>
            <a:endParaRPr lang="en-US" sz="1800" dirty="0">
              <a:latin typeface="+mn-lt"/>
            </a:endParaRPr>
          </a:p>
          <a:p>
            <a:pPr eaLnBrk="0" hangingPunct="0"/>
            <a:r>
              <a:rPr lang="en-US" sz="1800" dirty="0">
                <a:latin typeface="+mn-lt"/>
              </a:rPr>
              <a:t>7.7,2.8,6.7,2.0,	Iris-</a:t>
            </a:r>
            <a:r>
              <a:rPr lang="en-US" sz="1800" dirty="0" err="1">
                <a:latin typeface="+mn-lt"/>
              </a:rPr>
              <a:t>viginica</a:t>
            </a:r>
            <a:endParaRPr lang="en-US" sz="1800" dirty="0">
              <a:latin typeface="+mn-lt"/>
            </a:endParaRPr>
          </a:p>
          <a:p>
            <a:pPr eaLnBrk="0" hangingPunct="0"/>
            <a:r>
              <a:rPr lang="en-US" sz="1800" dirty="0">
                <a:latin typeface="+mn-lt"/>
              </a:rPr>
              <a:t>6.3,2.7,4.9,1.8,	Iris-</a:t>
            </a:r>
            <a:r>
              <a:rPr lang="en-US" sz="1800" dirty="0" err="1">
                <a:latin typeface="+mn-lt"/>
              </a:rPr>
              <a:t>viginica</a:t>
            </a:r>
            <a:endParaRPr lang="en-US" sz="1800" dirty="0">
              <a:latin typeface="+mn-lt"/>
            </a:endParaRPr>
          </a:p>
          <a:p>
            <a:endParaRPr lang="en-US" sz="1800" dirty="0">
              <a:latin typeface="Arial" pitchFamily="1" charset="0"/>
            </a:endParaRPr>
          </a:p>
        </p:txBody>
      </p:sp>
      <p:pic>
        <p:nvPicPr>
          <p:cNvPr id="4" name="Picture 3"/>
          <p:cNvPicPr>
            <a:picLocks noChangeAspect="1"/>
          </p:cNvPicPr>
          <p:nvPr/>
        </p:nvPicPr>
        <p:blipFill>
          <a:blip r:embed="rId3"/>
          <a:stretch>
            <a:fillRect/>
          </a:stretch>
        </p:blipFill>
        <p:spPr>
          <a:xfrm>
            <a:off x="4621389" y="1828800"/>
            <a:ext cx="4162778" cy="4495800"/>
          </a:xfrm>
          <a:prstGeom prst="rect">
            <a:avLst/>
          </a:prstGeom>
        </p:spPr>
      </p:pic>
    </p:spTree>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US" smtClean="0">
                <a:latin typeface="Times New Roman" pitchFamily="1" charset="0"/>
              </a:rPr>
              <a:t>CS 478 – Introduction</a:t>
            </a:r>
          </a:p>
        </p:txBody>
      </p:sp>
      <p:sp>
        <p:nvSpPr>
          <p:cNvPr id="35843" name="Slide Number Placeholder 5"/>
          <p:cNvSpPr>
            <a:spLocks noGrp="1"/>
          </p:cNvSpPr>
          <p:nvPr>
            <p:ph type="sldNum" sz="quarter" idx="12"/>
          </p:nvPr>
        </p:nvSpPr>
        <p:spPr>
          <a:noFill/>
        </p:spPr>
        <p:txBody>
          <a:bodyPr/>
          <a:lstStyle/>
          <a:p>
            <a:fld id="{3343AD02-7DBB-5E48-8FCA-AE2AF289D606}" type="slidenum">
              <a:rPr lang="en-US" smtClean="0">
                <a:latin typeface="Times New Roman" pitchFamily="1" charset="0"/>
              </a:rPr>
              <a:pPr/>
              <a:t>16</a:t>
            </a:fld>
            <a:endParaRPr lang="en-US" smtClean="0">
              <a:latin typeface="Times New Roman" pitchFamily="1" charset="0"/>
            </a:endParaRPr>
          </a:p>
        </p:txBody>
      </p:sp>
      <p:sp>
        <p:nvSpPr>
          <p:cNvPr id="20482" name="Rectangle 2"/>
          <p:cNvSpPr>
            <a:spLocks noGrp="1" noChangeArrowheads="1"/>
          </p:cNvSpPr>
          <p:nvPr>
            <p:ph type="title"/>
          </p:nvPr>
        </p:nvSpPr>
        <p:spPr/>
        <p:txBody>
          <a:bodyPr lIns="90488" tIns="44450" rIns="90488" bIns="44450"/>
          <a:lstStyle/>
          <a:p>
            <a:pPr eaLnBrk="1" hangingPunct="1">
              <a:defRPr/>
            </a:pPr>
            <a:r>
              <a:rPr lang="en-US" dirty="0" smtClean="0">
                <a:ea typeface="+mj-ea"/>
                <a:cs typeface="+mj-cs"/>
              </a:rPr>
              <a:t>Glass Data Set</a:t>
            </a:r>
            <a:endParaRPr lang="en-US" dirty="0">
              <a:ea typeface="+mj-ea"/>
              <a:cs typeface="+mj-cs"/>
            </a:endParaRPr>
          </a:p>
        </p:txBody>
      </p:sp>
      <p:sp>
        <p:nvSpPr>
          <p:cNvPr id="35845" name="Rectangle 3"/>
          <p:cNvSpPr>
            <a:spLocks noChangeArrowheads="1"/>
          </p:cNvSpPr>
          <p:nvPr/>
        </p:nvSpPr>
        <p:spPr bwMode="auto">
          <a:xfrm>
            <a:off x="1219200" y="1752600"/>
            <a:ext cx="6780213" cy="3690938"/>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800" dirty="0"/>
              <a:t>1.51793,12.79,3.5,1.12,73.03,0.64,8.77,0,0,	'build wind float'</a:t>
            </a:r>
          </a:p>
          <a:p>
            <a:pPr eaLnBrk="0" hangingPunct="0"/>
            <a:r>
              <a:rPr lang="en-US" sz="1800" dirty="0"/>
              <a:t>1.51643,12.16,3.52,1.35,72.89,0.57,8.53,0,0,	'</a:t>
            </a:r>
            <a:r>
              <a:rPr lang="en-US" sz="1800" dirty="0" err="1"/>
              <a:t>vehic</a:t>
            </a:r>
            <a:r>
              <a:rPr lang="en-US" sz="1800" dirty="0"/>
              <a:t> wind float'</a:t>
            </a:r>
          </a:p>
          <a:p>
            <a:pPr eaLnBrk="0" hangingPunct="0"/>
            <a:r>
              <a:rPr lang="en-US" sz="1800" dirty="0"/>
              <a:t>1.51793,13.21,3.48,1.41,72.64,0.59,8.43,0,0,	'build wind float'</a:t>
            </a:r>
          </a:p>
          <a:p>
            <a:pPr eaLnBrk="0" hangingPunct="0"/>
            <a:r>
              <a:rPr lang="en-US" sz="1800" dirty="0"/>
              <a:t>1.51299,14.4,1.74,1.54,74.55,0,7.59,0,0,	tableware</a:t>
            </a:r>
          </a:p>
          <a:p>
            <a:pPr eaLnBrk="0" hangingPunct="0"/>
            <a:r>
              <a:rPr lang="en-US" sz="1800" dirty="0"/>
              <a:t>1.53393,12.3,0,1,70.16,0.12,16.19,0,0.24,	'build wind non-float'</a:t>
            </a:r>
          </a:p>
          <a:p>
            <a:pPr eaLnBrk="0" hangingPunct="0"/>
            <a:r>
              <a:rPr lang="en-US" sz="1800" dirty="0"/>
              <a:t>1.51779,13.64,3.65,0.65,73,0.06,8.93,0,0,	'</a:t>
            </a:r>
            <a:r>
              <a:rPr lang="en-US" sz="1800" dirty="0" err="1"/>
              <a:t>vehic</a:t>
            </a:r>
            <a:r>
              <a:rPr lang="en-US" sz="1800" dirty="0"/>
              <a:t> wind float'</a:t>
            </a:r>
          </a:p>
          <a:p>
            <a:pPr eaLnBrk="0" hangingPunct="0"/>
            <a:r>
              <a:rPr lang="en-US" sz="1800" dirty="0"/>
              <a:t>1.51837,13.14,2.84,1.28,72.85,0.55,9.07,0,0</a:t>
            </a:r>
            <a:r>
              <a:rPr lang="en-US" sz="1800" dirty="0" smtClean="0"/>
              <a:t>, 	'build </a:t>
            </a:r>
            <a:r>
              <a:rPr lang="en-US" sz="1800" dirty="0"/>
              <a:t>wind float'</a:t>
            </a:r>
          </a:p>
          <a:p>
            <a:pPr eaLnBrk="0" hangingPunct="0"/>
            <a:r>
              <a:rPr lang="en-US" sz="1800" dirty="0"/>
              <a:t>1.51545,14.14,0,2.68,73.39,0.08,9.07,0.61,0.05,</a:t>
            </a:r>
            <a:r>
              <a:rPr lang="en-US" sz="1800" dirty="0" smtClean="0"/>
              <a:t>	'headlamps'</a:t>
            </a:r>
          </a:p>
          <a:p>
            <a:pPr eaLnBrk="0" hangingPunct="0"/>
            <a:r>
              <a:rPr lang="en-US" sz="1800" dirty="0"/>
              <a:t>1.51789,13.19,3.9,1.3,72.33,0.55,8.44,0,0.28,	'build wind non-float'</a:t>
            </a:r>
          </a:p>
          <a:p>
            <a:pPr eaLnBrk="0" hangingPunct="0"/>
            <a:r>
              <a:rPr lang="en-US" sz="1800" dirty="0"/>
              <a:t>1.51625,13.36,3.58,1.49,72.72,0.45,8.21,0,0,	'build wind non-float'</a:t>
            </a:r>
          </a:p>
          <a:p>
            <a:pPr eaLnBrk="0" hangingPunct="0"/>
            <a:r>
              <a:rPr lang="en-US" sz="1800" dirty="0"/>
              <a:t>1.51743,12.2,3.25,1.16,73.55,0.62,8.9,0,0.24,	'build wind non-float'</a:t>
            </a:r>
          </a:p>
          <a:p>
            <a:pPr eaLnBrk="0" hangingPunct="0"/>
            <a:r>
              <a:rPr lang="en-US" sz="1800" dirty="0"/>
              <a:t>1.52223,13.21,3.77,0.79,71.99,0.13,10.02,0,0,	'build wind float'</a:t>
            </a:r>
          </a:p>
          <a:p>
            <a:pPr eaLnBrk="0" hangingPunct="0"/>
            <a:r>
              <a:rPr lang="en-US" sz="1800" dirty="0"/>
              <a:t>1.52121,14.03,3.76,0.58,71.79,0.11,9.65,0,0,	'</a:t>
            </a:r>
            <a:r>
              <a:rPr lang="en-US" sz="1800" dirty="0" err="1"/>
              <a:t>vehic</a:t>
            </a:r>
            <a:r>
              <a:rPr lang="en-US" sz="1800" dirty="0"/>
              <a:t> wind float'</a:t>
            </a:r>
            <a:endParaRPr lang="en-US" sz="1800" dirty="0">
              <a:latin typeface="Arial" pitchFamily="1" charset="0"/>
            </a:endParaRPr>
          </a:p>
        </p:txBody>
      </p:sp>
    </p:spTree>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p:spPr>
        <p:txBody>
          <a:bodyPr/>
          <a:lstStyle/>
          <a:p>
            <a:r>
              <a:rPr lang="en-US" smtClean="0">
                <a:latin typeface="Times New Roman" pitchFamily="1" charset="0"/>
              </a:rPr>
              <a:t>CS 478 – Introduction</a:t>
            </a:r>
          </a:p>
        </p:txBody>
      </p:sp>
      <p:sp>
        <p:nvSpPr>
          <p:cNvPr id="37891" name="Slide Number Placeholder 5"/>
          <p:cNvSpPr>
            <a:spLocks noGrp="1"/>
          </p:cNvSpPr>
          <p:nvPr>
            <p:ph type="sldNum" sz="quarter" idx="12"/>
          </p:nvPr>
        </p:nvSpPr>
        <p:spPr>
          <a:noFill/>
        </p:spPr>
        <p:txBody>
          <a:bodyPr/>
          <a:lstStyle/>
          <a:p>
            <a:fld id="{852165C0-8D1C-C74D-8A97-B4C7D49DE3FB}" type="slidenum">
              <a:rPr lang="en-US" smtClean="0">
                <a:latin typeface="Times New Roman" pitchFamily="1" charset="0"/>
              </a:rPr>
              <a:pPr/>
              <a:t>17</a:t>
            </a:fld>
            <a:endParaRPr lang="en-US" smtClean="0">
              <a:latin typeface="Times New Roman" pitchFamily="1" charset="0"/>
            </a:endParaRPr>
          </a:p>
        </p:txBody>
      </p:sp>
      <p:sp>
        <p:nvSpPr>
          <p:cNvPr id="24578" name="Rectangle 2"/>
          <p:cNvSpPr>
            <a:spLocks noGrp="1" noChangeArrowheads="1"/>
          </p:cNvSpPr>
          <p:nvPr>
            <p:ph type="title"/>
          </p:nvPr>
        </p:nvSpPr>
        <p:spPr/>
        <p:txBody>
          <a:bodyPr lIns="90488" tIns="44450" rIns="90488" bIns="44450"/>
          <a:lstStyle/>
          <a:p>
            <a:pPr eaLnBrk="1" hangingPunct="1">
              <a:defRPr/>
            </a:pPr>
            <a:r>
              <a:rPr lang="en-US">
                <a:ea typeface="+mj-ea"/>
                <a:cs typeface="+mj-cs"/>
              </a:rPr>
              <a:t>Machine Learning Sketch History</a:t>
            </a:r>
          </a:p>
        </p:txBody>
      </p:sp>
      <p:sp>
        <p:nvSpPr>
          <p:cNvPr id="37893" name="Rectangle 3"/>
          <p:cNvSpPr>
            <a:spLocks noGrp="1" noChangeArrowheads="1"/>
          </p:cNvSpPr>
          <p:nvPr>
            <p:ph type="body" idx="1"/>
          </p:nvPr>
        </p:nvSpPr>
        <p:spPr>
          <a:xfrm>
            <a:off x="990600" y="1676400"/>
            <a:ext cx="7162800" cy="4114800"/>
          </a:xfrm>
          <a:noFill/>
        </p:spPr>
        <p:txBody>
          <a:bodyPr lIns="90488" tIns="44450" rIns="90488" bIns="44450"/>
          <a:lstStyle/>
          <a:p>
            <a:pPr marL="285750" indent="-285750" eaLnBrk="1" hangingPunct="1"/>
            <a:r>
              <a:rPr lang="en-US" sz="2000">
                <a:ea typeface="ＭＳ Ｐゴシック" pitchFamily="1" charset="-128"/>
                <a:cs typeface="ＭＳ Ｐゴシック" pitchFamily="1" charset="-128"/>
              </a:rPr>
              <a:t>Neural Networks - Connectionist - Biological Plausibility </a:t>
            </a:r>
          </a:p>
          <a:p>
            <a:pPr marL="685800" lvl="1" indent="-228600" eaLnBrk="1" hangingPunct="1"/>
            <a:r>
              <a:rPr lang="en-US" sz="1800"/>
              <a:t>Late 50’s, early 60’s, Rosenblatt, Perceptron</a:t>
            </a:r>
          </a:p>
          <a:p>
            <a:pPr marL="685800" lvl="1" indent="-228600" eaLnBrk="1" hangingPunct="1"/>
            <a:r>
              <a:rPr lang="en-US" sz="1800"/>
              <a:t>Minsky &amp; Papert 1969 - The Lull, symbolic expansion</a:t>
            </a:r>
          </a:p>
          <a:p>
            <a:pPr marL="685800" lvl="1" indent="-228600" eaLnBrk="1" hangingPunct="1"/>
            <a:r>
              <a:rPr lang="en-US" sz="1800"/>
              <a:t>Late 80’s - Backpropagation, Hopfield, etc. - The explosion</a:t>
            </a:r>
          </a:p>
          <a:p>
            <a:pPr marL="285750" indent="-285750" eaLnBrk="1" hangingPunct="1"/>
            <a:r>
              <a:rPr lang="en-US" sz="2000">
                <a:ea typeface="ＭＳ Ｐゴシック" pitchFamily="1" charset="-128"/>
                <a:cs typeface="ＭＳ Ｐゴシック" pitchFamily="1" charset="-128"/>
              </a:rPr>
              <a:t>Machine Learning - Artificial Intelligence - Symbolic - Psychological Plausibility</a:t>
            </a:r>
          </a:p>
          <a:p>
            <a:pPr marL="685800" lvl="1" indent="-228600" eaLnBrk="1" hangingPunct="1"/>
            <a:r>
              <a:rPr lang="en-US" sz="1800"/>
              <a:t>Samuel (1959) - Checkers evaluation strategies</a:t>
            </a:r>
          </a:p>
          <a:p>
            <a:pPr marL="685800" lvl="1" indent="-228600" eaLnBrk="1" hangingPunct="1"/>
            <a:r>
              <a:rPr lang="en-US" sz="1800"/>
              <a:t>1970’s and on -  ID3, Instance Based Learning, Rule induction, …</a:t>
            </a:r>
          </a:p>
          <a:p>
            <a:pPr marL="685800" lvl="1" indent="-228600" eaLnBrk="1" hangingPunct="1"/>
            <a:r>
              <a:rPr lang="en-US" sz="1800"/>
              <a:t>Currently – Symbolic and connectionist lumped under ML </a:t>
            </a:r>
          </a:p>
          <a:p>
            <a:pPr marL="285750" indent="-285750" eaLnBrk="1" hangingPunct="1"/>
            <a:r>
              <a:rPr lang="en-US" sz="2000">
                <a:ea typeface="ＭＳ Ｐゴシック" pitchFamily="1" charset="-128"/>
                <a:cs typeface="ＭＳ Ｐゴシック" pitchFamily="1" charset="-128"/>
              </a:rPr>
              <a:t>Genetic Algorithms - 1970’s</a:t>
            </a:r>
          </a:p>
          <a:p>
            <a:pPr marL="685800" lvl="1" indent="-228600" eaLnBrk="1" hangingPunct="1"/>
            <a:r>
              <a:rPr lang="en-US" sz="1800"/>
              <a:t>Originally lumped in connectionist</a:t>
            </a:r>
          </a:p>
          <a:p>
            <a:pPr marL="685800" lvl="1" indent="-228600" eaLnBrk="1" hangingPunct="1"/>
            <a:r>
              <a:rPr lang="en-US" sz="1800"/>
              <a:t>Now its own area – Evolutionary Algorithms</a:t>
            </a:r>
          </a:p>
        </p:txBody>
      </p:sp>
    </p:spTree>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smtClean="0"/>
              <a:t>CS 478 – Introduction</a:t>
            </a:r>
          </a:p>
        </p:txBody>
      </p:sp>
      <p:sp>
        <p:nvSpPr>
          <p:cNvPr id="25603" name="Slide Number Placeholder 5"/>
          <p:cNvSpPr>
            <a:spLocks noGrp="1"/>
          </p:cNvSpPr>
          <p:nvPr>
            <p:ph type="sldNum" sz="quarter" idx="12"/>
          </p:nvPr>
        </p:nvSpPr>
        <p:spPr>
          <a:noFill/>
        </p:spPr>
        <p:txBody>
          <a:bodyPr/>
          <a:lstStyle/>
          <a:p>
            <a:fld id="{CAA57DEC-8E34-CA48-B3EC-2F9E3633E2FB}" type="slidenum">
              <a:rPr lang="en-US" smtClean="0"/>
              <a:pPr/>
              <a:t>18</a:t>
            </a:fld>
            <a:endParaRPr lang="en-US" smtClean="0"/>
          </a:p>
        </p:txBody>
      </p:sp>
      <p:sp>
        <p:nvSpPr>
          <p:cNvPr id="26626" name="Rectangle 2"/>
          <p:cNvSpPr>
            <a:spLocks noGrp="1" noChangeArrowheads="1"/>
          </p:cNvSpPr>
          <p:nvPr>
            <p:ph type="title"/>
          </p:nvPr>
        </p:nvSpPr>
        <p:spPr/>
        <p:txBody>
          <a:bodyPr lIns="90488" tIns="44450" rIns="90488" bIns="44450"/>
          <a:lstStyle/>
          <a:p>
            <a:pPr eaLnBrk="1" hangingPunct="1">
              <a:defRPr/>
            </a:pPr>
            <a:r>
              <a:rPr lang="en-US" dirty="0">
                <a:ea typeface="+mj-ea"/>
                <a:cs typeface="+mj-cs"/>
              </a:rPr>
              <a:t>Inductive </a:t>
            </a:r>
            <a:r>
              <a:rPr lang="en-US" dirty="0" smtClean="0">
                <a:ea typeface="+mj-ea"/>
                <a:cs typeface="+mj-cs"/>
              </a:rPr>
              <a:t>Learning</a:t>
            </a:r>
            <a:endParaRPr lang="en-US" dirty="0">
              <a:ea typeface="+mj-ea"/>
              <a:cs typeface="+mj-cs"/>
            </a:endParaRPr>
          </a:p>
        </p:txBody>
      </p:sp>
      <p:sp>
        <p:nvSpPr>
          <p:cNvPr id="25605" name="Rectangle 3"/>
          <p:cNvSpPr>
            <a:spLocks noGrp="1" noChangeArrowheads="1"/>
          </p:cNvSpPr>
          <p:nvPr>
            <p:ph type="body" idx="1"/>
          </p:nvPr>
        </p:nvSpPr>
        <p:spPr>
          <a:noFill/>
        </p:spPr>
        <p:txBody>
          <a:bodyPr lIns="90488" tIns="44450" rIns="90488" bIns="44450"/>
          <a:lstStyle/>
          <a:p>
            <a:pPr eaLnBrk="1" hangingPunct="1"/>
            <a:r>
              <a:rPr lang="en-US" dirty="0" smtClean="0"/>
              <a:t>Input is a vector of features where the features can be an arbitrary mix of nominal (discrete) and real values</a:t>
            </a:r>
          </a:p>
          <a:p>
            <a:pPr eaLnBrk="1" hangingPunct="1"/>
            <a:r>
              <a:rPr lang="en-US" dirty="0" smtClean="0"/>
              <a:t>Output can be a scalar or vector which can be nominal (classification) or real (regression)</a:t>
            </a:r>
          </a:p>
          <a:p>
            <a:pPr lvl="1" eaLnBrk="1" hangingPunct="1"/>
            <a:r>
              <a:rPr lang="en-US" dirty="0" smtClean="0"/>
              <a:t>Recently structured input/output</a:t>
            </a:r>
          </a:p>
          <a:p>
            <a:pPr eaLnBrk="1" hangingPunct="1"/>
            <a:r>
              <a:rPr lang="en-US" dirty="0" smtClean="0"/>
              <a:t>Spectrum </a:t>
            </a:r>
            <a:r>
              <a:rPr lang="en-US" dirty="0"/>
              <a:t>of</a:t>
            </a:r>
            <a:r>
              <a:rPr lang="en-US" dirty="0" smtClean="0"/>
              <a:t> Inductive Learning Algorithms</a:t>
            </a:r>
          </a:p>
          <a:p>
            <a:pPr lvl="1" eaLnBrk="1" hangingPunct="1"/>
            <a:r>
              <a:rPr lang="en-US" dirty="0" smtClean="0"/>
              <a:t>Standard Supervised Learning with Labeled Examples</a:t>
            </a:r>
          </a:p>
          <a:p>
            <a:pPr lvl="1" eaLnBrk="1" hangingPunct="1"/>
            <a:r>
              <a:rPr lang="en-US" dirty="0"/>
              <a:t>Unsupervised </a:t>
            </a:r>
            <a:r>
              <a:rPr lang="en-US" dirty="0" smtClean="0"/>
              <a:t>Learning </a:t>
            </a:r>
            <a:r>
              <a:rPr lang="en-US" dirty="0" smtClean="0"/>
              <a:t>– Clustering</a:t>
            </a:r>
          </a:p>
          <a:p>
            <a:pPr lvl="1" eaLnBrk="1" hangingPunct="1"/>
            <a:r>
              <a:rPr lang="en-US" dirty="0" smtClean="0"/>
              <a:t>Semi-Supervised Learning</a:t>
            </a:r>
            <a:endParaRPr lang="en-US" dirty="0" smtClean="0"/>
          </a:p>
          <a:p>
            <a:pPr lvl="1" eaLnBrk="1" hangingPunct="1"/>
            <a:r>
              <a:rPr lang="en-US" dirty="0"/>
              <a:t>Reinforcement Learning</a:t>
            </a:r>
          </a:p>
        </p:txBody>
      </p:sp>
    </p:spTree>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latin typeface="Times New Roman" pitchFamily="1" charset="0"/>
              </a:rPr>
              <a:t>CS 478 – Introduction</a:t>
            </a:r>
          </a:p>
        </p:txBody>
      </p:sp>
      <p:sp>
        <p:nvSpPr>
          <p:cNvPr id="39939" name="Slide Number Placeholder 5"/>
          <p:cNvSpPr>
            <a:spLocks noGrp="1"/>
          </p:cNvSpPr>
          <p:nvPr>
            <p:ph type="sldNum" sz="quarter" idx="12"/>
          </p:nvPr>
        </p:nvSpPr>
        <p:spPr>
          <a:noFill/>
        </p:spPr>
        <p:txBody>
          <a:bodyPr/>
          <a:lstStyle/>
          <a:p>
            <a:fld id="{228EAE02-8936-0444-A697-61D84B59655D}" type="slidenum">
              <a:rPr lang="en-US" smtClean="0">
                <a:latin typeface="Times New Roman" pitchFamily="1" charset="0"/>
              </a:rPr>
              <a:pPr/>
              <a:t>19</a:t>
            </a:fld>
            <a:endParaRPr lang="en-US" smtClean="0">
              <a:latin typeface="Times New Roman" pitchFamily="1" charset="0"/>
            </a:endParaRPr>
          </a:p>
        </p:txBody>
      </p:sp>
      <p:sp>
        <p:nvSpPr>
          <p:cNvPr id="41986" name="Rectangle 2"/>
          <p:cNvSpPr>
            <a:spLocks noGrp="1" noChangeArrowheads="1"/>
          </p:cNvSpPr>
          <p:nvPr>
            <p:ph type="title"/>
          </p:nvPr>
        </p:nvSpPr>
        <p:spPr/>
        <p:txBody>
          <a:bodyPr/>
          <a:lstStyle/>
          <a:p>
            <a:pPr eaLnBrk="1" hangingPunct="1">
              <a:defRPr/>
            </a:pPr>
            <a:r>
              <a:rPr lang="en-US">
                <a:ea typeface="+mj-ea"/>
                <a:cs typeface="+mj-cs"/>
              </a:rPr>
              <a:t>Other Machine Learning Areas</a:t>
            </a:r>
          </a:p>
        </p:txBody>
      </p:sp>
      <p:sp>
        <p:nvSpPr>
          <p:cNvPr id="39941" name="Rectangle 3"/>
          <p:cNvSpPr>
            <a:spLocks noGrp="1" noChangeArrowheads="1"/>
          </p:cNvSpPr>
          <p:nvPr>
            <p:ph type="body" idx="1"/>
          </p:nvPr>
        </p:nvSpPr>
        <p:spPr/>
        <p:txBody>
          <a:bodyPr/>
          <a:lstStyle/>
          <a:p>
            <a:pPr eaLnBrk="1" hangingPunct="1"/>
            <a:r>
              <a:rPr lang="en-US" dirty="0">
                <a:ea typeface="ＭＳ Ｐゴシック" pitchFamily="1" charset="-128"/>
                <a:cs typeface="ＭＳ Ｐゴシック" pitchFamily="1" charset="-128"/>
              </a:rPr>
              <a:t>Case Based Reasoning</a:t>
            </a:r>
          </a:p>
          <a:p>
            <a:pPr eaLnBrk="1" hangingPunct="1"/>
            <a:r>
              <a:rPr lang="en-US" dirty="0">
                <a:ea typeface="ＭＳ Ｐゴシック" pitchFamily="1" charset="-128"/>
                <a:cs typeface="ＭＳ Ｐゴシック" pitchFamily="1" charset="-128"/>
              </a:rPr>
              <a:t>Analogical Reasoning</a:t>
            </a:r>
          </a:p>
          <a:p>
            <a:pPr eaLnBrk="1" hangingPunct="1"/>
            <a:r>
              <a:rPr lang="en-US" dirty="0">
                <a:ea typeface="ＭＳ Ｐゴシック" pitchFamily="1" charset="-128"/>
                <a:cs typeface="ＭＳ Ｐゴシック" pitchFamily="1" charset="-128"/>
              </a:rPr>
              <a:t>Speed-up Learning</a:t>
            </a:r>
          </a:p>
          <a:p>
            <a:pPr eaLnBrk="1" hangingPunct="1"/>
            <a:r>
              <a:rPr lang="en-US" dirty="0">
                <a:ea typeface="ＭＳ Ｐゴシック" pitchFamily="1" charset="-128"/>
                <a:cs typeface="ＭＳ Ｐゴシック" pitchFamily="1" charset="-128"/>
              </a:rPr>
              <a:t>Data Mining</a:t>
            </a:r>
          </a:p>
          <a:p>
            <a:pPr eaLnBrk="1" hangingPunct="1"/>
            <a:r>
              <a:rPr lang="en-US" dirty="0">
                <a:ea typeface="ＭＳ Ｐゴシック" pitchFamily="1" charset="-128"/>
                <a:cs typeface="ＭＳ Ｐゴシック" pitchFamily="1" charset="-128"/>
              </a:rPr>
              <a:t>COLT – Computational Learning Theory</a:t>
            </a:r>
          </a:p>
          <a:p>
            <a:pPr eaLnBrk="1" hangingPunct="1"/>
            <a:r>
              <a:rPr lang="en-US" dirty="0">
                <a:ea typeface="ＭＳ Ｐゴシック" pitchFamily="1" charset="-128"/>
                <a:cs typeface="ＭＳ Ｐゴシック" pitchFamily="1" charset="-128"/>
              </a:rPr>
              <a:t>Inductive Learning (including data mining) is the most studied and successful to date</a:t>
            </a:r>
            <a:endParaRPr lang="en-US" sz="2800" dirty="0">
              <a:ea typeface="ＭＳ Ｐゴシック" pitchFamily="1" charset="-128"/>
              <a:cs typeface="ＭＳ Ｐゴシック" pitchFamily="1"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Footer Placeholder 4"/>
          <p:cNvSpPr>
            <a:spLocks noGrp="1"/>
          </p:cNvSpPr>
          <p:nvPr>
            <p:ph type="ftr" sz="quarter" idx="11"/>
          </p:nvPr>
        </p:nvSpPr>
        <p:spPr>
          <a:noFill/>
        </p:spPr>
        <p:txBody>
          <a:bodyPr/>
          <a:lstStyle/>
          <a:p>
            <a:r>
              <a:rPr lang="en-US" smtClean="0">
                <a:latin typeface="Times New Roman" pitchFamily="1" charset="0"/>
              </a:rPr>
              <a:t>CS 478 – Introduction</a:t>
            </a:r>
          </a:p>
        </p:txBody>
      </p:sp>
      <p:sp>
        <p:nvSpPr>
          <p:cNvPr id="17412" name="Slide Number Placeholder 5"/>
          <p:cNvSpPr>
            <a:spLocks noGrp="1"/>
          </p:cNvSpPr>
          <p:nvPr>
            <p:ph type="sldNum" sz="quarter" idx="12"/>
          </p:nvPr>
        </p:nvSpPr>
        <p:spPr>
          <a:noFill/>
        </p:spPr>
        <p:txBody>
          <a:bodyPr/>
          <a:lstStyle/>
          <a:p>
            <a:fld id="{D596196E-7DED-E541-93F5-9C3DA685771F}" type="slidenum">
              <a:rPr lang="en-US" smtClean="0">
                <a:latin typeface="Times New Roman" pitchFamily="1" charset="0"/>
              </a:rPr>
              <a:pPr/>
              <a:t>2</a:t>
            </a:fld>
            <a:endParaRPr lang="en-US" smtClean="0">
              <a:latin typeface="Times New Roman" pitchFamily="1" charset="0"/>
            </a:endParaRPr>
          </a:p>
        </p:txBody>
      </p:sp>
      <p:sp>
        <p:nvSpPr>
          <p:cNvPr id="109570" name="Rectangle 2"/>
          <p:cNvSpPr>
            <a:spLocks noGrp="1" noChangeArrowheads="1"/>
          </p:cNvSpPr>
          <p:nvPr>
            <p:ph type="title"/>
          </p:nvPr>
        </p:nvSpPr>
        <p:spPr/>
        <p:txBody>
          <a:bodyPr/>
          <a:lstStyle/>
          <a:p>
            <a:pPr eaLnBrk="1" hangingPunct="1">
              <a:defRPr/>
            </a:pPr>
            <a:r>
              <a:rPr lang="en-US">
                <a:ea typeface="+mj-ea"/>
                <a:cs typeface="+mj-cs"/>
              </a:rPr>
              <a:t>Machines and Computation</a:t>
            </a:r>
          </a:p>
        </p:txBody>
      </p:sp>
      <p:sp>
        <p:nvSpPr>
          <p:cNvPr id="17414" name="Rectangle 3"/>
          <p:cNvSpPr>
            <a:spLocks noGrp="1" noChangeArrowheads="1"/>
          </p:cNvSpPr>
          <p:nvPr>
            <p:ph type="body" idx="1"/>
          </p:nvPr>
        </p:nvSpPr>
        <p:spPr>
          <a:xfrm>
            <a:off x="685800" y="4800600"/>
            <a:ext cx="7772400" cy="1295400"/>
          </a:xfrm>
        </p:spPr>
        <p:txBody>
          <a:bodyPr/>
          <a:lstStyle/>
          <a:p>
            <a:pPr eaLnBrk="1" hangingPunct="1"/>
            <a:r>
              <a:rPr lang="en-US" sz="1800" dirty="0">
                <a:ea typeface="ＭＳ Ｐゴシック" pitchFamily="1" charset="-128"/>
                <a:cs typeface="ＭＳ Ｐゴシック" pitchFamily="1" charset="-128"/>
              </a:rPr>
              <a:t>Deterministic mappings</a:t>
            </a:r>
          </a:p>
          <a:p>
            <a:pPr eaLnBrk="1" hangingPunct="1"/>
            <a:r>
              <a:rPr lang="en-US" sz="1800" dirty="0">
                <a:ea typeface="ＭＳ Ｐゴシック" pitchFamily="1" charset="-128"/>
                <a:cs typeface="ＭＳ Ｐゴシック" pitchFamily="1" charset="-128"/>
              </a:rPr>
              <a:t>What Features would we like for such computational </a:t>
            </a:r>
            <a:r>
              <a:rPr lang="en-US" sz="1800" dirty="0" smtClean="0">
                <a:ea typeface="ＭＳ Ｐゴシック" pitchFamily="1" charset="-128"/>
                <a:cs typeface="ＭＳ Ｐゴシック" pitchFamily="1" charset="-128"/>
              </a:rPr>
              <a:t>machines</a:t>
            </a:r>
          </a:p>
          <a:p>
            <a:pPr eaLnBrk="1" hangingPunct="1"/>
            <a:r>
              <a:rPr lang="en-US" sz="1800" dirty="0" smtClean="0">
                <a:ea typeface="ＭＳ Ｐゴシック" pitchFamily="1" charset="-128"/>
                <a:cs typeface="ＭＳ Ｐゴシック" pitchFamily="1" charset="-128"/>
              </a:rPr>
              <a:t>Same as </a:t>
            </a:r>
            <a:r>
              <a:rPr lang="en-US" sz="1800" smtClean="0">
                <a:ea typeface="ＭＳ Ｐゴシック" pitchFamily="1" charset="-128"/>
                <a:cs typeface="ＭＳ Ｐゴシック" pitchFamily="1" charset="-128"/>
              </a:rPr>
              <a:t>human intelligence?</a:t>
            </a:r>
            <a:endParaRPr lang="en-US" sz="1800" dirty="0">
              <a:ea typeface="ＭＳ Ｐゴシック" pitchFamily="1" charset="-128"/>
              <a:cs typeface="ＭＳ Ｐゴシック" pitchFamily="1" charset="-128"/>
            </a:endParaRPr>
          </a:p>
        </p:txBody>
      </p:sp>
      <p:graphicFrame>
        <p:nvGraphicFramePr>
          <p:cNvPr id="17410" name="Object 2"/>
          <p:cNvGraphicFramePr>
            <a:graphicFrameLocks noChangeAspect="1"/>
          </p:cNvGraphicFramePr>
          <p:nvPr/>
        </p:nvGraphicFramePr>
        <p:xfrm>
          <a:off x="2100263" y="2487613"/>
          <a:ext cx="4941887" cy="1881187"/>
        </p:xfrm>
        <a:graphic>
          <a:graphicData uri="http://schemas.openxmlformats.org/presentationml/2006/ole">
            <mc:AlternateContent xmlns:mc="http://schemas.openxmlformats.org/markup-compatibility/2006">
              <mc:Choice xmlns:v="urn:schemas-microsoft-com:vml" Requires="v">
                <p:oleObj spid="_x0000_s17413" name="Document" r:id="rId4" imgW="4940808" imgH="1880616" progId="Word.Document.8">
                  <p:embed/>
                </p:oleObj>
              </mc:Choice>
              <mc:Fallback>
                <p:oleObj name="Document" r:id="rId4" imgW="4940808" imgH="1880616"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0263" y="2487613"/>
                        <a:ext cx="4941887" cy="1881187"/>
                      </a:xfrm>
                      <a:prstGeom prst="rect">
                        <a:avLst/>
                      </a:prstGeom>
                      <a:solidFill>
                        <a:schemeClr val="accent1"/>
                      </a:solidFill>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p:spPr>
        <p:txBody>
          <a:bodyPr/>
          <a:lstStyle/>
          <a:p>
            <a:r>
              <a:rPr lang="en-US" smtClean="0">
                <a:latin typeface="Times New Roman" pitchFamily="1" charset="0"/>
              </a:rPr>
              <a:t>CS 478 – Introduction</a:t>
            </a:r>
          </a:p>
        </p:txBody>
      </p:sp>
      <p:sp>
        <p:nvSpPr>
          <p:cNvPr id="41987" name="Slide Number Placeholder 5"/>
          <p:cNvSpPr>
            <a:spLocks noGrp="1"/>
          </p:cNvSpPr>
          <p:nvPr>
            <p:ph type="sldNum" sz="quarter" idx="12"/>
          </p:nvPr>
        </p:nvSpPr>
        <p:spPr>
          <a:noFill/>
        </p:spPr>
        <p:txBody>
          <a:bodyPr/>
          <a:lstStyle/>
          <a:p>
            <a:fld id="{8410D12B-DF28-4249-8C5D-A3986EB7313D}" type="slidenum">
              <a:rPr lang="en-US" smtClean="0">
                <a:latin typeface="Times New Roman" pitchFamily="1" charset="0"/>
              </a:rPr>
              <a:pPr/>
              <a:t>20</a:t>
            </a:fld>
            <a:endParaRPr lang="en-US" smtClean="0">
              <a:latin typeface="Times New Roman" pitchFamily="1" charset="0"/>
            </a:endParaRPr>
          </a:p>
        </p:txBody>
      </p:sp>
      <p:sp>
        <p:nvSpPr>
          <p:cNvPr id="97282" name="Rectangle 2"/>
          <p:cNvSpPr>
            <a:spLocks noGrp="1" noChangeArrowheads="1"/>
          </p:cNvSpPr>
          <p:nvPr>
            <p:ph type="title"/>
          </p:nvPr>
        </p:nvSpPr>
        <p:spPr/>
        <p:txBody>
          <a:bodyPr lIns="90488" tIns="44450" rIns="90488" bIns="44450"/>
          <a:lstStyle/>
          <a:p>
            <a:pPr eaLnBrk="1" hangingPunct="1">
              <a:defRPr/>
            </a:pPr>
            <a:r>
              <a:rPr lang="en-US">
                <a:ea typeface="+mj-ea"/>
                <a:cs typeface="+mj-cs"/>
              </a:rPr>
              <a:t>Basic Approach to Inductive Learning</a:t>
            </a:r>
          </a:p>
        </p:txBody>
      </p:sp>
      <p:sp>
        <p:nvSpPr>
          <p:cNvPr id="97283" name="Rectangle 3"/>
          <p:cNvSpPr>
            <a:spLocks noGrp="1" noChangeArrowheads="1"/>
          </p:cNvSpPr>
          <p:nvPr>
            <p:ph type="body" idx="1"/>
          </p:nvPr>
        </p:nvSpPr>
        <p:spPr/>
        <p:txBody>
          <a:bodyPr lIns="90488" tIns="44450" rIns="90488" bIns="44450"/>
          <a:lstStyle/>
          <a:p>
            <a:pPr marL="514350" indent="-514350" eaLnBrk="1" hangingPunct="1">
              <a:buClrTx/>
              <a:buFont typeface="+mj-lt"/>
              <a:buAutoNum type="arabicPeriod"/>
              <a:defRPr/>
            </a:pPr>
            <a:r>
              <a:rPr lang="en-US" sz="2800" dirty="0"/>
              <a:t>Select Application</a:t>
            </a:r>
          </a:p>
          <a:p>
            <a:pPr marL="514350" indent="-514350" eaLnBrk="1" hangingPunct="1">
              <a:buClrTx/>
              <a:buFont typeface="+mj-lt"/>
              <a:buAutoNum type="arabicPeriod"/>
              <a:defRPr/>
            </a:pPr>
            <a:r>
              <a:rPr lang="en-US" sz="2800" dirty="0"/>
              <a:t>Select Input features for the </a:t>
            </a:r>
            <a:r>
              <a:rPr lang="en-US" sz="2800" dirty="0" smtClean="0"/>
              <a:t>application</a:t>
            </a:r>
          </a:p>
          <a:p>
            <a:pPr marL="514350" indent="-514350" eaLnBrk="1" hangingPunct="1">
              <a:buClrTx/>
              <a:buFont typeface="+mj-lt"/>
              <a:buAutoNum type="arabicPeriod"/>
              <a:defRPr/>
            </a:pPr>
            <a:r>
              <a:rPr lang="en-US" sz="2800" dirty="0" smtClean="0"/>
              <a:t>Gather data and label if necessary</a:t>
            </a:r>
          </a:p>
          <a:p>
            <a:pPr marL="514350" indent="-514350" eaLnBrk="1" hangingPunct="1">
              <a:buClrTx/>
              <a:buFont typeface="+mj-lt"/>
              <a:buAutoNum type="arabicPeriod"/>
              <a:defRPr/>
            </a:pPr>
            <a:r>
              <a:rPr lang="en-US" sz="2800" dirty="0"/>
              <a:t>Train with a selected </a:t>
            </a:r>
            <a:r>
              <a:rPr lang="en-US" sz="2800" dirty="0">
                <a:effectLst>
                  <a:outerShdw blurRad="38100" dist="38100" dir="2700000" algn="tl">
                    <a:srgbClr val="000000"/>
                  </a:outerShdw>
                </a:effectLst>
              </a:rPr>
              <a:t>learning </a:t>
            </a:r>
            <a:r>
              <a:rPr lang="en-US" sz="2800" dirty="0" err="1" smtClean="0">
                <a:effectLst>
                  <a:outerShdw blurRad="38100" dist="38100" dir="2700000" algn="tl">
                    <a:srgbClr val="000000"/>
                  </a:outerShdw>
                </a:effectLst>
              </a:rPr>
              <a:t>model(s</a:t>
            </a:r>
            <a:r>
              <a:rPr lang="en-US" sz="2800" dirty="0" smtClean="0">
                <a:effectLst>
                  <a:outerShdw blurRad="38100" dist="38100" dir="2700000" algn="tl">
                    <a:srgbClr val="000000"/>
                  </a:outerShdw>
                </a:effectLst>
              </a:rPr>
              <a:t>)</a:t>
            </a:r>
            <a:endParaRPr lang="en-US" sz="2800" dirty="0" smtClean="0"/>
          </a:p>
          <a:p>
            <a:pPr marL="514350" indent="-514350" eaLnBrk="1" hangingPunct="1">
              <a:buClrTx/>
              <a:buFont typeface="+mj-lt"/>
              <a:buAutoNum type="arabicPeriod"/>
              <a:defRPr/>
            </a:pPr>
            <a:r>
              <a:rPr lang="en-US" sz="2800" dirty="0"/>
              <a:t>Test learned hypothesis on novel </a:t>
            </a:r>
            <a:r>
              <a:rPr lang="en-US" sz="2800" dirty="0" smtClean="0"/>
              <a:t>data</a:t>
            </a:r>
          </a:p>
          <a:p>
            <a:pPr marL="514350" indent="-514350" eaLnBrk="1" hangingPunct="1">
              <a:buClrTx/>
              <a:buFont typeface="+mj-lt"/>
              <a:buAutoNum type="arabicPeriod"/>
              <a:defRPr/>
            </a:pPr>
            <a:r>
              <a:rPr lang="en-US" sz="2800" dirty="0" smtClean="0"/>
              <a:t>Iterate through steps 2-5 to gain further improvements</a:t>
            </a:r>
          </a:p>
          <a:p>
            <a:pPr marL="514350" indent="-514350" eaLnBrk="1" hangingPunct="1">
              <a:buClrTx/>
              <a:buFont typeface="+mj-lt"/>
              <a:buAutoNum type="arabicPeriod"/>
              <a:defRPr/>
            </a:pPr>
            <a:r>
              <a:rPr lang="en-US" sz="2800" dirty="0"/>
              <a:t>Use on actual data</a:t>
            </a:r>
          </a:p>
        </p:txBody>
      </p:sp>
    </p:spTree>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smtClean="0">
                <a:latin typeface="Times New Roman" pitchFamily="1" charset="0"/>
              </a:rPr>
              <a:t>CS 478 – Introduction</a:t>
            </a:r>
          </a:p>
        </p:txBody>
      </p:sp>
      <p:sp>
        <p:nvSpPr>
          <p:cNvPr id="44035" name="Slide Number Placeholder 5"/>
          <p:cNvSpPr>
            <a:spLocks noGrp="1"/>
          </p:cNvSpPr>
          <p:nvPr>
            <p:ph type="sldNum" sz="quarter" idx="12"/>
          </p:nvPr>
        </p:nvSpPr>
        <p:spPr>
          <a:noFill/>
        </p:spPr>
        <p:txBody>
          <a:bodyPr/>
          <a:lstStyle/>
          <a:p>
            <a:fld id="{AF4AEC57-15E5-C449-9B15-80136F1CAF96}" type="slidenum">
              <a:rPr lang="en-US" smtClean="0">
                <a:latin typeface="Times New Roman" pitchFamily="1" charset="0"/>
              </a:rPr>
              <a:pPr/>
              <a:t>21</a:t>
            </a:fld>
            <a:endParaRPr lang="en-US" smtClean="0">
              <a:latin typeface="Times New Roman" pitchFamily="1" charset="0"/>
            </a:endParaRPr>
          </a:p>
        </p:txBody>
      </p:sp>
      <p:sp>
        <p:nvSpPr>
          <p:cNvPr id="98306" name="Rectangle 2"/>
          <p:cNvSpPr>
            <a:spLocks noGrp="1" noChangeArrowheads="1"/>
          </p:cNvSpPr>
          <p:nvPr>
            <p:ph type="title"/>
          </p:nvPr>
        </p:nvSpPr>
        <p:spPr/>
        <p:txBody>
          <a:bodyPr lIns="90488" tIns="44450" rIns="90488" bIns="44450"/>
          <a:lstStyle/>
          <a:p>
            <a:pPr eaLnBrk="1" hangingPunct="1">
              <a:defRPr/>
            </a:pPr>
            <a:r>
              <a:rPr lang="en-US">
                <a:ea typeface="+mj-ea"/>
                <a:cs typeface="+mj-cs"/>
              </a:rPr>
              <a:t>Our Approach in this Course</a:t>
            </a:r>
          </a:p>
        </p:txBody>
      </p:sp>
      <p:sp>
        <p:nvSpPr>
          <p:cNvPr id="44037" name="Rectangle 3"/>
          <p:cNvSpPr>
            <a:spLocks noGrp="1" noChangeArrowheads="1"/>
          </p:cNvSpPr>
          <p:nvPr>
            <p:ph type="body" idx="1"/>
          </p:nvPr>
        </p:nvSpPr>
        <p:spPr>
          <a:noFill/>
        </p:spPr>
        <p:txBody>
          <a:bodyPr lIns="90488" tIns="44450" rIns="90488" bIns="44450"/>
          <a:lstStyle/>
          <a:p>
            <a:pPr eaLnBrk="1" hangingPunct="1"/>
            <a:r>
              <a:rPr lang="en-US" dirty="0">
                <a:ea typeface="ＭＳ Ｐゴシック" pitchFamily="1" charset="-128"/>
                <a:cs typeface="ＭＳ Ｐゴシック" pitchFamily="1" charset="-128"/>
              </a:rPr>
              <a:t>Objectively study important learning models and issues in machine learning</a:t>
            </a:r>
          </a:p>
          <a:p>
            <a:pPr eaLnBrk="1" hangingPunct="1"/>
            <a:r>
              <a:rPr lang="en-US" dirty="0">
                <a:ea typeface="ＭＳ Ｐゴシック" pitchFamily="1" charset="-128"/>
                <a:cs typeface="ＭＳ Ｐゴシック" pitchFamily="1" charset="-128"/>
              </a:rPr>
              <a:t>Understand at a depth sufficient to walk through learning algorithms</a:t>
            </a:r>
          </a:p>
          <a:p>
            <a:pPr eaLnBrk="1" hangingPunct="1"/>
            <a:r>
              <a:rPr lang="en-US" dirty="0">
                <a:ea typeface="ＭＳ Ｐゴシック" pitchFamily="1" charset="-128"/>
                <a:cs typeface="ＭＳ Ｐゴシック" pitchFamily="1" charset="-128"/>
              </a:rPr>
              <a:t>Implement and Simulate in most cases</a:t>
            </a:r>
          </a:p>
          <a:p>
            <a:pPr eaLnBrk="1" hangingPunct="1"/>
            <a:r>
              <a:rPr lang="en-US" dirty="0">
                <a:ea typeface="ＭＳ Ｐゴシック" pitchFamily="1" charset="-128"/>
                <a:cs typeface="ＭＳ Ｐゴシック" pitchFamily="1" charset="-128"/>
              </a:rPr>
              <a:t>Analyze strengths and weaknesses of models</a:t>
            </a:r>
          </a:p>
          <a:p>
            <a:pPr eaLnBrk="1" hangingPunct="1"/>
            <a:r>
              <a:rPr lang="en-US" dirty="0">
                <a:ea typeface="ＭＳ Ｐゴシック" pitchFamily="1" charset="-128"/>
                <a:cs typeface="ＭＳ Ｐゴシック" pitchFamily="1" charset="-128"/>
              </a:rPr>
              <a:t>Learn sufficiently so that you can use machine learning to solve real world problems in your future careers</a:t>
            </a:r>
          </a:p>
          <a:p>
            <a:pPr lvl="1" eaLnBrk="1" hangingPunct="1"/>
            <a:r>
              <a:rPr lang="en-US" dirty="0"/>
              <a:t>Also potential to propose research directions for improving the art of machine learning</a:t>
            </a:r>
          </a:p>
        </p:txBody>
      </p:sp>
    </p:spTree>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p:spPr>
        <p:txBody>
          <a:bodyPr/>
          <a:lstStyle/>
          <a:p>
            <a:r>
              <a:rPr lang="en-US" smtClean="0">
                <a:latin typeface="Times New Roman" pitchFamily="1" charset="0"/>
              </a:rPr>
              <a:t>CS 478 – Introduction</a:t>
            </a:r>
          </a:p>
        </p:txBody>
      </p:sp>
      <p:sp>
        <p:nvSpPr>
          <p:cNvPr id="46083" name="Slide Number Placeholder 5"/>
          <p:cNvSpPr>
            <a:spLocks noGrp="1"/>
          </p:cNvSpPr>
          <p:nvPr>
            <p:ph type="sldNum" sz="quarter" idx="12"/>
          </p:nvPr>
        </p:nvSpPr>
        <p:spPr>
          <a:noFill/>
        </p:spPr>
        <p:txBody>
          <a:bodyPr/>
          <a:lstStyle/>
          <a:p>
            <a:fld id="{443EFF5A-C088-4E47-8F9D-B4FDA9B03147}" type="slidenum">
              <a:rPr lang="en-US" smtClean="0">
                <a:latin typeface="Times New Roman" pitchFamily="1" charset="0"/>
              </a:rPr>
              <a:pPr/>
              <a:t>22</a:t>
            </a:fld>
            <a:endParaRPr lang="en-US" smtClean="0">
              <a:latin typeface="Times New Roman" pitchFamily="1" charset="0"/>
            </a:endParaRPr>
          </a:p>
        </p:txBody>
      </p:sp>
      <p:sp>
        <p:nvSpPr>
          <p:cNvPr id="99330" name="Rectangle 2"/>
          <p:cNvSpPr>
            <a:spLocks noGrp="1" noChangeArrowheads="1"/>
          </p:cNvSpPr>
          <p:nvPr>
            <p:ph type="title"/>
          </p:nvPr>
        </p:nvSpPr>
        <p:spPr>
          <a:xfrm>
            <a:off x="609600" y="609600"/>
            <a:ext cx="7848600" cy="838200"/>
          </a:xfrm>
        </p:spPr>
        <p:txBody>
          <a:bodyPr lIns="90488" tIns="44450" rIns="90488" bIns="44450"/>
          <a:lstStyle/>
          <a:p>
            <a:pPr eaLnBrk="1" hangingPunct="1">
              <a:defRPr/>
            </a:pPr>
            <a:r>
              <a:rPr lang="en-US" sz="2400">
                <a:solidFill>
                  <a:schemeClr val="tx1"/>
                </a:solidFill>
              </a:rPr>
              <a:t>Goals of the</a:t>
            </a:r>
            <a:br>
              <a:rPr lang="en-US" sz="2400">
                <a:solidFill>
                  <a:schemeClr val="tx1"/>
                </a:solidFill>
              </a:rPr>
            </a:br>
            <a:r>
              <a:rPr lang="en-US" sz="2400">
                <a:solidFill>
                  <a:schemeClr val="tx1"/>
                </a:solidFill>
              </a:rPr>
              <a:t>BYU Neural Networks and Machine Learning Laboratory</a:t>
            </a:r>
            <a:br>
              <a:rPr lang="en-US" sz="2400">
                <a:solidFill>
                  <a:schemeClr val="tx1"/>
                </a:solidFill>
              </a:rPr>
            </a:br>
            <a:r>
              <a:rPr lang="en-US" sz="2400">
                <a:solidFill>
                  <a:schemeClr val="tx1"/>
                </a:solidFill>
              </a:rPr>
              <a:t> http://axon.cs.byu.edu/home.html</a:t>
            </a:r>
          </a:p>
        </p:txBody>
      </p:sp>
      <p:sp>
        <p:nvSpPr>
          <p:cNvPr id="46085" name="Rectangle 3"/>
          <p:cNvSpPr>
            <a:spLocks noGrp="1" noChangeArrowheads="1"/>
          </p:cNvSpPr>
          <p:nvPr>
            <p:ph type="body" idx="1"/>
          </p:nvPr>
        </p:nvSpPr>
        <p:spPr>
          <a:xfrm>
            <a:off x="1066800" y="1981200"/>
            <a:ext cx="7162800" cy="4191000"/>
          </a:xfrm>
          <a:noFill/>
        </p:spPr>
        <p:txBody>
          <a:bodyPr lIns="90488" tIns="44450" rIns="90488" bIns="44450"/>
          <a:lstStyle/>
          <a:p>
            <a:pPr eaLnBrk="1" hangingPunct="1"/>
            <a:r>
              <a:rPr lang="en-US" sz="2000">
                <a:ea typeface="ＭＳ Ｐゴシック" pitchFamily="1" charset="-128"/>
                <a:cs typeface="ＭＳ Ｐゴシック" pitchFamily="1" charset="-128"/>
              </a:rPr>
              <a:t>Active PhD and MS students</a:t>
            </a:r>
          </a:p>
          <a:p>
            <a:pPr eaLnBrk="1" hangingPunct="1"/>
            <a:r>
              <a:rPr lang="en-US" sz="2000">
                <a:ea typeface="ＭＳ Ｐゴシック" pitchFamily="1" charset="-128"/>
                <a:cs typeface="ＭＳ Ｐゴシック" pitchFamily="1" charset="-128"/>
              </a:rPr>
              <a:t>Proposal, Extension and Demonstration of improved Learning Models</a:t>
            </a:r>
          </a:p>
          <a:p>
            <a:pPr eaLnBrk="1" hangingPunct="1"/>
            <a:r>
              <a:rPr lang="en-US" sz="2000">
                <a:ea typeface="ＭＳ Ｐゴシック" pitchFamily="1" charset="-128"/>
                <a:cs typeface="ＭＳ Ｐゴシック" pitchFamily="1" charset="-128"/>
              </a:rPr>
              <a:t>Generalization Accuracy</a:t>
            </a:r>
          </a:p>
          <a:p>
            <a:pPr eaLnBrk="1" hangingPunct="1"/>
            <a:r>
              <a:rPr lang="en-US" sz="2000">
                <a:ea typeface="ＭＳ Ｐゴシック" pitchFamily="1" charset="-128"/>
                <a:cs typeface="ＭＳ Ｐゴシック" pitchFamily="1" charset="-128"/>
              </a:rPr>
              <a:t>Speed of Learning, Fault Tolerance</a:t>
            </a:r>
          </a:p>
          <a:p>
            <a:pPr eaLnBrk="1" hangingPunct="1"/>
            <a:r>
              <a:rPr lang="en-US" sz="2000">
                <a:ea typeface="ＭＳ Ｐゴシック" pitchFamily="1" charset="-128"/>
                <a:cs typeface="ＭＳ Ｐゴシック" pitchFamily="1" charset="-128"/>
              </a:rPr>
              <a:t>Models combining the best aspects of Neural Network and Machine Learning Paradigms</a:t>
            </a:r>
          </a:p>
          <a:p>
            <a:pPr eaLnBrk="1" hangingPunct="1"/>
            <a:r>
              <a:rPr lang="en-US" sz="2000">
                <a:ea typeface="ＭＳ Ｐゴシック" pitchFamily="1" charset="-128"/>
                <a:cs typeface="ＭＳ Ｐゴシック" pitchFamily="1" charset="-128"/>
              </a:rPr>
              <a:t>Various Approaches</a:t>
            </a:r>
          </a:p>
          <a:p>
            <a:pPr eaLnBrk="1" hangingPunct="1"/>
            <a:r>
              <a:rPr lang="en-US" sz="2000">
                <a:ea typeface="ＭＳ Ｐゴシック" pitchFamily="1" charset="-128"/>
                <a:cs typeface="ＭＳ Ｐゴシック" pitchFamily="1" charset="-128"/>
              </a:rPr>
              <a:t>Use applications to drive the research direction</a:t>
            </a:r>
          </a:p>
        </p:txBody>
      </p:sp>
    </p:spTree>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smtClean="0">
                <a:latin typeface="Times New Roman" pitchFamily="1" charset="0"/>
              </a:rPr>
              <a:t>CS 478 – Introduction</a:t>
            </a:r>
          </a:p>
        </p:txBody>
      </p:sp>
      <p:sp>
        <p:nvSpPr>
          <p:cNvPr id="19459" name="Slide Number Placeholder 5"/>
          <p:cNvSpPr>
            <a:spLocks noGrp="1"/>
          </p:cNvSpPr>
          <p:nvPr>
            <p:ph type="sldNum" sz="quarter" idx="12"/>
          </p:nvPr>
        </p:nvSpPr>
        <p:spPr>
          <a:noFill/>
        </p:spPr>
        <p:txBody>
          <a:bodyPr/>
          <a:lstStyle/>
          <a:p>
            <a:fld id="{A7D3E4BF-5BE7-9645-9806-B1178DBBB728}" type="slidenum">
              <a:rPr lang="en-US" smtClean="0">
                <a:latin typeface="Times New Roman" pitchFamily="1" charset="0"/>
              </a:rPr>
              <a:pPr/>
              <a:t>3</a:t>
            </a:fld>
            <a:endParaRPr lang="en-US" smtClean="0">
              <a:latin typeface="Times New Roman" pitchFamily="1" charset="0"/>
            </a:endParaRPr>
          </a:p>
        </p:txBody>
      </p:sp>
      <p:sp>
        <p:nvSpPr>
          <p:cNvPr id="110594" name="Rectangle 2"/>
          <p:cNvSpPr>
            <a:spLocks noGrp="1" noChangeArrowheads="1"/>
          </p:cNvSpPr>
          <p:nvPr>
            <p:ph type="title"/>
          </p:nvPr>
        </p:nvSpPr>
        <p:spPr/>
        <p:txBody>
          <a:bodyPr/>
          <a:lstStyle/>
          <a:p>
            <a:pPr eaLnBrk="1" hangingPunct="1">
              <a:defRPr/>
            </a:pPr>
            <a:r>
              <a:rPr lang="en-US">
                <a:ea typeface="+mj-ea"/>
                <a:cs typeface="+mj-cs"/>
              </a:rPr>
              <a:t>Intelligence and Agency</a:t>
            </a:r>
          </a:p>
        </p:txBody>
      </p:sp>
      <p:sp>
        <p:nvSpPr>
          <p:cNvPr id="19461" name="Rectangle 3"/>
          <p:cNvSpPr>
            <a:spLocks noGrp="1" noChangeArrowheads="1"/>
          </p:cNvSpPr>
          <p:nvPr>
            <p:ph type="body" idx="1"/>
          </p:nvPr>
        </p:nvSpPr>
        <p:spPr/>
        <p:txBody>
          <a:bodyPr/>
          <a:lstStyle/>
          <a:p>
            <a:pPr eaLnBrk="1" hangingPunct="1">
              <a:buFont typeface="Wingdings" pitchFamily="1" charset="2"/>
              <a:buNone/>
            </a:pPr>
            <a:endParaRPr lang="en-US">
              <a:ea typeface="ＭＳ Ｐゴシック" pitchFamily="1" charset="-128"/>
              <a:cs typeface="ＭＳ Ｐゴシック" pitchFamily="1" charset="-128"/>
            </a:endParaRPr>
          </a:p>
          <a:p>
            <a:pPr eaLnBrk="1" hangingPunct="1">
              <a:buFont typeface="Wingdings" pitchFamily="1" charset="2"/>
              <a:buNone/>
            </a:pPr>
            <a:r>
              <a:rPr lang="en-US">
                <a:ea typeface="ＭＳ Ｐゴシック" pitchFamily="1" charset="-128"/>
                <a:cs typeface="ＭＳ Ｐゴシック" pitchFamily="1" charset="-128"/>
              </a:rPr>
              <a:t>“All truth is independent in that sphere in which God has placed it, to act for itself, as all intelligence also; otherwise there is no existence.  Behold, here is the agency of man…”  Doctrine and Covenants 93:30,31</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smtClean="0"/>
              <a:t>CS 478 – Introduction</a:t>
            </a:r>
          </a:p>
        </p:txBody>
      </p:sp>
      <p:sp>
        <p:nvSpPr>
          <p:cNvPr id="18435" name="Slide Number Placeholder 5"/>
          <p:cNvSpPr>
            <a:spLocks noGrp="1"/>
          </p:cNvSpPr>
          <p:nvPr>
            <p:ph type="sldNum" sz="quarter" idx="12"/>
          </p:nvPr>
        </p:nvSpPr>
        <p:spPr>
          <a:noFill/>
        </p:spPr>
        <p:txBody>
          <a:bodyPr/>
          <a:lstStyle/>
          <a:p>
            <a:fld id="{C3DE8D78-4CD0-C347-8760-7D59CBD4AE87}" type="slidenum">
              <a:rPr lang="en-US" smtClean="0"/>
              <a:pPr/>
              <a:t>4</a:t>
            </a:fld>
            <a:endParaRPr lang="en-US" smtClean="0"/>
          </a:p>
        </p:txBody>
      </p:sp>
      <p:sp>
        <p:nvSpPr>
          <p:cNvPr id="16386" name="Rectangle 2"/>
          <p:cNvSpPr>
            <a:spLocks noGrp="1" noChangeArrowheads="1"/>
          </p:cNvSpPr>
          <p:nvPr>
            <p:ph type="title"/>
          </p:nvPr>
        </p:nvSpPr>
        <p:spPr/>
        <p:txBody>
          <a:bodyPr lIns="90488" tIns="44450" rIns="90488" bIns="44450"/>
          <a:lstStyle/>
          <a:p>
            <a:pPr eaLnBrk="1" hangingPunct="1">
              <a:defRPr/>
            </a:pPr>
            <a:r>
              <a:rPr lang="en-US">
                <a:ea typeface="+mj-ea"/>
                <a:cs typeface="+mj-cs"/>
              </a:rPr>
              <a:t>What is Inductive Learning</a:t>
            </a:r>
          </a:p>
        </p:txBody>
      </p:sp>
      <p:sp>
        <p:nvSpPr>
          <p:cNvPr id="18437" name="Rectangle 3"/>
          <p:cNvSpPr>
            <a:spLocks noGrp="1" noChangeArrowheads="1"/>
          </p:cNvSpPr>
          <p:nvPr>
            <p:ph type="body" idx="1"/>
          </p:nvPr>
        </p:nvSpPr>
        <p:spPr>
          <a:noFill/>
        </p:spPr>
        <p:txBody>
          <a:bodyPr lIns="90488" tIns="44450" rIns="90488" bIns="44450"/>
          <a:lstStyle/>
          <a:p>
            <a:pPr eaLnBrk="1" hangingPunct="1"/>
            <a:r>
              <a:rPr lang="en-US" dirty="0"/>
              <a:t>Gather a set of</a:t>
            </a:r>
            <a:r>
              <a:rPr lang="en-US" dirty="0" smtClean="0"/>
              <a:t> labeled examples </a:t>
            </a:r>
            <a:r>
              <a:rPr lang="en-US" dirty="0"/>
              <a:t>from some</a:t>
            </a:r>
            <a:r>
              <a:rPr lang="en-US" dirty="0" smtClean="0"/>
              <a:t> task and divide them into a </a:t>
            </a:r>
            <a:r>
              <a:rPr lang="en-US" i="1" dirty="0" smtClean="0"/>
              <a:t>training set </a:t>
            </a:r>
            <a:r>
              <a:rPr lang="en-US" dirty="0" smtClean="0"/>
              <a:t>and a </a:t>
            </a:r>
            <a:r>
              <a:rPr lang="en-US" i="1" dirty="0" smtClean="0"/>
              <a:t>test set</a:t>
            </a:r>
            <a:endParaRPr lang="en-US" dirty="0" smtClean="0"/>
          </a:p>
          <a:p>
            <a:pPr algn="ctr" eaLnBrk="1" hangingPunct="1">
              <a:buFont typeface="Wingdings" charset="2"/>
              <a:buNone/>
            </a:pPr>
            <a:r>
              <a:rPr lang="en-US" dirty="0" smtClean="0"/>
              <a:t>e.g. character recognition, medical diagnosis, </a:t>
            </a:r>
            <a:r>
              <a:rPr lang="en-US" dirty="0"/>
              <a:t>financial </a:t>
            </a:r>
            <a:r>
              <a:rPr lang="en-US" dirty="0" smtClean="0"/>
              <a:t>forecasting, document classification, etc.</a:t>
            </a:r>
          </a:p>
          <a:p>
            <a:pPr eaLnBrk="1" hangingPunct="1"/>
            <a:r>
              <a:rPr lang="en-US" dirty="0"/>
              <a:t>Train</a:t>
            </a:r>
            <a:r>
              <a:rPr lang="en-US" dirty="0" smtClean="0"/>
              <a:t> a learning </a:t>
            </a:r>
            <a:r>
              <a:rPr lang="en-US" dirty="0"/>
              <a:t>model </a:t>
            </a:r>
            <a:r>
              <a:rPr lang="en-US" dirty="0" smtClean="0"/>
              <a:t>(neural </a:t>
            </a:r>
            <a:r>
              <a:rPr lang="en-US" dirty="0"/>
              <a:t>network, etc.) on the training set until it solves it well</a:t>
            </a:r>
          </a:p>
          <a:p>
            <a:pPr eaLnBrk="1" hangingPunct="1"/>
            <a:r>
              <a:rPr lang="en-US" dirty="0"/>
              <a:t>The Goal is to </a:t>
            </a:r>
            <a:r>
              <a:rPr lang="en-US" i="1" dirty="0"/>
              <a:t>generalize</a:t>
            </a:r>
            <a:r>
              <a:rPr lang="en-US" dirty="0"/>
              <a:t> on novel data not yet seen</a:t>
            </a:r>
            <a:endParaRPr lang="en-US" dirty="0" smtClean="0"/>
          </a:p>
          <a:p>
            <a:pPr eaLnBrk="1" hangingPunct="1"/>
            <a:r>
              <a:rPr lang="en-US" dirty="0" smtClean="0"/>
              <a:t>Test how well the model performs on novel data:  </a:t>
            </a:r>
            <a:r>
              <a:rPr lang="en-US" i="1" dirty="0"/>
              <a:t>Test Set</a:t>
            </a:r>
            <a:endParaRPr lang="en-US" dirty="0"/>
          </a:p>
          <a:p>
            <a:pPr eaLnBrk="1" hangingPunct="1"/>
            <a:r>
              <a:rPr lang="en-US" dirty="0"/>
              <a:t>Use the learning system on</a:t>
            </a:r>
            <a:r>
              <a:rPr lang="en-US" dirty="0" smtClean="0"/>
              <a:t> new examples</a:t>
            </a:r>
            <a:endParaRPr lang="en-US" dirty="0"/>
          </a:p>
        </p:txBody>
      </p:sp>
    </p:spTree>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latin typeface="Times New Roman" pitchFamily="1" charset="0"/>
              </a:rPr>
              <a:t>CS 478 – Introduction</a:t>
            </a:r>
          </a:p>
        </p:txBody>
      </p:sp>
      <p:sp>
        <p:nvSpPr>
          <p:cNvPr id="23555" name="Slide Number Placeholder 5"/>
          <p:cNvSpPr>
            <a:spLocks noGrp="1"/>
          </p:cNvSpPr>
          <p:nvPr>
            <p:ph type="sldNum" sz="quarter" idx="12"/>
          </p:nvPr>
        </p:nvSpPr>
        <p:spPr>
          <a:noFill/>
        </p:spPr>
        <p:txBody>
          <a:bodyPr/>
          <a:lstStyle/>
          <a:p>
            <a:fld id="{E0012D32-6865-0546-A0E8-2D2E6F7910F0}" type="slidenum">
              <a:rPr lang="en-US" smtClean="0">
                <a:latin typeface="Times New Roman" pitchFamily="1" charset="0"/>
              </a:rPr>
              <a:pPr/>
              <a:t>5</a:t>
            </a:fld>
            <a:endParaRPr lang="en-US" smtClean="0">
              <a:latin typeface="Times New Roman" pitchFamily="1" charset="0"/>
            </a:endParaRPr>
          </a:p>
        </p:txBody>
      </p:sp>
      <p:sp>
        <p:nvSpPr>
          <p:cNvPr id="33794" name="Rectangle 2"/>
          <p:cNvSpPr>
            <a:spLocks noGrp="1" noChangeArrowheads="1"/>
          </p:cNvSpPr>
          <p:nvPr>
            <p:ph type="title"/>
          </p:nvPr>
        </p:nvSpPr>
        <p:spPr/>
        <p:txBody>
          <a:bodyPr/>
          <a:lstStyle/>
          <a:p>
            <a:pPr eaLnBrk="1" hangingPunct="1">
              <a:defRPr/>
            </a:pPr>
            <a:r>
              <a:rPr lang="en-US" b="1">
                <a:latin typeface="Times" charset="0"/>
                <a:ea typeface="Times New Roman" charset="0"/>
                <a:cs typeface="Times New Roman" charset="0"/>
              </a:rPr>
              <a:t>Example Application - Heart Attack Diagnosis</a:t>
            </a:r>
          </a:p>
        </p:txBody>
      </p:sp>
      <p:sp>
        <p:nvSpPr>
          <p:cNvPr id="23557" name="Rectangle 3"/>
          <p:cNvSpPr>
            <a:spLocks noGrp="1" noChangeArrowheads="1"/>
          </p:cNvSpPr>
          <p:nvPr>
            <p:ph type="body" idx="1"/>
          </p:nvPr>
        </p:nvSpPr>
        <p:spPr>
          <a:xfrm>
            <a:off x="685800" y="1752600"/>
            <a:ext cx="7772400" cy="4343400"/>
          </a:xfrm>
        </p:spPr>
        <p:txBody>
          <a:bodyPr/>
          <a:lstStyle/>
          <a:p>
            <a:pPr eaLnBrk="1" hangingPunct="1"/>
            <a:r>
              <a:rPr lang="en-US" dirty="0">
                <a:latin typeface="Times" pitchFamily="1" charset="0"/>
                <a:ea typeface="Times New Roman" pitchFamily="1" charset="0"/>
                <a:cs typeface="Times New Roman" pitchFamily="1" charset="0"/>
              </a:rPr>
              <a:t>The patient has a set of symptoms - Age, type of pain, heart rate, blood pressure, temperature, etc.</a:t>
            </a:r>
            <a:endParaRPr lang="en-US" dirty="0">
              <a:latin typeface="New York" charset="0"/>
              <a:ea typeface="Times New Roman" pitchFamily="1" charset="0"/>
              <a:cs typeface="Times New Roman" pitchFamily="1" charset="0"/>
            </a:endParaRPr>
          </a:p>
          <a:p>
            <a:pPr eaLnBrk="1" hangingPunct="1"/>
            <a:r>
              <a:rPr lang="en-US" dirty="0">
                <a:latin typeface="Times" pitchFamily="1" charset="0"/>
                <a:ea typeface="Times New Roman" pitchFamily="1" charset="0"/>
                <a:cs typeface="Times New Roman" pitchFamily="1" charset="0"/>
              </a:rPr>
              <a:t>Given these symptoms in an Emergency Room setting, a doctor must diagnose whether a heart attack has occurred.</a:t>
            </a:r>
            <a:endParaRPr lang="en-US" dirty="0">
              <a:latin typeface="New York" charset="0"/>
              <a:ea typeface="Times New Roman" pitchFamily="1" charset="0"/>
              <a:cs typeface="Times New Roman" pitchFamily="1" charset="0"/>
            </a:endParaRPr>
          </a:p>
          <a:p>
            <a:pPr eaLnBrk="1" hangingPunct="1"/>
            <a:r>
              <a:rPr lang="en-US" dirty="0">
                <a:latin typeface="Times" pitchFamily="1" charset="0"/>
                <a:ea typeface="Times New Roman" pitchFamily="1" charset="0"/>
                <a:cs typeface="Times New Roman" pitchFamily="1" charset="0"/>
              </a:rPr>
              <a:t>How do you train a machine learning model to solve this problem using the inductive learning model?</a:t>
            </a:r>
          </a:p>
          <a:p>
            <a:pPr eaLnBrk="1" hangingPunct="1"/>
            <a:r>
              <a:rPr lang="en-US" dirty="0">
                <a:latin typeface="Times" pitchFamily="1" charset="0"/>
                <a:ea typeface="Times New Roman" pitchFamily="1" charset="0"/>
                <a:cs typeface="Times New Roman" pitchFamily="1" charset="0"/>
              </a:rPr>
              <a:t>Consistent approach</a:t>
            </a:r>
          </a:p>
          <a:p>
            <a:pPr eaLnBrk="1" hangingPunct="1"/>
            <a:r>
              <a:rPr lang="en-US" dirty="0">
                <a:latin typeface="Times" pitchFamily="1" charset="0"/>
                <a:ea typeface="Times New Roman" pitchFamily="1" charset="0"/>
                <a:cs typeface="Times New Roman" pitchFamily="1" charset="0"/>
              </a:rPr>
              <a:t>Knowledge of ML approach </a:t>
            </a:r>
            <a:r>
              <a:rPr lang="en-US">
                <a:latin typeface="Times" pitchFamily="1" charset="0"/>
                <a:ea typeface="Times New Roman" pitchFamily="1" charset="0"/>
                <a:cs typeface="Times New Roman" pitchFamily="1" charset="0"/>
              </a:rPr>
              <a:t>not</a:t>
            </a:r>
            <a:r>
              <a:rPr lang="en-US" smtClean="0">
                <a:latin typeface="Times" pitchFamily="1" charset="0"/>
                <a:ea typeface="Times New Roman" pitchFamily="1" charset="0"/>
                <a:cs typeface="Times New Roman" pitchFamily="1" charset="0"/>
              </a:rPr>
              <a:t> always critical</a:t>
            </a:r>
            <a:endParaRPr lang="en-US" dirty="0">
              <a:latin typeface="Times" pitchFamily="1" charset="0"/>
              <a:ea typeface="Times New Roman" pitchFamily="1" charset="0"/>
              <a:cs typeface="Times New Roman" pitchFamily="1" charset="0"/>
            </a:endParaRPr>
          </a:p>
          <a:p>
            <a:pPr eaLnBrk="1" hangingPunct="1"/>
            <a:r>
              <a:rPr lang="en-US" dirty="0">
                <a:latin typeface="Times" pitchFamily="1" charset="0"/>
                <a:ea typeface="Times New Roman" pitchFamily="1" charset="0"/>
                <a:cs typeface="Times New Roman" pitchFamily="1" charset="0"/>
              </a:rPr>
              <a:t>Need to select a reasonable set of input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dirty="0" smtClean="0">
                <a:latin typeface="Times New Roman" pitchFamily="1" charset="0"/>
              </a:rPr>
              <a:t>CS 478 – Introduction</a:t>
            </a:r>
          </a:p>
        </p:txBody>
      </p:sp>
      <p:sp>
        <p:nvSpPr>
          <p:cNvPr id="25603" name="Slide Number Placeholder 5"/>
          <p:cNvSpPr>
            <a:spLocks noGrp="1"/>
          </p:cNvSpPr>
          <p:nvPr>
            <p:ph type="sldNum" sz="quarter" idx="12"/>
          </p:nvPr>
        </p:nvSpPr>
        <p:spPr>
          <a:noFill/>
        </p:spPr>
        <p:txBody>
          <a:bodyPr/>
          <a:lstStyle/>
          <a:p>
            <a:fld id="{A6FFF57F-06AA-EF45-B04C-101C70050033}" type="slidenum">
              <a:rPr lang="en-US" smtClean="0">
                <a:latin typeface="Times New Roman" pitchFamily="1" charset="0"/>
              </a:rPr>
              <a:pPr/>
              <a:t>6</a:t>
            </a:fld>
            <a:endParaRPr lang="en-US" smtClean="0">
              <a:latin typeface="Times New Roman" pitchFamily="1" charset="0"/>
            </a:endParaRPr>
          </a:p>
        </p:txBody>
      </p:sp>
      <p:sp>
        <p:nvSpPr>
          <p:cNvPr id="17410" name="Rectangle 2"/>
          <p:cNvSpPr>
            <a:spLocks noGrp="1" noChangeArrowheads="1"/>
          </p:cNvSpPr>
          <p:nvPr>
            <p:ph type="title"/>
          </p:nvPr>
        </p:nvSpPr>
        <p:spPr/>
        <p:txBody>
          <a:bodyPr lIns="90488" tIns="44450" rIns="90488" bIns="44450"/>
          <a:lstStyle/>
          <a:p>
            <a:pPr eaLnBrk="1" hangingPunct="1">
              <a:defRPr/>
            </a:pPr>
            <a:r>
              <a:rPr lang="en-US">
                <a:ea typeface="+mj-ea"/>
                <a:cs typeface="+mj-cs"/>
              </a:rPr>
              <a:t>Motivation</a:t>
            </a:r>
          </a:p>
        </p:txBody>
      </p:sp>
      <p:sp>
        <p:nvSpPr>
          <p:cNvPr id="25605" name="Rectangle 3"/>
          <p:cNvSpPr>
            <a:spLocks noGrp="1" noChangeArrowheads="1"/>
          </p:cNvSpPr>
          <p:nvPr>
            <p:ph type="body" idx="1"/>
          </p:nvPr>
        </p:nvSpPr>
        <p:spPr>
          <a:noFill/>
        </p:spPr>
        <p:txBody>
          <a:bodyPr lIns="90488" tIns="44450" rIns="90488" bIns="44450"/>
          <a:lstStyle/>
          <a:p>
            <a:pPr eaLnBrk="1" hangingPunct="1"/>
            <a:r>
              <a:rPr lang="en-US">
                <a:ea typeface="ＭＳ Ｐゴシック" pitchFamily="1" charset="-128"/>
                <a:cs typeface="ＭＳ Ｐゴシック" pitchFamily="1" charset="-128"/>
              </a:rPr>
              <a:t>Costs and Errors in Programming</a:t>
            </a:r>
          </a:p>
          <a:p>
            <a:pPr eaLnBrk="1" hangingPunct="1"/>
            <a:r>
              <a:rPr lang="en-US">
                <a:ea typeface="ＭＳ Ｐゴシック" pitchFamily="1" charset="-128"/>
                <a:cs typeface="ＭＳ Ｐゴシック" pitchFamily="1" charset="-128"/>
              </a:rPr>
              <a:t>Our inability to program complex and "subjective" tasks</a:t>
            </a:r>
          </a:p>
          <a:p>
            <a:pPr eaLnBrk="1" hangingPunct="1"/>
            <a:r>
              <a:rPr lang="en-US">
                <a:ea typeface="ＭＳ Ｐゴシック" pitchFamily="1" charset="-128"/>
                <a:cs typeface="ＭＳ Ｐゴシック" pitchFamily="1" charset="-128"/>
              </a:rPr>
              <a:t>General, easy-to use mechanism for a large set of applications</a:t>
            </a:r>
          </a:p>
          <a:p>
            <a:pPr eaLnBrk="1" hangingPunct="1"/>
            <a:r>
              <a:rPr lang="en-US">
                <a:ea typeface="ＭＳ Ｐゴシック" pitchFamily="1" charset="-128"/>
                <a:cs typeface="ＭＳ Ｐゴシック" pitchFamily="1" charset="-128"/>
              </a:rPr>
              <a:t>Improvement in application accuracy - Empirical</a:t>
            </a:r>
          </a:p>
        </p:txBody>
      </p:sp>
    </p:spTree>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t>CS 478 – Introduction</a:t>
            </a:r>
          </a:p>
        </p:txBody>
      </p:sp>
      <p:sp>
        <p:nvSpPr>
          <p:cNvPr id="21507" name="Slide Number Placeholder 5"/>
          <p:cNvSpPr>
            <a:spLocks noGrp="1"/>
          </p:cNvSpPr>
          <p:nvPr>
            <p:ph type="sldNum" sz="quarter" idx="12"/>
          </p:nvPr>
        </p:nvSpPr>
        <p:spPr>
          <a:noFill/>
        </p:spPr>
        <p:txBody>
          <a:bodyPr/>
          <a:lstStyle/>
          <a:p>
            <a:fld id="{23C8DA5D-4787-7044-89DE-755C2248A631}" type="slidenum">
              <a:rPr lang="en-US" smtClean="0"/>
              <a:pPr/>
              <a:t>7</a:t>
            </a:fld>
            <a:endParaRPr lang="en-US" smtClean="0"/>
          </a:p>
        </p:txBody>
      </p:sp>
      <p:sp>
        <p:nvSpPr>
          <p:cNvPr id="18434" name="Rectangle 2"/>
          <p:cNvSpPr>
            <a:spLocks noGrp="1" noChangeArrowheads="1"/>
          </p:cNvSpPr>
          <p:nvPr>
            <p:ph type="title"/>
          </p:nvPr>
        </p:nvSpPr>
        <p:spPr/>
        <p:txBody>
          <a:bodyPr lIns="90488" tIns="44450" rIns="90488" bIns="44450"/>
          <a:lstStyle/>
          <a:p>
            <a:pPr eaLnBrk="1" hangingPunct="1">
              <a:defRPr/>
            </a:pPr>
            <a:r>
              <a:rPr lang="en-US" dirty="0" smtClean="0">
                <a:ea typeface="+mj-ea"/>
                <a:cs typeface="+mj-cs"/>
              </a:rPr>
              <a:t>Example </a:t>
            </a:r>
            <a:r>
              <a:rPr lang="en-US" dirty="0">
                <a:ea typeface="+mj-ea"/>
                <a:cs typeface="+mj-cs"/>
              </a:rPr>
              <a:t>and Discussion</a:t>
            </a:r>
          </a:p>
        </p:txBody>
      </p:sp>
      <p:sp>
        <p:nvSpPr>
          <p:cNvPr id="21509" name="Rectangle 3"/>
          <p:cNvSpPr>
            <a:spLocks noGrp="1" noChangeArrowheads="1"/>
          </p:cNvSpPr>
          <p:nvPr>
            <p:ph type="body" idx="1"/>
          </p:nvPr>
        </p:nvSpPr>
        <p:spPr>
          <a:noFill/>
        </p:spPr>
        <p:txBody>
          <a:bodyPr lIns="90488" tIns="44450" rIns="90488" bIns="44450"/>
          <a:lstStyle/>
          <a:p>
            <a:pPr eaLnBrk="1" hangingPunct="1"/>
            <a:r>
              <a:rPr lang="en-US" dirty="0"/>
              <a:t>Loan Underwriting</a:t>
            </a:r>
            <a:endParaRPr lang="en-US" dirty="0" smtClean="0"/>
          </a:p>
          <a:p>
            <a:pPr eaLnBrk="1" hangingPunct="1"/>
            <a:endParaRPr lang="en-US" dirty="0"/>
          </a:p>
        </p:txBody>
      </p:sp>
    </p:spTree>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t>CS 478 – Introduction</a:t>
            </a:r>
          </a:p>
        </p:txBody>
      </p:sp>
      <p:sp>
        <p:nvSpPr>
          <p:cNvPr id="21507" name="Slide Number Placeholder 5"/>
          <p:cNvSpPr>
            <a:spLocks noGrp="1"/>
          </p:cNvSpPr>
          <p:nvPr>
            <p:ph type="sldNum" sz="quarter" idx="12"/>
          </p:nvPr>
        </p:nvSpPr>
        <p:spPr>
          <a:noFill/>
        </p:spPr>
        <p:txBody>
          <a:bodyPr/>
          <a:lstStyle/>
          <a:p>
            <a:fld id="{23C8DA5D-4787-7044-89DE-755C2248A631}" type="slidenum">
              <a:rPr lang="en-US" smtClean="0"/>
              <a:pPr/>
              <a:t>8</a:t>
            </a:fld>
            <a:endParaRPr lang="en-US" smtClean="0"/>
          </a:p>
        </p:txBody>
      </p:sp>
      <p:sp>
        <p:nvSpPr>
          <p:cNvPr id="18434" name="Rectangle 2"/>
          <p:cNvSpPr>
            <a:spLocks noGrp="1" noChangeArrowheads="1"/>
          </p:cNvSpPr>
          <p:nvPr>
            <p:ph type="title"/>
          </p:nvPr>
        </p:nvSpPr>
        <p:spPr/>
        <p:txBody>
          <a:bodyPr lIns="90488" tIns="44450" rIns="90488" bIns="44450"/>
          <a:lstStyle/>
          <a:p>
            <a:pPr eaLnBrk="1" hangingPunct="1">
              <a:defRPr/>
            </a:pPr>
            <a:r>
              <a:rPr lang="en-US" dirty="0" smtClean="0">
                <a:ea typeface="+mj-ea"/>
                <a:cs typeface="+mj-cs"/>
              </a:rPr>
              <a:t>Example </a:t>
            </a:r>
            <a:r>
              <a:rPr lang="en-US" dirty="0">
                <a:ea typeface="+mj-ea"/>
                <a:cs typeface="+mj-cs"/>
              </a:rPr>
              <a:t>and Discussion</a:t>
            </a:r>
          </a:p>
        </p:txBody>
      </p:sp>
      <p:sp>
        <p:nvSpPr>
          <p:cNvPr id="21509" name="Rectangle 3"/>
          <p:cNvSpPr>
            <a:spLocks noGrp="1" noChangeArrowheads="1"/>
          </p:cNvSpPr>
          <p:nvPr>
            <p:ph type="body" idx="1"/>
          </p:nvPr>
        </p:nvSpPr>
        <p:spPr>
          <a:noFill/>
        </p:spPr>
        <p:txBody>
          <a:bodyPr lIns="90488" tIns="44450" rIns="90488" bIns="44450"/>
          <a:lstStyle/>
          <a:p>
            <a:pPr eaLnBrk="1" hangingPunct="1"/>
            <a:r>
              <a:rPr lang="en-US" dirty="0"/>
              <a:t>Loan Underwriting</a:t>
            </a:r>
            <a:endParaRPr lang="en-US" dirty="0" smtClean="0"/>
          </a:p>
          <a:p>
            <a:pPr lvl="1" eaLnBrk="1" hangingPunct="1"/>
            <a:r>
              <a:rPr lang="en-US" dirty="0" smtClean="0"/>
              <a:t>Gather labeled data.  Which </a:t>
            </a:r>
            <a:r>
              <a:rPr lang="en-US" dirty="0"/>
              <a:t>Input </a:t>
            </a:r>
            <a:r>
              <a:rPr lang="en-US" dirty="0" smtClean="0"/>
              <a:t>Features? </a:t>
            </a:r>
          </a:p>
          <a:p>
            <a:pPr eaLnBrk="1" hangingPunct="1"/>
            <a:endParaRPr lang="en-US" dirty="0"/>
          </a:p>
        </p:txBody>
      </p:sp>
    </p:spTree>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t>CS 478 – Introduction</a:t>
            </a:r>
          </a:p>
        </p:txBody>
      </p:sp>
      <p:sp>
        <p:nvSpPr>
          <p:cNvPr id="21507" name="Slide Number Placeholder 5"/>
          <p:cNvSpPr>
            <a:spLocks noGrp="1"/>
          </p:cNvSpPr>
          <p:nvPr>
            <p:ph type="sldNum" sz="quarter" idx="12"/>
          </p:nvPr>
        </p:nvSpPr>
        <p:spPr>
          <a:noFill/>
        </p:spPr>
        <p:txBody>
          <a:bodyPr/>
          <a:lstStyle/>
          <a:p>
            <a:fld id="{23C8DA5D-4787-7044-89DE-755C2248A631}" type="slidenum">
              <a:rPr lang="en-US" smtClean="0"/>
              <a:pPr/>
              <a:t>9</a:t>
            </a:fld>
            <a:endParaRPr lang="en-US" smtClean="0"/>
          </a:p>
        </p:txBody>
      </p:sp>
      <p:sp>
        <p:nvSpPr>
          <p:cNvPr id="18434" name="Rectangle 2"/>
          <p:cNvSpPr>
            <a:spLocks noGrp="1" noChangeArrowheads="1"/>
          </p:cNvSpPr>
          <p:nvPr>
            <p:ph type="title"/>
          </p:nvPr>
        </p:nvSpPr>
        <p:spPr/>
        <p:txBody>
          <a:bodyPr lIns="90488" tIns="44450" rIns="90488" bIns="44450"/>
          <a:lstStyle/>
          <a:p>
            <a:pPr eaLnBrk="1" hangingPunct="1">
              <a:defRPr/>
            </a:pPr>
            <a:r>
              <a:rPr lang="en-US" dirty="0" smtClean="0">
                <a:ea typeface="+mj-ea"/>
                <a:cs typeface="+mj-cs"/>
              </a:rPr>
              <a:t>Example </a:t>
            </a:r>
            <a:r>
              <a:rPr lang="en-US" dirty="0">
                <a:ea typeface="+mj-ea"/>
                <a:cs typeface="+mj-cs"/>
              </a:rPr>
              <a:t>and Discussion</a:t>
            </a:r>
          </a:p>
        </p:txBody>
      </p:sp>
      <p:sp>
        <p:nvSpPr>
          <p:cNvPr id="21509" name="Rectangle 3"/>
          <p:cNvSpPr>
            <a:spLocks noGrp="1" noChangeArrowheads="1"/>
          </p:cNvSpPr>
          <p:nvPr>
            <p:ph type="body" idx="1"/>
          </p:nvPr>
        </p:nvSpPr>
        <p:spPr>
          <a:noFill/>
        </p:spPr>
        <p:txBody>
          <a:bodyPr lIns="90488" tIns="44450" rIns="90488" bIns="44450"/>
          <a:lstStyle/>
          <a:p>
            <a:pPr eaLnBrk="1" hangingPunct="1"/>
            <a:r>
              <a:rPr lang="en-US" dirty="0"/>
              <a:t>Loan Underwriting</a:t>
            </a:r>
            <a:endParaRPr lang="en-US" dirty="0" smtClean="0"/>
          </a:p>
          <a:p>
            <a:pPr lvl="1" eaLnBrk="1" hangingPunct="1"/>
            <a:r>
              <a:rPr lang="en-US" dirty="0" smtClean="0"/>
              <a:t>Gather labeled data.  Which </a:t>
            </a:r>
            <a:r>
              <a:rPr lang="en-US" dirty="0"/>
              <a:t>Input </a:t>
            </a:r>
            <a:r>
              <a:rPr lang="en-US" dirty="0" smtClean="0"/>
              <a:t>Features? </a:t>
            </a:r>
            <a:endParaRPr lang="en-US" dirty="0"/>
          </a:p>
          <a:p>
            <a:pPr lvl="1" eaLnBrk="1" hangingPunct="1"/>
            <a:r>
              <a:rPr lang="en-US" dirty="0"/>
              <a:t>Divide</a:t>
            </a:r>
            <a:r>
              <a:rPr lang="en-US" dirty="0" smtClean="0"/>
              <a:t> data into a Training </a:t>
            </a:r>
            <a:r>
              <a:rPr lang="en-US" dirty="0"/>
              <a:t>Set and Test Set</a:t>
            </a:r>
            <a:endParaRPr lang="en-US" dirty="0" smtClean="0"/>
          </a:p>
          <a:p>
            <a:pPr eaLnBrk="1" hangingPunct="1"/>
            <a:endParaRPr lang="en-US" dirty="0"/>
          </a:p>
        </p:txBody>
      </p:sp>
    </p:spTree>
  </p:cSld>
  <p:clrMapOvr>
    <a:masterClrMapping/>
  </p:clrMapOvr>
  <p:transition xmlns:p14="http://schemas.microsoft.com/office/powerpoint/2010/main"/>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2529</TotalTime>
  <Words>1189</Words>
  <Application>Microsoft Macintosh PowerPoint</Application>
  <PresentationFormat>On-screen Show (4:3)</PresentationFormat>
  <Paragraphs>220</Paragraphs>
  <Slides>22</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Soaring</vt:lpstr>
      <vt:lpstr>Document</vt:lpstr>
      <vt:lpstr>Introduction to Machine Learning    CS 478   Professor Tony Martinez</vt:lpstr>
      <vt:lpstr>Machines and Computation</vt:lpstr>
      <vt:lpstr>Intelligence and Agency</vt:lpstr>
      <vt:lpstr>What is Inductive Learning</vt:lpstr>
      <vt:lpstr>Example Application - Heart Attack Diagnosis</vt:lpstr>
      <vt:lpstr>Motivation</vt:lpstr>
      <vt:lpstr>Example and Discussion</vt:lpstr>
      <vt:lpstr>Example and Discussion</vt:lpstr>
      <vt:lpstr>Example and Discussion</vt:lpstr>
      <vt:lpstr>Example and Discussion</vt:lpstr>
      <vt:lpstr>Example and Discussion</vt:lpstr>
      <vt:lpstr>Example and Discussion</vt:lpstr>
      <vt:lpstr>Example and Discussion</vt:lpstr>
      <vt:lpstr>Example and Discussion</vt:lpstr>
      <vt:lpstr>UC Irvine Machine Learning Data Base Iris Data Set</vt:lpstr>
      <vt:lpstr>Glass Data Set</vt:lpstr>
      <vt:lpstr>Machine Learning Sketch History</vt:lpstr>
      <vt:lpstr>Inductive Learning</vt:lpstr>
      <vt:lpstr>Other Machine Learning Areas</vt:lpstr>
      <vt:lpstr>Basic Approach to Inductive Learning</vt:lpstr>
      <vt:lpstr>Our Approach in this Course</vt:lpstr>
      <vt:lpstr>Goals of the BYU Neural Networks and Machine Learning Laboratory  http://axon.cs.byu.edu/home.html</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Neural Networks  Professor Tony Martinez Computer Science Department Brigham Young University  http://axon.cs.byu.edu/~martinez</dc:title>
  <cp:lastModifiedBy>Tony Martinez</cp:lastModifiedBy>
  <cp:revision>31</cp:revision>
  <dcterms:created xsi:type="dcterms:W3CDTF">2015-01-08T22:24:06Z</dcterms:created>
  <dcterms:modified xsi:type="dcterms:W3CDTF">2016-01-06T20:26:52Z</dcterms:modified>
</cp:coreProperties>
</file>