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William Kennedy, July 202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William Kennedy, July 2023</a:t>
            </a:r>
          </a:p>
        </p:txBody>
      </p:sp>
      <p:sp>
        <p:nvSpPr>
          <p:cNvPr id="152" name="Process Improvement as I see i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Process Improvement as I see it</a:t>
            </a:r>
          </a:p>
        </p:txBody>
      </p:sp>
      <p:sp>
        <p:nvSpPr>
          <p:cNvPr id="153" name="A tool-assisted talk on the importance and availability of process improvement to teams in various stages of maturity.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86104">
              <a:defRPr sz="3905"/>
            </a:lvl1pPr>
          </a:lstStyle>
          <a:p>
            <a:pPr/>
            <a:r>
              <a:t>A tool-assisted talk on the importance and availability of process improvement to teams in various stages of maturity.</a:t>
            </a:r>
          </a:p>
        </p:txBody>
      </p:sp>
      <p:pic>
        <p:nvPicPr>
          <p:cNvPr id="154" name="IMG_5893.jpeg" descr="IMG_589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8605" y="8644378"/>
            <a:ext cx="2293654" cy="30529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How to incorporate customer feedback into the development process:…"/>
          <p:cNvSpPr txBox="1"/>
          <p:nvPr>
            <p:ph type="body" idx="1"/>
          </p:nvPr>
        </p:nvSpPr>
        <p:spPr>
          <a:xfrm>
            <a:off x="1306983" y="533063"/>
            <a:ext cx="22518688" cy="13027668"/>
          </a:xfrm>
          <a:prstGeom prst="rect">
            <a:avLst/>
          </a:prstGeom>
        </p:spPr>
        <p:txBody>
          <a:bodyPr/>
          <a:lstStyle/>
          <a:p>
            <a:pPr algn="l" defTabSz="825500">
              <a:defRPr b="1"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How to incorporate customer feedback into the development process: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Prioritize the identified areas for improvement based on their impact and feasibility.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Determine which feedback aligns with the product goals and can provide the most significant value to the customers.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Consider the resources and constraints for implementing the changes.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Integrate the prioritized improvements into the next development cycle.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Communicate the feedback findings and proposed improvements to the development team.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Plan and allocate resources to address the identified areas for improvement.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Iterate on the product based on the feedback and track the impact of the implemented changes.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ost-Production Analysis and Improv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Post-Production Analysis and Improvement</a:t>
            </a:r>
          </a:p>
        </p:txBody>
      </p:sp>
      <p:sp>
        <p:nvSpPr>
          <p:cNvPr id="183" name="Key Practice: Analyze post-production data and develop improvement plans.…"/>
          <p:cNvSpPr txBox="1"/>
          <p:nvPr>
            <p:ph type="body" idx="21"/>
          </p:nvPr>
        </p:nvSpPr>
        <p:spPr>
          <a:xfrm>
            <a:off x="1206500" y="2363193"/>
            <a:ext cx="21971000" cy="18582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387984">
              <a:defRPr sz="2585">
                <a:solidFill>
                  <a:srgbClr val="FF2600"/>
                </a:solidFill>
              </a:defRPr>
            </a:pPr>
            <a:r>
              <a:t>Key Practice: Analyze post-production data and develop improvement plans.</a:t>
            </a:r>
          </a:p>
          <a:p>
            <a:pPr defTabSz="387984">
              <a:defRPr sz="2585">
                <a:solidFill>
                  <a:srgbClr val="4F8F00"/>
                </a:solidFill>
              </a:defRPr>
            </a:pPr>
            <a:r>
              <a:t>Output: Analysis results and improvement plans.</a:t>
            </a:r>
          </a:p>
          <a:p>
            <a:pPr defTabSz="387984">
              <a:defRPr sz="2585">
                <a:solidFill>
                  <a:srgbClr val="FFFB00"/>
                </a:solidFill>
              </a:defRPr>
            </a:pPr>
            <a:r>
              <a:t>Advice: Implement the improvement plans in the next development cycle. Use the analysis results to inform future planning and execution.</a:t>
            </a:r>
          </a:p>
        </p:txBody>
      </p:sp>
      <p:sp>
        <p:nvSpPr>
          <p:cNvPr id="184" name="This practice focuses on analyzing post-production data and using it to develop improvement plan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0831" indent="-560831" defTabSz="2243271">
              <a:spcBef>
                <a:spcPts val="4100"/>
              </a:spcBef>
              <a:defRPr sz="4416"/>
            </a:pPr>
            <a:r>
              <a:t>This practice focuses on analyzing post-production data and using it to develop improvement plans.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After deploying the product and collecting customer feedback, we need to analyze the data to gain insights.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These insights will help us identify areas for improvement and develop concrete improvement plans.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It's important to implement these plans in the next development cycle, ensuring that we are continuously enhancing the product based on the analysis results.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The output of this practice is the analysis results and improvement plans, which will guide us in future planning and execution.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How to perform post-production analysis effectively using Jira:…"/>
          <p:cNvSpPr txBox="1"/>
          <p:nvPr>
            <p:ph type="body" idx="1"/>
          </p:nvPr>
        </p:nvSpPr>
        <p:spPr>
          <a:xfrm>
            <a:off x="1306983" y="533063"/>
            <a:ext cx="22518688" cy="13027668"/>
          </a:xfrm>
          <a:prstGeom prst="rect">
            <a:avLst/>
          </a:prstGeom>
        </p:spPr>
        <p:txBody>
          <a:bodyPr/>
          <a:lstStyle/>
          <a:p>
            <a:pPr algn="l" defTabSz="825500">
              <a:lnSpc>
                <a:spcPct val="100000"/>
              </a:lnSpc>
              <a:defRPr b="1" spc="0" sz="5500">
                <a:latin typeface="+mn-lt"/>
                <a:ea typeface="+mn-ea"/>
                <a:cs typeface="+mn-cs"/>
                <a:sym typeface="Helvetica Neue"/>
              </a:defRPr>
            </a:pPr>
            <a:r>
              <a:t>How to perform post-production analysis effectively using Jira: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	Utilize Jira's reporting and analytics features to gather relevant post-production data, such as customer usage metrics, support tickets, and user feedback.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	Explore Jira's built-in reporting options and integrate with other tools or plugins to capture necessary data.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	Analyze the collected data within Jira to identify patterns, trends, and areas for improvement.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	Utilize Jira's dashboards, custom filters, and issue tracking capabilities to uncover insights about product performance, user behavior, and pain points.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	Interpret the analysis findings within Jira to gain actionable insights and prioritize improvement areas.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	Collaborate with your team to define custom fields, labels, or issue types within Jira to capture specific data points relevant to your analysis.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How to make iterative improvements based on the analysis within Jira:…"/>
          <p:cNvSpPr txBox="1"/>
          <p:nvPr>
            <p:ph type="body" idx="1"/>
          </p:nvPr>
        </p:nvSpPr>
        <p:spPr>
          <a:xfrm>
            <a:off x="1306983" y="533063"/>
            <a:ext cx="22518688" cy="13027668"/>
          </a:xfrm>
          <a:prstGeom prst="rect">
            <a:avLst/>
          </a:prstGeom>
        </p:spPr>
        <p:txBody>
          <a:bodyPr/>
          <a:lstStyle/>
          <a:p>
            <a:pPr algn="l" defTabSz="825500">
              <a:lnSpc>
                <a:spcPct val="100000"/>
              </a:lnSpc>
              <a:defRPr b="1"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How to make iterative improvements based on the analysis within Jira:</a:t>
            </a:r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	Leverage Jira's project management features to establish a feedback loop between the analysis findings and the development team.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	Create custom workflows, boards, and issue types to facilitate seamless communication and collaboration around identified improvement areas.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	Utilize Jira's task assignment and tracking capabilities to collaborate with the development team and implement iterative improvements.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	Assign tasks, set due dates, and track progress within Jira to ensure transparency and accountability in implementing the identified improvements.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	Monitor the impact of the implemented improvements within Jira and iterate further as needed.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	Utilize Jira's reporting capabilities to track and measure key metrics related to the implemented changes, enabling data-driven decision-making for future iterations.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Question &amp; Answer Ti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Question &amp; Answer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nning and Exec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Planning and Execution</a:t>
            </a:r>
          </a:p>
        </p:txBody>
      </p:sp>
      <p:sp>
        <p:nvSpPr>
          <p:cNvPr id="157" name="Key Practice: Define project goals and customer requirements.…"/>
          <p:cNvSpPr txBox="1"/>
          <p:nvPr>
            <p:ph type="body" idx="21"/>
          </p:nvPr>
        </p:nvSpPr>
        <p:spPr>
          <a:xfrm>
            <a:off x="1206499" y="2363193"/>
            <a:ext cx="21971001" cy="18582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338454">
              <a:defRPr sz="2255"/>
            </a:pPr>
            <a:r>
              <a:rPr>
                <a:solidFill>
                  <a:srgbClr val="FF2600"/>
                </a:solidFill>
              </a:rPr>
              <a:t>Key Practice: Define project goals and customer requirements.</a:t>
            </a:r>
            <a:endParaRPr>
              <a:solidFill>
                <a:srgbClr val="FF2600"/>
              </a:solidFill>
            </a:endParaRPr>
          </a:p>
          <a:p>
            <a:pPr defTabSz="338454">
              <a:defRPr sz="2255"/>
            </a:pPr>
            <a:r>
              <a:rPr>
                <a:solidFill>
                  <a:srgbClr val="4F8F00"/>
                </a:solidFill>
              </a:rPr>
              <a:t>Output: Defined project goals and customer requirements.</a:t>
            </a:r>
          </a:p>
          <a:p>
            <a:pPr defTabSz="338454">
              <a:defRPr sz="2255"/>
            </a:pPr>
            <a:r>
              <a:rPr>
                <a:solidFill>
                  <a:srgbClr val="FFFB00"/>
                </a:solidFill>
              </a:rPr>
              <a:t>Advice: Use the defined project goals and customer requirements to guide the development process. Regularly review and update these based on changes in customer needs or market trends.</a:t>
            </a:r>
            <a:endParaRPr>
              <a:solidFill>
                <a:srgbClr val="FFFB00"/>
              </a:solidFill>
            </a:endParaRPr>
          </a:p>
        </p:txBody>
      </p:sp>
      <p:sp>
        <p:nvSpPr>
          <p:cNvPr id="158" name="This practice focuses on setting clear project goals and understanding customer requiremen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practice focuses on setting clear project goals and understanding customer requirements.</a:t>
            </a:r>
          </a:p>
          <a:p>
            <a:pPr/>
            <a:r>
              <a:t>By identifying the needs and expectations of our customers through interviews, surveys, and market research, we can align our project goals with their needs.</a:t>
            </a:r>
          </a:p>
          <a:p>
            <a:pPr/>
            <a:r>
              <a:t>It's important to regularly review and update these goals and requirements as customer needs and market trends evolve.</a:t>
            </a:r>
          </a:p>
          <a:p>
            <a:pPr/>
            <a:r>
              <a:t>This practice serves as a foundation for the entire product development cycle and ensures that we are working towards delivering value to our customers.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How to define project goals and customer requirements:…"/>
          <p:cNvSpPr txBox="1"/>
          <p:nvPr>
            <p:ph type="body" idx="1"/>
          </p:nvPr>
        </p:nvSpPr>
        <p:spPr>
          <a:xfrm>
            <a:off x="1306983" y="533063"/>
            <a:ext cx="22518688" cy="13027668"/>
          </a:xfrm>
          <a:prstGeom prst="rect">
            <a:avLst/>
          </a:prstGeom>
        </p:spPr>
        <p:txBody>
          <a:bodyPr/>
          <a:lstStyle/>
          <a:p>
            <a:pPr algn="l" defTabSz="825500">
              <a:lnSpc>
                <a:spcPct val="100000"/>
              </a:lnSpc>
              <a:defRPr b="1"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How to define project goals and customer requirements:</a:t>
            </a:r>
          </a:p>
          <a:p>
            <a:pPr marL="609599" indent="-609599" algn="l">
              <a:lnSpc>
                <a:spcPct val="100000"/>
              </a:lnSpc>
              <a:spcBef>
                <a:spcPts val="4500"/>
              </a:spcBef>
              <a:buSzPct val="123000"/>
              <a:buChar char="•"/>
              <a:defRPr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Gather insights from customer interviews, surveys, and market research to understand their needs and expectations.</a:t>
            </a:r>
          </a:p>
          <a:p>
            <a:pPr marL="609599" indent="-609599" algn="l">
              <a:lnSpc>
                <a:spcPct val="100000"/>
              </a:lnSpc>
              <a:spcBef>
                <a:spcPts val="4500"/>
              </a:spcBef>
              <a:buSzPct val="123000"/>
              <a:buChar char="•"/>
              <a:defRPr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Document these requirements and set clear project goals that align with them.</a:t>
            </a:r>
          </a:p>
          <a:p>
            <a:pPr algn="l" defTabSz="825500">
              <a:lnSpc>
                <a:spcPct val="100000"/>
              </a:lnSpc>
              <a:defRPr b="1"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How to use the defined goals and requirements in the development process:</a:t>
            </a:r>
          </a:p>
          <a:p>
            <a:pPr marL="609599" indent="-609599" algn="l">
              <a:lnSpc>
                <a:spcPct val="100000"/>
              </a:lnSpc>
              <a:spcBef>
                <a:spcPts val="4500"/>
              </a:spcBef>
              <a:buSzPct val="123000"/>
              <a:buChar char="•"/>
              <a:defRPr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Communicate the defined goals and requirements to the development team to guide their work.</a:t>
            </a:r>
          </a:p>
          <a:p>
            <a:pPr marL="609599" indent="-609599" algn="l">
              <a:lnSpc>
                <a:spcPct val="100000"/>
              </a:lnSpc>
              <a:spcBef>
                <a:spcPts val="4500"/>
              </a:spcBef>
              <a:buSzPct val="123000"/>
              <a:buChar char="•"/>
              <a:defRPr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Regularly refer back to these goals and requirements during the development process to ensure alignment.</a:t>
            </a:r>
          </a:p>
          <a:p>
            <a:pPr algn="l" defTabSz="825500">
              <a:lnSpc>
                <a:spcPct val="100000"/>
              </a:lnSpc>
              <a:defRPr b="1"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How to regularly review and update the goals and requirements:</a:t>
            </a:r>
          </a:p>
          <a:p>
            <a:pPr marL="609599" indent="-609599" algn="l">
              <a:lnSpc>
                <a:spcPct val="100000"/>
              </a:lnSpc>
              <a:spcBef>
                <a:spcPts val="4500"/>
              </a:spcBef>
              <a:buSzPct val="123000"/>
              <a:buChar char="•"/>
              <a:defRPr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Set up a process for periodically reviewing the project goals and customer requirements.</a:t>
            </a:r>
          </a:p>
          <a:p>
            <a:pPr marL="609599" indent="-609599" algn="l">
              <a:lnSpc>
                <a:spcPct val="100000"/>
              </a:lnSpc>
              <a:spcBef>
                <a:spcPts val="4500"/>
              </a:spcBef>
              <a:buSzPct val="123000"/>
              <a:buChar char="•"/>
              <a:defRPr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Stay updated on changes in customer needs and market trends, and incorporate these changes into the goals and requirements as necessary.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Develop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Development</a:t>
            </a:r>
          </a:p>
        </p:txBody>
      </p:sp>
      <p:sp>
        <p:nvSpPr>
          <p:cNvPr id="163" name="Key Practice: Develop product or feature.…"/>
          <p:cNvSpPr txBox="1"/>
          <p:nvPr>
            <p:ph type="body" idx="21"/>
          </p:nvPr>
        </p:nvSpPr>
        <p:spPr>
          <a:xfrm>
            <a:off x="1206500" y="2363193"/>
            <a:ext cx="21971000" cy="18582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437514">
              <a:defRPr sz="2914">
                <a:solidFill>
                  <a:srgbClr val="FF2600"/>
                </a:solidFill>
              </a:defRPr>
            </a:pPr>
            <a:r>
              <a:t>Key Practice: Develop product or feature.</a:t>
            </a:r>
          </a:p>
          <a:p>
            <a:pPr defTabSz="437514">
              <a:defRPr sz="2914">
                <a:solidFill>
                  <a:srgbClr val="4F8F00"/>
                </a:solidFill>
              </a:defRPr>
            </a:pPr>
            <a:r>
              <a:t>Output: Developed product or feature.</a:t>
            </a:r>
          </a:p>
          <a:p>
            <a:pPr defTabSz="437514">
              <a:defRPr sz="2914">
                <a:solidFill>
                  <a:srgbClr val="FFFB00"/>
                </a:solidFill>
              </a:defRPr>
            </a:pPr>
            <a:r>
              <a:t>Advice: Use the developed product or feature as a basis for testing and validation. Ensure it meets the defined project goals and customer requirements.</a:t>
            </a:r>
          </a:p>
        </p:txBody>
      </p:sp>
      <p:sp>
        <p:nvSpPr>
          <p:cNvPr id="164" name="This practice focuses on the actual development of the product or featur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practice focuses on the actual development of the product or feature.</a:t>
            </a:r>
          </a:p>
          <a:p>
            <a:pPr/>
            <a:r>
              <a:t>Once we have defined our project goals and customer requirements, we can begin developing the product or feature.</a:t>
            </a:r>
          </a:p>
          <a:p>
            <a:pPr/>
            <a:r>
              <a:t>It's important to use the defined goals and requirements as a guide during the development process to ensure that we are on track.</a:t>
            </a:r>
          </a:p>
          <a:p>
            <a:pPr/>
            <a:r>
              <a:t>The output of this practice is a developed product or feature that will serve as the foundation for further testing and validation.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How to use the developed product or feature for testing and validation:…"/>
          <p:cNvSpPr txBox="1"/>
          <p:nvPr>
            <p:ph type="body" idx="1"/>
          </p:nvPr>
        </p:nvSpPr>
        <p:spPr>
          <a:xfrm>
            <a:off x="1306983" y="533063"/>
            <a:ext cx="22518688" cy="13027668"/>
          </a:xfrm>
          <a:prstGeom prst="rect">
            <a:avLst/>
          </a:prstGeom>
        </p:spPr>
        <p:txBody>
          <a:bodyPr/>
          <a:lstStyle/>
          <a:p>
            <a:pPr algn="l" defTabSz="825500">
              <a:lnSpc>
                <a:spcPct val="100000"/>
              </a:lnSpc>
              <a:defRPr b="1"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How to use the developed product or feature for testing and validation:</a:t>
            </a:r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Conduct comprehensive testing of the developed product or feature against the defined project goals and customer requirements.</a:t>
            </a:r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Use the test results to validate that the product meets the desired outcomes and functions as expected.</a:t>
            </a:r>
          </a:p>
          <a:p>
            <a:pPr algn="l" defTabSz="825500">
              <a:lnSpc>
                <a:spcPct val="100000"/>
              </a:lnSpc>
              <a:defRPr b="1"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How to ensure alignment with the project goals and customer requirements:</a:t>
            </a:r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Continuously refer back to the defined project goals and customer requirements during the development process.</a:t>
            </a:r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Regularly assess the progress and make necessary adjustments to ensure alignment.</a:t>
            </a:r>
          </a:p>
          <a:p>
            <a:pPr algn="l" defTabSz="825500">
              <a:lnSpc>
                <a:spcPct val="100000"/>
              </a:lnSpc>
              <a:defRPr b="1"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How to ensure the quality of the developed product or feature:</a:t>
            </a:r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Implement quality assurance processes such as code reviews, automated testing, and performance monitoring.</a:t>
            </a:r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Regularly monitor and evaluate the quality of the developed product or feature against the defined project goals and customer requirements.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sting and Valid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Testing and Validation</a:t>
            </a:r>
          </a:p>
        </p:txBody>
      </p:sp>
      <p:sp>
        <p:nvSpPr>
          <p:cNvPr id="169" name="Key Practice: Test and validate product or feature.…"/>
          <p:cNvSpPr txBox="1"/>
          <p:nvPr>
            <p:ph type="body" idx="21"/>
          </p:nvPr>
        </p:nvSpPr>
        <p:spPr>
          <a:xfrm>
            <a:off x="1206500" y="2363193"/>
            <a:ext cx="21971000" cy="18582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437514">
              <a:defRPr sz="2914">
                <a:solidFill>
                  <a:srgbClr val="FF2600"/>
                </a:solidFill>
              </a:defRPr>
            </a:pPr>
            <a:r>
              <a:t>Key Practice: Test and validate product or feature.</a:t>
            </a:r>
          </a:p>
          <a:p>
            <a:pPr defTabSz="437514">
              <a:defRPr sz="2914">
                <a:solidFill>
                  <a:srgbClr val="4F8F00"/>
                </a:solidFill>
              </a:defRPr>
            </a:pPr>
            <a:r>
              <a:t>Output: Test results and identified issues.</a:t>
            </a:r>
          </a:p>
          <a:p>
            <a:pPr defTabSz="437514">
              <a:defRPr sz="2914">
                <a:solidFill>
                  <a:srgbClr val="FFFB00"/>
                </a:solidFill>
              </a:defRPr>
            </a:pPr>
            <a:r>
              <a:t>Advice: Use the test results and identified issues to make improvements to the product. Prioritize issues based on their impact on the customer experience.</a:t>
            </a:r>
          </a:p>
        </p:txBody>
      </p:sp>
      <p:sp>
        <p:nvSpPr>
          <p:cNvPr id="170" name="This practice focuses on testing and validating the developed product or featur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3504" indent="-603504" defTabSz="2413955">
              <a:spcBef>
                <a:spcPts val="4400"/>
              </a:spcBef>
              <a:defRPr sz="4752"/>
            </a:pPr>
            <a:r>
              <a:t>This practice focuses on testing and validating the developed product or feature.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We need to ensure that the product or feature meets the defined project goals and customer requirements.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Through rigorous testing, we can identify any issues or areas for improvement.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It's important to prioritize these issues based on their impact on the customer experience, addressing the most critical ones first.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The output of this practice is the test results and identified issues, which will guide us in making improvements to the product.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How to use the developed product or feature for testing and validation:…"/>
          <p:cNvSpPr txBox="1"/>
          <p:nvPr>
            <p:ph type="body" idx="1"/>
          </p:nvPr>
        </p:nvSpPr>
        <p:spPr>
          <a:xfrm>
            <a:off x="1306983" y="533063"/>
            <a:ext cx="22518688" cy="13027668"/>
          </a:xfrm>
          <a:prstGeom prst="rect">
            <a:avLst/>
          </a:prstGeom>
        </p:spPr>
        <p:txBody>
          <a:bodyPr/>
          <a:lstStyle/>
          <a:p>
            <a:pPr algn="l" defTabSz="825500">
              <a:lnSpc>
                <a:spcPct val="100000"/>
              </a:lnSpc>
              <a:defRPr b="1"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How to use the developed product or feature for testing and validation:</a:t>
            </a:r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Conduct comprehensive testing of the developed product or feature against the defined project goals and customer requirements.</a:t>
            </a:r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Use the test results to validate that the product meets the desired outcomes and functions as expected.</a:t>
            </a:r>
          </a:p>
          <a:p>
            <a:pPr algn="l" defTabSz="825500">
              <a:lnSpc>
                <a:spcPct val="100000"/>
              </a:lnSpc>
              <a:defRPr b="1"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How to ensure alignment with the project goals and customer requirements:</a:t>
            </a:r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Continuously refer back to the defined project goals and customer requirements during the development process.</a:t>
            </a:r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Regularly assess the progress and make necessary adjustments to ensure alignment.</a:t>
            </a:r>
          </a:p>
          <a:p>
            <a:pPr algn="l" defTabSz="825500">
              <a:lnSpc>
                <a:spcPct val="100000"/>
              </a:lnSpc>
              <a:defRPr b="1"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How to ensure the quality of the developed product or feature:</a:t>
            </a:r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Implement quality assurance processes such as code reviews, automated testing, and performance monitoring.</a:t>
            </a:r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Regularly monitor and evaluate the quality of the developed product or feature against the defined project goals and customer requirements.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Deployment and Feedb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Deployment and Feedback</a:t>
            </a:r>
          </a:p>
        </p:txBody>
      </p:sp>
      <p:sp>
        <p:nvSpPr>
          <p:cNvPr id="175" name="Key Practice: Deploy product and collect customer feedback.…"/>
          <p:cNvSpPr txBox="1"/>
          <p:nvPr>
            <p:ph type="body" idx="21"/>
          </p:nvPr>
        </p:nvSpPr>
        <p:spPr>
          <a:xfrm>
            <a:off x="1206500" y="2363193"/>
            <a:ext cx="21971000" cy="18582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437514">
              <a:defRPr sz="2914">
                <a:solidFill>
                  <a:srgbClr val="FF2600"/>
                </a:solidFill>
              </a:defRPr>
            </a:pPr>
            <a:r>
              <a:t>Key Practice: Deploy product and collect customer feedback.</a:t>
            </a:r>
          </a:p>
          <a:p>
            <a:pPr defTabSz="437514">
              <a:defRPr sz="2914">
                <a:solidFill>
                  <a:srgbClr val="4F8F00"/>
                </a:solidFill>
              </a:defRPr>
            </a:pPr>
            <a:r>
              <a:t>Output: Deployed product and collected customer feedback.</a:t>
            </a:r>
          </a:p>
          <a:p>
            <a:pPr defTabSz="437514">
              <a:defRPr sz="2914">
                <a:solidFill>
                  <a:srgbClr val="FFFB00"/>
                </a:solidFill>
              </a:defRPr>
            </a:pPr>
            <a:r>
              <a:t>Advice: Use the feedback to identify areas for improvement. Incorporate these improvements into the next development cycle.</a:t>
            </a:r>
          </a:p>
        </p:txBody>
      </p:sp>
      <p:sp>
        <p:nvSpPr>
          <p:cNvPr id="176" name="This practice focuses on deploying the product or feature to the customers and collecting their feedback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85215" indent="-585215" defTabSz="2340805">
              <a:spcBef>
                <a:spcPts val="4300"/>
              </a:spcBef>
              <a:defRPr sz="4608"/>
            </a:pPr>
            <a:r>
              <a:t>This practice focuses on deploying the product or feature to the customers and collecting their feedback.</a:t>
            </a:r>
          </a:p>
          <a:p>
            <a:pPr marL="585215" indent="-585215" defTabSz="2340805">
              <a:spcBef>
                <a:spcPts val="4300"/>
              </a:spcBef>
              <a:defRPr sz="4608"/>
            </a:pPr>
            <a:r>
              <a:t>Deploying the product allows us to gather real-world feedback from our customers.</a:t>
            </a:r>
          </a:p>
          <a:p>
            <a:pPr marL="585215" indent="-585215" defTabSz="2340805">
              <a:spcBef>
                <a:spcPts val="4300"/>
              </a:spcBef>
              <a:defRPr sz="4608"/>
            </a:pPr>
            <a:r>
              <a:t>It's crucial to listen to their feedback and use it to identify areas for improvement.</a:t>
            </a:r>
          </a:p>
          <a:p>
            <a:pPr marL="585215" indent="-585215" defTabSz="2340805">
              <a:spcBef>
                <a:spcPts val="4300"/>
              </a:spcBef>
              <a:defRPr sz="4608"/>
            </a:pPr>
            <a:r>
              <a:t>Incorporating these improvements into the next development cycle ensures that we are continuously enhancing the product based on customer insights.</a:t>
            </a:r>
          </a:p>
          <a:p>
            <a:pPr marL="585215" indent="-585215" defTabSz="2340805">
              <a:spcBef>
                <a:spcPts val="4300"/>
              </a:spcBef>
              <a:defRPr sz="4608"/>
            </a:pPr>
            <a:r>
              <a:t>The output of this practice is the deployed product and the collected customer feedback, which will guide us in making iterative improvements.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How to collect customer feedback effectively:…"/>
          <p:cNvSpPr txBox="1"/>
          <p:nvPr>
            <p:ph type="body" idx="1"/>
          </p:nvPr>
        </p:nvSpPr>
        <p:spPr>
          <a:xfrm>
            <a:off x="1306983" y="533063"/>
            <a:ext cx="22518688" cy="13027668"/>
          </a:xfrm>
          <a:prstGeom prst="rect">
            <a:avLst/>
          </a:prstGeom>
        </p:spPr>
        <p:txBody>
          <a:bodyPr/>
          <a:lstStyle/>
          <a:p>
            <a:pPr algn="l" defTabSz="825500">
              <a:defRPr b="1"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How to collect customer feedback effectively:</a:t>
            </a:r>
          </a:p>
          <a:p>
            <a:pPr marL="495300" indent="-495300" algn="l">
              <a:spcBef>
                <a:spcPts val="4500"/>
              </a:spcBef>
              <a:buSzPct val="123000"/>
              <a:buChar char="•"/>
              <a:defRPr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Set up channels for collecting customer feedback, such as surveys, user interviews, or feedback forms on your website.</a:t>
            </a:r>
          </a:p>
          <a:p>
            <a:pPr marL="495300" indent="-495300" algn="l">
              <a:spcBef>
                <a:spcPts val="4500"/>
              </a:spcBef>
              <a:buSzPct val="123000"/>
              <a:buChar char="•"/>
              <a:defRPr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Actively encourage customers to provide feedback and make it easy for them to share their insights.</a:t>
            </a:r>
          </a:p>
          <a:p>
            <a:pPr algn="l" defTabSz="825500">
              <a:defRPr b="1"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How to analyze and interpret customer feedback:</a:t>
            </a:r>
          </a:p>
          <a:p>
            <a:pPr marL="495300" indent="-495300" algn="l">
              <a:spcBef>
                <a:spcPts val="4500"/>
              </a:spcBef>
              <a:buSzPct val="123000"/>
              <a:buChar char="•"/>
              <a:defRPr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Analyze the collected feedback to identify areas of improvement and patterns in customer preferences.</a:t>
            </a:r>
          </a:p>
          <a:p>
            <a:pPr marL="495300" indent="-495300" algn="l">
              <a:spcBef>
                <a:spcPts val="4500"/>
              </a:spcBef>
              <a:buSzPct val="123000"/>
              <a:buChar char="•"/>
              <a:defRPr spc="0" sz="3900">
                <a:latin typeface="+mn-lt"/>
                <a:ea typeface="+mn-ea"/>
                <a:cs typeface="+mn-cs"/>
                <a:sym typeface="Helvetica Neue"/>
              </a:defRPr>
            </a:pPr>
            <a:r>
              <a:t>Look for common themes or issues that can guide the development of future iterations.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