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87" r:id="rId4"/>
    <p:sldId id="272" r:id="rId5"/>
  </p:sldIdLst>
  <p:sldSz cx="18288000" cy="10287000"/>
  <p:notesSz cx="6858000" cy="9144000"/>
  <p:embeddedFontLst>
    <p:embeddedFont>
      <p:font typeface="DM Sans Bold Italics"/>
      <p:boldItalic r:id="rId11"/>
    </p:embeddedFont>
    <p:embeddedFont>
      <p:font typeface="字由点字倔强黑" panose="00020600040101010101" charset="-122"/>
      <p:regular r:id="rId12"/>
    </p:embeddedFont>
    <p:embeddedFont>
      <p:font typeface="Calibri" panose="020F050202020403020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07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microsoft.com/office/2007/relationships/media" Target="file:///C:\Users\hesou\Desktop\&#26234;&#24935;&#21453;&#30005;&#35784;.mp4" TargetMode="External"/><Relationship Id="rId1" Type="http://schemas.openxmlformats.org/officeDocument/2006/relationships/video" Target="file:///C:\Users\hesou\Desktop\&#26234;&#24935;&#21453;&#30005;&#35784;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161925" y="-103505"/>
            <a:ext cx="18471515" cy="1038987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6333786" y="1934960"/>
            <a:ext cx="5620427" cy="599589"/>
            <a:chOff x="0" y="0"/>
            <a:chExt cx="3809514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09514" cy="406400"/>
            </a:xfrm>
            <a:custGeom>
              <a:avLst/>
              <a:gdLst/>
              <a:ahLst/>
              <a:cxnLst/>
              <a:rect l="l" t="t" r="r" b="b"/>
              <a:pathLst>
                <a:path w="3809514" h="406400">
                  <a:moveTo>
                    <a:pt x="3606314" y="0"/>
                  </a:moveTo>
                  <a:cubicBezTo>
                    <a:pt x="3718538" y="0"/>
                    <a:pt x="3809514" y="90976"/>
                    <a:pt x="3809514" y="203200"/>
                  </a:cubicBezTo>
                  <a:cubicBezTo>
                    <a:pt x="3809514" y="315424"/>
                    <a:pt x="3718538" y="406400"/>
                    <a:pt x="360631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3809514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6150" y="-66675"/>
            <a:ext cx="1148715" cy="8356667"/>
          </a:xfrm>
          <a:prstGeom prst="rect">
            <a:avLst/>
          </a:prstGeom>
        </p:spPr>
        <p:txBody>
          <a:bodyPr vert="eaVert"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b="1" i="1" spc="681">
                <a:solidFill>
                  <a:srgbClr val="F6F6F6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INTELLIGENT ANTI-TELECOM FRAUD SYSTEM</a:t>
            </a:r>
            <a:endParaRPr lang="en-US" sz="3200" b="1" i="1" spc="681">
              <a:solidFill>
                <a:srgbClr val="F6F6F6"/>
              </a:solidFill>
              <a:latin typeface="DM Sans Bold Italics"/>
              <a:ea typeface="DM Sans Bold Italics"/>
              <a:cs typeface="DM Sans Bold Italics"/>
              <a:sym typeface="DM Sans Bold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925608" y="3771373"/>
            <a:ext cx="574040" cy="8595989"/>
          </a:xfrm>
          <a:prstGeom prst="rect">
            <a:avLst/>
          </a:prstGeom>
        </p:spPr>
        <p:txBody>
          <a:bodyPr vert="eaVert"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 spc="496">
                <a:solidFill>
                  <a:srgbClr val="F6F6F6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软件需求与UML建模 2025</a:t>
            </a:r>
            <a:endParaRPr lang="en-US" sz="3200" b="1" i="1" spc="496">
              <a:solidFill>
                <a:srgbClr val="F6F6F6"/>
              </a:solidFill>
              <a:latin typeface="DM Sans Bold Italics"/>
              <a:ea typeface="DM Sans Bold Italics"/>
              <a:cs typeface="DM Sans Bold Italics"/>
              <a:sym typeface="DM Sans Bold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21614" y="1999030"/>
            <a:ext cx="5244772" cy="3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100" spc="128">
                <a:solidFill>
                  <a:srgbClr val="FFFFFF"/>
                </a:solidFill>
                <a:latin typeface="字由点字典黑 55J" panose="00020600040101010101" charset="-122"/>
                <a:ea typeface="字由点字典黑 55J" panose="00020600040101010101" charset="-122"/>
                <a:cs typeface="字由点字典黑 55J" panose="00020600040101010101" charset="-122"/>
                <a:sym typeface="字由点字典黑 55J" panose="00020600040101010101" charset="-122"/>
              </a:rPr>
              <a:t>组别 / 第九组    汇报人 / 何珊</a:t>
            </a:r>
            <a:endParaRPr lang="en-US" sz="2100" spc="128">
              <a:solidFill>
                <a:srgbClr val="FFFFFF"/>
              </a:solidFill>
              <a:latin typeface="字由点字典黑 55J" panose="00020600040101010101" charset="-122"/>
              <a:ea typeface="字由点字典黑 55J" panose="00020600040101010101" charset="-122"/>
              <a:cs typeface="字由点字典黑 55J" panose="00020600040101010101" charset="-122"/>
              <a:sym typeface="字由点字典黑 55J" panose="00020600040101010101" charset="-12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6588289" y="6076500"/>
            <a:ext cx="0" cy="1108894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9158287" y="6076500"/>
            <a:ext cx="0" cy="1108894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1704474" y="6076500"/>
            <a:ext cx="0" cy="1108894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3057144" y="2798595"/>
            <a:ext cx="12231828" cy="2851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95"/>
              </a:lnSpc>
            </a:pPr>
            <a:r>
              <a:rPr lang="en-US" sz="17690" spc="1078">
                <a:solidFill>
                  <a:srgbClr val="F6F6F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智慧反电诈</a:t>
            </a:r>
            <a:endParaRPr lang="en-US" sz="17690" spc="1078">
              <a:solidFill>
                <a:srgbClr val="F6F6F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33826" y="5650042"/>
            <a:ext cx="11755068" cy="1933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70"/>
              </a:lnSpc>
            </a:pPr>
            <a:r>
              <a:rPr lang="en-US" sz="11975" spc="818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系统</a:t>
            </a:r>
            <a:endParaRPr lang="en-US" sz="11975" spc="818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170984" y="8016981"/>
            <a:ext cx="5946033" cy="3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100" spc="128">
                <a:solidFill>
                  <a:srgbClr val="FFFFFF"/>
                </a:solidFill>
                <a:latin typeface="字由点字典黑 55J" panose="00020600040101010101" charset="-122"/>
                <a:ea typeface="字由点字典黑 55J" panose="00020600040101010101" charset="-122"/>
                <a:cs typeface="字由点字典黑 55J" panose="00020600040101010101" charset="-122"/>
                <a:sym typeface="字由点字典黑 55J" panose="00020600040101010101" charset="-122"/>
              </a:rPr>
              <a:t>组长 / 何珊    组员 / 李一鸣 张浩 吴珈乐 陈泽</a:t>
            </a:r>
            <a:endParaRPr lang="en-US" sz="2100" spc="128">
              <a:solidFill>
                <a:srgbClr val="FFFFFF"/>
              </a:solidFill>
              <a:latin typeface="字由点字典黑 55J" panose="00020600040101010101" charset="-122"/>
              <a:ea typeface="字由点字典黑 55J" panose="00020600040101010101" charset="-122"/>
              <a:cs typeface="字由点字典黑 55J" panose="00020600040101010101" charset="-122"/>
              <a:sym typeface="字由点字典黑 5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1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93470" y="5984269"/>
            <a:ext cx="16230600" cy="9525"/>
          </a:xfrm>
          <a:prstGeom prst="line">
            <a:avLst/>
          </a:prstGeom>
          <a:ln w="19050" cap="flat">
            <a:solidFill>
              <a:srgbClr val="B4453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 rot="0">
            <a:off x="2503342" y="5581944"/>
            <a:ext cx="2613859" cy="917680"/>
            <a:chOff x="0" y="0"/>
            <a:chExt cx="115756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57563" cy="406400"/>
            </a:xfrm>
            <a:custGeom>
              <a:avLst/>
              <a:gdLst/>
              <a:ahLst/>
              <a:cxnLst/>
              <a:rect l="l" t="t" r="r" b="b"/>
              <a:pathLst>
                <a:path w="1157563" h="406400">
                  <a:moveTo>
                    <a:pt x="954363" y="0"/>
                  </a:moveTo>
                  <a:cubicBezTo>
                    <a:pt x="1066588" y="0"/>
                    <a:pt x="1157563" y="90976"/>
                    <a:pt x="1157563" y="203200"/>
                  </a:cubicBezTo>
                  <a:cubicBezTo>
                    <a:pt x="1157563" y="315424"/>
                    <a:pt x="1066588" y="406400"/>
                    <a:pt x="9543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4453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157563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7837259" y="5522889"/>
            <a:ext cx="2613859" cy="917680"/>
            <a:chOff x="0" y="0"/>
            <a:chExt cx="1157563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7563" cy="406400"/>
            </a:xfrm>
            <a:custGeom>
              <a:avLst/>
              <a:gdLst/>
              <a:ahLst/>
              <a:cxnLst/>
              <a:rect l="l" t="t" r="r" b="b"/>
              <a:pathLst>
                <a:path w="1157563" h="406400">
                  <a:moveTo>
                    <a:pt x="954363" y="0"/>
                  </a:moveTo>
                  <a:cubicBezTo>
                    <a:pt x="1066588" y="0"/>
                    <a:pt x="1157563" y="90976"/>
                    <a:pt x="1157563" y="203200"/>
                  </a:cubicBezTo>
                  <a:cubicBezTo>
                    <a:pt x="1157563" y="315424"/>
                    <a:pt x="1066588" y="406400"/>
                    <a:pt x="9543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4453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157563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3317896" y="5534954"/>
            <a:ext cx="2613859" cy="917680"/>
            <a:chOff x="0" y="0"/>
            <a:chExt cx="1157563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57563" cy="406400"/>
            </a:xfrm>
            <a:custGeom>
              <a:avLst/>
              <a:gdLst/>
              <a:ahLst/>
              <a:cxnLst/>
              <a:rect l="l" t="t" r="r" b="b"/>
              <a:pathLst>
                <a:path w="1157563" h="406400">
                  <a:moveTo>
                    <a:pt x="954363" y="0"/>
                  </a:moveTo>
                  <a:cubicBezTo>
                    <a:pt x="1066588" y="0"/>
                    <a:pt x="1157563" y="90976"/>
                    <a:pt x="1157563" y="203200"/>
                  </a:cubicBezTo>
                  <a:cubicBezTo>
                    <a:pt x="1157563" y="315424"/>
                    <a:pt x="1066588" y="406400"/>
                    <a:pt x="9543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44536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157563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-314884" y="-372585"/>
            <a:ext cx="19031307" cy="3831707"/>
            <a:chOff x="0" y="0"/>
            <a:chExt cx="5012361" cy="100917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012361" cy="1009174"/>
            </a:xfrm>
            <a:custGeom>
              <a:avLst/>
              <a:gdLst/>
              <a:ahLst/>
              <a:cxnLst/>
              <a:rect l="l" t="t" r="r" b="b"/>
              <a:pathLst>
                <a:path w="5012361" h="1009174">
                  <a:moveTo>
                    <a:pt x="0" y="0"/>
                  </a:moveTo>
                  <a:lnTo>
                    <a:pt x="5012361" y="0"/>
                  </a:lnTo>
                  <a:lnTo>
                    <a:pt x="5012361" y="1009174"/>
                  </a:lnTo>
                  <a:lnTo>
                    <a:pt x="0" y="1009174"/>
                  </a:lnTo>
                  <a:close/>
                </a:path>
              </a:pathLst>
            </a:custGeom>
            <a:solidFill>
              <a:srgbClr val="B4453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5012361" cy="1075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0"/>
                </a:lnSpc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906044" y="4674235"/>
            <a:ext cx="1931763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FFFF"/>
                </a:solidFill>
                <a:latin typeface="字由点字典黑 55J" panose="00020600040101010101" charset="-122"/>
                <a:ea typeface="字由点字典黑 55J" panose="00020600040101010101" charset="-122"/>
                <a:cs typeface="字由点字典黑 55J" panose="00020600040101010101" charset="-122"/>
                <a:sym typeface="字由点字典黑 55J" panose="00020600040101010101" charset="-122"/>
              </a:rPr>
              <a:t>②</a:t>
            </a:r>
            <a:endParaRPr lang="zh-CN" altLang="en-US" sz="3200">
              <a:solidFill>
                <a:srgbClr val="FFFFFF"/>
              </a:solidFill>
              <a:latin typeface="字由点字典黑 55J" panose="00020600040101010101" charset="-122"/>
              <a:ea typeface="字由点字典黑 55J" panose="00020600040101010101" charset="-122"/>
              <a:cs typeface="字由点字典黑 55J" panose="00020600040101010101" charset="-122"/>
              <a:sym typeface="字由点字典黑 55J" panose="0002060004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178307" y="4615180"/>
            <a:ext cx="1931763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FFFF"/>
                </a:solidFill>
                <a:latin typeface="字由点字典黑 55J" panose="00020600040101010101" charset="-122"/>
                <a:ea typeface="字由点字典黑 55J" panose="00020600040101010101" charset="-122"/>
                <a:cs typeface="字由点字典黑 55J" panose="00020600040101010101" charset="-122"/>
                <a:sym typeface="字由点字典黑 55J" panose="00020600040101010101" charset="-122"/>
              </a:rPr>
              <a:t>③</a:t>
            </a:r>
            <a:endParaRPr lang="zh-CN" altLang="en-US" sz="3200">
              <a:solidFill>
                <a:srgbClr val="FFFFFF"/>
              </a:solidFill>
              <a:latin typeface="字由点字典黑 55J" panose="00020600040101010101" charset="-122"/>
              <a:ea typeface="字由点字典黑 55J" panose="00020600040101010101" charset="-122"/>
              <a:cs typeface="字由点字典黑 55J" panose="00020600040101010101" charset="-122"/>
              <a:sym typeface="字由点字典黑 55J" panose="00020600040101010101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658944" y="4627245"/>
            <a:ext cx="1931763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FFFF"/>
                </a:solidFill>
                <a:latin typeface="字由点字典黑 55J" panose="00020600040101010101" charset="-122"/>
                <a:ea typeface="字由点字典黑 55J" panose="00020600040101010101" charset="-122"/>
                <a:cs typeface="字由点字典黑 55J" panose="00020600040101010101" charset="-122"/>
                <a:sym typeface="字由点字典黑 55J" panose="00020600040101010101" charset="-122"/>
              </a:rPr>
              <a:t>④</a:t>
            </a:r>
            <a:endParaRPr lang="zh-CN" altLang="en-US" sz="3200">
              <a:solidFill>
                <a:srgbClr val="FFFFFF"/>
              </a:solidFill>
              <a:latin typeface="字由点字典黑 55J" panose="00020600040101010101" charset="-122"/>
              <a:ea typeface="字由点字典黑 55J" panose="00020600040101010101" charset="-122"/>
              <a:cs typeface="字由点字典黑 55J" panose="00020600040101010101" charset="-122"/>
              <a:sym typeface="字由点字典黑 55J" panose="00020600040101010101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842452" y="5743286"/>
            <a:ext cx="1935640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FFFF"/>
                </a:solidFill>
                <a:latin typeface="字由点字典黑 55J" panose="00020600040101010101" charset="-122"/>
                <a:ea typeface="字由点字典黑 55J" panose="00020600040101010101" charset="-122"/>
                <a:cs typeface="字由点字典黑 55J" panose="00020600040101010101" charset="-122"/>
                <a:sym typeface="字由点字典黑 55J" panose="00020600040101010101" charset="-122"/>
              </a:rPr>
              <a:t>硬件接口</a:t>
            </a:r>
            <a:endParaRPr lang="zh-CN" altLang="en-US" sz="3200">
              <a:solidFill>
                <a:srgbClr val="FFFFFF"/>
              </a:solidFill>
              <a:latin typeface="字由点字典黑 55J" panose="00020600040101010101" charset="-122"/>
              <a:ea typeface="字由点字典黑 55J" panose="00020600040101010101" charset="-122"/>
              <a:cs typeface="字由点字典黑 55J" panose="00020600040101010101" charset="-122"/>
              <a:sym typeface="字由点字典黑 55J" panose="00020600040101010101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116007" y="5684231"/>
            <a:ext cx="2056362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FFFF"/>
                </a:solidFill>
                <a:latin typeface="字由点字典黑 55J" panose="00020600040101010101" charset="-122"/>
                <a:ea typeface="字由点字典黑 55J" panose="00020600040101010101" charset="-122"/>
                <a:cs typeface="字由点字典黑 55J" panose="00020600040101010101" charset="-122"/>
                <a:sym typeface="字由点字典黑 55J" panose="00020600040101010101" charset="-122"/>
              </a:rPr>
              <a:t>软件接口</a:t>
            </a:r>
            <a:endParaRPr lang="zh-CN" altLang="en-US" sz="3200">
              <a:solidFill>
                <a:srgbClr val="FFFFFF"/>
              </a:solidFill>
              <a:latin typeface="字由点字典黑 55J" panose="00020600040101010101" charset="-122"/>
              <a:ea typeface="字由点字典黑 55J" panose="00020600040101010101" charset="-122"/>
              <a:cs typeface="字由点字典黑 55J" panose="00020600040101010101" charset="-122"/>
              <a:sym typeface="字由点字典黑 55J" panose="00020600040101010101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596645" y="5696296"/>
            <a:ext cx="2056362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FFFF"/>
                </a:solidFill>
                <a:latin typeface="字由点字典黑 55J" panose="00020600040101010101" charset="-122"/>
                <a:ea typeface="字由点字典黑 55J" panose="00020600040101010101" charset="-122"/>
                <a:cs typeface="字由点字典黑 55J" panose="00020600040101010101" charset="-122"/>
                <a:sym typeface="字由点字典黑 55J" panose="00020600040101010101" charset="-122"/>
              </a:rPr>
              <a:t>通信接口</a:t>
            </a:r>
            <a:endParaRPr lang="zh-CN" altLang="en-US" sz="3200">
              <a:solidFill>
                <a:srgbClr val="FFFFFF"/>
              </a:solidFill>
              <a:latin typeface="字由点字典黑 55J" panose="00020600040101010101" charset="-122"/>
              <a:ea typeface="字由点字典黑 55J" panose="00020600040101010101" charset="-122"/>
              <a:cs typeface="字由点字典黑 55J" panose="00020600040101010101" charset="-122"/>
              <a:sym typeface="字由点字典黑 55J" panose="00020600040101010101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482769" y="7105532"/>
            <a:ext cx="2778312" cy="147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字由点字典黑 55J" panose="00020600040101010101" charset="-122"/>
                <a:ea typeface="字由点字典黑 55J" panose="00020600040101010101" charset="-122"/>
                <a:cs typeface="字由点字典黑 55J" panose="00020600040101010101" charset="-122"/>
                <a:sym typeface="字由点字典黑 55J" panose="00020600040101010101" charset="-122"/>
              </a:rPr>
              <a:t>支持搭载Android 4.0及以上版本系统的设备，使用串口协议与硬件进行数据交互和智能控制。</a:t>
            </a:r>
            <a:endParaRPr lang="en-US" sz="1800">
              <a:solidFill>
                <a:srgbClr val="FFFFFF"/>
              </a:solidFill>
              <a:latin typeface="字由点字典黑 55J" panose="00020600040101010101" charset="-122"/>
              <a:ea typeface="字由点字典黑 55J" panose="00020600040101010101" charset="-122"/>
              <a:cs typeface="字由点字典黑 55J" panose="00020600040101010101" charset="-122"/>
              <a:sym typeface="字由点字典黑 55J" panose="00020600040101010101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312660" y="7046595"/>
            <a:ext cx="3787775" cy="2215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字由点字典黑 55J" panose="00020600040101010101" charset="-122"/>
                <a:ea typeface="字由点字典黑 55J" panose="00020600040101010101" charset="-122"/>
                <a:cs typeface="字由点字典黑 55J" panose="00020600040101010101" charset="-122"/>
                <a:sym typeface="字由点字典黑 55J" panose="00020600040101010101" charset="-122"/>
              </a:rPr>
              <a:t>本产品适用的操作系统为Android 4.0及以上版本，连接MySQL5.6及以上版本。为在诈骗号码识别时更好识别诈骗号码，产品连接存储已识别为诈骗电话的MySQL数据库，需要该数据库提供查找服务。</a:t>
            </a:r>
            <a:endParaRPr lang="en-US" sz="1800">
              <a:solidFill>
                <a:srgbClr val="FFFFFF"/>
              </a:solidFill>
              <a:latin typeface="字由点字典黑 55J" panose="00020600040101010101" charset="-122"/>
              <a:ea typeface="字由点字典黑 55J" panose="00020600040101010101" charset="-122"/>
              <a:cs typeface="字由点字典黑 55J" panose="00020600040101010101" charset="-122"/>
              <a:sym typeface="字由点字典黑 55J" panose="00020600040101010101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668885" y="7058660"/>
            <a:ext cx="3832860" cy="147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字由点字典黑 55J" panose="00020600040101010101" charset="-122"/>
                <a:ea typeface="字由点字典黑 55J" panose="00020600040101010101" charset="-122"/>
                <a:cs typeface="字由点字典黑 55J" panose="00020600040101010101" charset="-122"/>
                <a:sym typeface="字由点字典黑 55J" panose="00020600040101010101" charset="-122"/>
              </a:rPr>
              <a:t>为保证数据安全，使用HTTPS协议与服务器通信，设备主动从服务器获取所需数据。规定采用加密MD5加密，数据传输速率为4-5Mbps。</a:t>
            </a:r>
            <a:endParaRPr lang="en-US" sz="1800">
              <a:solidFill>
                <a:srgbClr val="FFFFFF"/>
              </a:solidFill>
              <a:latin typeface="字由点字典黑 55J" panose="00020600040101010101" charset="-122"/>
              <a:ea typeface="字由点字典黑 55J" panose="00020600040101010101" charset="-122"/>
              <a:cs typeface="字由点字典黑 55J" panose="00020600040101010101" charset="-122"/>
              <a:sym typeface="字由点字典黑 55J" panose="00020600040101010101" charset="-122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990600" y="1890395"/>
            <a:ext cx="16360140" cy="923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4400" b="1" i="1" u="none" spc="-359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The definition and implementation of external interfaces</a:t>
            </a:r>
            <a:endParaRPr lang="en-US" sz="4400" b="1" i="1" u="none" spc="-359">
              <a:solidFill>
                <a:srgbClr val="FFFFFF"/>
              </a:solidFill>
              <a:latin typeface="DM Sans Bold Italics"/>
              <a:ea typeface="DM Sans Bold Italics"/>
              <a:cs typeface="DM Sans Bold Italics"/>
              <a:sym typeface="DM Sans Bold Italics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036320" y="1028700"/>
            <a:ext cx="10445115" cy="861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zh-CN" altLang="en-US" sz="6000" spc="240">
                <a:solidFill>
                  <a:srgbClr val="FFFFFF"/>
                </a:solidFill>
                <a:latin typeface="字由点字典黑 75J" panose="00020600040101010101" charset="-122"/>
                <a:ea typeface="字由点字典黑 75J" panose="00020600040101010101" charset="-122"/>
                <a:cs typeface="字由点字典黑 75J" panose="00020600040101010101" charset="-122"/>
                <a:sym typeface="字由点字典黑 75J" panose="00020600040101010101" charset="-122"/>
              </a:rPr>
              <a:t>对外接口的定义与实现</a:t>
            </a:r>
            <a:endParaRPr lang="zh-CN" altLang="en-US" sz="6000" spc="240">
              <a:solidFill>
                <a:srgbClr val="FFFFFF"/>
              </a:solidFill>
              <a:latin typeface="字由点字典黑 75J" panose="00020600040101010101" charset="-122"/>
              <a:ea typeface="字由点字典黑 75J" panose="00020600040101010101" charset="-122"/>
              <a:cs typeface="字由点字典黑 75J" panose="00020600040101010101" charset="-122"/>
              <a:sym typeface="字由点字典黑 7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68114" y="1798234"/>
            <a:ext cx="5287729" cy="6747682"/>
          </a:xfrm>
          <a:custGeom>
            <a:avLst/>
            <a:gdLst/>
            <a:ahLst/>
            <a:cxnLst/>
            <a:rect l="l" t="t" r="r" b="b"/>
            <a:pathLst>
              <a:path w="5287729" h="6747682">
                <a:moveTo>
                  <a:pt x="0" y="0"/>
                </a:moveTo>
                <a:lnTo>
                  <a:pt x="5287729" y="0"/>
                </a:lnTo>
                <a:lnTo>
                  <a:pt x="5287729" y="6747682"/>
                </a:lnTo>
                <a:lnTo>
                  <a:pt x="0" y="674768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14505" y="2002098"/>
            <a:ext cx="5339194" cy="6383819"/>
          </a:xfrm>
          <a:custGeom>
            <a:avLst/>
            <a:gdLst/>
            <a:ahLst/>
            <a:cxnLst/>
            <a:rect l="l" t="t" r="r" b="b"/>
            <a:pathLst>
              <a:path w="5339194" h="6383819">
                <a:moveTo>
                  <a:pt x="0" y="0"/>
                </a:moveTo>
                <a:lnTo>
                  <a:pt x="5339194" y="0"/>
                </a:lnTo>
                <a:lnTo>
                  <a:pt x="5339194" y="6383820"/>
                </a:lnTo>
                <a:lnTo>
                  <a:pt x="0" y="6383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687716" y="6065725"/>
            <a:ext cx="9515165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6400" b="1" i="1" spc="-351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The blog</a:t>
            </a:r>
            <a:endParaRPr lang="en-US" sz="6400" b="1" i="1" spc="-351">
              <a:solidFill>
                <a:srgbClr val="FFFFFF"/>
              </a:solidFill>
              <a:latin typeface="DM Sans Bold Italics"/>
              <a:ea typeface="DM Sans Bold Italics"/>
              <a:cs typeface="DM Sans Bold Italics"/>
              <a:sym typeface="DM Sans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41955" y="3752421"/>
            <a:ext cx="10540038" cy="2179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20"/>
              </a:lnSpc>
              <a:spcBef>
                <a:spcPct val="0"/>
              </a:spcBef>
            </a:pPr>
            <a:r>
              <a:rPr lang="en-US" sz="12800">
                <a:solidFill>
                  <a:srgbClr val="FFFFFF"/>
                </a:solidFill>
                <a:latin typeface="字由点字典黑 75J" panose="00020600040101010101" charset="-122"/>
                <a:ea typeface="字由点字典黑 75J" panose="00020600040101010101" charset="-122"/>
                <a:cs typeface="字由点字典黑 75J" panose="00020600040101010101" charset="-122"/>
                <a:sym typeface="字由点字典黑 75J" panose="00020600040101010101" charset="-122"/>
              </a:rPr>
              <a:t>技术博客</a:t>
            </a:r>
            <a:endParaRPr lang="en-US" sz="12800">
              <a:solidFill>
                <a:srgbClr val="FFFFFF"/>
              </a:solidFill>
              <a:latin typeface="字由点字典黑 75J" panose="00020600040101010101" charset="-122"/>
              <a:ea typeface="字由点字典黑 75J" panose="00020600040101010101" charset="-122"/>
              <a:cs typeface="字由点字典黑 75J" panose="00020600040101010101" charset="-122"/>
              <a:sym typeface="字由点字典黑 75J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7f13788b-6fa0-444c-938a-0c3682fb95ef"/>
  <p:tag name="COMMONDATA" val="eyJoZGlkIjoiYmI0MzMyZjIyYjdhMmU3NTM3ZjZlNDdlZjU1MmRiZD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演示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DM Sans Bold Italics</vt:lpstr>
      <vt:lpstr>字由点字典黑 55J</vt:lpstr>
      <vt:lpstr>黑体</vt:lpstr>
      <vt:lpstr>字由点字倔强黑</vt:lpstr>
      <vt:lpstr>DM Sans Bold</vt:lpstr>
      <vt:lpstr>字由点字典黑 75J</vt:lpstr>
      <vt:lpstr>Calibri</vt:lpstr>
      <vt:lpstr>微软雅黑</vt:lpstr>
      <vt:lpstr>Arial Unicode MS</vt:lpstr>
      <vt:lpstr>DM Sans Italics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智慧反电诈</dc:title>
  <dc:creator/>
  <cp:lastModifiedBy>奔奔</cp:lastModifiedBy>
  <cp:revision>15</cp:revision>
  <dcterms:created xsi:type="dcterms:W3CDTF">2006-08-16T00:00:00Z</dcterms:created>
  <dcterms:modified xsi:type="dcterms:W3CDTF">2025-04-18T03:59:44Z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ED84B2605AF44E13BF834436D93704CC_12</vt:lpwstr>
  </property>
  <property fmtid="{D5CDD505-2E9C-101B-9397-08002B2CF9AE}" pid="3" name="KSOProductBuildVer">
    <vt:lpwstr>2052-12.1.0.20305</vt:lpwstr>
  </property>
</Properties>
</file>