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62" r:id="rId6"/>
    <p:sldId id="265" r:id="rId7"/>
    <p:sldId id="266" r:id="rId8"/>
    <p:sldId id="270"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A09326-4E31-94C0-89A2-234A363338AD}" name="Peter Winkler" initials="PW" userId="S::z3545777@ad.unsw.edu.au::db9d492a-ffb1-4c2e-9a1c-207b7b06d992" providerId="AD"/>
  <p188:author id="{464B6A66-263F-BCEC-CCA3-38D8251D56EF}" name="Liz Smith" initials="LS" userId="S::z3002724@ad.unsw.edu.au::d1b77d1d-e75e-4544-875e-d6db1fccd56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4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476" autoAdjust="0"/>
  </p:normalViewPr>
  <p:slideViewPr>
    <p:cSldViewPr snapToGrid="0">
      <p:cViewPr varScale="1">
        <p:scale>
          <a:sx n="113" d="100"/>
          <a:sy n="113" d="100"/>
        </p:scale>
        <p:origin x="209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l Meehan" userId="25261312a4d7b393" providerId="LiveId" clId="{0A741C57-F350-4ADC-B816-D1737A49CA07}"/>
    <pc:docChg chg="modSld">
      <pc:chgData name="Bill Meehan" userId="25261312a4d7b393" providerId="LiveId" clId="{0A741C57-F350-4ADC-B816-D1737A49CA07}" dt="2025-06-22T00:42:49.139" v="53" actId="20577"/>
      <pc:docMkLst>
        <pc:docMk/>
      </pc:docMkLst>
      <pc:sldChg chg="modSp mod">
        <pc:chgData name="Bill Meehan" userId="25261312a4d7b393" providerId="LiveId" clId="{0A741C57-F350-4ADC-B816-D1737A49CA07}" dt="2025-06-22T00:41:44.357" v="52" actId="20577"/>
        <pc:sldMkLst>
          <pc:docMk/>
          <pc:sldMk cId="3233073739" sldId="262"/>
        </pc:sldMkLst>
        <pc:spChg chg="mod">
          <ac:chgData name="Bill Meehan" userId="25261312a4d7b393" providerId="LiveId" clId="{0A741C57-F350-4ADC-B816-D1737A49CA07}" dt="2025-06-22T00:40:31.044" v="39" actId="20577"/>
          <ac:spMkLst>
            <pc:docMk/>
            <pc:sldMk cId="3233073739" sldId="262"/>
            <ac:spMk id="3" creationId="{CC9DAC88-FDD8-9A97-9508-4100A5F367B3}"/>
          </ac:spMkLst>
        </pc:spChg>
        <pc:spChg chg="mod">
          <ac:chgData name="Bill Meehan" userId="25261312a4d7b393" providerId="LiveId" clId="{0A741C57-F350-4ADC-B816-D1737A49CA07}" dt="2025-06-22T00:41:44.357" v="52" actId="20577"/>
          <ac:spMkLst>
            <pc:docMk/>
            <pc:sldMk cId="3233073739" sldId="262"/>
            <ac:spMk id="4" creationId="{A41795BD-A1AB-D7ED-0BA7-AAAFAED0D788}"/>
          </ac:spMkLst>
        </pc:spChg>
      </pc:sldChg>
      <pc:sldChg chg="modSp mod">
        <pc:chgData name="Bill Meehan" userId="25261312a4d7b393" providerId="LiveId" clId="{0A741C57-F350-4ADC-B816-D1737A49CA07}" dt="2025-06-22T00:42:49.139" v="53" actId="20577"/>
        <pc:sldMkLst>
          <pc:docMk/>
          <pc:sldMk cId="1175163007" sldId="265"/>
        </pc:sldMkLst>
        <pc:spChg chg="mod">
          <ac:chgData name="Bill Meehan" userId="25261312a4d7b393" providerId="LiveId" clId="{0A741C57-F350-4ADC-B816-D1737A49CA07}" dt="2025-06-22T00:42:49.139" v="53" actId="20577"/>
          <ac:spMkLst>
            <pc:docMk/>
            <pc:sldMk cId="1175163007" sldId="265"/>
            <ac:spMk id="3" creationId="{A592F1FE-E29E-6A95-BE24-641567B430A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410C7D-3F78-462F-8AC6-199A04798449}" type="datetimeFigureOut">
              <a:rPr lang="en-AU" smtClean="0"/>
              <a:t>22/06/2025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5BD8A-1130-450E-B622-D9CAB337971D}" type="slidenum">
              <a:rPr lang="en-AU" smtClean="0"/>
              <a:t>‹#›</a:t>
            </a:fld>
            <a:endParaRPr lang="en-AU"/>
          </a:p>
        </p:txBody>
      </p:sp>
    </p:spTree>
    <p:extLst>
      <p:ext uri="{BB962C8B-B14F-4D97-AF65-F5344CB8AC3E}">
        <p14:creationId xmlns:p14="http://schemas.microsoft.com/office/powerpoint/2010/main" val="328762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Problem Statement &amp; Business Objectives</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Business goal: </a:t>
            </a:r>
            <a:r>
              <a:rPr lang="en-GB" sz="1200" b="1" i="0" kern="1200" dirty="0">
                <a:solidFill>
                  <a:schemeClr val="tx1"/>
                </a:solidFill>
                <a:effectLst/>
                <a:latin typeface="+mn-lt"/>
                <a:ea typeface="+mn-ea"/>
                <a:cs typeface="+mn-cs"/>
              </a:rPr>
              <a:t>Increase term deposit subscriptions</a:t>
            </a:r>
            <a:r>
              <a:rPr lang="en-GB" sz="1200" b="0" i="0" kern="1200" dirty="0">
                <a:solidFill>
                  <a:schemeClr val="tx1"/>
                </a:solidFill>
                <a:effectLst/>
                <a:latin typeface="+mn-lt"/>
                <a:ea typeface="+mn-ea"/>
                <a:cs typeface="+mn-cs"/>
              </a:rPr>
              <a:t> through targeted marketing</a:t>
            </a:r>
          </a:p>
          <a:p>
            <a:r>
              <a:rPr lang="en-GB" sz="1200" b="0" i="0" kern="1200" dirty="0">
                <a:solidFill>
                  <a:schemeClr val="tx1"/>
                </a:solidFill>
                <a:effectLst/>
                <a:latin typeface="+mn-lt"/>
                <a:ea typeface="+mn-ea"/>
                <a:cs typeface="+mn-cs"/>
              </a:rPr>
              <a:t>Challenge: </a:t>
            </a:r>
            <a:r>
              <a:rPr lang="en-GB" sz="1200" b="1" i="0" kern="1200" dirty="0">
                <a:solidFill>
                  <a:schemeClr val="tx1"/>
                </a:solidFill>
                <a:effectLst/>
                <a:latin typeface="+mn-lt"/>
                <a:ea typeface="+mn-ea"/>
                <a:cs typeface="+mn-cs"/>
              </a:rPr>
              <a:t>Identify customers most likely to subscribe</a:t>
            </a:r>
            <a:r>
              <a:rPr lang="en-GB" sz="1200" b="0" i="0" kern="1200" dirty="0">
                <a:solidFill>
                  <a:schemeClr val="tx1"/>
                </a:solidFill>
                <a:effectLst/>
                <a:latin typeface="+mn-lt"/>
                <a:ea typeface="+mn-ea"/>
                <a:cs typeface="+mn-cs"/>
              </a:rPr>
              <a:t> using available data</a:t>
            </a:r>
          </a:p>
          <a:p>
            <a:r>
              <a:rPr lang="en-GB" sz="1200" b="0" i="0" kern="1200" dirty="0">
                <a:solidFill>
                  <a:schemeClr val="tx1"/>
                </a:solidFill>
                <a:effectLst/>
                <a:latin typeface="+mn-lt"/>
                <a:ea typeface="+mn-ea"/>
                <a:cs typeface="+mn-cs"/>
              </a:rPr>
              <a:t>Objective: </a:t>
            </a:r>
            <a:r>
              <a:rPr lang="en-GB" sz="1200" b="1" i="0" kern="1200" dirty="0">
                <a:solidFill>
                  <a:schemeClr val="tx1"/>
                </a:solidFill>
                <a:effectLst/>
                <a:latin typeface="+mn-lt"/>
                <a:ea typeface="+mn-ea"/>
                <a:cs typeface="+mn-cs"/>
              </a:rPr>
              <a:t>Optimize marketing efforts</a:t>
            </a:r>
            <a:r>
              <a:rPr lang="en-GB" sz="1200" b="0" i="0" kern="1200" dirty="0">
                <a:solidFill>
                  <a:schemeClr val="tx1"/>
                </a:solidFill>
                <a:effectLst/>
                <a:latin typeface="+mn-lt"/>
                <a:ea typeface="+mn-ea"/>
                <a:cs typeface="+mn-cs"/>
              </a:rPr>
              <a:t> to improve conversion rates and ROI</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Data Science Formulation</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Predict customer subscription likelihood using </a:t>
            </a:r>
            <a:r>
              <a:rPr lang="en-GB" sz="1200" b="1" i="0" kern="1200" dirty="0">
                <a:solidFill>
                  <a:schemeClr val="tx1"/>
                </a:solidFill>
                <a:effectLst/>
                <a:latin typeface="+mn-lt"/>
                <a:ea typeface="+mn-ea"/>
                <a:cs typeface="+mn-cs"/>
              </a:rPr>
              <a:t>machine learning models</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Transform business goal into a </a:t>
            </a:r>
            <a:r>
              <a:rPr lang="en-GB" sz="1200" b="1" i="0" kern="1200" dirty="0">
                <a:solidFill>
                  <a:schemeClr val="tx1"/>
                </a:solidFill>
                <a:effectLst/>
                <a:latin typeface="+mn-lt"/>
                <a:ea typeface="+mn-ea"/>
                <a:cs typeface="+mn-cs"/>
              </a:rPr>
              <a:t>binary classification problem</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Use customer demographics, campaign, and economic data as predictive features</a:t>
            </a:r>
          </a:p>
          <a:p>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Success Metrics</a:t>
            </a:r>
            <a:endParaRPr lang="en-GB" sz="1200" b="0" i="0" kern="1200" dirty="0">
              <a:solidFill>
                <a:schemeClr val="tx1"/>
              </a:solidFill>
              <a:effectLst/>
              <a:latin typeface="+mn-lt"/>
              <a:ea typeface="+mn-ea"/>
              <a:cs typeface="+mn-cs"/>
            </a:endParaRPr>
          </a:p>
          <a:p>
            <a:r>
              <a:rPr lang="en-GB" sz="1200" b="1" i="0" kern="1200" dirty="0">
                <a:solidFill>
                  <a:schemeClr val="tx1"/>
                </a:solidFill>
                <a:effectLst/>
                <a:latin typeface="+mn-lt"/>
                <a:ea typeface="+mn-ea"/>
                <a:cs typeface="+mn-cs"/>
              </a:rPr>
              <a:t>Accuracy</a:t>
            </a:r>
            <a:r>
              <a:rPr lang="en-GB" sz="1200" b="0" i="0" kern="1200" dirty="0">
                <a:solidFill>
                  <a:schemeClr val="tx1"/>
                </a:solidFill>
                <a:effectLst/>
                <a:latin typeface="+mn-lt"/>
                <a:ea typeface="+mn-ea"/>
                <a:cs typeface="+mn-cs"/>
              </a:rPr>
              <a:t>: Overall correctness of predictions</a:t>
            </a:r>
          </a:p>
          <a:p>
            <a:r>
              <a:rPr lang="en-GB" sz="1200" b="1" i="0" kern="1200" dirty="0">
                <a:solidFill>
                  <a:schemeClr val="tx1"/>
                </a:solidFill>
                <a:effectLst/>
                <a:latin typeface="+mn-lt"/>
                <a:ea typeface="+mn-ea"/>
                <a:cs typeface="+mn-cs"/>
              </a:rPr>
              <a:t>Precision &amp; Recall</a:t>
            </a:r>
            <a:r>
              <a:rPr lang="en-GB" sz="1200" b="0" i="0" kern="1200" dirty="0">
                <a:solidFill>
                  <a:schemeClr val="tx1"/>
                </a:solidFill>
                <a:effectLst/>
                <a:latin typeface="+mn-lt"/>
                <a:ea typeface="+mn-ea"/>
                <a:cs typeface="+mn-cs"/>
              </a:rPr>
              <a:t>: Balance between targeting true positives and minimizing false contacts</a:t>
            </a:r>
          </a:p>
          <a:p>
            <a:r>
              <a:rPr lang="en-GB" sz="1200" b="1" i="0" kern="1200" dirty="0">
                <a:solidFill>
                  <a:schemeClr val="tx1"/>
                </a:solidFill>
                <a:effectLst/>
                <a:latin typeface="+mn-lt"/>
                <a:ea typeface="+mn-ea"/>
                <a:cs typeface="+mn-cs"/>
              </a:rPr>
              <a:t>AUC/ROC</a:t>
            </a:r>
            <a:r>
              <a:rPr lang="en-GB" sz="1200" b="0" i="0" kern="1200" dirty="0">
                <a:solidFill>
                  <a:schemeClr val="tx1"/>
                </a:solidFill>
                <a:effectLst/>
                <a:latin typeface="+mn-lt"/>
                <a:ea typeface="+mn-ea"/>
                <a:cs typeface="+mn-cs"/>
              </a:rPr>
              <a:t>: Model’s ability to distinguish subscribers from non-subscribers</a:t>
            </a:r>
          </a:p>
          <a:p>
            <a:r>
              <a:rPr lang="en-GB" sz="1200" b="1" i="0" kern="1200" dirty="0">
                <a:solidFill>
                  <a:schemeClr val="tx1"/>
                </a:solidFill>
                <a:effectLst/>
                <a:latin typeface="+mn-lt"/>
                <a:ea typeface="+mn-ea"/>
                <a:cs typeface="+mn-cs"/>
              </a:rPr>
              <a:t>Business ROI</a:t>
            </a:r>
            <a:r>
              <a:rPr lang="en-GB" sz="1200" b="0" i="0" kern="1200" dirty="0">
                <a:solidFill>
                  <a:schemeClr val="tx1"/>
                </a:solidFill>
                <a:effectLst/>
                <a:latin typeface="+mn-lt"/>
                <a:ea typeface="+mn-ea"/>
                <a:cs typeface="+mn-cs"/>
              </a:rPr>
              <a:t>: Increased conversion rate and reduced marketing costs</a:t>
            </a: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endParaRPr lang="en-GB" sz="1200" b="0" i="0" kern="1200" dirty="0">
              <a:solidFill>
                <a:schemeClr val="tx1"/>
              </a:solidFill>
              <a:effectLst/>
              <a:latin typeface="+mn-lt"/>
              <a:ea typeface="+mn-ea"/>
              <a:cs typeface="+mn-cs"/>
            </a:endParaRPr>
          </a:p>
          <a:p>
            <a:r>
              <a:rPr lang="en-GB" sz="1200" b="1" dirty="0"/>
              <a:t>Problem Statement &amp; Business Context</a:t>
            </a:r>
            <a:endParaRPr lang="en-GB" sz="1200" dirty="0"/>
          </a:p>
          <a:p>
            <a:r>
              <a:rPr lang="en-GB" sz="1200" dirty="0"/>
              <a:t>Bank needs to optimize marketing efforts for new term deposit product</a:t>
            </a:r>
          </a:p>
          <a:p>
            <a:r>
              <a:rPr lang="en-GB" sz="1200" dirty="0"/>
              <a:t>Current approach lacks targeting precision, leading to inefficient resource allocation</a:t>
            </a:r>
          </a:p>
          <a:p>
            <a:r>
              <a:rPr lang="en-GB" sz="1200" dirty="0"/>
              <a:t>Need data-driven method to identify high-probability customers</a:t>
            </a:r>
          </a:p>
          <a:p>
            <a:r>
              <a:rPr lang="en-GB" sz="1200" dirty="0"/>
              <a:t>Critical to improve conversion rates while minimizing marketing costs</a:t>
            </a:r>
          </a:p>
          <a:p>
            <a:r>
              <a:rPr lang="en-GB" sz="1200" b="1" dirty="0"/>
              <a:t>Business Objectives</a:t>
            </a:r>
            <a:endParaRPr lang="en-GB" sz="1200" dirty="0"/>
          </a:p>
          <a:p>
            <a:r>
              <a:rPr lang="en-GB" sz="1200" dirty="0"/>
              <a:t>Increase term deposit subscription rate among existing customers</a:t>
            </a:r>
          </a:p>
          <a:p>
            <a:r>
              <a:rPr lang="en-GB" sz="1200" dirty="0"/>
              <a:t>Reduce cost per acquisition through targeted marketing</a:t>
            </a:r>
          </a:p>
          <a:p>
            <a:r>
              <a:rPr lang="en-GB" sz="1200" dirty="0"/>
              <a:t>Improve customer engagement efficiency</a:t>
            </a:r>
          </a:p>
          <a:p>
            <a:r>
              <a:rPr lang="en-GB" sz="1200" dirty="0"/>
              <a:t>Optimize allocation of marketing resources</a:t>
            </a:r>
          </a:p>
          <a:p>
            <a:r>
              <a:rPr lang="en-GB" sz="1200" dirty="0"/>
              <a:t>Enhance customer experience by reducing unwanted contact</a:t>
            </a:r>
          </a:p>
          <a:p>
            <a:r>
              <a:rPr lang="en-GB" sz="1200" b="1" dirty="0"/>
              <a:t>Data Science Translation</a:t>
            </a:r>
            <a:endParaRPr lang="en-GB" sz="1200" dirty="0"/>
          </a:p>
          <a:p>
            <a:r>
              <a:rPr lang="en-GB" sz="1200" dirty="0"/>
              <a:t>Build binary classification model to predict term deposit subscription likelihood</a:t>
            </a:r>
          </a:p>
          <a:p>
            <a:r>
              <a:rPr lang="en-GB" sz="1200" dirty="0"/>
              <a:t>Identify key features indicating customer propensity to subscribe</a:t>
            </a:r>
          </a:p>
          <a:p>
            <a:r>
              <a:rPr lang="en-GB" sz="1200" dirty="0"/>
              <a:t>Develop scoring system for customer prioritization</a:t>
            </a:r>
          </a:p>
          <a:p>
            <a:r>
              <a:rPr lang="en-GB" sz="1200" dirty="0"/>
              <a:t>Create automated pipeline for regular model updates</a:t>
            </a:r>
          </a:p>
          <a:p>
            <a:r>
              <a:rPr lang="en-GB" sz="1200" dirty="0"/>
              <a:t>Implement drift detection for model maintenance</a:t>
            </a:r>
          </a:p>
          <a:p>
            <a:endParaRPr lang="en-GB" sz="1200" dirty="0"/>
          </a:p>
          <a:p>
            <a:endParaRPr lang="en-GB" sz="1200" b="0" i="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D035BD8A-1130-450E-B622-D9CAB337971D}" type="slidenum">
              <a:rPr lang="en-AU" smtClean="0"/>
              <a:t>2</a:t>
            </a:fld>
            <a:endParaRPr lang="en-AU"/>
          </a:p>
        </p:txBody>
      </p:sp>
    </p:spTree>
    <p:extLst>
      <p:ext uri="{BB962C8B-B14F-4D97-AF65-F5344CB8AC3E}">
        <p14:creationId xmlns:p14="http://schemas.microsoft.com/office/powerpoint/2010/main" val="656182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035BD8A-1130-450E-B622-D9CAB337971D}" type="slidenum">
              <a:rPr lang="en-AU" smtClean="0"/>
              <a:t>4</a:t>
            </a:fld>
            <a:endParaRPr lang="en-AU"/>
          </a:p>
        </p:txBody>
      </p:sp>
    </p:spTree>
    <p:extLst>
      <p:ext uri="{BB962C8B-B14F-4D97-AF65-F5344CB8AC3E}">
        <p14:creationId xmlns:p14="http://schemas.microsoft.com/office/powerpoint/2010/main" val="304974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D035BD8A-1130-450E-B622-D9CAB337971D}" type="slidenum">
              <a:rPr lang="en-AU" smtClean="0"/>
              <a:t>5</a:t>
            </a:fld>
            <a:endParaRPr lang="en-AU"/>
          </a:p>
        </p:txBody>
      </p:sp>
    </p:spTree>
    <p:extLst>
      <p:ext uri="{BB962C8B-B14F-4D97-AF65-F5344CB8AC3E}">
        <p14:creationId xmlns:p14="http://schemas.microsoft.com/office/powerpoint/2010/main" val="3767437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FEE5-8BF0-2AFC-4EF9-5DE0EBFE98C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4D97E830-EA4B-89D4-A302-6565CD381B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2D86620F-70BF-9CD0-A703-F0641C5F165D}"/>
              </a:ext>
            </a:extLst>
          </p:cNvPr>
          <p:cNvSpPr>
            <a:spLocks noGrp="1"/>
          </p:cNvSpPr>
          <p:nvPr>
            <p:ph type="dt" sz="half" idx="10"/>
          </p:nvPr>
        </p:nvSpPr>
        <p:spPr/>
        <p:txBody>
          <a:bodyPr/>
          <a:lstStyle/>
          <a:p>
            <a:fld id="{AC76FE2E-1EA2-434B-8287-D71ECE5B41E5}" type="datetimeFigureOut">
              <a:rPr lang="en-AU" smtClean="0"/>
              <a:t>22/06/2025</a:t>
            </a:fld>
            <a:endParaRPr lang="en-AU"/>
          </a:p>
        </p:txBody>
      </p:sp>
      <p:sp>
        <p:nvSpPr>
          <p:cNvPr id="5" name="Footer Placeholder 4">
            <a:extLst>
              <a:ext uri="{FF2B5EF4-FFF2-40B4-BE49-F238E27FC236}">
                <a16:creationId xmlns:a16="http://schemas.microsoft.com/office/drawing/2014/main" id="{C52A6EDF-F3F6-2B11-6871-5216F2ADF1F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7E32008-E4EA-06B5-19D6-1F20CD723C75}"/>
              </a:ext>
            </a:extLst>
          </p:cNvPr>
          <p:cNvSpPr>
            <a:spLocks noGrp="1"/>
          </p:cNvSpPr>
          <p:nvPr>
            <p:ph type="sldNum" sz="quarter" idx="12"/>
          </p:nvPr>
        </p:nvSpPr>
        <p:spPr/>
        <p:txBody>
          <a:bodyPr/>
          <a:lstStyle/>
          <a:p>
            <a:fld id="{0D5281F6-FF8E-B14F-8155-FF5D25F17D2E}" type="slidenum">
              <a:rPr lang="en-AU" smtClean="0"/>
              <a:t>‹#›</a:t>
            </a:fld>
            <a:endParaRPr lang="en-AU"/>
          </a:p>
        </p:txBody>
      </p:sp>
    </p:spTree>
    <p:extLst>
      <p:ext uri="{BB962C8B-B14F-4D97-AF65-F5344CB8AC3E}">
        <p14:creationId xmlns:p14="http://schemas.microsoft.com/office/powerpoint/2010/main" val="174091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A0077-11A4-EE4C-04C0-2332FA7BA890}"/>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F3002272-3AFC-5812-2B54-6E822CA253C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E687612B-BEA7-0AC1-DFC9-8CE0664720AC}"/>
              </a:ext>
            </a:extLst>
          </p:cNvPr>
          <p:cNvSpPr>
            <a:spLocks noGrp="1"/>
          </p:cNvSpPr>
          <p:nvPr>
            <p:ph type="dt" sz="half" idx="10"/>
          </p:nvPr>
        </p:nvSpPr>
        <p:spPr/>
        <p:txBody>
          <a:bodyPr/>
          <a:lstStyle/>
          <a:p>
            <a:fld id="{AC76FE2E-1EA2-434B-8287-D71ECE5B41E5}" type="datetimeFigureOut">
              <a:rPr lang="en-AU" smtClean="0"/>
              <a:t>22/06/2025</a:t>
            </a:fld>
            <a:endParaRPr lang="en-AU"/>
          </a:p>
        </p:txBody>
      </p:sp>
      <p:sp>
        <p:nvSpPr>
          <p:cNvPr id="5" name="Footer Placeholder 4">
            <a:extLst>
              <a:ext uri="{FF2B5EF4-FFF2-40B4-BE49-F238E27FC236}">
                <a16:creationId xmlns:a16="http://schemas.microsoft.com/office/drawing/2014/main" id="{B0E2BF97-901F-6CD1-DDA3-8926638B8C5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74D4CAD-CCF8-D0DD-2D05-517BE40915C4}"/>
              </a:ext>
            </a:extLst>
          </p:cNvPr>
          <p:cNvSpPr>
            <a:spLocks noGrp="1"/>
          </p:cNvSpPr>
          <p:nvPr>
            <p:ph type="sldNum" sz="quarter" idx="12"/>
          </p:nvPr>
        </p:nvSpPr>
        <p:spPr/>
        <p:txBody>
          <a:bodyPr/>
          <a:lstStyle/>
          <a:p>
            <a:fld id="{0D5281F6-FF8E-B14F-8155-FF5D25F17D2E}" type="slidenum">
              <a:rPr lang="en-AU" smtClean="0"/>
              <a:t>‹#›</a:t>
            </a:fld>
            <a:endParaRPr lang="en-AU"/>
          </a:p>
        </p:txBody>
      </p:sp>
    </p:spTree>
    <p:extLst>
      <p:ext uri="{BB962C8B-B14F-4D97-AF65-F5344CB8AC3E}">
        <p14:creationId xmlns:p14="http://schemas.microsoft.com/office/powerpoint/2010/main" val="183745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DC7AF4-8F53-C933-B1D3-6F803C21D82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81602AEA-B629-0504-5E9D-BE0782E2AC0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859FA6F9-038B-98B2-F9FE-DC67C894D180}"/>
              </a:ext>
            </a:extLst>
          </p:cNvPr>
          <p:cNvSpPr>
            <a:spLocks noGrp="1"/>
          </p:cNvSpPr>
          <p:nvPr>
            <p:ph type="dt" sz="half" idx="10"/>
          </p:nvPr>
        </p:nvSpPr>
        <p:spPr/>
        <p:txBody>
          <a:bodyPr/>
          <a:lstStyle/>
          <a:p>
            <a:fld id="{AC76FE2E-1EA2-434B-8287-D71ECE5B41E5}" type="datetimeFigureOut">
              <a:rPr lang="en-AU" smtClean="0"/>
              <a:t>22/06/2025</a:t>
            </a:fld>
            <a:endParaRPr lang="en-AU"/>
          </a:p>
        </p:txBody>
      </p:sp>
      <p:sp>
        <p:nvSpPr>
          <p:cNvPr id="5" name="Footer Placeholder 4">
            <a:extLst>
              <a:ext uri="{FF2B5EF4-FFF2-40B4-BE49-F238E27FC236}">
                <a16:creationId xmlns:a16="http://schemas.microsoft.com/office/drawing/2014/main" id="{4202F77A-6914-A70C-AF69-CF49591982F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27D96C-4195-5047-9A2C-2FBDAF17D3B5}"/>
              </a:ext>
            </a:extLst>
          </p:cNvPr>
          <p:cNvSpPr>
            <a:spLocks noGrp="1"/>
          </p:cNvSpPr>
          <p:nvPr>
            <p:ph type="sldNum" sz="quarter" idx="12"/>
          </p:nvPr>
        </p:nvSpPr>
        <p:spPr/>
        <p:txBody>
          <a:bodyPr/>
          <a:lstStyle/>
          <a:p>
            <a:fld id="{0D5281F6-FF8E-B14F-8155-FF5D25F17D2E}" type="slidenum">
              <a:rPr lang="en-AU" smtClean="0"/>
              <a:t>‹#›</a:t>
            </a:fld>
            <a:endParaRPr lang="en-AU"/>
          </a:p>
        </p:txBody>
      </p:sp>
    </p:spTree>
    <p:extLst>
      <p:ext uri="{BB962C8B-B14F-4D97-AF65-F5344CB8AC3E}">
        <p14:creationId xmlns:p14="http://schemas.microsoft.com/office/powerpoint/2010/main" val="263028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A693-FE60-EF20-A058-72FCB89BCA5C}"/>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769310C0-F7ED-7EC2-1BDB-EE122866FA7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2CC2E9FB-65A2-32BC-4875-731739654126}"/>
              </a:ext>
            </a:extLst>
          </p:cNvPr>
          <p:cNvSpPr>
            <a:spLocks noGrp="1"/>
          </p:cNvSpPr>
          <p:nvPr>
            <p:ph type="dt" sz="half" idx="10"/>
          </p:nvPr>
        </p:nvSpPr>
        <p:spPr/>
        <p:txBody>
          <a:bodyPr/>
          <a:lstStyle/>
          <a:p>
            <a:fld id="{AC76FE2E-1EA2-434B-8287-D71ECE5B41E5}" type="datetimeFigureOut">
              <a:rPr lang="en-AU" smtClean="0"/>
              <a:t>22/06/2025</a:t>
            </a:fld>
            <a:endParaRPr lang="en-AU"/>
          </a:p>
        </p:txBody>
      </p:sp>
      <p:sp>
        <p:nvSpPr>
          <p:cNvPr id="5" name="Footer Placeholder 4">
            <a:extLst>
              <a:ext uri="{FF2B5EF4-FFF2-40B4-BE49-F238E27FC236}">
                <a16:creationId xmlns:a16="http://schemas.microsoft.com/office/drawing/2014/main" id="{CD21B69D-983D-4EEA-1085-FCDEC7A5097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22B4ABC-9218-1D0F-0411-E07498C4E716}"/>
              </a:ext>
            </a:extLst>
          </p:cNvPr>
          <p:cNvSpPr>
            <a:spLocks noGrp="1"/>
          </p:cNvSpPr>
          <p:nvPr>
            <p:ph type="sldNum" sz="quarter" idx="12"/>
          </p:nvPr>
        </p:nvSpPr>
        <p:spPr/>
        <p:txBody>
          <a:bodyPr/>
          <a:lstStyle/>
          <a:p>
            <a:fld id="{0D5281F6-FF8E-B14F-8155-FF5D25F17D2E}" type="slidenum">
              <a:rPr lang="en-AU" smtClean="0"/>
              <a:t>‹#›</a:t>
            </a:fld>
            <a:endParaRPr lang="en-AU"/>
          </a:p>
        </p:txBody>
      </p:sp>
    </p:spTree>
    <p:extLst>
      <p:ext uri="{BB962C8B-B14F-4D97-AF65-F5344CB8AC3E}">
        <p14:creationId xmlns:p14="http://schemas.microsoft.com/office/powerpoint/2010/main" val="1832449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76ED-F964-F89C-BB6E-4FA3FF9345C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4C801AD5-1884-C635-9338-161850DA4D7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45F605B-FE04-B01C-881E-B14836A60A2D}"/>
              </a:ext>
            </a:extLst>
          </p:cNvPr>
          <p:cNvSpPr>
            <a:spLocks noGrp="1"/>
          </p:cNvSpPr>
          <p:nvPr>
            <p:ph type="dt" sz="half" idx="10"/>
          </p:nvPr>
        </p:nvSpPr>
        <p:spPr/>
        <p:txBody>
          <a:bodyPr/>
          <a:lstStyle/>
          <a:p>
            <a:fld id="{AC76FE2E-1EA2-434B-8287-D71ECE5B41E5}" type="datetimeFigureOut">
              <a:rPr lang="en-AU" smtClean="0"/>
              <a:t>22/06/2025</a:t>
            </a:fld>
            <a:endParaRPr lang="en-AU"/>
          </a:p>
        </p:txBody>
      </p:sp>
      <p:sp>
        <p:nvSpPr>
          <p:cNvPr id="5" name="Footer Placeholder 4">
            <a:extLst>
              <a:ext uri="{FF2B5EF4-FFF2-40B4-BE49-F238E27FC236}">
                <a16:creationId xmlns:a16="http://schemas.microsoft.com/office/drawing/2014/main" id="{96967E29-5307-6EB4-C26F-A8B7CD75CCD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371A8D6-BBFE-76AD-C273-302A0FBBB555}"/>
              </a:ext>
            </a:extLst>
          </p:cNvPr>
          <p:cNvSpPr>
            <a:spLocks noGrp="1"/>
          </p:cNvSpPr>
          <p:nvPr>
            <p:ph type="sldNum" sz="quarter" idx="12"/>
          </p:nvPr>
        </p:nvSpPr>
        <p:spPr/>
        <p:txBody>
          <a:bodyPr/>
          <a:lstStyle/>
          <a:p>
            <a:fld id="{0D5281F6-FF8E-B14F-8155-FF5D25F17D2E}" type="slidenum">
              <a:rPr lang="en-AU" smtClean="0"/>
              <a:t>‹#›</a:t>
            </a:fld>
            <a:endParaRPr lang="en-AU"/>
          </a:p>
        </p:txBody>
      </p:sp>
    </p:spTree>
    <p:extLst>
      <p:ext uri="{BB962C8B-B14F-4D97-AF65-F5344CB8AC3E}">
        <p14:creationId xmlns:p14="http://schemas.microsoft.com/office/powerpoint/2010/main" val="2758999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ED2B-4919-732D-93DC-83AC26050EB2}"/>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EEEF963-026F-A58A-A2AA-E31EC19CA1C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F65CDBB0-D726-E7A1-D288-8D5FF0270FF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B084F574-1BD8-C000-F058-F6D97F228CD4}"/>
              </a:ext>
            </a:extLst>
          </p:cNvPr>
          <p:cNvSpPr>
            <a:spLocks noGrp="1"/>
          </p:cNvSpPr>
          <p:nvPr>
            <p:ph type="dt" sz="half" idx="10"/>
          </p:nvPr>
        </p:nvSpPr>
        <p:spPr/>
        <p:txBody>
          <a:bodyPr/>
          <a:lstStyle/>
          <a:p>
            <a:fld id="{AC76FE2E-1EA2-434B-8287-D71ECE5B41E5}" type="datetimeFigureOut">
              <a:rPr lang="en-AU" smtClean="0"/>
              <a:t>22/06/2025</a:t>
            </a:fld>
            <a:endParaRPr lang="en-AU"/>
          </a:p>
        </p:txBody>
      </p:sp>
      <p:sp>
        <p:nvSpPr>
          <p:cNvPr id="6" name="Footer Placeholder 5">
            <a:extLst>
              <a:ext uri="{FF2B5EF4-FFF2-40B4-BE49-F238E27FC236}">
                <a16:creationId xmlns:a16="http://schemas.microsoft.com/office/drawing/2014/main" id="{7B417E6B-9989-5D75-2766-1DAA6B6892B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DAAEB5C-9C2B-D1DC-3BF3-9763731F8CE0}"/>
              </a:ext>
            </a:extLst>
          </p:cNvPr>
          <p:cNvSpPr>
            <a:spLocks noGrp="1"/>
          </p:cNvSpPr>
          <p:nvPr>
            <p:ph type="sldNum" sz="quarter" idx="12"/>
          </p:nvPr>
        </p:nvSpPr>
        <p:spPr/>
        <p:txBody>
          <a:bodyPr/>
          <a:lstStyle/>
          <a:p>
            <a:fld id="{0D5281F6-FF8E-B14F-8155-FF5D25F17D2E}" type="slidenum">
              <a:rPr lang="en-AU" smtClean="0"/>
              <a:t>‹#›</a:t>
            </a:fld>
            <a:endParaRPr lang="en-AU"/>
          </a:p>
        </p:txBody>
      </p:sp>
    </p:spTree>
    <p:extLst>
      <p:ext uri="{BB962C8B-B14F-4D97-AF65-F5344CB8AC3E}">
        <p14:creationId xmlns:p14="http://schemas.microsoft.com/office/powerpoint/2010/main" val="232385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93F3-4964-44B3-772E-5D84CA92BCD1}"/>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41C59020-D1B6-64DE-D9DE-8A77A2650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8707CAE-1C53-363A-D048-10E782D64C4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5BB19FCA-36AB-A752-8689-1DA07E7AD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8174106-2245-3432-36C2-F9B8DF8C210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AFB2FAA2-25F0-7D48-3823-C94C850C9D5B}"/>
              </a:ext>
            </a:extLst>
          </p:cNvPr>
          <p:cNvSpPr>
            <a:spLocks noGrp="1"/>
          </p:cNvSpPr>
          <p:nvPr>
            <p:ph type="dt" sz="half" idx="10"/>
          </p:nvPr>
        </p:nvSpPr>
        <p:spPr/>
        <p:txBody>
          <a:bodyPr/>
          <a:lstStyle/>
          <a:p>
            <a:fld id="{AC76FE2E-1EA2-434B-8287-D71ECE5B41E5}" type="datetimeFigureOut">
              <a:rPr lang="en-AU" smtClean="0"/>
              <a:t>22/06/2025</a:t>
            </a:fld>
            <a:endParaRPr lang="en-AU"/>
          </a:p>
        </p:txBody>
      </p:sp>
      <p:sp>
        <p:nvSpPr>
          <p:cNvPr id="8" name="Footer Placeholder 7">
            <a:extLst>
              <a:ext uri="{FF2B5EF4-FFF2-40B4-BE49-F238E27FC236}">
                <a16:creationId xmlns:a16="http://schemas.microsoft.com/office/drawing/2014/main" id="{62F3EDF0-C6FD-1601-2249-CF801E51CFB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F12B6E0-0253-0F07-F600-58EEA2FE364C}"/>
              </a:ext>
            </a:extLst>
          </p:cNvPr>
          <p:cNvSpPr>
            <a:spLocks noGrp="1"/>
          </p:cNvSpPr>
          <p:nvPr>
            <p:ph type="sldNum" sz="quarter" idx="12"/>
          </p:nvPr>
        </p:nvSpPr>
        <p:spPr/>
        <p:txBody>
          <a:bodyPr/>
          <a:lstStyle/>
          <a:p>
            <a:fld id="{0D5281F6-FF8E-B14F-8155-FF5D25F17D2E}" type="slidenum">
              <a:rPr lang="en-AU" smtClean="0"/>
              <a:t>‹#›</a:t>
            </a:fld>
            <a:endParaRPr lang="en-AU"/>
          </a:p>
        </p:txBody>
      </p:sp>
    </p:spTree>
    <p:extLst>
      <p:ext uri="{BB962C8B-B14F-4D97-AF65-F5344CB8AC3E}">
        <p14:creationId xmlns:p14="http://schemas.microsoft.com/office/powerpoint/2010/main" val="685661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00E3-74F3-E308-AB2B-A3428C6FF8A1}"/>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34B136D5-FDA2-08D4-5984-36FBC1F1D9D5}"/>
              </a:ext>
            </a:extLst>
          </p:cNvPr>
          <p:cNvSpPr>
            <a:spLocks noGrp="1"/>
          </p:cNvSpPr>
          <p:nvPr>
            <p:ph type="dt" sz="half" idx="10"/>
          </p:nvPr>
        </p:nvSpPr>
        <p:spPr/>
        <p:txBody>
          <a:bodyPr/>
          <a:lstStyle/>
          <a:p>
            <a:fld id="{AC76FE2E-1EA2-434B-8287-D71ECE5B41E5}" type="datetimeFigureOut">
              <a:rPr lang="en-AU" smtClean="0"/>
              <a:t>22/06/2025</a:t>
            </a:fld>
            <a:endParaRPr lang="en-AU"/>
          </a:p>
        </p:txBody>
      </p:sp>
      <p:sp>
        <p:nvSpPr>
          <p:cNvPr id="4" name="Footer Placeholder 3">
            <a:extLst>
              <a:ext uri="{FF2B5EF4-FFF2-40B4-BE49-F238E27FC236}">
                <a16:creationId xmlns:a16="http://schemas.microsoft.com/office/drawing/2014/main" id="{E4BCD224-8D0F-FC62-6909-A1A45908C72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87243B8-59BD-9651-6FCB-9621FCFB5FEB}"/>
              </a:ext>
            </a:extLst>
          </p:cNvPr>
          <p:cNvSpPr>
            <a:spLocks noGrp="1"/>
          </p:cNvSpPr>
          <p:nvPr>
            <p:ph type="sldNum" sz="quarter" idx="12"/>
          </p:nvPr>
        </p:nvSpPr>
        <p:spPr/>
        <p:txBody>
          <a:bodyPr/>
          <a:lstStyle/>
          <a:p>
            <a:fld id="{0D5281F6-FF8E-B14F-8155-FF5D25F17D2E}" type="slidenum">
              <a:rPr lang="en-AU" smtClean="0"/>
              <a:t>‹#›</a:t>
            </a:fld>
            <a:endParaRPr lang="en-AU"/>
          </a:p>
        </p:txBody>
      </p:sp>
    </p:spTree>
    <p:extLst>
      <p:ext uri="{BB962C8B-B14F-4D97-AF65-F5344CB8AC3E}">
        <p14:creationId xmlns:p14="http://schemas.microsoft.com/office/powerpoint/2010/main" val="164138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B259D9-7CD5-F448-7A5E-3540384E581A}"/>
              </a:ext>
            </a:extLst>
          </p:cNvPr>
          <p:cNvSpPr>
            <a:spLocks noGrp="1"/>
          </p:cNvSpPr>
          <p:nvPr>
            <p:ph type="dt" sz="half" idx="10"/>
          </p:nvPr>
        </p:nvSpPr>
        <p:spPr/>
        <p:txBody>
          <a:bodyPr/>
          <a:lstStyle/>
          <a:p>
            <a:fld id="{AC76FE2E-1EA2-434B-8287-D71ECE5B41E5}" type="datetimeFigureOut">
              <a:rPr lang="en-AU" smtClean="0"/>
              <a:t>22/06/2025</a:t>
            </a:fld>
            <a:endParaRPr lang="en-AU"/>
          </a:p>
        </p:txBody>
      </p:sp>
      <p:sp>
        <p:nvSpPr>
          <p:cNvPr id="3" name="Footer Placeholder 2">
            <a:extLst>
              <a:ext uri="{FF2B5EF4-FFF2-40B4-BE49-F238E27FC236}">
                <a16:creationId xmlns:a16="http://schemas.microsoft.com/office/drawing/2014/main" id="{9EACF3F7-D753-0CC0-0A6A-64335CC4DE0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6703A33-5B18-2D50-8D4A-2AC95E04A7E5}"/>
              </a:ext>
            </a:extLst>
          </p:cNvPr>
          <p:cNvSpPr>
            <a:spLocks noGrp="1"/>
          </p:cNvSpPr>
          <p:nvPr>
            <p:ph type="sldNum" sz="quarter" idx="12"/>
          </p:nvPr>
        </p:nvSpPr>
        <p:spPr/>
        <p:txBody>
          <a:bodyPr/>
          <a:lstStyle/>
          <a:p>
            <a:fld id="{0D5281F6-FF8E-B14F-8155-FF5D25F17D2E}" type="slidenum">
              <a:rPr lang="en-AU" smtClean="0"/>
              <a:t>‹#›</a:t>
            </a:fld>
            <a:endParaRPr lang="en-AU"/>
          </a:p>
        </p:txBody>
      </p:sp>
    </p:spTree>
    <p:extLst>
      <p:ext uri="{BB962C8B-B14F-4D97-AF65-F5344CB8AC3E}">
        <p14:creationId xmlns:p14="http://schemas.microsoft.com/office/powerpoint/2010/main" val="1995902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C0EA-2B4A-300F-CC25-FB09B48AEA7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B5D30A88-3154-2956-13C6-59F525554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D7D0B3FB-0D63-5052-331D-E6DF174AD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293F8BD-F27C-8078-4009-4054AD39C496}"/>
              </a:ext>
            </a:extLst>
          </p:cNvPr>
          <p:cNvSpPr>
            <a:spLocks noGrp="1"/>
          </p:cNvSpPr>
          <p:nvPr>
            <p:ph type="dt" sz="half" idx="10"/>
          </p:nvPr>
        </p:nvSpPr>
        <p:spPr/>
        <p:txBody>
          <a:bodyPr/>
          <a:lstStyle/>
          <a:p>
            <a:fld id="{AC76FE2E-1EA2-434B-8287-D71ECE5B41E5}" type="datetimeFigureOut">
              <a:rPr lang="en-AU" smtClean="0"/>
              <a:t>22/06/2025</a:t>
            </a:fld>
            <a:endParaRPr lang="en-AU"/>
          </a:p>
        </p:txBody>
      </p:sp>
      <p:sp>
        <p:nvSpPr>
          <p:cNvPr id="6" name="Footer Placeholder 5">
            <a:extLst>
              <a:ext uri="{FF2B5EF4-FFF2-40B4-BE49-F238E27FC236}">
                <a16:creationId xmlns:a16="http://schemas.microsoft.com/office/drawing/2014/main" id="{482DD14A-97A2-3A42-4A2C-10D78E29E9C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DCD6A1F-F274-D0D5-ED21-7116A1D73B31}"/>
              </a:ext>
            </a:extLst>
          </p:cNvPr>
          <p:cNvSpPr>
            <a:spLocks noGrp="1"/>
          </p:cNvSpPr>
          <p:nvPr>
            <p:ph type="sldNum" sz="quarter" idx="12"/>
          </p:nvPr>
        </p:nvSpPr>
        <p:spPr/>
        <p:txBody>
          <a:bodyPr/>
          <a:lstStyle/>
          <a:p>
            <a:fld id="{0D5281F6-FF8E-B14F-8155-FF5D25F17D2E}" type="slidenum">
              <a:rPr lang="en-AU" smtClean="0"/>
              <a:t>‹#›</a:t>
            </a:fld>
            <a:endParaRPr lang="en-AU"/>
          </a:p>
        </p:txBody>
      </p:sp>
    </p:spTree>
    <p:extLst>
      <p:ext uri="{BB962C8B-B14F-4D97-AF65-F5344CB8AC3E}">
        <p14:creationId xmlns:p14="http://schemas.microsoft.com/office/powerpoint/2010/main" val="3636015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80F3-E730-DC0A-9F63-02DD4BA4193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227D1311-FCC3-23CE-C9F1-F28EF0A1F3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33880227-5917-9B0B-CC82-E8F72CE46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E1C6108-8C7D-4051-2640-C82F9BF57B71}"/>
              </a:ext>
            </a:extLst>
          </p:cNvPr>
          <p:cNvSpPr>
            <a:spLocks noGrp="1"/>
          </p:cNvSpPr>
          <p:nvPr>
            <p:ph type="dt" sz="half" idx="10"/>
          </p:nvPr>
        </p:nvSpPr>
        <p:spPr/>
        <p:txBody>
          <a:bodyPr/>
          <a:lstStyle/>
          <a:p>
            <a:fld id="{AC76FE2E-1EA2-434B-8287-D71ECE5B41E5}" type="datetimeFigureOut">
              <a:rPr lang="en-AU" smtClean="0"/>
              <a:t>22/06/2025</a:t>
            </a:fld>
            <a:endParaRPr lang="en-AU"/>
          </a:p>
        </p:txBody>
      </p:sp>
      <p:sp>
        <p:nvSpPr>
          <p:cNvPr id="6" name="Footer Placeholder 5">
            <a:extLst>
              <a:ext uri="{FF2B5EF4-FFF2-40B4-BE49-F238E27FC236}">
                <a16:creationId xmlns:a16="http://schemas.microsoft.com/office/drawing/2014/main" id="{AA8A5EB5-0C34-9DB0-BE9B-6C42E934FC6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6C25F44-11C7-E91F-9EE1-EBD6B70A6AE7}"/>
              </a:ext>
            </a:extLst>
          </p:cNvPr>
          <p:cNvSpPr>
            <a:spLocks noGrp="1"/>
          </p:cNvSpPr>
          <p:nvPr>
            <p:ph type="sldNum" sz="quarter" idx="12"/>
          </p:nvPr>
        </p:nvSpPr>
        <p:spPr/>
        <p:txBody>
          <a:bodyPr/>
          <a:lstStyle/>
          <a:p>
            <a:fld id="{0D5281F6-FF8E-B14F-8155-FF5D25F17D2E}" type="slidenum">
              <a:rPr lang="en-AU" smtClean="0"/>
              <a:t>‹#›</a:t>
            </a:fld>
            <a:endParaRPr lang="en-AU"/>
          </a:p>
        </p:txBody>
      </p:sp>
    </p:spTree>
    <p:extLst>
      <p:ext uri="{BB962C8B-B14F-4D97-AF65-F5344CB8AC3E}">
        <p14:creationId xmlns:p14="http://schemas.microsoft.com/office/powerpoint/2010/main" val="262921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1412D1-9E21-EFC6-64BD-313A37B3BA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75938381-EA1E-4305-DA86-AAD2608CF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2EB1CD70-F92A-0859-2766-0AA0DF377D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C76FE2E-1EA2-434B-8287-D71ECE5B41E5}" type="datetimeFigureOut">
              <a:rPr lang="en-AU" smtClean="0"/>
              <a:t>22/06/2025</a:t>
            </a:fld>
            <a:endParaRPr lang="en-AU"/>
          </a:p>
        </p:txBody>
      </p:sp>
      <p:sp>
        <p:nvSpPr>
          <p:cNvPr id="5" name="Footer Placeholder 4">
            <a:extLst>
              <a:ext uri="{FF2B5EF4-FFF2-40B4-BE49-F238E27FC236}">
                <a16:creationId xmlns:a16="http://schemas.microsoft.com/office/drawing/2014/main" id="{6DA766F2-ABBE-625C-61FA-675D2AB30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6E527F4F-70C4-82E1-4040-38CCA04462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5281F6-FF8E-B14F-8155-FF5D25F17D2E}" type="slidenum">
              <a:rPr lang="en-AU" smtClean="0"/>
              <a:t>‹#›</a:t>
            </a:fld>
            <a:endParaRPr lang="en-AU"/>
          </a:p>
        </p:txBody>
      </p:sp>
    </p:spTree>
    <p:extLst>
      <p:ext uri="{BB962C8B-B14F-4D97-AF65-F5344CB8AC3E}">
        <p14:creationId xmlns:p14="http://schemas.microsoft.com/office/powerpoint/2010/main" val="4118939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jpeg"/><Relationship Id="rId7"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392F-E367-E28E-64DF-557F84BCB511}"/>
              </a:ext>
            </a:extLst>
          </p:cNvPr>
          <p:cNvSpPr>
            <a:spLocks noGrp="1"/>
          </p:cNvSpPr>
          <p:nvPr>
            <p:ph type="ctrTitle"/>
          </p:nvPr>
        </p:nvSpPr>
        <p:spPr>
          <a:xfrm>
            <a:off x="1524000" y="1446213"/>
            <a:ext cx="9144000" cy="2387600"/>
          </a:xfrm>
        </p:spPr>
        <p:txBody>
          <a:bodyPr/>
          <a:lstStyle/>
          <a:p>
            <a:r>
              <a:rPr lang="en-AU" dirty="0">
                <a:solidFill>
                  <a:schemeClr val="bg1"/>
                </a:solidFill>
                <a:latin typeface="Aharoni"/>
                <a:cs typeface="Aharoni"/>
              </a:rPr>
              <a:t>Predicting customer </a:t>
            </a:r>
            <a:r>
              <a:rPr lang="en-AU">
                <a:solidFill>
                  <a:schemeClr val="bg1"/>
                </a:solidFill>
                <a:latin typeface="Aharoni"/>
                <a:cs typeface="Aharoni"/>
              </a:rPr>
              <a:t>response</a:t>
            </a:r>
            <a:endParaRPr lang="en-US">
              <a:solidFill>
                <a:schemeClr val="bg1"/>
              </a:solidFill>
            </a:endParaRPr>
          </a:p>
        </p:txBody>
      </p:sp>
      <p:sp>
        <p:nvSpPr>
          <p:cNvPr id="3" name="Subtitle 2">
            <a:extLst>
              <a:ext uri="{FF2B5EF4-FFF2-40B4-BE49-F238E27FC236}">
                <a16:creationId xmlns:a16="http://schemas.microsoft.com/office/drawing/2014/main" id="{CC864BA4-4B74-6E92-BB64-237D9B62D561}"/>
              </a:ext>
            </a:extLst>
          </p:cNvPr>
          <p:cNvSpPr>
            <a:spLocks noGrp="1"/>
          </p:cNvSpPr>
          <p:nvPr>
            <p:ph type="subTitle" idx="1"/>
          </p:nvPr>
        </p:nvSpPr>
        <p:spPr>
          <a:xfrm>
            <a:off x="1524000" y="3925888"/>
            <a:ext cx="9144000" cy="1655762"/>
          </a:xfrm>
        </p:spPr>
        <p:txBody>
          <a:bodyPr vert="horz" lIns="91440" tIns="45720" rIns="91440" bIns="45720" rtlCol="0" anchor="t">
            <a:normAutofit/>
          </a:bodyPr>
          <a:lstStyle/>
          <a:p>
            <a:r>
              <a:rPr lang="en-AU" dirty="0">
                <a:solidFill>
                  <a:schemeClr val="bg1"/>
                </a:solidFill>
                <a:latin typeface="Aharoni"/>
                <a:cs typeface="Aharoni"/>
              </a:rPr>
              <a:t>Report</a:t>
            </a:r>
            <a:endParaRPr lang="en-US" dirty="0">
              <a:solidFill>
                <a:schemeClr val="bg1"/>
              </a:solidFill>
              <a:latin typeface="Aharoni"/>
              <a:cs typeface="Aharoni"/>
            </a:endParaRPr>
          </a:p>
          <a:p>
            <a:r>
              <a:rPr lang="en-AU">
                <a:solidFill>
                  <a:schemeClr val="bg1"/>
                </a:solidFill>
                <a:latin typeface="Aharoni"/>
                <a:cs typeface="Aharoni"/>
              </a:rPr>
              <a:t>William Meehan</a:t>
            </a:r>
            <a:endParaRPr lang="en-AU" dirty="0">
              <a:solidFill>
                <a:schemeClr val="bg1"/>
              </a:solidFill>
              <a:latin typeface="Aharoni"/>
              <a:cs typeface="Aharoni"/>
            </a:endParaRPr>
          </a:p>
        </p:txBody>
      </p:sp>
      <p:pic>
        <p:nvPicPr>
          <p:cNvPr id="7" name="Picture 6" descr="A logo with white text&#10;&#10;Description automatically generated">
            <a:extLst>
              <a:ext uri="{FF2B5EF4-FFF2-40B4-BE49-F238E27FC236}">
                <a16:creationId xmlns:a16="http://schemas.microsoft.com/office/drawing/2014/main" id="{447FE046-4560-46B2-EF33-F4433D85CA38}"/>
              </a:ext>
            </a:extLst>
          </p:cNvPr>
          <p:cNvPicPr>
            <a:picLocks noChangeAspect="1"/>
          </p:cNvPicPr>
          <p:nvPr/>
        </p:nvPicPr>
        <p:blipFill>
          <a:blip r:embed="rId2"/>
          <a:stretch>
            <a:fillRect/>
          </a:stretch>
        </p:blipFill>
        <p:spPr>
          <a:xfrm>
            <a:off x="166688" y="66675"/>
            <a:ext cx="2143125" cy="1200150"/>
          </a:xfrm>
          <a:prstGeom prst="rect">
            <a:avLst/>
          </a:prstGeom>
        </p:spPr>
      </p:pic>
      <p:pic>
        <p:nvPicPr>
          <p:cNvPr id="8" name="Picture 7" descr="Logo, company name&#10;&#10;Description automatically generated">
            <a:extLst>
              <a:ext uri="{FF2B5EF4-FFF2-40B4-BE49-F238E27FC236}">
                <a16:creationId xmlns:a16="http://schemas.microsoft.com/office/drawing/2014/main" id="{52DE8AF2-FF2A-932C-E872-ED24D583D283}"/>
              </a:ext>
            </a:extLst>
          </p:cNvPr>
          <p:cNvPicPr>
            <a:picLocks noChangeAspect="1"/>
          </p:cNvPicPr>
          <p:nvPr/>
        </p:nvPicPr>
        <p:blipFill>
          <a:blip r:embed="rId3"/>
          <a:stretch>
            <a:fillRect/>
          </a:stretch>
        </p:blipFill>
        <p:spPr>
          <a:xfrm>
            <a:off x="10167938" y="395288"/>
            <a:ext cx="1914525" cy="542925"/>
          </a:xfrm>
          <a:prstGeom prst="rect">
            <a:avLst/>
          </a:prstGeom>
        </p:spPr>
      </p:pic>
      <p:cxnSp>
        <p:nvCxnSpPr>
          <p:cNvPr id="9" name="Connector: Curved 8">
            <a:extLst>
              <a:ext uri="{FF2B5EF4-FFF2-40B4-BE49-F238E27FC236}">
                <a16:creationId xmlns:a16="http://schemas.microsoft.com/office/drawing/2014/main" id="{DAB8AE9F-2EC5-8E5C-4E63-7BEFE4A30039}"/>
              </a:ext>
            </a:extLst>
          </p:cNvPr>
          <p:cNvCxnSpPr/>
          <p:nvPr/>
        </p:nvCxnSpPr>
        <p:spPr>
          <a:xfrm flipH="1">
            <a:off x="6772582" y="3350945"/>
            <a:ext cx="5419418" cy="3507426"/>
          </a:xfrm>
          <a:prstGeom prst="curvedConnector3">
            <a:avLst/>
          </a:prstGeom>
          <a:ln>
            <a:solidFill>
              <a:srgbClr val="FEE40B"/>
            </a:solidFill>
          </a:ln>
        </p:spPr>
        <p:style>
          <a:lnRef idx="3">
            <a:schemeClr val="accent2"/>
          </a:lnRef>
          <a:fillRef idx="0">
            <a:schemeClr val="accent2"/>
          </a:fillRef>
          <a:effectRef idx="2">
            <a:schemeClr val="accent2"/>
          </a:effectRef>
          <a:fontRef idx="minor">
            <a:schemeClr val="tx1"/>
          </a:fontRef>
        </p:style>
      </p:cxnSp>
      <p:cxnSp>
        <p:nvCxnSpPr>
          <p:cNvPr id="11" name="Connector: Curved 10">
            <a:extLst>
              <a:ext uri="{FF2B5EF4-FFF2-40B4-BE49-F238E27FC236}">
                <a16:creationId xmlns:a16="http://schemas.microsoft.com/office/drawing/2014/main" id="{D19EF950-9F8C-48CE-01B3-99C631785F78}"/>
              </a:ext>
            </a:extLst>
          </p:cNvPr>
          <p:cNvCxnSpPr>
            <a:cxnSpLocks/>
          </p:cNvCxnSpPr>
          <p:nvPr/>
        </p:nvCxnSpPr>
        <p:spPr>
          <a:xfrm flipH="1">
            <a:off x="7576417" y="3539706"/>
            <a:ext cx="4611809" cy="3317578"/>
          </a:xfrm>
          <a:prstGeom prst="curvedConnector3">
            <a:avLst/>
          </a:prstGeom>
          <a:ln>
            <a:solidFill>
              <a:srgbClr val="FEE40B"/>
            </a:solidFill>
          </a:ln>
        </p:spPr>
        <p:style>
          <a:lnRef idx="3">
            <a:schemeClr val="accent2"/>
          </a:lnRef>
          <a:fillRef idx="0">
            <a:schemeClr val="accent2"/>
          </a:fillRef>
          <a:effectRef idx="2">
            <a:schemeClr val="accent2"/>
          </a:effectRef>
          <a:fontRef idx="minor">
            <a:schemeClr val="tx1"/>
          </a:fontRef>
        </p:style>
      </p:cxnSp>
      <p:cxnSp>
        <p:nvCxnSpPr>
          <p:cNvPr id="13" name="Connector: Curved 12">
            <a:extLst>
              <a:ext uri="{FF2B5EF4-FFF2-40B4-BE49-F238E27FC236}">
                <a16:creationId xmlns:a16="http://schemas.microsoft.com/office/drawing/2014/main" id="{0B4EA820-7829-F597-0CEE-2B573762D02A}"/>
              </a:ext>
            </a:extLst>
          </p:cNvPr>
          <p:cNvCxnSpPr>
            <a:cxnSpLocks/>
          </p:cNvCxnSpPr>
          <p:nvPr/>
        </p:nvCxnSpPr>
        <p:spPr>
          <a:xfrm flipH="1">
            <a:off x="8395187" y="3776788"/>
            <a:ext cx="3794731" cy="3083171"/>
          </a:xfrm>
          <a:prstGeom prst="curvedConnector3">
            <a:avLst/>
          </a:prstGeom>
          <a:ln>
            <a:solidFill>
              <a:srgbClr val="FEE40B"/>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867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AD566-18E5-5B58-59E9-79E20E687EE9}"/>
              </a:ext>
            </a:extLst>
          </p:cNvPr>
          <p:cNvSpPr>
            <a:spLocks noGrp="1"/>
          </p:cNvSpPr>
          <p:nvPr>
            <p:ph type="title"/>
          </p:nvPr>
        </p:nvSpPr>
        <p:spPr/>
        <p:txBody>
          <a:bodyPr/>
          <a:lstStyle/>
          <a:p>
            <a:r>
              <a:rPr lang="en-US" dirty="0">
                <a:latin typeface="Aharoni"/>
                <a:cs typeface="Aharoni"/>
              </a:rPr>
              <a:t>Overview</a:t>
            </a:r>
          </a:p>
        </p:txBody>
      </p:sp>
      <p:sp>
        <p:nvSpPr>
          <p:cNvPr id="3" name="Content Placeholder 2">
            <a:extLst>
              <a:ext uri="{FF2B5EF4-FFF2-40B4-BE49-F238E27FC236}">
                <a16:creationId xmlns:a16="http://schemas.microsoft.com/office/drawing/2014/main" id="{CC9DAC88-FDD8-9A97-9508-4100A5F367B3}"/>
              </a:ext>
            </a:extLst>
          </p:cNvPr>
          <p:cNvSpPr>
            <a:spLocks noGrp="1"/>
          </p:cNvSpPr>
          <p:nvPr>
            <p:ph idx="1"/>
          </p:nvPr>
        </p:nvSpPr>
        <p:spPr>
          <a:xfrm>
            <a:off x="838200" y="1690688"/>
            <a:ext cx="5427135" cy="4351338"/>
          </a:xfrm>
        </p:spPr>
        <p:txBody>
          <a:bodyPr vert="horz" lIns="91440" tIns="45720" rIns="91440" bIns="45720" rtlCol="0" anchor="t">
            <a:noAutofit/>
          </a:bodyPr>
          <a:lstStyle/>
          <a:p>
            <a:r>
              <a:rPr lang="en-GB" sz="1200" b="1" dirty="0"/>
              <a:t>Problem Statement &amp; Business Objectives</a:t>
            </a:r>
            <a:endParaRPr lang="en-GB" sz="1200" dirty="0"/>
          </a:p>
          <a:p>
            <a:pPr lvl="1"/>
            <a:r>
              <a:rPr lang="en-GB" sz="1200" dirty="0"/>
              <a:t>Business goal: </a:t>
            </a:r>
            <a:r>
              <a:rPr lang="en-GB" sz="1200" b="1" dirty="0"/>
              <a:t>Increase term deposit subscriptions</a:t>
            </a:r>
            <a:r>
              <a:rPr lang="en-GB" sz="1200" dirty="0"/>
              <a:t> through targeted marketing</a:t>
            </a:r>
          </a:p>
          <a:p>
            <a:pPr lvl="1"/>
            <a:r>
              <a:rPr lang="en-GB" sz="1200" dirty="0"/>
              <a:t>Challenge: </a:t>
            </a:r>
            <a:r>
              <a:rPr lang="en-GB" sz="1200" b="1" dirty="0"/>
              <a:t>Identify customers most likely to subscribe</a:t>
            </a:r>
            <a:r>
              <a:rPr lang="en-GB" sz="1200" dirty="0"/>
              <a:t> using available data</a:t>
            </a:r>
          </a:p>
          <a:p>
            <a:pPr lvl="1"/>
            <a:r>
              <a:rPr lang="en-GB" sz="1200" dirty="0"/>
              <a:t>Objective: </a:t>
            </a:r>
            <a:r>
              <a:rPr lang="en-GB" sz="1200" b="1" dirty="0"/>
              <a:t>Optimize marketing efforts</a:t>
            </a:r>
            <a:r>
              <a:rPr lang="en-GB" sz="1200" dirty="0"/>
              <a:t> to improve conversion rates and ROI</a:t>
            </a:r>
          </a:p>
          <a:p>
            <a:r>
              <a:rPr lang="en-GB" sz="1200" b="1" dirty="0"/>
              <a:t>Data Science Formulation</a:t>
            </a:r>
            <a:endParaRPr lang="en-GB" sz="1200" dirty="0"/>
          </a:p>
          <a:p>
            <a:pPr lvl="1"/>
            <a:r>
              <a:rPr lang="en-GB" sz="1200" dirty="0"/>
              <a:t>Predict customer subscription likelihood using </a:t>
            </a:r>
            <a:r>
              <a:rPr lang="en-GB" sz="1200" b="1" dirty="0"/>
              <a:t>machine learning models (customer propensity scoring)</a:t>
            </a:r>
            <a:endParaRPr lang="en-GB" sz="1200" dirty="0"/>
          </a:p>
          <a:p>
            <a:pPr lvl="1"/>
            <a:r>
              <a:rPr lang="en-GB" sz="1200" dirty="0"/>
              <a:t>Transform business goal into a </a:t>
            </a:r>
            <a:r>
              <a:rPr lang="en-GB" sz="1200" b="1" dirty="0"/>
              <a:t>binary classification problem</a:t>
            </a:r>
            <a:endParaRPr lang="en-GB" sz="1200" dirty="0"/>
          </a:p>
          <a:p>
            <a:pPr lvl="1"/>
            <a:r>
              <a:rPr lang="en-GB" sz="1200" dirty="0"/>
              <a:t>Use customer demographics, campaign, and economic data as predictive features</a:t>
            </a:r>
          </a:p>
          <a:p>
            <a:r>
              <a:rPr lang="en-GB" sz="1200" b="1" dirty="0"/>
              <a:t>Success Metrics</a:t>
            </a:r>
            <a:endParaRPr lang="en-GB" sz="1200" dirty="0"/>
          </a:p>
          <a:p>
            <a:pPr lvl="1"/>
            <a:r>
              <a:rPr lang="en-GB" sz="1200" b="1" dirty="0"/>
              <a:t>Accuracy</a:t>
            </a:r>
            <a:r>
              <a:rPr lang="en-GB" sz="1200" dirty="0"/>
              <a:t>: Overall correctness of predictions</a:t>
            </a:r>
          </a:p>
          <a:p>
            <a:pPr lvl="1"/>
            <a:r>
              <a:rPr lang="en-GB" sz="1200" b="1" dirty="0"/>
              <a:t>Precision &amp; Recall</a:t>
            </a:r>
            <a:r>
              <a:rPr lang="en-GB" sz="1200" dirty="0"/>
              <a:t>: Balance between targeting true positives and minimizing false contacts</a:t>
            </a:r>
          </a:p>
          <a:p>
            <a:pPr lvl="1"/>
            <a:r>
              <a:rPr lang="en-GB" sz="1200" b="1" dirty="0"/>
              <a:t>AUC/ROC</a:t>
            </a:r>
            <a:r>
              <a:rPr lang="en-GB" sz="1200" dirty="0"/>
              <a:t>: Model’s ability to distinguish subscribers from non-subscribers</a:t>
            </a:r>
          </a:p>
          <a:p>
            <a:pPr lvl="1"/>
            <a:r>
              <a:rPr lang="en-GB" sz="1200" b="1" dirty="0"/>
              <a:t>Business ROI</a:t>
            </a:r>
            <a:r>
              <a:rPr lang="en-GB" sz="1200" dirty="0"/>
              <a:t>: Increased conversion rate and reduced marketing costs</a:t>
            </a:r>
          </a:p>
        </p:txBody>
      </p:sp>
      <p:pic>
        <p:nvPicPr>
          <p:cNvPr id="5" name="Picture 4" descr="A yellow square with black text&#10;&#10;Description automatically generated">
            <a:extLst>
              <a:ext uri="{FF2B5EF4-FFF2-40B4-BE49-F238E27FC236}">
                <a16:creationId xmlns:a16="http://schemas.microsoft.com/office/drawing/2014/main" id="{E97A68C7-D67B-8A47-E3F5-2CF062FAA6BE}"/>
              </a:ext>
            </a:extLst>
          </p:cNvPr>
          <p:cNvPicPr>
            <a:picLocks noChangeAspect="1"/>
          </p:cNvPicPr>
          <p:nvPr/>
        </p:nvPicPr>
        <p:blipFill rotWithShape="1">
          <a:blip r:embed="rId3"/>
          <a:srcRect l="11150" t="28814" r="9756" b="28814"/>
          <a:stretch/>
        </p:blipFill>
        <p:spPr>
          <a:xfrm>
            <a:off x="190500" y="115326"/>
            <a:ext cx="1121962" cy="374644"/>
          </a:xfrm>
          <a:prstGeom prst="rect">
            <a:avLst/>
          </a:prstGeom>
        </p:spPr>
      </p:pic>
      <p:pic>
        <p:nvPicPr>
          <p:cNvPr id="8" name="Picture 7" descr="A close-up of a logo&#10;&#10;Description automatically generated">
            <a:extLst>
              <a:ext uri="{FF2B5EF4-FFF2-40B4-BE49-F238E27FC236}">
                <a16:creationId xmlns:a16="http://schemas.microsoft.com/office/drawing/2014/main" id="{8B0138F5-8A61-8915-2251-03371029128B}"/>
              </a:ext>
            </a:extLst>
          </p:cNvPr>
          <p:cNvPicPr>
            <a:picLocks noChangeAspect="1"/>
          </p:cNvPicPr>
          <p:nvPr/>
        </p:nvPicPr>
        <p:blipFill>
          <a:blip r:embed="rId4"/>
          <a:stretch>
            <a:fillRect/>
          </a:stretch>
        </p:blipFill>
        <p:spPr>
          <a:xfrm>
            <a:off x="10572751" y="230981"/>
            <a:ext cx="1485897" cy="214312"/>
          </a:xfrm>
          <a:prstGeom prst="rect">
            <a:avLst/>
          </a:prstGeom>
        </p:spPr>
      </p:pic>
      <p:sp>
        <p:nvSpPr>
          <p:cNvPr id="4" name="Content Placeholder 2">
            <a:extLst>
              <a:ext uri="{FF2B5EF4-FFF2-40B4-BE49-F238E27FC236}">
                <a16:creationId xmlns:a16="http://schemas.microsoft.com/office/drawing/2014/main" id="{A41795BD-A1AB-D7ED-0BA7-AAAFAED0D788}"/>
              </a:ext>
            </a:extLst>
          </p:cNvPr>
          <p:cNvSpPr txBox="1">
            <a:spLocks/>
          </p:cNvSpPr>
          <p:nvPr/>
        </p:nvSpPr>
        <p:spPr>
          <a:xfrm>
            <a:off x="6265335" y="1339850"/>
            <a:ext cx="5088465" cy="43513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a:t>Success Metrics</a:t>
            </a:r>
            <a:endParaRPr lang="en-GB" sz="1600" dirty="0"/>
          </a:p>
          <a:p>
            <a:r>
              <a:rPr lang="en-GB" sz="1600" dirty="0"/>
              <a:t>Model Performance</a:t>
            </a:r>
          </a:p>
          <a:p>
            <a:pPr lvl="1"/>
            <a:r>
              <a:rPr lang="en-GB" sz="1600" dirty="0"/>
              <a:t>Achieve AUC-ROC score &gt; 0.85</a:t>
            </a:r>
          </a:p>
          <a:p>
            <a:pPr lvl="1"/>
            <a:r>
              <a:rPr lang="en-GB" sz="1600" dirty="0"/>
              <a:t>Maintain precision &gt; 60%</a:t>
            </a:r>
          </a:p>
          <a:p>
            <a:pPr lvl="1"/>
            <a:r>
              <a:rPr lang="en-GB" sz="1600" dirty="0"/>
              <a:t>Achieve recall &gt; 60%</a:t>
            </a:r>
          </a:p>
          <a:p>
            <a:pPr lvl="1"/>
            <a:r>
              <a:rPr lang="en-GB" sz="1600" dirty="0"/>
              <a:t>F1 score &gt; 0.60</a:t>
            </a:r>
          </a:p>
          <a:p>
            <a:r>
              <a:rPr lang="en-GB" sz="1600" dirty="0"/>
              <a:t>Business Impact</a:t>
            </a:r>
          </a:p>
          <a:p>
            <a:pPr lvl="1"/>
            <a:r>
              <a:rPr lang="en-GB" sz="1600" dirty="0"/>
              <a:t>Increase conversion rate by 20%</a:t>
            </a:r>
          </a:p>
          <a:p>
            <a:pPr lvl="1"/>
            <a:r>
              <a:rPr lang="en-GB" sz="1600" dirty="0"/>
              <a:t>Reduce marketing contacts by 30%</a:t>
            </a:r>
          </a:p>
          <a:p>
            <a:pPr lvl="1"/>
            <a:r>
              <a:rPr lang="en-GB" sz="1600" dirty="0"/>
              <a:t>Lower customer acquisition cost by 25%</a:t>
            </a:r>
          </a:p>
          <a:p>
            <a:pPr lvl="1"/>
            <a:r>
              <a:rPr lang="en-GB" sz="1600" dirty="0"/>
              <a:t>Improve campaign ROI by 40%</a:t>
            </a:r>
          </a:p>
          <a:p>
            <a:r>
              <a:rPr lang="en-GB" sz="1600" dirty="0"/>
              <a:t>Operational Metrics</a:t>
            </a:r>
          </a:p>
          <a:p>
            <a:pPr lvl="1"/>
            <a:r>
              <a:rPr lang="en-GB" sz="1600" dirty="0"/>
              <a:t>Model inference time &lt; 100ms per customer</a:t>
            </a:r>
          </a:p>
          <a:p>
            <a:pPr lvl="1"/>
            <a:r>
              <a:rPr lang="en-GB" sz="1600" dirty="0"/>
              <a:t>Daily prediction updates</a:t>
            </a:r>
          </a:p>
          <a:p>
            <a:pPr lvl="1"/>
            <a:r>
              <a:rPr lang="en-GB" sz="1600" dirty="0"/>
              <a:t>&lt; 1% missing values in key features</a:t>
            </a:r>
          </a:p>
          <a:p>
            <a:pPr lvl="1"/>
            <a:r>
              <a:rPr lang="en-GB" sz="1600" dirty="0"/>
              <a:t>Monthly drift monitoring reports</a:t>
            </a:r>
          </a:p>
        </p:txBody>
      </p:sp>
    </p:spTree>
    <p:extLst>
      <p:ext uri="{BB962C8B-B14F-4D97-AF65-F5344CB8AC3E}">
        <p14:creationId xmlns:p14="http://schemas.microsoft.com/office/powerpoint/2010/main" val="323307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DED45B-1456-19FA-9252-7A4ECFD932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BCB791-AE7C-C767-D76E-AADA9B15BC50}"/>
              </a:ext>
            </a:extLst>
          </p:cNvPr>
          <p:cNvSpPr>
            <a:spLocks noGrp="1"/>
          </p:cNvSpPr>
          <p:nvPr>
            <p:ph type="title"/>
          </p:nvPr>
        </p:nvSpPr>
        <p:spPr/>
        <p:txBody>
          <a:bodyPr/>
          <a:lstStyle/>
          <a:p>
            <a:r>
              <a:rPr lang="en-AU" dirty="0">
                <a:latin typeface="Aharoni"/>
                <a:ea typeface="+mj-lt"/>
                <a:cs typeface="+mj-lt"/>
              </a:rPr>
              <a:t>Approach</a:t>
            </a:r>
            <a:endParaRPr lang="en-US">
              <a:latin typeface="Aharoni"/>
              <a:ea typeface="+mj-lt"/>
              <a:cs typeface="+mj-lt"/>
            </a:endParaRPr>
          </a:p>
        </p:txBody>
      </p:sp>
      <p:sp>
        <p:nvSpPr>
          <p:cNvPr id="3" name="Content Placeholder 2">
            <a:extLst>
              <a:ext uri="{FF2B5EF4-FFF2-40B4-BE49-F238E27FC236}">
                <a16:creationId xmlns:a16="http://schemas.microsoft.com/office/drawing/2014/main" id="{A592F1FE-E29E-6A95-BE24-641567B430AA}"/>
              </a:ext>
            </a:extLst>
          </p:cNvPr>
          <p:cNvSpPr>
            <a:spLocks noGrp="1"/>
          </p:cNvSpPr>
          <p:nvPr>
            <p:ph idx="1"/>
          </p:nvPr>
        </p:nvSpPr>
        <p:spPr>
          <a:xfrm>
            <a:off x="838201" y="1492250"/>
            <a:ext cx="4979894" cy="4351338"/>
          </a:xfrm>
        </p:spPr>
        <p:txBody>
          <a:bodyPr vert="horz" lIns="91440" tIns="45720" rIns="91440" bIns="45720" rtlCol="0" anchor="t">
            <a:normAutofit/>
          </a:bodyPr>
          <a:lstStyle/>
          <a:p>
            <a:r>
              <a:rPr lang="en-GB" sz="1200" b="1"/>
              <a:t>Defined </a:t>
            </a:r>
            <a:r>
              <a:rPr lang="en-GB" sz="1200" b="1" dirty="0"/>
              <a:t>business objectives</a:t>
            </a:r>
            <a:r>
              <a:rPr lang="en-GB" sz="1200" dirty="0"/>
              <a:t> to guide analysis and outcomes</a:t>
            </a:r>
          </a:p>
          <a:p>
            <a:r>
              <a:rPr lang="en-GB" sz="1200" b="1" dirty="0"/>
              <a:t>Collected and prepared data</a:t>
            </a:r>
            <a:r>
              <a:rPr lang="en-GB" sz="1200" dirty="0"/>
              <a:t> for robust, reliable insights</a:t>
            </a:r>
          </a:p>
          <a:p>
            <a:r>
              <a:rPr lang="en-GB" sz="1200" b="1" dirty="0"/>
              <a:t>Explored data patterns</a:t>
            </a:r>
            <a:r>
              <a:rPr lang="en-GB" sz="1200" dirty="0"/>
              <a:t> to identify key trends and drivers</a:t>
            </a:r>
          </a:p>
          <a:p>
            <a:r>
              <a:rPr lang="en-GB" sz="1200" b="1" dirty="0"/>
              <a:t>Applied statistical modelling</a:t>
            </a:r>
            <a:r>
              <a:rPr lang="en-GB" sz="1200" dirty="0"/>
              <a:t> to quantify relationships and predict outcomes</a:t>
            </a:r>
          </a:p>
          <a:p>
            <a:r>
              <a:rPr lang="en-GB" sz="1200" b="1" dirty="0"/>
              <a:t>Interpreted results</a:t>
            </a:r>
            <a:r>
              <a:rPr lang="en-GB" sz="1200" dirty="0"/>
              <a:t> to generate actionable recommendations</a:t>
            </a:r>
          </a:p>
        </p:txBody>
      </p:sp>
      <p:pic>
        <p:nvPicPr>
          <p:cNvPr id="8" name="Picture 7" descr="A close-up of a logo&#10;&#10;Description automatically generated">
            <a:extLst>
              <a:ext uri="{FF2B5EF4-FFF2-40B4-BE49-F238E27FC236}">
                <a16:creationId xmlns:a16="http://schemas.microsoft.com/office/drawing/2014/main" id="{B53A065A-F404-CCE0-DD36-01192B5825C5}"/>
              </a:ext>
            </a:extLst>
          </p:cNvPr>
          <p:cNvPicPr>
            <a:picLocks noChangeAspect="1"/>
          </p:cNvPicPr>
          <p:nvPr/>
        </p:nvPicPr>
        <p:blipFill>
          <a:blip r:embed="rId2"/>
          <a:stretch>
            <a:fillRect/>
          </a:stretch>
        </p:blipFill>
        <p:spPr>
          <a:xfrm>
            <a:off x="10572751" y="230981"/>
            <a:ext cx="1485897" cy="214312"/>
          </a:xfrm>
          <a:prstGeom prst="rect">
            <a:avLst/>
          </a:prstGeom>
        </p:spPr>
      </p:pic>
      <p:pic>
        <p:nvPicPr>
          <p:cNvPr id="11" name="Picture 10" descr="A yellow square with black text&#10;&#10;Description automatically generated">
            <a:extLst>
              <a:ext uri="{FF2B5EF4-FFF2-40B4-BE49-F238E27FC236}">
                <a16:creationId xmlns:a16="http://schemas.microsoft.com/office/drawing/2014/main" id="{6CEE4E93-3A8D-4E72-A29F-69382F690001}"/>
              </a:ext>
            </a:extLst>
          </p:cNvPr>
          <p:cNvPicPr>
            <a:picLocks noChangeAspect="1"/>
          </p:cNvPicPr>
          <p:nvPr/>
        </p:nvPicPr>
        <p:blipFill rotWithShape="1">
          <a:blip r:embed="rId3"/>
          <a:srcRect l="11150" t="28814" r="9756" b="28814"/>
          <a:stretch/>
        </p:blipFill>
        <p:spPr>
          <a:xfrm>
            <a:off x="190500" y="115326"/>
            <a:ext cx="1121962" cy="374644"/>
          </a:xfrm>
          <a:prstGeom prst="rect">
            <a:avLst/>
          </a:prstGeom>
        </p:spPr>
      </p:pic>
      <p:sp>
        <p:nvSpPr>
          <p:cNvPr id="4" name="Content Placeholder 2">
            <a:extLst>
              <a:ext uri="{FF2B5EF4-FFF2-40B4-BE49-F238E27FC236}">
                <a16:creationId xmlns:a16="http://schemas.microsoft.com/office/drawing/2014/main" id="{C8295BD4-93D9-F83E-1DF5-6369AB0D577F}"/>
              </a:ext>
            </a:extLst>
          </p:cNvPr>
          <p:cNvSpPr txBox="1">
            <a:spLocks/>
          </p:cNvSpPr>
          <p:nvPr/>
        </p:nvSpPr>
        <p:spPr>
          <a:xfrm>
            <a:off x="5818095" y="1492250"/>
            <a:ext cx="5535704"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b="1" dirty="0"/>
              <a:t>Statistical Modelling Concepts Used</a:t>
            </a:r>
          </a:p>
          <a:p>
            <a:r>
              <a:rPr lang="en-GB" sz="1200" b="1" dirty="0"/>
              <a:t>Regression analysis:</a:t>
            </a:r>
            <a:r>
              <a:rPr lang="en-GB" sz="1200" dirty="0"/>
              <a:t> Measures impact of variables on outcomes</a:t>
            </a:r>
          </a:p>
          <a:p>
            <a:r>
              <a:rPr lang="en-GB" sz="1200" b="1" dirty="0"/>
              <a:t>Classification models:</a:t>
            </a:r>
            <a:r>
              <a:rPr lang="en-GB" sz="1200" dirty="0"/>
              <a:t> Categorises data for decision-making</a:t>
            </a:r>
          </a:p>
          <a:p>
            <a:r>
              <a:rPr lang="en-GB" sz="1200" b="1" dirty="0"/>
              <a:t>Validation techniques:</a:t>
            </a:r>
            <a:r>
              <a:rPr lang="en-GB" sz="1200" dirty="0"/>
              <a:t> Ensures model accuracy and reliability</a:t>
            </a:r>
          </a:p>
          <a:p>
            <a:r>
              <a:rPr lang="en-GB" sz="1200" b="1" dirty="0"/>
              <a:t>Feature selection:</a:t>
            </a:r>
            <a:r>
              <a:rPr lang="en-GB" sz="1200" dirty="0"/>
              <a:t> Identifies most important predictors</a:t>
            </a:r>
          </a:p>
          <a:p>
            <a:r>
              <a:rPr lang="en-GB" sz="1200" b="1" dirty="0"/>
              <a:t>Visualisation:</a:t>
            </a:r>
            <a:r>
              <a:rPr lang="en-GB" sz="1200" dirty="0"/>
              <a:t> Communicates complex results clearly</a:t>
            </a:r>
          </a:p>
        </p:txBody>
      </p:sp>
      <p:pic>
        <p:nvPicPr>
          <p:cNvPr id="7" name="Picture 6" descr="A graph of a performance dashboard&#10;&#10;AI-generated content may be incorrect.">
            <a:extLst>
              <a:ext uri="{FF2B5EF4-FFF2-40B4-BE49-F238E27FC236}">
                <a16:creationId xmlns:a16="http://schemas.microsoft.com/office/drawing/2014/main" id="{2509EEAF-3A0C-FD93-5E57-F8E5CE32F38D}"/>
              </a:ext>
            </a:extLst>
          </p:cNvPr>
          <p:cNvPicPr>
            <a:picLocks noChangeAspect="1"/>
          </p:cNvPicPr>
          <p:nvPr/>
        </p:nvPicPr>
        <p:blipFill>
          <a:blip r:embed="rId4"/>
          <a:stretch>
            <a:fillRect/>
          </a:stretch>
        </p:blipFill>
        <p:spPr>
          <a:xfrm>
            <a:off x="8223044" y="3623274"/>
            <a:ext cx="3600000" cy="2324100"/>
          </a:xfrm>
          <a:prstGeom prst="rect">
            <a:avLst/>
          </a:prstGeom>
        </p:spPr>
      </p:pic>
      <p:pic>
        <p:nvPicPr>
          <p:cNvPr id="10" name="Picture 9" descr="A graph of a performance dashboard&#10;&#10;AI-generated content may be incorrect.">
            <a:extLst>
              <a:ext uri="{FF2B5EF4-FFF2-40B4-BE49-F238E27FC236}">
                <a16:creationId xmlns:a16="http://schemas.microsoft.com/office/drawing/2014/main" id="{714D2D0E-5D18-A14E-B79B-A848168FAE19}"/>
              </a:ext>
            </a:extLst>
          </p:cNvPr>
          <p:cNvPicPr>
            <a:picLocks noChangeAspect="1"/>
          </p:cNvPicPr>
          <p:nvPr/>
        </p:nvPicPr>
        <p:blipFill>
          <a:blip r:embed="rId5"/>
          <a:stretch>
            <a:fillRect/>
          </a:stretch>
        </p:blipFill>
        <p:spPr>
          <a:xfrm>
            <a:off x="368956" y="3667919"/>
            <a:ext cx="3600000" cy="2308398"/>
          </a:xfrm>
          <a:prstGeom prst="rect">
            <a:avLst/>
          </a:prstGeom>
        </p:spPr>
      </p:pic>
      <p:pic>
        <p:nvPicPr>
          <p:cNvPr id="12" name="Picture 11" descr="A graph of a performance dashboard&#10;&#10;AI-generated content may be incorrect.">
            <a:extLst>
              <a:ext uri="{FF2B5EF4-FFF2-40B4-BE49-F238E27FC236}">
                <a16:creationId xmlns:a16="http://schemas.microsoft.com/office/drawing/2014/main" id="{9FF33084-BD90-D68C-6F12-CB6BCDDD145F}"/>
              </a:ext>
            </a:extLst>
          </p:cNvPr>
          <p:cNvPicPr>
            <a:picLocks noChangeAspect="1"/>
          </p:cNvPicPr>
          <p:nvPr/>
        </p:nvPicPr>
        <p:blipFill>
          <a:blip r:embed="rId6"/>
          <a:stretch>
            <a:fillRect/>
          </a:stretch>
        </p:blipFill>
        <p:spPr>
          <a:xfrm>
            <a:off x="4296000" y="3628994"/>
            <a:ext cx="3600000" cy="2296957"/>
          </a:xfrm>
          <a:prstGeom prst="rect">
            <a:avLst/>
          </a:prstGeom>
        </p:spPr>
      </p:pic>
      <p:pic>
        <p:nvPicPr>
          <p:cNvPr id="9" name="Picture 8">
            <a:extLst>
              <a:ext uri="{FF2B5EF4-FFF2-40B4-BE49-F238E27FC236}">
                <a16:creationId xmlns:a16="http://schemas.microsoft.com/office/drawing/2014/main" id="{C7D26A8D-7A5B-E0A8-116D-B2A2A18734AC}"/>
              </a:ext>
            </a:extLst>
          </p:cNvPr>
          <p:cNvPicPr>
            <a:picLocks noChangeAspect="1"/>
          </p:cNvPicPr>
          <p:nvPr/>
        </p:nvPicPr>
        <p:blipFill>
          <a:blip r:embed="rId7"/>
          <a:stretch>
            <a:fillRect/>
          </a:stretch>
        </p:blipFill>
        <p:spPr>
          <a:xfrm>
            <a:off x="838200" y="6060987"/>
            <a:ext cx="1800000" cy="601543"/>
          </a:xfrm>
          <a:prstGeom prst="rect">
            <a:avLst/>
          </a:prstGeom>
        </p:spPr>
      </p:pic>
      <p:pic>
        <p:nvPicPr>
          <p:cNvPr id="13" name="Picture 12">
            <a:extLst>
              <a:ext uri="{FF2B5EF4-FFF2-40B4-BE49-F238E27FC236}">
                <a16:creationId xmlns:a16="http://schemas.microsoft.com/office/drawing/2014/main" id="{0622691B-A31E-5439-625B-B5078C8DC5CC}"/>
              </a:ext>
            </a:extLst>
          </p:cNvPr>
          <p:cNvPicPr>
            <a:picLocks noChangeAspect="1"/>
          </p:cNvPicPr>
          <p:nvPr/>
        </p:nvPicPr>
        <p:blipFill>
          <a:blip r:embed="rId8"/>
          <a:stretch>
            <a:fillRect/>
          </a:stretch>
        </p:blipFill>
        <p:spPr>
          <a:xfrm>
            <a:off x="2727595" y="6054046"/>
            <a:ext cx="1800000" cy="615424"/>
          </a:xfrm>
          <a:prstGeom prst="rect">
            <a:avLst/>
          </a:prstGeom>
        </p:spPr>
      </p:pic>
    </p:spTree>
    <p:extLst>
      <p:ext uri="{BB962C8B-B14F-4D97-AF65-F5344CB8AC3E}">
        <p14:creationId xmlns:p14="http://schemas.microsoft.com/office/powerpoint/2010/main" val="117516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8290E0-2425-C694-EB43-5481C34F17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A138BF-1D34-B09D-9706-6A120FD8FE8B}"/>
              </a:ext>
            </a:extLst>
          </p:cNvPr>
          <p:cNvSpPr>
            <a:spLocks noGrp="1"/>
          </p:cNvSpPr>
          <p:nvPr>
            <p:ph type="title"/>
          </p:nvPr>
        </p:nvSpPr>
        <p:spPr/>
        <p:txBody>
          <a:bodyPr/>
          <a:lstStyle/>
          <a:p>
            <a:r>
              <a:rPr lang="en-AU" dirty="0">
                <a:latin typeface="Aharoni"/>
                <a:ea typeface="+mj-lt"/>
                <a:cs typeface="+mj-lt"/>
              </a:rPr>
              <a:t>Findings </a:t>
            </a:r>
            <a:endParaRPr lang="en-US" dirty="0">
              <a:latin typeface="Aharoni"/>
              <a:cs typeface="Aharoni"/>
            </a:endParaRPr>
          </a:p>
        </p:txBody>
      </p:sp>
      <p:pic>
        <p:nvPicPr>
          <p:cNvPr id="4" name="Picture 3" descr="A yellow square with black text&#10;&#10;Description automatically generated">
            <a:extLst>
              <a:ext uri="{FF2B5EF4-FFF2-40B4-BE49-F238E27FC236}">
                <a16:creationId xmlns:a16="http://schemas.microsoft.com/office/drawing/2014/main" id="{D34B17D7-7BC1-C0E5-E563-8E551B654519}"/>
              </a:ext>
            </a:extLst>
          </p:cNvPr>
          <p:cNvPicPr>
            <a:picLocks noChangeAspect="1"/>
          </p:cNvPicPr>
          <p:nvPr/>
        </p:nvPicPr>
        <p:blipFill rotWithShape="1">
          <a:blip r:embed="rId3"/>
          <a:srcRect l="11150" t="28814" r="9756" b="28814"/>
          <a:stretch/>
        </p:blipFill>
        <p:spPr>
          <a:xfrm>
            <a:off x="190500" y="115326"/>
            <a:ext cx="1121962" cy="374644"/>
          </a:xfrm>
          <a:prstGeom prst="rect">
            <a:avLst/>
          </a:prstGeom>
        </p:spPr>
      </p:pic>
      <p:pic>
        <p:nvPicPr>
          <p:cNvPr id="7" name="Picture 6" descr="A close-up of a logo&#10;&#10;Description automatically generated">
            <a:extLst>
              <a:ext uri="{FF2B5EF4-FFF2-40B4-BE49-F238E27FC236}">
                <a16:creationId xmlns:a16="http://schemas.microsoft.com/office/drawing/2014/main" id="{44B6C517-5C23-F533-D6AD-13BEB1B59B68}"/>
              </a:ext>
            </a:extLst>
          </p:cNvPr>
          <p:cNvPicPr>
            <a:picLocks noChangeAspect="1"/>
          </p:cNvPicPr>
          <p:nvPr/>
        </p:nvPicPr>
        <p:blipFill>
          <a:blip r:embed="rId4"/>
          <a:stretch>
            <a:fillRect/>
          </a:stretch>
        </p:blipFill>
        <p:spPr>
          <a:xfrm>
            <a:off x="10572751" y="230981"/>
            <a:ext cx="1485897" cy="214312"/>
          </a:xfrm>
          <a:prstGeom prst="rect">
            <a:avLst/>
          </a:prstGeom>
        </p:spPr>
      </p:pic>
      <p:sp>
        <p:nvSpPr>
          <p:cNvPr id="3" name="TextBox 2">
            <a:extLst>
              <a:ext uri="{FF2B5EF4-FFF2-40B4-BE49-F238E27FC236}">
                <a16:creationId xmlns:a16="http://schemas.microsoft.com/office/drawing/2014/main" id="{20B820CC-F10C-0B1C-BB73-C208AA07403F}"/>
              </a:ext>
            </a:extLst>
          </p:cNvPr>
          <p:cNvSpPr txBox="1"/>
          <p:nvPr/>
        </p:nvSpPr>
        <p:spPr>
          <a:xfrm>
            <a:off x="838200" y="1407710"/>
            <a:ext cx="5257800" cy="5078313"/>
          </a:xfrm>
          <a:prstGeom prst="rect">
            <a:avLst/>
          </a:prstGeom>
          <a:noFill/>
        </p:spPr>
        <p:txBody>
          <a:bodyPr wrap="square" rtlCol="0">
            <a:spAutoFit/>
          </a:bodyPr>
          <a:lstStyle/>
          <a:p>
            <a:r>
              <a:rPr lang="en-GB" sz="1200" b="1" dirty="0"/>
              <a:t>Data Quality &amp; Preparation</a:t>
            </a:r>
            <a:endParaRPr lang="en-GB" sz="1200" dirty="0"/>
          </a:p>
          <a:p>
            <a:pPr marL="171450" indent="-171450">
              <a:buFont typeface="Arial" panose="020B0604020202020204" pitchFamily="34" charset="0"/>
              <a:buChar char="•"/>
            </a:pPr>
            <a:r>
              <a:rPr lang="en-GB" sz="1200" dirty="0"/>
              <a:t>Initial data showed significant class imbalance (88% "no", 12% "yes" for term deposit subscription).</a:t>
            </a:r>
          </a:p>
          <a:p>
            <a:pPr marL="171450" indent="-171450">
              <a:buFont typeface="Arial" panose="020B0604020202020204" pitchFamily="34" charset="0"/>
              <a:buChar char="•"/>
            </a:pPr>
            <a:r>
              <a:rPr lang="en-GB" sz="1200" dirty="0"/>
              <a:t>Detected and removed leaky features (e.g., 'duration') to prevent data leakage and overfitting.</a:t>
            </a:r>
          </a:p>
          <a:p>
            <a:pPr marL="171450" indent="-171450">
              <a:buFont typeface="Arial" panose="020B0604020202020204" pitchFamily="34" charset="0"/>
              <a:buChar char="•"/>
            </a:pPr>
            <a:r>
              <a:rPr lang="en-GB" sz="1200" dirty="0"/>
              <a:t>Applied SMOTE to balance classes, improving model fairness and learning.</a:t>
            </a:r>
          </a:p>
          <a:p>
            <a:r>
              <a:rPr lang="en-GB" sz="1200" b="1" dirty="0"/>
              <a:t>Feature Engineering</a:t>
            </a:r>
            <a:endParaRPr lang="en-GB" sz="1200" dirty="0"/>
          </a:p>
          <a:p>
            <a:pPr marL="171450" indent="-171450">
              <a:buFont typeface="Arial" panose="020B0604020202020204" pitchFamily="34" charset="0"/>
              <a:buChar char="•"/>
            </a:pPr>
            <a:r>
              <a:rPr lang="en-GB" sz="1200" dirty="0"/>
              <a:t>Created new features combining economic indicators, campaign effectiveness, and customer segmentation.</a:t>
            </a:r>
          </a:p>
          <a:p>
            <a:pPr marL="171450" indent="-171450">
              <a:buFont typeface="Arial" panose="020B0604020202020204" pitchFamily="34" charset="0"/>
              <a:buChar char="•"/>
            </a:pPr>
            <a:r>
              <a:rPr lang="en-GB" sz="1200" dirty="0"/>
              <a:t>One-hot encoding and imputation ensured robust handling of categorical and missing data.</a:t>
            </a:r>
          </a:p>
          <a:p>
            <a:r>
              <a:rPr lang="en-GB" sz="1200" b="1" dirty="0"/>
              <a:t>Model Performance</a:t>
            </a:r>
            <a:endParaRPr lang="en-GB" sz="1200" dirty="0"/>
          </a:p>
          <a:p>
            <a:pPr marL="171450" indent="-171450">
              <a:buFont typeface="Arial" panose="020B0604020202020204" pitchFamily="34" charset="0"/>
              <a:buChar char="•"/>
            </a:pPr>
            <a:r>
              <a:rPr lang="en-GB" sz="1200" dirty="0"/>
              <a:t>All models (Decision Tree, Random Forest, GBM) achieved strong accuracy (DT: 87%, RF: 89%, GBM: 88%).</a:t>
            </a:r>
          </a:p>
          <a:p>
            <a:pPr marL="171450" indent="-171450">
              <a:buFont typeface="Arial" panose="020B0604020202020204" pitchFamily="34" charset="0"/>
              <a:buChar char="•"/>
            </a:pPr>
            <a:r>
              <a:rPr lang="en-GB" sz="1200" dirty="0"/>
              <a:t>Random Forest and GBM outperformed Decision Tree in AUC and F1-score, indicating better predictive power.</a:t>
            </a:r>
          </a:p>
          <a:p>
            <a:pPr marL="171450" indent="-171450">
              <a:buFont typeface="Arial" panose="020B0604020202020204" pitchFamily="34" charset="0"/>
              <a:buChar char="•"/>
            </a:pPr>
            <a:r>
              <a:rPr lang="en-GB" sz="1200" dirty="0"/>
              <a:t>Hyperparameter tuning further improved model stability and performance.</a:t>
            </a:r>
          </a:p>
          <a:p>
            <a:r>
              <a:rPr lang="en-GB" sz="1200" b="1" dirty="0"/>
              <a:t>Validation &amp; Monitoring</a:t>
            </a:r>
            <a:endParaRPr lang="en-GB" sz="1200" dirty="0"/>
          </a:p>
          <a:p>
            <a:pPr marL="171450" indent="-171450">
              <a:buFont typeface="Arial" panose="020B0604020202020204" pitchFamily="34" charset="0"/>
              <a:buChar char="•"/>
            </a:pPr>
            <a:r>
              <a:rPr lang="en-GB" sz="1200" dirty="0"/>
              <a:t>Cross-validation confirmed consistent model performance with low variance.</a:t>
            </a:r>
          </a:p>
          <a:p>
            <a:pPr marL="171450" indent="-171450">
              <a:buFont typeface="Arial" panose="020B0604020202020204" pitchFamily="34" charset="0"/>
              <a:buChar char="•"/>
            </a:pPr>
            <a:r>
              <a:rPr lang="en-GB" sz="1200" dirty="0"/>
              <a:t>Model monitoring and drift detection frameworks established for ongoing quality assurance.</a:t>
            </a:r>
          </a:p>
          <a:p>
            <a:r>
              <a:rPr lang="en-GB" sz="1200" b="1" dirty="0"/>
              <a:t>Business Impact</a:t>
            </a:r>
            <a:endParaRPr lang="en-GB" sz="1200" dirty="0"/>
          </a:p>
          <a:p>
            <a:pPr marL="171450" indent="-171450">
              <a:buFont typeface="Arial" panose="020B0604020202020204" pitchFamily="34" charset="0"/>
              <a:buChar char="•"/>
            </a:pPr>
            <a:r>
              <a:rPr lang="en-GB" sz="1200" dirty="0"/>
              <a:t>Models reliably identify likely subscribers, supporting targeted marketing.</a:t>
            </a:r>
          </a:p>
          <a:p>
            <a:pPr marL="171450" indent="-171450">
              <a:buFont typeface="Arial" panose="020B0604020202020204" pitchFamily="34" charset="0"/>
              <a:buChar char="•"/>
            </a:pPr>
            <a:r>
              <a:rPr lang="en-GB" sz="1200" dirty="0"/>
              <a:t>Removal of leaky features and robust validation ensures real-world applicability and trust.</a:t>
            </a:r>
          </a:p>
        </p:txBody>
      </p:sp>
      <p:pic>
        <p:nvPicPr>
          <p:cNvPr id="6" name="Picture 5" descr="A blue rectangular bar graph&#10;&#10;AI-generated content may be incorrect.">
            <a:extLst>
              <a:ext uri="{FF2B5EF4-FFF2-40B4-BE49-F238E27FC236}">
                <a16:creationId xmlns:a16="http://schemas.microsoft.com/office/drawing/2014/main" id="{9995F8FD-0BD9-59F5-5723-3EF9ACD455EB}"/>
              </a:ext>
            </a:extLst>
          </p:cNvPr>
          <p:cNvPicPr>
            <a:picLocks noChangeAspect="1"/>
          </p:cNvPicPr>
          <p:nvPr/>
        </p:nvPicPr>
        <p:blipFill>
          <a:blip r:embed="rId5"/>
          <a:stretch>
            <a:fillRect/>
          </a:stretch>
        </p:blipFill>
        <p:spPr>
          <a:xfrm>
            <a:off x="6851294" y="934773"/>
            <a:ext cx="3747211" cy="2864278"/>
          </a:xfrm>
          <a:prstGeom prst="rect">
            <a:avLst/>
          </a:prstGeom>
        </p:spPr>
      </p:pic>
      <p:sp>
        <p:nvSpPr>
          <p:cNvPr id="8" name="TextBox 7">
            <a:extLst>
              <a:ext uri="{FF2B5EF4-FFF2-40B4-BE49-F238E27FC236}">
                <a16:creationId xmlns:a16="http://schemas.microsoft.com/office/drawing/2014/main" id="{BC8A6E7A-0FA6-A6FE-F08B-957BA75B1619}"/>
              </a:ext>
            </a:extLst>
          </p:cNvPr>
          <p:cNvSpPr txBox="1"/>
          <p:nvPr/>
        </p:nvSpPr>
        <p:spPr>
          <a:xfrm>
            <a:off x="7875761" y="1314577"/>
            <a:ext cx="762000" cy="369332"/>
          </a:xfrm>
          <a:prstGeom prst="rect">
            <a:avLst/>
          </a:prstGeom>
          <a:noFill/>
        </p:spPr>
        <p:txBody>
          <a:bodyPr wrap="square" rtlCol="0">
            <a:spAutoFit/>
          </a:bodyPr>
          <a:lstStyle/>
          <a:p>
            <a:r>
              <a:rPr lang="en-AU" b="1" dirty="0">
                <a:solidFill>
                  <a:srgbClr val="FF0000"/>
                </a:solidFill>
              </a:rPr>
              <a:t>88%</a:t>
            </a:r>
          </a:p>
        </p:txBody>
      </p:sp>
      <p:sp>
        <p:nvSpPr>
          <p:cNvPr id="9" name="TextBox 8">
            <a:extLst>
              <a:ext uri="{FF2B5EF4-FFF2-40B4-BE49-F238E27FC236}">
                <a16:creationId xmlns:a16="http://schemas.microsoft.com/office/drawing/2014/main" id="{28AFDEF0-2A4F-7357-05E9-2EADA175790A}"/>
              </a:ext>
            </a:extLst>
          </p:cNvPr>
          <p:cNvSpPr txBox="1"/>
          <p:nvPr/>
        </p:nvSpPr>
        <p:spPr>
          <a:xfrm>
            <a:off x="9501361" y="2948644"/>
            <a:ext cx="762000" cy="369332"/>
          </a:xfrm>
          <a:prstGeom prst="rect">
            <a:avLst/>
          </a:prstGeom>
          <a:noFill/>
        </p:spPr>
        <p:txBody>
          <a:bodyPr wrap="square" rtlCol="0">
            <a:spAutoFit/>
          </a:bodyPr>
          <a:lstStyle/>
          <a:p>
            <a:r>
              <a:rPr lang="en-AU" b="1" dirty="0">
                <a:solidFill>
                  <a:srgbClr val="FF0000"/>
                </a:solidFill>
              </a:rPr>
              <a:t>12%</a:t>
            </a:r>
          </a:p>
        </p:txBody>
      </p:sp>
      <p:pic>
        <p:nvPicPr>
          <p:cNvPr id="11" name="Picture 10" descr="A white background with black and orange lines&#10;&#10;AI-generated content may be incorrect.">
            <a:extLst>
              <a:ext uri="{FF2B5EF4-FFF2-40B4-BE49-F238E27FC236}">
                <a16:creationId xmlns:a16="http://schemas.microsoft.com/office/drawing/2014/main" id="{34A3760C-BB0D-91D6-38B1-52369B37B416}"/>
              </a:ext>
            </a:extLst>
          </p:cNvPr>
          <p:cNvPicPr>
            <a:picLocks noChangeAspect="1"/>
          </p:cNvPicPr>
          <p:nvPr/>
        </p:nvPicPr>
        <p:blipFill>
          <a:blip r:embed="rId6"/>
          <a:stretch>
            <a:fillRect/>
          </a:stretch>
        </p:blipFill>
        <p:spPr>
          <a:xfrm>
            <a:off x="6838692" y="3946866"/>
            <a:ext cx="3814749" cy="2322405"/>
          </a:xfrm>
          <a:prstGeom prst="rect">
            <a:avLst/>
          </a:prstGeom>
        </p:spPr>
      </p:pic>
    </p:spTree>
    <p:extLst>
      <p:ext uri="{BB962C8B-B14F-4D97-AF65-F5344CB8AC3E}">
        <p14:creationId xmlns:p14="http://schemas.microsoft.com/office/powerpoint/2010/main" val="50031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083350-481A-E899-6674-D556316D72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404C5B-495E-8B82-0E68-AEDF5184837D}"/>
              </a:ext>
            </a:extLst>
          </p:cNvPr>
          <p:cNvSpPr>
            <a:spLocks noGrp="1"/>
          </p:cNvSpPr>
          <p:nvPr>
            <p:ph type="title"/>
          </p:nvPr>
        </p:nvSpPr>
        <p:spPr/>
        <p:txBody>
          <a:bodyPr/>
          <a:lstStyle/>
          <a:p>
            <a:r>
              <a:rPr lang="en-AU" dirty="0">
                <a:latin typeface="Aharoni"/>
                <a:ea typeface="+mj-lt"/>
                <a:cs typeface="+mj-lt"/>
              </a:rPr>
              <a:t>Insights </a:t>
            </a:r>
            <a:endParaRPr lang="en-US" dirty="0">
              <a:latin typeface="Aharoni"/>
              <a:cs typeface="Aharoni"/>
            </a:endParaRPr>
          </a:p>
        </p:txBody>
      </p:sp>
      <p:pic>
        <p:nvPicPr>
          <p:cNvPr id="4" name="Picture 3" descr="A yellow square with black text&#10;&#10;Description automatically generated">
            <a:extLst>
              <a:ext uri="{FF2B5EF4-FFF2-40B4-BE49-F238E27FC236}">
                <a16:creationId xmlns:a16="http://schemas.microsoft.com/office/drawing/2014/main" id="{ADD79EBB-8DCA-28DD-B40E-28F89F16FDA7}"/>
              </a:ext>
            </a:extLst>
          </p:cNvPr>
          <p:cNvPicPr>
            <a:picLocks noChangeAspect="1"/>
          </p:cNvPicPr>
          <p:nvPr/>
        </p:nvPicPr>
        <p:blipFill rotWithShape="1">
          <a:blip r:embed="rId3"/>
          <a:srcRect l="11150" t="28814" r="9756" b="28814"/>
          <a:stretch/>
        </p:blipFill>
        <p:spPr>
          <a:xfrm>
            <a:off x="190500" y="115326"/>
            <a:ext cx="1121962" cy="374644"/>
          </a:xfrm>
          <a:prstGeom prst="rect">
            <a:avLst/>
          </a:prstGeom>
        </p:spPr>
      </p:pic>
      <p:pic>
        <p:nvPicPr>
          <p:cNvPr id="7" name="Picture 6" descr="A close-up of a logo&#10;&#10;Description automatically generated">
            <a:extLst>
              <a:ext uri="{FF2B5EF4-FFF2-40B4-BE49-F238E27FC236}">
                <a16:creationId xmlns:a16="http://schemas.microsoft.com/office/drawing/2014/main" id="{7558BFF9-6178-8DDC-6E70-5197BF3CCAA7}"/>
              </a:ext>
            </a:extLst>
          </p:cNvPr>
          <p:cNvPicPr>
            <a:picLocks noChangeAspect="1"/>
          </p:cNvPicPr>
          <p:nvPr/>
        </p:nvPicPr>
        <p:blipFill>
          <a:blip r:embed="rId4"/>
          <a:stretch>
            <a:fillRect/>
          </a:stretch>
        </p:blipFill>
        <p:spPr>
          <a:xfrm>
            <a:off x="10572751" y="230981"/>
            <a:ext cx="1485897" cy="214312"/>
          </a:xfrm>
          <a:prstGeom prst="rect">
            <a:avLst/>
          </a:prstGeom>
        </p:spPr>
      </p:pic>
      <p:sp>
        <p:nvSpPr>
          <p:cNvPr id="3" name="TextBox 2">
            <a:extLst>
              <a:ext uri="{FF2B5EF4-FFF2-40B4-BE49-F238E27FC236}">
                <a16:creationId xmlns:a16="http://schemas.microsoft.com/office/drawing/2014/main" id="{5DC494D2-5DDF-73BE-35D9-809D1C31F7C7}"/>
              </a:ext>
            </a:extLst>
          </p:cNvPr>
          <p:cNvSpPr txBox="1"/>
          <p:nvPr/>
        </p:nvSpPr>
        <p:spPr>
          <a:xfrm>
            <a:off x="838200" y="1688043"/>
            <a:ext cx="5257800" cy="2862322"/>
          </a:xfrm>
          <a:prstGeom prst="rect">
            <a:avLst/>
          </a:prstGeom>
          <a:noFill/>
        </p:spPr>
        <p:txBody>
          <a:bodyPr wrap="square" rtlCol="0">
            <a:spAutoFit/>
          </a:bodyPr>
          <a:lstStyle/>
          <a:p>
            <a:r>
              <a:rPr lang="en-GB" sz="1200" b="1" dirty="0"/>
              <a:t>Balanced Data Drives Better Results:</a:t>
            </a:r>
            <a:r>
              <a:rPr lang="en-GB" sz="1200" dirty="0"/>
              <a:t> Addressing severe class imbalance with SMOTE significantly improved the model’s ability to identify likely term deposit subscribers, ensuring fairer and more actionable predictions.</a:t>
            </a:r>
          </a:p>
          <a:p>
            <a:r>
              <a:rPr lang="en-GB" sz="1200" b="1" dirty="0"/>
              <a:t>Feature Engineering Adds Business Value:</a:t>
            </a:r>
            <a:r>
              <a:rPr lang="en-GB" sz="1200" dirty="0"/>
              <a:t> Creating composite economic indicators and campaign effectiveness features enhanced model interpretability and predictive power, aligning analytics with real-world banking behaviours.</a:t>
            </a:r>
          </a:p>
          <a:p>
            <a:r>
              <a:rPr lang="en-GB" sz="1200" b="1" dirty="0"/>
              <a:t>Leaky Features Can Inflate Performance:</a:t>
            </a:r>
            <a:r>
              <a:rPr lang="en-GB" sz="1200" dirty="0"/>
              <a:t> Removing the ‘duration’ variable (a leaky feature) led to more realistic, trustworthy model performance, preventing over-optimistic results and supporting robust business decisions.</a:t>
            </a:r>
          </a:p>
          <a:p>
            <a:r>
              <a:rPr lang="en-GB" sz="1200" b="1" dirty="0"/>
              <a:t>Ensemble Models Outperform Simpler Approaches:</a:t>
            </a:r>
            <a:r>
              <a:rPr lang="en-GB" sz="1200" dirty="0"/>
              <a:t> Random Forest and Gradient Boosting models consistently delivered higher accuracy and AUC than Decision Trees, making them better suited for targeted marketing campaigns.</a:t>
            </a:r>
          </a:p>
          <a:p>
            <a:endParaRPr lang="en-AU" sz="1200" dirty="0"/>
          </a:p>
        </p:txBody>
      </p:sp>
      <p:pic>
        <p:nvPicPr>
          <p:cNvPr id="6" name="Picture 5" descr="A screenshot of a computer screen&#10;&#10;AI-generated content may be incorrect.">
            <a:extLst>
              <a:ext uri="{FF2B5EF4-FFF2-40B4-BE49-F238E27FC236}">
                <a16:creationId xmlns:a16="http://schemas.microsoft.com/office/drawing/2014/main" id="{CA2D8B50-C824-73B5-14B8-97EC57694808}"/>
              </a:ext>
            </a:extLst>
          </p:cNvPr>
          <p:cNvPicPr>
            <a:picLocks noChangeAspect="1"/>
          </p:cNvPicPr>
          <p:nvPr/>
        </p:nvPicPr>
        <p:blipFill>
          <a:blip r:embed="rId5"/>
          <a:stretch>
            <a:fillRect/>
          </a:stretch>
        </p:blipFill>
        <p:spPr>
          <a:xfrm>
            <a:off x="6612467" y="3119204"/>
            <a:ext cx="2694528" cy="3213630"/>
          </a:xfrm>
          <a:prstGeom prst="rect">
            <a:avLst/>
          </a:prstGeom>
        </p:spPr>
      </p:pic>
      <p:pic>
        <p:nvPicPr>
          <p:cNvPr id="9" name="Picture 8" descr="A graph showing different colored lines&#10;&#10;AI-generated content may be incorrect.">
            <a:extLst>
              <a:ext uri="{FF2B5EF4-FFF2-40B4-BE49-F238E27FC236}">
                <a16:creationId xmlns:a16="http://schemas.microsoft.com/office/drawing/2014/main" id="{22823C54-4282-1044-C266-4D7395DEF2AE}"/>
              </a:ext>
            </a:extLst>
          </p:cNvPr>
          <p:cNvPicPr>
            <a:picLocks noChangeAspect="1"/>
          </p:cNvPicPr>
          <p:nvPr/>
        </p:nvPicPr>
        <p:blipFill>
          <a:blip r:embed="rId6"/>
          <a:stretch>
            <a:fillRect/>
          </a:stretch>
        </p:blipFill>
        <p:spPr>
          <a:xfrm>
            <a:off x="1947333" y="4208482"/>
            <a:ext cx="3350683" cy="2505585"/>
          </a:xfrm>
          <a:prstGeom prst="rect">
            <a:avLst/>
          </a:prstGeom>
        </p:spPr>
      </p:pic>
      <p:sp>
        <p:nvSpPr>
          <p:cNvPr id="10" name="TextBox 9">
            <a:extLst>
              <a:ext uri="{FF2B5EF4-FFF2-40B4-BE49-F238E27FC236}">
                <a16:creationId xmlns:a16="http://schemas.microsoft.com/office/drawing/2014/main" id="{D755D9F6-70D5-CBA2-E82C-04BEF305782B}"/>
              </a:ext>
            </a:extLst>
          </p:cNvPr>
          <p:cNvSpPr txBox="1"/>
          <p:nvPr/>
        </p:nvSpPr>
        <p:spPr>
          <a:xfrm>
            <a:off x="6612467" y="1688043"/>
            <a:ext cx="5257800" cy="1384995"/>
          </a:xfrm>
          <a:prstGeom prst="rect">
            <a:avLst/>
          </a:prstGeom>
          <a:noFill/>
        </p:spPr>
        <p:txBody>
          <a:bodyPr wrap="square" rtlCol="0">
            <a:spAutoFit/>
          </a:bodyPr>
          <a:lstStyle/>
          <a:p>
            <a:r>
              <a:rPr lang="en-GB" sz="1200" b="1" dirty="0"/>
              <a:t>Model Monitoring is Essential:</a:t>
            </a:r>
            <a:r>
              <a:rPr lang="en-GB" sz="1200" dirty="0"/>
              <a:t> Implementing ongoing monitoring and drift detection ensures the solution remains reliable as customer behaviour and market conditions evolve, protecting business value over time.</a:t>
            </a:r>
          </a:p>
          <a:p>
            <a:r>
              <a:rPr lang="en-GB" sz="1200" b="1" dirty="0"/>
              <a:t>Business Impact is Clear:</a:t>
            </a:r>
            <a:r>
              <a:rPr lang="en-GB" sz="1200" dirty="0"/>
              <a:t> The recommended models enable more precise targeting, reduce wasted marketing spend, and support higher ROI by focusing efforts on customers most likely to subscribe.</a:t>
            </a:r>
          </a:p>
          <a:p>
            <a:endParaRPr lang="en-AU" sz="1200" dirty="0"/>
          </a:p>
        </p:txBody>
      </p:sp>
      <p:pic>
        <p:nvPicPr>
          <p:cNvPr id="12" name="Picture 11">
            <a:extLst>
              <a:ext uri="{FF2B5EF4-FFF2-40B4-BE49-F238E27FC236}">
                <a16:creationId xmlns:a16="http://schemas.microsoft.com/office/drawing/2014/main" id="{F80CE66F-5D94-8546-BBD6-590434E86841}"/>
              </a:ext>
            </a:extLst>
          </p:cNvPr>
          <p:cNvPicPr>
            <a:picLocks noChangeAspect="1"/>
          </p:cNvPicPr>
          <p:nvPr/>
        </p:nvPicPr>
        <p:blipFill>
          <a:blip r:embed="rId7"/>
          <a:stretch>
            <a:fillRect/>
          </a:stretch>
        </p:blipFill>
        <p:spPr>
          <a:xfrm>
            <a:off x="9430446" y="3378261"/>
            <a:ext cx="2284610" cy="2344208"/>
          </a:xfrm>
          <a:prstGeom prst="rect">
            <a:avLst/>
          </a:prstGeom>
        </p:spPr>
      </p:pic>
    </p:spTree>
    <p:extLst>
      <p:ext uri="{BB962C8B-B14F-4D97-AF65-F5344CB8AC3E}">
        <p14:creationId xmlns:p14="http://schemas.microsoft.com/office/powerpoint/2010/main" val="760531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5DAFAF-57C6-175B-8E66-CEFC05984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6AB0D0-8B6A-B1BA-2859-04187208DCBF}"/>
              </a:ext>
            </a:extLst>
          </p:cNvPr>
          <p:cNvSpPr>
            <a:spLocks noGrp="1"/>
          </p:cNvSpPr>
          <p:nvPr>
            <p:ph type="title"/>
          </p:nvPr>
        </p:nvSpPr>
        <p:spPr>
          <a:xfrm>
            <a:off x="838200" y="566573"/>
            <a:ext cx="10515600" cy="1325563"/>
          </a:xfrm>
        </p:spPr>
        <p:txBody>
          <a:bodyPr/>
          <a:lstStyle/>
          <a:p>
            <a:r>
              <a:rPr lang="en-US" dirty="0">
                <a:latin typeface="Aharoni"/>
                <a:ea typeface="+mj-lt"/>
                <a:cs typeface="+mj-lt"/>
              </a:rPr>
              <a:t>Model deployment and monitoring plan </a:t>
            </a:r>
          </a:p>
        </p:txBody>
      </p:sp>
      <p:sp>
        <p:nvSpPr>
          <p:cNvPr id="3" name="Content Placeholder 2">
            <a:extLst>
              <a:ext uri="{FF2B5EF4-FFF2-40B4-BE49-F238E27FC236}">
                <a16:creationId xmlns:a16="http://schemas.microsoft.com/office/drawing/2014/main" id="{F014F23A-83F5-B259-C06B-D9003241C3CA}"/>
              </a:ext>
            </a:extLst>
          </p:cNvPr>
          <p:cNvSpPr>
            <a:spLocks noGrp="1"/>
          </p:cNvSpPr>
          <p:nvPr>
            <p:ph idx="1"/>
          </p:nvPr>
        </p:nvSpPr>
        <p:spPr>
          <a:xfrm>
            <a:off x="838200" y="2093091"/>
            <a:ext cx="5257800" cy="4198336"/>
          </a:xfrm>
        </p:spPr>
        <p:txBody>
          <a:bodyPr vert="horz" lIns="91440" tIns="45720" rIns="91440" bIns="45720" rtlCol="0" anchor="t">
            <a:normAutofit/>
          </a:bodyPr>
          <a:lstStyle/>
          <a:p>
            <a:pPr>
              <a:lnSpc>
                <a:spcPct val="120000"/>
              </a:lnSpc>
            </a:pPr>
            <a:r>
              <a:rPr lang="en-GB" sz="1200" b="1" dirty="0"/>
              <a:t>Robust Deployment:</a:t>
            </a:r>
            <a:r>
              <a:rPr lang="en-GB" sz="1200" dirty="0"/>
              <a:t> Deploy best-performing model (Random Forest or GBM) for term deposit prediction in production environment</a:t>
            </a:r>
          </a:p>
          <a:p>
            <a:pPr>
              <a:lnSpc>
                <a:spcPct val="120000"/>
              </a:lnSpc>
            </a:pPr>
            <a:r>
              <a:rPr lang="en-GB" sz="1200" b="1" dirty="0"/>
              <a:t>Automated Data Pipeline:</a:t>
            </a:r>
            <a:r>
              <a:rPr lang="en-GB" sz="1200" dirty="0"/>
              <a:t> Integrate data preprocessing, feature engineering, and prediction steps for seamless operation</a:t>
            </a:r>
          </a:p>
          <a:p>
            <a:pPr>
              <a:lnSpc>
                <a:spcPct val="120000"/>
              </a:lnSpc>
            </a:pPr>
            <a:r>
              <a:rPr lang="en-GB" sz="1200" b="1" dirty="0"/>
              <a:t>Performance Tracking:</a:t>
            </a:r>
            <a:r>
              <a:rPr lang="en-GB" sz="1200" dirty="0"/>
              <a:t> Continuously monitor key metrics (accuracy, precision, recall, AUC) to ensure model reliability</a:t>
            </a:r>
          </a:p>
          <a:p>
            <a:pPr>
              <a:lnSpc>
                <a:spcPct val="120000"/>
              </a:lnSpc>
            </a:pPr>
            <a:r>
              <a:rPr lang="en-GB" sz="1200" b="1" dirty="0"/>
              <a:t>Drift Detection:</a:t>
            </a:r>
            <a:r>
              <a:rPr lang="en-GB" sz="1200" dirty="0"/>
              <a:t> Regularly check for data and concept drift using statistical tests and trigger retraining as needed</a:t>
            </a:r>
          </a:p>
          <a:p>
            <a:pPr>
              <a:lnSpc>
                <a:spcPct val="120000"/>
              </a:lnSpc>
            </a:pPr>
            <a:r>
              <a:rPr lang="en-GB" sz="1200" b="1" dirty="0"/>
              <a:t>Alerting System:</a:t>
            </a:r>
            <a:r>
              <a:rPr lang="en-GB" sz="1200" dirty="0"/>
              <a:t> Set up automated alerts for significant drops in performance or data quality issues</a:t>
            </a:r>
          </a:p>
          <a:p>
            <a:pPr>
              <a:lnSpc>
                <a:spcPct val="120000"/>
              </a:lnSpc>
            </a:pPr>
            <a:r>
              <a:rPr lang="en-GB" sz="1200" b="1" dirty="0"/>
              <a:t>Stakeholder Reporting:</a:t>
            </a:r>
            <a:r>
              <a:rPr lang="en-GB" sz="1200" dirty="0"/>
              <a:t> Provide regular performance dashboards and business impact summaries to stakeholders</a:t>
            </a:r>
          </a:p>
          <a:p>
            <a:pPr>
              <a:lnSpc>
                <a:spcPct val="120000"/>
              </a:lnSpc>
            </a:pPr>
            <a:r>
              <a:rPr lang="en-GB" sz="1200" b="1" dirty="0"/>
              <a:t>Retraining Schedule:</a:t>
            </a:r>
            <a:r>
              <a:rPr lang="en-GB" sz="1200" dirty="0"/>
              <a:t> Schedule periodic model retraining and validation to maintain accuracy and adapt to business changes</a:t>
            </a:r>
          </a:p>
        </p:txBody>
      </p:sp>
      <p:pic>
        <p:nvPicPr>
          <p:cNvPr id="5" name="Picture 4" descr="A yellow square with black text&#10;&#10;Description automatically generated">
            <a:extLst>
              <a:ext uri="{FF2B5EF4-FFF2-40B4-BE49-F238E27FC236}">
                <a16:creationId xmlns:a16="http://schemas.microsoft.com/office/drawing/2014/main" id="{F45533D3-AFA1-1CC5-BF17-AACB4C46FCF5}"/>
              </a:ext>
            </a:extLst>
          </p:cNvPr>
          <p:cNvPicPr>
            <a:picLocks noChangeAspect="1"/>
          </p:cNvPicPr>
          <p:nvPr/>
        </p:nvPicPr>
        <p:blipFill rotWithShape="1">
          <a:blip r:embed="rId2"/>
          <a:srcRect l="11150" t="28814" r="9756" b="28814"/>
          <a:stretch/>
        </p:blipFill>
        <p:spPr>
          <a:xfrm>
            <a:off x="190500" y="115326"/>
            <a:ext cx="1121962" cy="374644"/>
          </a:xfrm>
          <a:prstGeom prst="rect">
            <a:avLst/>
          </a:prstGeom>
        </p:spPr>
      </p:pic>
      <p:pic>
        <p:nvPicPr>
          <p:cNvPr id="8" name="Picture 7" descr="A close-up of a logo&#10;&#10;Description automatically generated">
            <a:extLst>
              <a:ext uri="{FF2B5EF4-FFF2-40B4-BE49-F238E27FC236}">
                <a16:creationId xmlns:a16="http://schemas.microsoft.com/office/drawing/2014/main" id="{E0E3C74D-DFB7-0C39-D9C8-ABF9C0F7292B}"/>
              </a:ext>
            </a:extLst>
          </p:cNvPr>
          <p:cNvPicPr>
            <a:picLocks noChangeAspect="1"/>
          </p:cNvPicPr>
          <p:nvPr/>
        </p:nvPicPr>
        <p:blipFill>
          <a:blip r:embed="rId3"/>
          <a:stretch>
            <a:fillRect/>
          </a:stretch>
        </p:blipFill>
        <p:spPr>
          <a:xfrm>
            <a:off x="10572751" y="230981"/>
            <a:ext cx="1485897" cy="214312"/>
          </a:xfrm>
          <a:prstGeom prst="rect">
            <a:avLst/>
          </a:prstGeom>
        </p:spPr>
      </p:pic>
      <p:pic>
        <p:nvPicPr>
          <p:cNvPr id="7" name="Picture 6" descr="A screenshot of a graph&#10;&#10;AI-generated content may be incorrect.">
            <a:extLst>
              <a:ext uri="{FF2B5EF4-FFF2-40B4-BE49-F238E27FC236}">
                <a16:creationId xmlns:a16="http://schemas.microsoft.com/office/drawing/2014/main" id="{937ED2A0-56C7-82AE-DC01-59B0C6C5C0FC}"/>
              </a:ext>
            </a:extLst>
          </p:cNvPr>
          <p:cNvPicPr>
            <a:picLocks noChangeAspect="1"/>
          </p:cNvPicPr>
          <p:nvPr/>
        </p:nvPicPr>
        <p:blipFill>
          <a:blip r:embed="rId4"/>
          <a:stretch>
            <a:fillRect/>
          </a:stretch>
        </p:blipFill>
        <p:spPr>
          <a:xfrm>
            <a:off x="6296389" y="1801118"/>
            <a:ext cx="4924755" cy="4396482"/>
          </a:xfrm>
          <a:prstGeom prst="rect">
            <a:avLst/>
          </a:prstGeom>
        </p:spPr>
      </p:pic>
    </p:spTree>
    <p:extLst>
      <p:ext uri="{BB962C8B-B14F-4D97-AF65-F5344CB8AC3E}">
        <p14:creationId xmlns:p14="http://schemas.microsoft.com/office/powerpoint/2010/main" val="158494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B13E44-4A3D-1E75-5069-32BCC92917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FE721C-5666-D371-63DF-E2E8A0BE0A99}"/>
              </a:ext>
            </a:extLst>
          </p:cNvPr>
          <p:cNvSpPr>
            <a:spLocks noGrp="1"/>
          </p:cNvSpPr>
          <p:nvPr>
            <p:ph type="title"/>
          </p:nvPr>
        </p:nvSpPr>
        <p:spPr/>
        <p:txBody>
          <a:bodyPr/>
          <a:lstStyle/>
          <a:p>
            <a:r>
              <a:rPr lang="en-AU" dirty="0">
                <a:latin typeface="Aharoni"/>
                <a:ea typeface="+mj-lt"/>
                <a:cs typeface="+mj-lt"/>
              </a:rPr>
              <a:t>Ethical, bias and privacy considerations</a:t>
            </a:r>
            <a:endParaRPr lang="en-US">
              <a:latin typeface="Aharoni"/>
              <a:cs typeface="Aharoni"/>
            </a:endParaRPr>
          </a:p>
        </p:txBody>
      </p:sp>
      <p:sp>
        <p:nvSpPr>
          <p:cNvPr id="3" name="Content Placeholder 2">
            <a:extLst>
              <a:ext uri="{FF2B5EF4-FFF2-40B4-BE49-F238E27FC236}">
                <a16:creationId xmlns:a16="http://schemas.microsoft.com/office/drawing/2014/main" id="{79C117CC-951B-AA0E-97F8-1472F42FA09F}"/>
              </a:ext>
            </a:extLst>
          </p:cNvPr>
          <p:cNvSpPr>
            <a:spLocks noGrp="1"/>
          </p:cNvSpPr>
          <p:nvPr>
            <p:ph idx="1"/>
          </p:nvPr>
        </p:nvSpPr>
        <p:spPr>
          <a:xfrm>
            <a:off x="838200" y="1677834"/>
            <a:ext cx="5257800" cy="4351338"/>
          </a:xfrm>
        </p:spPr>
        <p:txBody>
          <a:bodyPr vert="horz" lIns="91440" tIns="45720" rIns="91440" bIns="45720" rtlCol="0" anchor="t">
            <a:noAutofit/>
          </a:bodyPr>
          <a:lstStyle/>
          <a:p>
            <a:r>
              <a:rPr lang="en-GB" sz="1400" b="1" dirty="0"/>
              <a:t>Customer Privacy First:</a:t>
            </a:r>
            <a:r>
              <a:rPr lang="en-GB" sz="1400" dirty="0"/>
              <a:t> All data is anonymized and used only with clear customer consent, strictly adhering to data protection laws (e.g., GDPR). Sensitive information is never used for unrelated purposes or shared without permission.</a:t>
            </a:r>
          </a:p>
          <a:p>
            <a:r>
              <a:rPr lang="en-GB" sz="1400" b="1" dirty="0"/>
              <a:t>Responsible Data Use:</a:t>
            </a:r>
            <a:r>
              <a:rPr lang="en-GB" sz="1400" dirty="0"/>
              <a:t> Data collection is limited to what is necessary for the campaign. We avoid using features that could act as proxies for protected characteristics, reducing the risk of indirect discrimination.</a:t>
            </a:r>
          </a:p>
          <a:p>
            <a:r>
              <a:rPr lang="en-GB" sz="1400" b="1" dirty="0"/>
              <a:t>Bias Detection &amp; Mitigation:</a:t>
            </a:r>
            <a:r>
              <a:rPr lang="en-GB" sz="1400" dirty="0"/>
              <a:t> We recognize that historical data and certain features (e.g., job, education, marital status) may encode demographic or socioeconomic biases. Regular audits, fairness metrics, and re-balancing techniques (like SMOTE) are used to detect and mitigate these biases, ensuring fair outcomes for all customer groups.</a:t>
            </a:r>
          </a:p>
          <a:p>
            <a:r>
              <a:rPr lang="en-GB" sz="1400" b="1" dirty="0"/>
              <a:t>Transparent AI Decisions:</a:t>
            </a:r>
            <a:r>
              <a:rPr lang="en-GB" sz="1400" dirty="0"/>
              <a:t> Model predictions are explained in accessible language. Customers can request information on how their data influences marketing offers, supporting transparency and trust.</a:t>
            </a:r>
          </a:p>
        </p:txBody>
      </p:sp>
      <p:pic>
        <p:nvPicPr>
          <p:cNvPr id="5" name="Picture 4" descr="A yellow square with black text&#10;&#10;Description automatically generated">
            <a:extLst>
              <a:ext uri="{FF2B5EF4-FFF2-40B4-BE49-F238E27FC236}">
                <a16:creationId xmlns:a16="http://schemas.microsoft.com/office/drawing/2014/main" id="{49D846E3-539D-B18A-ED51-560EE2CCA240}"/>
              </a:ext>
            </a:extLst>
          </p:cNvPr>
          <p:cNvPicPr>
            <a:picLocks noChangeAspect="1"/>
          </p:cNvPicPr>
          <p:nvPr/>
        </p:nvPicPr>
        <p:blipFill rotWithShape="1">
          <a:blip r:embed="rId2"/>
          <a:srcRect l="11150" t="28814" r="9756" b="28814"/>
          <a:stretch/>
        </p:blipFill>
        <p:spPr>
          <a:xfrm>
            <a:off x="190500" y="115326"/>
            <a:ext cx="1121962" cy="374644"/>
          </a:xfrm>
          <a:prstGeom prst="rect">
            <a:avLst/>
          </a:prstGeom>
        </p:spPr>
      </p:pic>
      <p:pic>
        <p:nvPicPr>
          <p:cNvPr id="8" name="Picture 7" descr="A close-up of a logo&#10;&#10;Description automatically generated">
            <a:extLst>
              <a:ext uri="{FF2B5EF4-FFF2-40B4-BE49-F238E27FC236}">
                <a16:creationId xmlns:a16="http://schemas.microsoft.com/office/drawing/2014/main" id="{3343AB11-1626-F11B-7148-AF28E282A270}"/>
              </a:ext>
            </a:extLst>
          </p:cNvPr>
          <p:cNvPicPr>
            <a:picLocks noChangeAspect="1"/>
          </p:cNvPicPr>
          <p:nvPr/>
        </p:nvPicPr>
        <p:blipFill>
          <a:blip r:embed="rId3"/>
          <a:stretch>
            <a:fillRect/>
          </a:stretch>
        </p:blipFill>
        <p:spPr>
          <a:xfrm>
            <a:off x="10572751" y="230981"/>
            <a:ext cx="1485897" cy="214312"/>
          </a:xfrm>
          <a:prstGeom prst="rect">
            <a:avLst/>
          </a:prstGeom>
        </p:spPr>
      </p:pic>
      <p:sp>
        <p:nvSpPr>
          <p:cNvPr id="10" name="TextBox 9">
            <a:extLst>
              <a:ext uri="{FF2B5EF4-FFF2-40B4-BE49-F238E27FC236}">
                <a16:creationId xmlns:a16="http://schemas.microsoft.com/office/drawing/2014/main" id="{A279F17D-B470-89E0-010C-452B66793E35}"/>
              </a:ext>
            </a:extLst>
          </p:cNvPr>
          <p:cNvSpPr txBox="1"/>
          <p:nvPr/>
        </p:nvSpPr>
        <p:spPr>
          <a:xfrm>
            <a:off x="6095998" y="1677834"/>
            <a:ext cx="5257801" cy="3847207"/>
          </a:xfrm>
          <a:prstGeom prst="rect">
            <a:avLst/>
          </a:prstGeom>
          <a:noFill/>
        </p:spPr>
        <p:txBody>
          <a:bodyPr wrap="square">
            <a:spAutoFit/>
          </a:bodyPr>
          <a:lstStyle/>
          <a:p>
            <a:pPr marL="285750" indent="-285750">
              <a:buFont typeface="Arial" panose="020B0604020202020204" pitchFamily="34" charset="0"/>
              <a:buChar char="•"/>
            </a:pPr>
            <a:r>
              <a:rPr lang="en-GB" sz="1600" b="1" dirty="0"/>
              <a:t>Ethical Marketing Practices:</a:t>
            </a:r>
            <a:r>
              <a:rPr lang="en-GB" sz="1600" dirty="0"/>
              <a:t> We avoid targeting vulnerable groups or using sensitive attributes in ways that could lead to unfair treatment. All offers are designed to be relevant, respectful, and non-coercive.</a:t>
            </a:r>
          </a:p>
          <a:p>
            <a:pPr marL="285750" indent="-285750">
              <a:buFont typeface="Arial" panose="020B0604020202020204" pitchFamily="34" charset="0"/>
              <a:buChar char="•"/>
            </a:pPr>
            <a:r>
              <a:rPr lang="en-GB" sz="1600" b="1" dirty="0"/>
              <a:t>Continuous Monitoring &amp; Governance:</a:t>
            </a:r>
            <a:r>
              <a:rPr lang="en-GB" sz="1600" dirty="0"/>
              <a:t> An ethics review board oversees ongoing monitoring for unintended consequences, model drift, and emerging risks—especially those related to bias or fairness.</a:t>
            </a:r>
          </a:p>
          <a:p>
            <a:pPr marL="285750" indent="-285750">
              <a:buFont typeface="Arial" panose="020B0604020202020204" pitchFamily="34" charset="0"/>
              <a:buChar char="•"/>
            </a:pPr>
            <a:r>
              <a:rPr lang="en-GB" sz="1600" b="1" dirty="0"/>
              <a:t>Strategic Vision:</a:t>
            </a:r>
            <a:endParaRPr lang="en-GB" sz="1600" dirty="0"/>
          </a:p>
          <a:p>
            <a:pPr marL="742950" lvl="1" indent="-285750">
              <a:buFont typeface="Arial" panose="020B0604020202020204" pitchFamily="34" charset="0"/>
              <a:buChar char="•"/>
            </a:pPr>
            <a:r>
              <a:rPr lang="en-GB" sz="1600" dirty="0"/>
              <a:t>Embed ethical AI and fairness-by-design in every analytics workflow.</a:t>
            </a:r>
          </a:p>
          <a:p>
            <a:pPr marL="742950" lvl="1" indent="-285750">
              <a:buFont typeface="Arial" panose="020B0604020202020204" pitchFamily="34" charset="0"/>
              <a:buChar char="•"/>
            </a:pPr>
            <a:r>
              <a:rPr lang="en-GB" sz="1600" dirty="0"/>
              <a:t>Foster a culture of privacy, transparency, and accountability.</a:t>
            </a:r>
          </a:p>
          <a:p>
            <a:pPr marL="742950" lvl="1" indent="-285750">
              <a:buFont typeface="Arial" panose="020B0604020202020204" pitchFamily="34" charset="0"/>
              <a:buChar char="•"/>
            </a:pPr>
            <a:r>
              <a:rPr lang="en-GB" sz="1600" dirty="0"/>
              <a:t>Proactively engage stakeholders and customers in ongoing ethical dialogue and feedback.</a:t>
            </a:r>
          </a:p>
        </p:txBody>
      </p:sp>
    </p:spTree>
    <p:extLst>
      <p:ext uri="{BB962C8B-B14F-4D97-AF65-F5344CB8AC3E}">
        <p14:creationId xmlns:p14="http://schemas.microsoft.com/office/powerpoint/2010/main" val="3977455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D80181-270F-0086-950A-C529C01E5B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2ACE9D-0332-298C-B551-4B91DEDFFA2D}"/>
              </a:ext>
            </a:extLst>
          </p:cNvPr>
          <p:cNvSpPr>
            <a:spLocks noGrp="1"/>
          </p:cNvSpPr>
          <p:nvPr>
            <p:ph type="title"/>
          </p:nvPr>
        </p:nvSpPr>
        <p:spPr/>
        <p:txBody>
          <a:bodyPr/>
          <a:lstStyle/>
          <a:p>
            <a:r>
              <a:rPr lang="en-AU">
                <a:latin typeface="Aharoni"/>
                <a:ea typeface="+mj-lt"/>
                <a:cs typeface="+mj-lt"/>
              </a:rPr>
              <a:t>Conclusion and proposed solution</a:t>
            </a:r>
            <a:endParaRPr lang="en-US" dirty="0">
              <a:latin typeface="Aharoni"/>
              <a:cs typeface="Aharoni"/>
            </a:endParaRPr>
          </a:p>
        </p:txBody>
      </p:sp>
      <p:sp>
        <p:nvSpPr>
          <p:cNvPr id="3" name="Content Placeholder 2">
            <a:extLst>
              <a:ext uri="{FF2B5EF4-FFF2-40B4-BE49-F238E27FC236}">
                <a16:creationId xmlns:a16="http://schemas.microsoft.com/office/drawing/2014/main" id="{0DCE81E7-7465-E811-DC6B-ACD968B3D689}"/>
              </a:ext>
            </a:extLst>
          </p:cNvPr>
          <p:cNvSpPr>
            <a:spLocks noGrp="1"/>
          </p:cNvSpPr>
          <p:nvPr>
            <p:ph idx="1"/>
          </p:nvPr>
        </p:nvSpPr>
        <p:spPr>
          <a:xfrm>
            <a:off x="838200" y="1690687"/>
            <a:ext cx="5257800" cy="4802187"/>
          </a:xfrm>
        </p:spPr>
        <p:txBody>
          <a:bodyPr vert="horz" lIns="91440" tIns="45720" rIns="91440" bIns="45720" rtlCol="0" anchor="t">
            <a:normAutofit/>
          </a:bodyPr>
          <a:lstStyle/>
          <a:p>
            <a:r>
              <a:rPr lang="en-GB" sz="1200" b="1" dirty="0">
                <a:ea typeface="+mn-lt"/>
                <a:cs typeface="+mn-lt"/>
              </a:rPr>
              <a:t>Business Objective Achieved</a:t>
            </a:r>
            <a:r>
              <a:rPr lang="en-GB" sz="1200" dirty="0">
                <a:ea typeface="+mn-lt"/>
                <a:cs typeface="+mn-lt"/>
              </a:rPr>
              <a:t>: Developed robust, data-driven models to accurately predict term deposit subscription, supporting targeted marketing and improved ROI.</a:t>
            </a:r>
          </a:p>
          <a:p>
            <a:r>
              <a:rPr lang="en-GB" sz="1200" b="1" dirty="0">
                <a:ea typeface="+mn-lt"/>
                <a:cs typeface="+mn-lt"/>
              </a:rPr>
              <a:t>Model Performance</a:t>
            </a:r>
            <a:r>
              <a:rPr lang="en-GB" sz="1200" dirty="0">
                <a:ea typeface="+mn-lt"/>
                <a:cs typeface="+mn-lt"/>
              </a:rPr>
              <a:t>: Random Forest and Gradient Boosting models consistently outperformed Decision Tree, achieving high accuracy (up to 89%) and strong AUC scores (&gt;0.85), ensuring reliable customer targeting.</a:t>
            </a:r>
          </a:p>
          <a:p>
            <a:r>
              <a:rPr lang="en-GB" sz="1200" b="1" dirty="0">
                <a:ea typeface="+mn-lt"/>
                <a:cs typeface="+mn-lt"/>
              </a:rPr>
              <a:t>Balanced &amp; Fair Approach</a:t>
            </a:r>
            <a:r>
              <a:rPr lang="en-GB" sz="1200" dirty="0">
                <a:ea typeface="+mn-lt"/>
                <a:cs typeface="+mn-lt"/>
              </a:rPr>
              <a:t>: Applied advanced data cleaning, feature engineering, and SMOTE to address class imbalance and prevent bias, resulting in fair and actionable predictions.</a:t>
            </a:r>
          </a:p>
          <a:p>
            <a:endParaRPr lang="en-GB" sz="1200" dirty="0">
              <a:ea typeface="+mn-lt"/>
              <a:cs typeface="+mn-lt"/>
            </a:endParaRPr>
          </a:p>
        </p:txBody>
      </p:sp>
      <p:pic>
        <p:nvPicPr>
          <p:cNvPr id="5" name="Picture 4" descr="A yellow square with black text&#10;&#10;Description automatically generated">
            <a:extLst>
              <a:ext uri="{FF2B5EF4-FFF2-40B4-BE49-F238E27FC236}">
                <a16:creationId xmlns:a16="http://schemas.microsoft.com/office/drawing/2014/main" id="{4F560FE1-73EC-7920-1977-0089722B2732}"/>
              </a:ext>
            </a:extLst>
          </p:cNvPr>
          <p:cNvPicPr>
            <a:picLocks noChangeAspect="1"/>
          </p:cNvPicPr>
          <p:nvPr/>
        </p:nvPicPr>
        <p:blipFill rotWithShape="1">
          <a:blip r:embed="rId2"/>
          <a:srcRect l="11150" t="28814" r="9756" b="28814"/>
          <a:stretch/>
        </p:blipFill>
        <p:spPr>
          <a:xfrm>
            <a:off x="190500" y="115326"/>
            <a:ext cx="1121962" cy="374644"/>
          </a:xfrm>
          <a:prstGeom prst="rect">
            <a:avLst/>
          </a:prstGeom>
        </p:spPr>
      </p:pic>
      <p:pic>
        <p:nvPicPr>
          <p:cNvPr id="8" name="Picture 7" descr="A close-up of a logo&#10;&#10;Description automatically generated">
            <a:extLst>
              <a:ext uri="{FF2B5EF4-FFF2-40B4-BE49-F238E27FC236}">
                <a16:creationId xmlns:a16="http://schemas.microsoft.com/office/drawing/2014/main" id="{06BF4989-89EE-604A-8399-BBD039FF7590}"/>
              </a:ext>
            </a:extLst>
          </p:cNvPr>
          <p:cNvPicPr>
            <a:picLocks noChangeAspect="1"/>
          </p:cNvPicPr>
          <p:nvPr/>
        </p:nvPicPr>
        <p:blipFill>
          <a:blip r:embed="rId3"/>
          <a:stretch>
            <a:fillRect/>
          </a:stretch>
        </p:blipFill>
        <p:spPr>
          <a:xfrm>
            <a:off x="10572751" y="230981"/>
            <a:ext cx="1485897" cy="214312"/>
          </a:xfrm>
          <a:prstGeom prst="rect">
            <a:avLst/>
          </a:prstGeom>
        </p:spPr>
      </p:pic>
      <p:pic>
        <p:nvPicPr>
          <p:cNvPr id="6" name="Picture 5">
            <a:extLst>
              <a:ext uri="{FF2B5EF4-FFF2-40B4-BE49-F238E27FC236}">
                <a16:creationId xmlns:a16="http://schemas.microsoft.com/office/drawing/2014/main" id="{EC372C18-8BA8-48E1-0C7C-6A82450EB950}"/>
              </a:ext>
            </a:extLst>
          </p:cNvPr>
          <p:cNvPicPr>
            <a:picLocks noChangeAspect="1"/>
          </p:cNvPicPr>
          <p:nvPr/>
        </p:nvPicPr>
        <p:blipFill>
          <a:blip r:embed="rId4"/>
          <a:stretch>
            <a:fillRect/>
          </a:stretch>
        </p:blipFill>
        <p:spPr>
          <a:xfrm>
            <a:off x="696000" y="3583286"/>
            <a:ext cx="10800000" cy="2909589"/>
          </a:xfrm>
          <a:prstGeom prst="rect">
            <a:avLst/>
          </a:prstGeom>
        </p:spPr>
      </p:pic>
      <p:sp>
        <p:nvSpPr>
          <p:cNvPr id="7" name="Content Placeholder 2">
            <a:extLst>
              <a:ext uri="{FF2B5EF4-FFF2-40B4-BE49-F238E27FC236}">
                <a16:creationId xmlns:a16="http://schemas.microsoft.com/office/drawing/2014/main" id="{438C8811-1559-AE54-9E98-A7EDA54F1EB2}"/>
              </a:ext>
            </a:extLst>
          </p:cNvPr>
          <p:cNvSpPr txBox="1">
            <a:spLocks/>
          </p:cNvSpPr>
          <p:nvPr/>
        </p:nvSpPr>
        <p:spPr>
          <a:xfrm>
            <a:off x="6167100" y="1690687"/>
            <a:ext cx="5257800" cy="480218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200" b="1" dirty="0">
                <a:ea typeface="+mn-lt"/>
                <a:cs typeface="+mn-lt"/>
              </a:rPr>
              <a:t>Operational Readiness</a:t>
            </a:r>
            <a:r>
              <a:rPr lang="en-GB" sz="1200" dirty="0">
                <a:ea typeface="+mn-lt"/>
                <a:cs typeface="+mn-lt"/>
              </a:rPr>
              <a:t>: Established automated data pipelines, model monitoring, and drift detection to maintain ongoing model quality and adapt to business changes.</a:t>
            </a:r>
          </a:p>
          <a:p>
            <a:r>
              <a:rPr lang="en-GB" sz="1200" b="1" dirty="0">
                <a:ea typeface="+mn-lt"/>
                <a:cs typeface="+mn-lt"/>
              </a:rPr>
              <a:t>Ethical &amp; Responsible AI</a:t>
            </a:r>
            <a:r>
              <a:rPr lang="en-GB" sz="1200" dirty="0">
                <a:ea typeface="+mn-lt"/>
                <a:cs typeface="+mn-lt"/>
              </a:rPr>
              <a:t>: Embedded privacy, bias mitigation, and transparency principles throughout the solution, ensuring compliance and customer trust.</a:t>
            </a:r>
          </a:p>
          <a:p>
            <a:r>
              <a:rPr lang="en-GB" sz="1200" b="1" dirty="0">
                <a:ea typeface="+mn-lt"/>
                <a:cs typeface="+mn-lt"/>
              </a:rPr>
              <a:t>Recommendation</a:t>
            </a:r>
            <a:r>
              <a:rPr lang="en-GB" sz="1200" dirty="0">
                <a:ea typeface="+mn-lt"/>
                <a:cs typeface="+mn-lt"/>
              </a:rPr>
              <a:t>: Endorse deployment of the Random Forest or GBM model for </a:t>
            </a:r>
            <a:r>
              <a:rPr lang="en-GB" sz="1200" b="1" dirty="0">
                <a:ea typeface="+mn-lt"/>
                <a:cs typeface="+mn-lt"/>
              </a:rPr>
              <a:t>targeted digital marketing campaign</a:t>
            </a:r>
            <a:r>
              <a:rPr lang="en-GB" sz="1200" dirty="0">
                <a:ea typeface="+mn-lt"/>
                <a:cs typeface="+mn-lt"/>
              </a:rPr>
              <a:t>, with regular monitoring and retraining to sustain business impact and model integrity.</a:t>
            </a:r>
            <a:endParaRPr lang="en-US" sz="1200" dirty="0">
              <a:ea typeface="+mn-lt"/>
              <a:cs typeface="+mn-lt"/>
            </a:endParaRPr>
          </a:p>
        </p:txBody>
      </p:sp>
    </p:spTree>
    <p:extLst>
      <p:ext uri="{BB962C8B-B14F-4D97-AF65-F5344CB8AC3E}">
        <p14:creationId xmlns:p14="http://schemas.microsoft.com/office/powerpoint/2010/main" val="4278051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c45e276-b035-4fb3-bbde-55be86a56f12">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D3306E7A1819642AAD9E3B4B956A608" ma:contentTypeVersion="12" ma:contentTypeDescription="Create a new document." ma:contentTypeScope="" ma:versionID="3f0a7da07c38179bbde875a13fc20a34">
  <xsd:schema xmlns:xsd="http://www.w3.org/2001/XMLSchema" xmlns:xs="http://www.w3.org/2001/XMLSchema" xmlns:p="http://schemas.microsoft.com/office/2006/metadata/properties" xmlns:ns2="3c45e276-b035-4fb3-bbde-55be86a56f12" targetNamespace="http://schemas.microsoft.com/office/2006/metadata/properties" ma:root="true" ma:fieldsID="1783828e58378d13a6ab949626ca0e2c" ns2:_="">
    <xsd:import namespace="3c45e276-b035-4fb3-bbde-55be86a56f1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45e276-b035-4fb3-bbde-55be86a56f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b026aac-6b52-4d7e-a64d-f3ee90946f56"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Location" ma:index="19"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1990BD-D0BA-47EA-854A-AADDA72733C6}">
  <ds:schemaRefs>
    <ds:schemaRef ds:uri="9fba967a-6000-4f7b-860d-bca0e22a7c18"/>
    <ds:schemaRef ds:uri="a7f2caaa-0b95-4df6-9ef7-74b1c7ff76e1"/>
    <ds:schemaRef ds:uri="http://schemas.microsoft.com/office/2006/metadata/properties"/>
    <ds:schemaRef ds:uri="http://schemas.microsoft.com/office/infopath/2007/PartnerControls"/>
    <ds:schemaRef ds:uri="3c45e276-b035-4fb3-bbde-55be86a56f12"/>
  </ds:schemaRefs>
</ds:datastoreItem>
</file>

<file path=customXml/itemProps2.xml><?xml version="1.0" encoding="utf-8"?>
<ds:datastoreItem xmlns:ds="http://schemas.openxmlformats.org/officeDocument/2006/customXml" ds:itemID="{BC0F64C7-F8BE-4E8C-9B8A-8DA913A43E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45e276-b035-4fb3-bbde-55be86a56f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4462C-112C-4CEB-BE92-17AB803763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396</TotalTime>
  <Words>1463</Words>
  <Application>Microsoft Office PowerPoint</Application>
  <PresentationFormat>Widescreen</PresentationFormat>
  <Paragraphs>137</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Aharoni</vt:lpstr>
      <vt:lpstr>Aptos</vt:lpstr>
      <vt:lpstr>Aptos Display</vt:lpstr>
      <vt:lpstr>Arial</vt:lpstr>
      <vt:lpstr>Office Theme</vt:lpstr>
      <vt:lpstr>Predicting customer response</vt:lpstr>
      <vt:lpstr>Overview</vt:lpstr>
      <vt:lpstr>Approach</vt:lpstr>
      <vt:lpstr>Findings </vt:lpstr>
      <vt:lpstr>Insights </vt:lpstr>
      <vt:lpstr>Model deployment and monitoring plan </vt:lpstr>
      <vt:lpstr>Ethical, bias and privacy considerations</vt:lpstr>
      <vt:lpstr>Conclusion and proposed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Modelling customer churn</dc:title>
  <dc:creator>Anne Youssef</dc:creator>
  <cp:lastModifiedBy>Bill Meehan</cp:lastModifiedBy>
  <cp:revision>183</cp:revision>
  <dcterms:created xsi:type="dcterms:W3CDTF">2024-01-19T06:10:57Z</dcterms:created>
  <dcterms:modified xsi:type="dcterms:W3CDTF">2025-06-22T00:42:57Z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0x010100DD3306E7A1819642AAD9E3B4B956A608</vt:lpwstr>
  </property>
  <property fmtid="{D5CDD505-2E9C-101B-9397-08002B2CF9AE}" pid="3" name="MediaServiceImageTags">
    <vt:lpwstr/>
  </property>
</Properties>
</file>