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041"/>
  </p:normalViewPr>
  <p:slideViewPr>
    <p:cSldViewPr snapToGrid="0">
      <p:cViewPr>
        <p:scale>
          <a:sx n="104" d="100"/>
          <a:sy n="104" d="100"/>
        </p:scale>
        <p:origin x="896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B4AFF4-ED59-52F3-3557-F7112D6CCE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44BEB57-333E-7DAA-1B54-2749264DE6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E285D8-51F7-A58E-EC5D-046D3AADB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2EE6-B894-D142-8C0C-095896ED9F3A}" type="datetimeFigureOut">
              <a:rPr kumimoji="1" lang="zh-CN" altLang="en-US" smtClean="0"/>
              <a:t>2022/12/1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AF559C-C87E-DBCB-A8DE-E04BCA34F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AC0517-848E-8799-41BA-4FF14CFE7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CF6F-F5A0-5F4B-B029-6283DBD648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8693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F83480-5F08-AF72-65C6-3743DF72B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568714-2CC5-A825-3E31-21F7E9352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4A5837-7938-61FB-BA91-F7C98973B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2EE6-B894-D142-8C0C-095896ED9F3A}" type="datetimeFigureOut">
              <a:rPr kumimoji="1" lang="zh-CN" altLang="en-US" smtClean="0"/>
              <a:t>2022/12/1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FF4787-D842-D46B-440A-94D2AE82D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79961C-86D7-9581-3B14-DE7485DD0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CF6F-F5A0-5F4B-B029-6283DBD648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7205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D433122-1F3D-8FA1-7DE5-1765ADAF1C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A29333-50FD-1013-FB68-5402C80AF2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F6E87A-5069-B60B-876A-C69E86BB8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2EE6-B894-D142-8C0C-095896ED9F3A}" type="datetimeFigureOut">
              <a:rPr kumimoji="1" lang="zh-CN" altLang="en-US" smtClean="0"/>
              <a:t>2022/12/1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E34207-9D65-D844-F733-4B509D142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6A782B-D5B0-52E1-DFB4-840FAE7DB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CF6F-F5A0-5F4B-B029-6283DBD648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4468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22A13C-E360-3202-FDD8-82A8EE40D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98E8B1-F1AE-68DB-EA22-4DCB32F27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7A0554-96A2-CADC-4696-0C84B3C5A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2EE6-B894-D142-8C0C-095896ED9F3A}" type="datetimeFigureOut">
              <a:rPr kumimoji="1" lang="zh-CN" altLang="en-US" smtClean="0"/>
              <a:t>2022/12/1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FC2730-EB94-4AF3-9856-C0380FBFE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5314FC-E661-448D-52AA-1A3733238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CF6F-F5A0-5F4B-B029-6283DBD648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2855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89AEF1-F6DE-2BA3-9088-796611111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377315-261C-CB9A-4BEC-361643A9A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CE6DD3-87F3-B021-D768-825CE0F14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2EE6-B894-D142-8C0C-095896ED9F3A}" type="datetimeFigureOut">
              <a:rPr kumimoji="1" lang="zh-CN" altLang="en-US" smtClean="0"/>
              <a:t>2022/12/1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4070DD-3CE9-4C8D-49C4-625DC9BF5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3779C2-2FC5-4947-A814-6069DC7F5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CF6F-F5A0-5F4B-B029-6283DBD648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299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1C45A1-54F3-E5E0-7AB3-BD6287625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FADD36-7743-5AB8-A2FA-704C08A254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0F9F46-DC63-CB05-7E43-85AE9AED6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2B5119-2620-3424-B6CC-69EF8E101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2EE6-B894-D142-8C0C-095896ED9F3A}" type="datetimeFigureOut">
              <a:rPr kumimoji="1" lang="zh-CN" altLang="en-US" smtClean="0"/>
              <a:t>2022/12/1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832BD8-9916-A7A9-8A89-7DE75705B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E1C8B4-CC64-74DA-602E-730685E73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CF6F-F5A0-5F4B-B029-6283DBD648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8144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260C7C-989C-0301-B15F-1BA8868EA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735EDA-515F-A2BF-7B23-216C7DC81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D6ECEB-E9C0-7073-CD69-052C410B1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DA82B08-CA03-8CD8-3EA3-5789B53B1A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40F3E33-1E4D-2ACA-2971-048B1C00E0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61D71E-8E72-844C-F7C4-4D335357F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2EE6-B894-D142-8C0C-095896ED9F3A}" type="datetimeFigureOut">
              <a:rPr kumimoji="1" lang="zh-CN" altLang="en-US" smtClean="0"/>
              <a:t>2022/12/1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A0C730D-4B2F-CDDD-080A-AAA444535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6D63F12-5A0D-2A3C-FD12-B72A5BECD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CF6F-F5A0-5F4B-B029-6283DBD648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6896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DCA8CD-7899-7145-FDFC-D90EB5F1E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706D7EE-F725-50B7-0484-7CFC7CA26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2EE6-B894-D142-8C0C-095896ED9F3A}" type="datetimeFigureOut">
              <a:rPr kumimoji="1" lang="zh-CN" altLang="en-US" smtClean="0"/>
              <a:t>2022/12/1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EE18321-FB81-B30F-965D-56F591595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D1ABF5-7AEF-D5C2-0549-ED8BABCAC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CF6F-F5A0-5F4B-B029-6283DBD648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2337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D29ABC9-356E-4DB1-1F29-C0F529E42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2EE6-B894-D142-8C0C-095896ED9F3A}" type="datetimeFigureOut">
              <a:rPr kumimoji="1" lang="zh-CN" altLang="en-US" smtClean="0"/>
              <a:t>2022/12/1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A1ECC9-7319-1757-F247-D9C67A93C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8CA171-4E5A-3BDD-661B-D86A4FCCF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CF6F-F5A0-5F4B-B029-6283DBD648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2225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B8B18-F60C-91E4-5E9D-D372445EF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A070E8-B0B9-A992-0635-3A3DC692B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A5256F-F4E5-4D2F-77F2-2A257B6BEA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419EAB-B5EA-C4CD-054E-EEEC6F714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2EE6-B894-D142-8C0C-095896ED9F3A}" type="datetimeFigureOut">
              <a:rPr kumimoji="1" lang="zh-CN" altLang="en-US" smtClean="0"/>
              <a:t>2022/12/1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AAB3D5-EE3B-8869-D777-5C9B6D2D7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7A7905-297B-4BD4-B05B-EC86FFD2D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CF6F-F5A0-5F4B-B029-6283DBD648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2013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84A0EB-E736-CD4E-BA2D-A07ACA608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3D46A5-C69C-BC82-A45F-3F35018F96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3F17FD-1104-1345-A295-C829A9D7F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79F973-E4DD-F407-6CE9-3EBB005C8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2EE6-B894-D142-8C0C-095896ED9F3A}" type="datetimeFigureOut">
              <a:rPr kumimoji="1" lang="zh-CN" altLang="en-US" smtClean="0"/>
              <a:t>2022/12/1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436538-D06F-BC70-58D7-56C806345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3636F4-654E-E608-348C-E6896E0F6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CF6F-F5A0-5F4B-B029-6283DBD648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077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7B6D36-098C-DA23-0D74-38A1C36D4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C8C5A3-C0FA-D301-97C1-DD876FE64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05C0CD-7AF7-F403-1AD2-DD44EB3A49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E2EE6-B894-D142-8C0C-095896ED9F3A}" type="datetimeFigureOut">
              <a:rPr kumimoji="1" lang="zh-CN" altLang="en-US" smtClean="0"/>
              <a:t>2022/12/1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3D1548-89DF-77E5-54D7-36E0BC3D9D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238968-4703-F9F9-CDA7-D5F249DA1D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1CF6F-F5A0-5F4B-B029-6283DBD648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7967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jn1996/DaseRecSys" TargetMode="External"/><Relationship Id="rId2" Type="http://schemas.openxmlformats.org/officeDocument/2006/relationships/hyperlink" Target="https://www.kaggle.com/competitions/dase-recsys/overview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ompetitions/dase-recsys/overview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B3CFEB-287A-0C24-A681-BAABC2BC5F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b="1" dirty="0"/>
              <a:t>基于矩阵分解的推荐系统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16593A-77C1-1EA6-3CF6-C550638797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数据科学与工程算法基础实践作业（二）</a:t>
            </a:r>
          </a:p>
        </p:txBody>
      </p:sp>
    </p:spTree>
    <p:extLst>
      <p:ext uri="{BB962C8B-B14F-4D97-AF65-F5344CB8AC3E}">
        <p14:creationId xmlns:p14="http://schemas.microsoft.com/office/powerpoint/2010/main" val="3107864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245FFA-D0F5-AD20-07C5-0BABB977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矩阵分解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1BAC78-2473-65AF-E170-455334809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用户评分矩阵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6FF4362-6C08-74F4-E193-4CEE5FBFB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229" y="2451440"/>
            <a:ext cx="7772400" cy="195511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BCD7EA2-B37F-8355-996C-5D6836C99C42}"/>
              </a:ext>
            </a:extLst>
          </p:cNvPr>
          <p:cNvSpPr txBox="1"/>
          <p:nvPr/>
        </p:nvSpPr>
        <p:spPr>
          <a:xfrm>
            <a:off x="1796142" y="4830096"/>
            <a:ext cx="70519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/>
              <a:t>稀疏性：存在大量缺失值</a:t>
            </a:r>
            <a:endParaRPr kumimoji="1" lang="en-US" altLang="zh-CN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/>
              <a:t>目标：根据已有的用户</a:t>
            </a:r>
            <a:r>
              <a:rPr kumimoji="1" lang="en-US" altLang="zh-CN" dirty="0"/>
              <a:t>-</a:t>
            </a:r>
            <a:r>
              <a:rPr kumimoji="1" lang="zh-CN" altLang="en-US" dirty="0"/>
              <a:t>物品交互，预测用户与其他物品的交互；</a:t>
            </a:r>
            <a:endParaRPr kumimoji="1" lang="en-US" altLang="zh-CN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/>
              <a:t>本质：预测缺失值</a:t>
            </a:r>
          </a:p>
        </p:txBody>
      </p:sp>
    </p:spTree>
    <p:extLst>
      <p:ext uri="{BB962C8B-B14F-4D97-AF65-F5344CB8AC3E}">
        <p14:creationId xmlns:p14="http://schemas.microsoft.com/office/powerpoint/2010/main" val="2163903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89A4E-7177-A14B-0FB6-415A49A2E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矩阵分解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59CA9F5-0645-D034-89AA-1BAB3519A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707" y="1377950"/>
            <a:ext cx="6616700" cy="410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8B7F294-184C-8E13-2AC8-EC371D9EFD64}"/>
              </a:ext>
            </a:extLst>
          </p:cNvPr>
          <p:cNvSpPr txBox="1"/>
          <p:nvPr/>
        </p:nvSpPr>
        <p:spPr>
          <a:xfrm>
            <a:off x="5791200" y="5534088"/>
            <a:ext cx="11974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" altLang="zh-CN" b="1" i="0" dirty="0" err="1">
                <a:solidFill>
                  <a:srgbClr val="4F4F4F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FunkSVD</a:t>
            </a:r>
            <a:endParaRPr lang="en" altLang="zh-CN" b="1" i="0" dirty="0">
              <a:solidFill>
                <a:srgbClr val="4F4F4F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3810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89A4E-7177-A14B-0FB6-415A49A2E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矩阵分解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4152DCF-8E5D-5F85-1ABB-AFDBD3FCB3EB}"/>
              </a:ext>
            </a:extLst>
          </p:cNvPr>
          <p:cNvSpPr txBox="1"/>
          <p:nvPr/>
        </p:nvSpPr>
        <p:spPr>
          <a:xfrm>
            <a:off x="2724150" y="5706844"/>
            <a:ext cx="7562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/>
              <a:t>本质：计算用户向量和物品向量的点积</a:t>
            </a:r>
            <a:endParaRPr kumimoji="1" lang="en-US" altLang="zh-CN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/>
              <a:t>条件：只对。     为非</a:t>
            </a:r>
            <a:r>
              <a:rPr kumimoji="1" lang="en-US" altLang="zh-CN" dirty="0"/>
              <a:t>0</a:t>
            </a:r>
            <a:r>
              <a:rPr kumimoji="1" lang="zh-CN" altLang="en-US" dirty="0"/>
              <a:t>的（用户、物品）组合进行优化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FD6077B-1C58-4AF3-4750-36042DCA1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808" y="5921375"/>
            <a:ext cx="6096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7278AF28-C3F6-A7C2-D946-04AEEEF36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0" y="1358900"/>
            <a:ext cx="6743700" cy="414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336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D228D1-7E33-8A4B-58B8-310EB6CA3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优化目标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80788EE-9585-433D-86DB-D1CF0D67F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314" y="4469344"/>
            <a:ext cx="7772400" cy="194702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3AFB1E5-96C1-9C09-D728-EE19D6E5FC16}"/>
              </a:ext>
            </a:extLst>
          </p:cNvPr>
          <p:cNvSpPr txBox="1"/>
          <p:nvPr/>
        </p:nvSpPr>
        <p:spPr>
          <a:xfrm>
            <a:off x="1861456" y="384785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结构风险最小化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9F5A76C-0878-E5D6-5085-6395BFFBF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0314" y="2326145"/>
            <a:ext cx="3712028" cy="136801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D7B390E-2613-8BB7-A1B1-DA546B2D8D39}"/>
              </a:ext>
            </a:extLst>
          </p:cNvPr>
          <p:cNvSpPr txBox="1"/>
          <p:nvPr/>
        </p:nvSpPr>
        <p:spPr>
          <a:xfrm>
            <a:off x="1861455" y="177047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经验风险最小化</a:t>
            </a:r>
          </a:p>
        </p:txBody>
      </p:sp>
    </p:spTree>
    <p:extLst>
      <p:ext uri="{BB962C8B-B14F-4D97-AF65-F5344CB8AC3E}">
        <p14:creationId xmlns:p14="http://schemas.microsoft.com/office/powerpoint/2010/main" val="2157988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03BD5B-9E88-341D-77B1-0099BF214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协同过滤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3F56C394-FA11-0180-F008-3630310AD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89150"/>
            <a:ext cx="12192000" cy="267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80617A4-2811-47A4-A1A5-44DB15FB0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449" y="4954578"/>
            <a:ext cx="6063343" cy="140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575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5BEC28-61B1-1DBC-23C8-29C509D2F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模型训练简介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7672B5-A9BA-6EC5-2CBB-13E1A2ABF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276" y="1825625"/>
            <a:ext cx="11870724" cy="4351338"/>
          </a:xfrm>
        </p:spPr>
        <p:txBody>
          <a:bodyPr/>
          <a:lstStyle/>
          <a:p>
            <a:r>
              <a:rPr kumimoji="1" lang="zh-CN" altLang="en-US" dirty="0"/>
              <a:t>训练集：给定所有已知的（用户，物品，评分）三元组，用于训练模型，得到用户矩阵</a:t>
            </a:r>
            <a:r>
              <a:rPr kumimoji="1" lang="en-US" altLang="zh-CN" dirty="0"/>
              <a:t>P</a:t>
            </a:r>
            <a:r>
              <a:rPr kumimoji="1" lang="zh-CN" altLang="en-US" dirty="0"/>
              <a:t>和物品矩阵</a:t>
            </a:r>
            <a:r>
              <a:rPr kumimoji="1" lang="en-US" altLang="zh-CN" dirty="0"/>
              <a:t>Q</a:t>
            </a:r>
          </a:p>
          <a:p>
            <a:r>
              <a:rPr kumimoji="1" lang="zh-CN" altLang="en-US" dirty="0"/>
              <a:t>验证集：每个</a:t>
            </a:r>
            <a:r>
              <a:rPr kumimoji="1" lang="en-US" altLang="zh-CN" dirty="0"/>
              <a:t>epoch</a:t>
            </a:r>
            <a:r>
              <a:rPr kumimoji="1" lang="zh-CN" altLang="en-US" dirty="0"/>
              <a:t>结束后，用于验证当前训练得到的</a:t>
            </a:r>
            <a:r>
              <a:rPr kumimoji="1" lang="en-US" altLang="zh-CN" dirty="0"/>
              <a:t>P</a:t>
            </a:r>
            <a:r>
              <a:rPr kumimoji="1" lang="zh-CN" altLang="en-US" dirty="0"/>
              <a:t>和</a:t>
            </a:r>
            <a:r>
              <a:rPr kumimoji="1" lang="en-US" altLang="zh-CN" dirty="0"/>
              <a:t>Q</a:t>
            </a:r>
            <a:r>
              <a:rPr kumimoji="1" lang="zh-CN" altLang="en-US" dirty="0"/>
              <a:t>在验证集上的效果，用于保存最佳的</a:t>
            </a:r>
            <a:r>
              <a:rPr kumimoji="1" lang="en-US" altLang="zh-CN" dirty="0"/>
              <a:t>P</a:t>
            </a:r>
            <a:r>
              <a:rPr kumimoji="1" lang="zh-CN" altLang="en-US" dirty="0"/>
              <a:t>和</a:t>
            </a:r>
            <a:r>
              <a:rPr kumimoji="1" lang="en-US" altLang="zh-CN" dirty="0"/>
              <a:t>Q</a:t>
            </a:r>
            <a:r>
              <a:rPr kumimoji="1" lang="zh-CN" altLang="en-US" dirty="0"/>
              <a:t>；</a:t>
            </a:r>
            <a:endParaRPr kumimoji="1" lang="en-US" altLang="zh-CN" dirty="0"/>
          </a:p>
          <a:p>
            <a:r>
              <a:rPr kumimoji="1" lang="zh-CN" altLang="en-US" dirty="0"/>
              <a:t>测试集：只有（用户，物品），没有评分数据，模拟真实场景用于预测对应的评分</a:t>
            </a:r>
            <a:endParaRPr kumimoji="1" lang="en-US" altLang="zh-CN" dirty="0"/>
          </a:p>
          <a:p>
            <a:r>
              <a:rPr kumimoji="1" lang="zh-CN" altLang="en-US" dirty="0"/>
              <a:t>测试集评测：</a:t>
            </a:r>
            <a:r>
              <a:rPr kumimoji="1" lang="en" altLang="zh-CN" dirty="0">
                <a:hlinkClick r:id="rId2"/>
              </a:rPr>
              <a:t>https://www.kaggle.com/competitions/dase-recsys/overview</a:t>
            </a:r>
            <a:endParaRPr kumimoji="1" lang="en" altLang="zh-CN" dirty="0"/>
          </a:p>
          <a:p>
            <a:r>
              <a:rPr kumimoji="1" lang="zh-CN" altLang="en-US" dirty="0"/>
              <a:t>项目仓库：</a:t>
            </a:r>
            <a:r>
              <a:rPr kumimoji="1" lang="en" altLang="zh-CN" dirty="0">
                <a:hlinkClick r:id="rId3"/>
              </a:rPr>
              <a:t>https://github.com/wjn1996/DaseRecSys</a:t>
            </a:r>
            <a:endParaRPr kumimoji="1" lang="e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9193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A1225B-7B8A-CBCB-3FF9-1EBAB747B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实践课作业要求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4E098C-C371-0BF3-1708-6EBCC9175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2566"/>
            <a:ext cx="10515600" cy="4351338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必做：</a:t>
            </a:r>
            <a:endParaRPr kumimoji="1" lang="en-US" altLang="zh-CN" dirty="0"/>
          </a:p>
          <a:p>
            <a:pPr>
              <a:buFont typeface="Wingdings" pitchFamily="2" charset="2"/>
              <a:buChar char="Ø"/>
            </a:pPr>
            <a:r>
              <a:rPr kumimoji="1" lang="zh-CN" altLang="en-US" dirty="0"/>
              <a:t>完成基于矩阵分解的推荐系统项目代码（</a:t>
            </a:r>
            <a:r>
              <a:rPr kumimoji="1" lang="en-US" altLang="zh-CN" dirty="0"/>
              <a:t>zip</a:t>
            </a:r>
            <a:r>
              <a:rPr kumimoji="1" lang="zh-CN" altLang="en-US" dirty="0"/>
              <a:t>），包括：随机梯度下降、批量梯度下降、正则化、协同过滤等；</a:t>
            </a:r>
            <a:endParaRPr kumimoji="1" lang="en-US" altLang="zh-CN" dirty="0"/>
          </a:p>
          <a:p>
            <a:pPr>
              <a:buFont typeface="Wingdings" pitchFamily="2" charset="2"/>
              <a:buChar char="Ø"/>
            </a:pPr>
            <a:r>
              <a:rPr kumimoji="1" lang="zh-CN" altLang="en-US" dirty="0"/>
              <a:t>完成实验报告（</a:t>
            </a:r>
            <a:r>
              <a:rPr kumimoji="1" lang="en-US" altLang="zh-CN" dirty="0"/>
              <a:t>pdf</a:t>
            </a:r>
            <a:r>
              <a:rPr kumimoji="1" lang="zh-CN" altLang="en-US" dirty="0"/>
              <a:t>）；</a:t>
            </a:r>
            <a:endParaRPr kumimoji="1" lang="en-US" altLang="zh-CN" dirty="0"/>
          </a:p>
          <a:p>
            <a:pPr>
              <a:buFont typeface="Wingdings" pitchFamily="2" charset="2"/>
              <a:buChar char="Ø"/>
            </a:pPr>
            <a:endParaRPr kumimoji="1" lang="en-US" altLang="zh-CN" dirty="0"/>
          </a:p>
          <a:p>
            <a:r>
              <a:rPr kumimoji="1" lang="zh-CN" altLang="en-US" dirty="0"/>
              <a:t>加分项目：</a:t>
            </a:r>
            <a:endParaRPr kumimoji="1" lang="en-US" altLang="zh-CN" dirty="0"/>
          </a:p>
          <a:p>
            <a:pPr>
              <a:buFont typeface="Wingdings" pitchFamily="2" charset="2"/>
              <a:buChar char="Ø"/>
            </a:pPr>
            <a:r>
              <a:rPr kumimoji="1" lang="zh-CN" altLang="en-US" dirty="0"/>
              <a:t>鼓励使用或自研其他算法技术进一步优化矩阵分解推荐系统；</a:t>
            </a:r>
            <a:endParaRPr kumimoji="1" lang="en-US" altLang="zh-CN" dirty="0"/>
          </a:p>
          <a:p>
            <a:pPr>
              <a:buFont typeface="Wingdings" pitchFamily="2" charset="2"/>
              <a:buChar char="Ø"/>
            </a:pPr>
            <a:r>
              <a:rPr kumimoji="1" lang="zh-CN" altLang="en-US" dirty="0"/>
              <a:t>提交测试集预测结果至榜单（注意实名）：</a:t>
            </a:r>
            <a:r>
              <a:rPr kumimoji="1" lang="en" altLang="zh-CN" dirty="0">
                <a:hlinkClick r:id="rId2"/>
              </a:rPr>
              <a:t> https://www.kaggle.com/competitions/dase-recsys/overview</a:t>
            </a:r>
            <a:endParaRPr kumimoji="1" lang="en-US" altLang="zh-CN" dirty="0"/>
          </a:p>
          <a:p>
            <a:pPr>
              <a:buFont typeface="Wingdings" pitchFamily="2" charset="2"/>
              <a:buChar char="Ø"/>
            </a:pPr>
            <a:endParaRPr kumimoji="1" lang="en-US" altLang="zh-CN" dirty="0"/>
          </a:p>
          <a:p>
            <a:pPr>
              <a:buFont typeface="Wingdings" pitchFamily="2" charset="2"/>
              <a:buChar char="Ø"/>
            </a:pP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57DBCB3-B559-A378-BF91-97E11DCB05E0}"/>
              </a:ext>
            </a:extLst>
          </p:cNvPr>
          <p:cNvSpPr txBox="1"/>
          <p:nvPr/>
        </p:nvSpPr>
        <p:spPr>
          <a:xfrm>
            <a:off x="0" y="6211669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  <a:effectLst/>
                <a:latin typeface="MicrosoftYaHei"/>
              </a:rPr>
              <a:t>本次实践作业不允许相互抄袭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MicrosoftYaHei"/>
              </a:rPr>
              <a:t>;</a:t>
            </a:r>
            <a:r>
              <a:rPr lang="zh-CN" altLang="en-US" sz="1800" dirty="0">
                <a:solidFill>
                  <a:srgbClr val="FF0000"/>
                </a:solidFill>
                <a:effectLst/>
                <a:latin typeface="MicrosoftYaHei"/>
              </a:rPr>
              <a:t>不允许使用验证集或测试集训练模型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MicrosoftYaHei"/>
              </a:rPr>
              <a:t>;</a:t>
            </a:r>
            <a:r>
              <a:rPr lang="zh-CN" altLang="en-US" sz="1800" dirty="0">
                <a:solidFill>
                  <a:srgbClr val="FF0000"/>
                </a:solidFill>
                <a:effectLst/>
                <a:latin typeface="MicrosoftYaHei"/>
              </a:rPr>
              <a:t>不允许使用他人测试集预测的结果作为提交结果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MicrosoftYaHei"/>
              </a:rPr>
              <a:t>;</a:t>
            </a:r>
            <a:r>
              <a:rPr lang="zh-CN" altLang="en-US" sz="1800" dirty="0">
                <a:solidFill>
                  <a:srgbClr val="FF0000"/>
                </a:solidFill>
                <a:effectLst/>
                <a:latin typeface="MicrosoftYaHei"/>
              </a:rPr>
              <a:t>数据集为公开数据，但不允许通过非模型训练手段完成预测。 </a:t>
            </a:r>
            <a:endParaRPr lang="zh-CN" altLang="en-US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02499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351</Words>
  <Application>Microsoft Macintosh PowerPoint</Application>
  <PresentationFormat>宽屏</PresentationFormat>
  <Paragraphs>31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等线 Light</vt:lpstr>
      <vt:lpstr>MicrosoftYaHei</vt:lpstr>
      <vt:lpstr>PingFang SC</vt:lpstr>
      <vt:lpstr>Arial</vt:lpstr>
      <vt:lpstr>Wingdings</vt:lpstr>
      <vt:lpstr>Office 主题​​</vt:lpstr>
      <vt:lpstr>基于矩阵分解的推荐系统</vt:lpstr>
      <vt:lpstr>矩阵分解</vt:lpstr>
      <vt:lpstr>矩阵分解</vt:lpstr>
      <vt:lpstr>矩阵分解</vt:lpstr>
      <vt:lpstr>优化目标</vt:lpstr>
      <vt:lpstr>协同过滤</vt:lpstr>
      <vt:lpstr>模型训练简介</vt:lpstr>
      <vt:lpstr>实践课作业要求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基于矩阵分解的推荐系统</dc:title>
  <dc:creator>Microsoft Office User</dc:creator>
  <cp:lastModifiedBy>Microsoft Office User</cp:lastModifiedBy>
  <cp:revision>10</cp:revision>
  <dcterms:created xsi:type="dcterms:W3CDTF">2022-12-01T03:36:21Z</dcterms:created>
  <dcterms:modified xsi:type="dcterms:W3CDTF">2022-12-01T04:28:17Z</dcterms:modified>
</cp:coreProperties>
</file>