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2"/>
  </p:notesMasterIdLst>
  <p:sldIdLst>
    <p:sldId id="256" r:id="rId2"/>
    <p:sldId id="260" r:id="rId3"/>
    <p:sldId id="264" r:id="rId4"/>
    <p:sldId id="265" r:id="rId5"/>
    <p:sldId id="266" r:id="rId6"/>
    <p:sldId id="270" r:id="rId7"/>
    <p:sldId id="267" r:id="rId8"/>
    <p:sldId id="282" r:id="rId9"/>
    <p:sldId id="281" r:id="rId10"/>
    <p:sldId id="269" r:id="rId11"/>
    <p:sldId id="268" r:id="rId12"/>
    <p:sldId id="273" r:id="rId13"/>
    <p:sldId id="271" r:id="rId14"/>
    <p:sldId id="279" r:id="rId15"/>
    <p:sldId id="278" r:id="rId16"/>
    <p:sldId id="277" r:id="rId17"/>
    <p:sldId id="284" r:id="rId18"/>
    <p:sldId id="283" r:id="rId19"/>
    <p:sldId id="28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844"/>
    <a:srgbClr val="EF483E"/>
    <a:srgbClr val="96BAC6"/>
    <a:srgbClr val="51576D"/>
    <a:srgbClr val="9498A5"/>
    <a:srgbClr val="FFFFFF"/>
    <a:srgbClr val="C2205A"/>
    <a:srgbClr val="23708A"/>
    <a:srgbClr val="94165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43"/>
  </p:normalViewPr>
  <p:slideViewPr>
    <p:cSldViewPr snapToGrid="0" snapToObjects="1">
      <p:cViewPr varScale="1">
        <p:scale>
          <a:sx n="126" d="100"/>
          <a:sy n="126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4474"/>
            <a:ext cx="12192000" cy="5340696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98638" y="221805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F5604E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D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30" y="2181460"/>
            <a:ext cx="5499140" cy="12760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549"/>
          <a:stretch/>
        </p:blipFill>
        <p:spPr>
          <a:xfrm>
            <a:off x="10030895" y="6282636"/>
            <a:ext cx="441267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smtClean="0">
                <a:solidFill>
                  <a:srgbClr val="202844"/>
                </a:solidFill>
                <a:latin typeface="Calibri" charset="0"/>
                <a:ea typeface="Calibri" charset="0"/>
                <a:cs typeface="Calibri" charset="0"/>
              </a:rPr>
              <a:t>SORT 2017</a:t>
            </a:r>
            <a:endParaRPr lang="en-US" sz="2000" b="1" i="0" dirty="0">
              <a:solidFill>
                <a:srgbClr val="20284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202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703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20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5604E"/>
        </a:buClr>
        <a:buFont typeface="Webdings" panose="05030102010509060703" pitchFamily="18" charset="2"/>
        <a:buChar char="&lt;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 Regular" charset="0"/>
          <a:ea typeface="Calibri Regular" charset="0"/>
          <a:cs typeface="Calibri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maven-cannot-generate-module-declar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9/docs/api/overview-summary.html" TargetMode="External"/><Relationship Id="rId2" Type="http://schemas.openxmlformats.org/officeDocument/2006/relationships/hyperlink" Target="http://cr.openjdk.java.net/~mr/jigsaw/ea/module-summ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838200" y="3769099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 smtClean="0"/>
              <a:t>Java 9 is Here!!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/>
            </a:r>
            <a:br>
              <a:rPr lang="en-US" dirty="0" smtClean="0">
                <a:latin typeface="Rockwell" charset="0"/>
                <a:ea typeface="Rockwell" charset="0"/>
                <a:cs typeface="Rockwell" charset="0"/>
              </a:rPr>
            </a:br>
            <a:r>
              <a:rPr lang="en-US" sz="3600" b="0" dirty="0" smtClean="0">
                <a:solidFill>
                  <a:srgbClr val="EF483E"/>
                </a:solidFill>
                <a:latin typeface="Calibri Light" charset="0"/>
                <a:ea typeface="Calibri Light" charset="0"/>
                <a:cs typeface="Calibri Light" charset="0"/>
              </a:rPr>
              <a:t>It’s “Mostly Harmless”</a:t>
            </a:r>
            <a:endParaRPr lang="en-US" b="0" dirty="0">
              <a:solidFill>
                <a:srgbClr val="EF483E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4298" y="5805996"/>
            <a:ext cx="502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Wayne Johnson, FH Department</a:t>
            </a:r>
          </a:p>
          <a:p>
            <a:r>
              <a:rPr lang="en-US" sz="2400" dirty="0" smtClean="0">
                <a:solidFill>
                  <a:srgbClr val="202844"/>
                </a:solidFill>
                <a:latin typeface="Calibri Regular" charset="0"/>
              </a:rPr>
              <a:t>October 11, 2017</a:t>
            </a:r>
            <a:endParaRPr lang="en-US" sz="2400" dirty="0">
              <a:solidFill>
                <a:srgbClr val="202844"/>
              </a:solidFill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 of </a:t>
            </a:r>
            <a:r>
              <a:rPr lang="en-US" dirty="0" smtClean="0"/>
              <a:t>APIs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purpose of the “module-info.java” file is to define:</a:t>
            </a:r>
          </a:p>
          <a:p>
            <a:pPr lvl="1"/>
            <a:r>
              <a:rPr lang="en-US" dirty="0" smtClean="0"/>
              <a:t> The module’s dependencies</a:t>
            </a:r>
          </a:p>
          <a:p>
            <a:pPr lvl="1"/>
            <a:r>
              <a:rPr lang="en-US" dirty="0" smtClean="0"/>
              <a:t> What the module publicly exposes, i.e., what classes are available</a:t>
            </a:r>
          </a:p>
          <a:p>
            <a:pPr lvl="1"/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// The “requires” keyword relates to other modules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requires </a:t>
            </a:r>
            <a:r>
              <a:rPr lang="en-US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java.sql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requires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com.familysearch.standards.api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// The “exports” keyword relates to </a:t>
            </a: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internal package </a:t>
            </a:r>
            <a:r>
              <a:rPr lang="en-US" sz="2000" dirty="0" smtClean="0">
                <a:solidFill>
                  <a:srgbClr val="00B05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names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exports </a:t>
            </a:r>
            <a:r>
              <a:rPr lang="en-US" sz="20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com.familysearch.standards.place.model</a:t>
            </a:r>
            <a:r>
              <a:rPr lang="en-US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“module-info.java”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Module name must be unique</a:t>
            </a:r>
          </a:p>
          <a:p>
            <a:r>
              <a:rPr lang="en-US" dirty="0"/>
              <a:t>The file is placed in the java-source root directory</a:t>
            </a:r>
            <a:endParaRPr lang="en-US" dirty="0" smtClean="0"/>
          </a:p>
          <a:p>
            <a:r>
              <a:rPr lang="en-US" dirty="0" smtClean="0"/>
              <a:t>The “requires” keyword </a:t>
            </a:r>
            <a:r>
              <a:rPr lang="en-US" b="1" dirty="0" smtClean="0"/>
              <a:t>specifies a module</a:t>
            </a:r>
            <a:r>
              <a:rPr lang="en-US" dirty="0" smtClean="0"/>
              <a:t> on which this code is dependent</a:t>
            </a:r>
          </a:p>
          <a:p>
            <a:pPr lvl="1"/>
            <a:r>
              <a:rPr lang="en-US" dirty="0" smtClean="0"/>
              <a:t>“requires transitive” grants readability to modules that depend on this one</a:t>
            </a:r>
          </a:p>
          <a:p>
            <a:pPr lvl="2"/>
            <a:r>
              <a:rPr lang="en-US" dirty="0" smtClean="0"/>
              <a:t>[“</a:t>
            </a:r>
            <a:r>
              <a:rPr lang="en-US" dirty="0"/>
              <a:t>requires public” </a:t>
            </a:r>
            <a:r>
              <a:rPr lang="en-US" dirty="0" smtClean="0"/>
              <a:t>is a </a:t>
            </a:r>
            <a:r>
              <a:rPr lang="en-US" dirty="0" smtClean="0"/>
              <a:t>deprecated </a:t>
            </a:r>
            <a:r>
              <a:rPr lang="en-US" dirty="0" smtClean="0"/>
              <a:t>keyword, replaced by “requires transitive”]</a:t>
            </a:r>
            <a:endParaRPr lang="en-US" dirty="0" smtClean="0"/>
          </a:p>
          <a:p>
            <a:pPr lvl="1"/>
            <a:r>
              <a:rPr lang="en-US" dirty="0" smtClean="0"/>
              <a:t>“requires static” implies that the dependency is needed at compile-time</a:t>
            </a:r>
          </a:p>
          <a:p>
            <a:r>
              <a:rPr lang="en-US" dirty="0" smtClean="0"/>
              <a:t>The “exports” keyword </a:t>
            </a:r>
            <a:r>
              <a:rPr lang="en-US" b="1" dirty="0" smtClean="0"/>
              <a:t>specifies a single package</a:t>
            </a:r>
          </a:p>
          <a:p>
            <a:r>
              <a:rPr lang="en-US" dirty="0" smtClean="0"/>
              <a:t>Other features:</a:t>
            </a:r>
          </a:p>
          <a:p>
            <a:pPr lvl="1"/>
            <a:r>
              <a:rPr lang="en-US" dirty="0" smtClean="0"/>
              <a:t>Uniqueness – two modules may not contain the same package</a:t>
            </a:r>
          </a:p>
          <a:p>
            <a:pPr lvl="1"/>
            <a:r>
              <a:rPr lang="en-US" dirty="0" smtClean="0"/>
              <a:t>Restriction – non-public fields will not be accessible via reflection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Unnamed</a:t>
            </a:r>
            <a:r>
              <a:rPr lang="en-US" dirty="0" smtClean="0"/>
              <a:t>” module – JAR files on the class-path will continue to function as usual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Automatic</a:t>
            </a:r>
            <a:r>
              <a:rPr lang="en-US" dirty="0" smtClean="0"/>
              <a:t>” module – Non-modularized JAR files can be placed on the module-path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5671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Java9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“--module-path” [or “-p”] to define module path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xxxx.jmod</a:t>
            </a:r>
            <a:r>
              <a:rPr lang="en-US" dirty="0"/>
              <a:t>” module must go on the module </a:t>
            </a:r>
            <a:r>
              <a:rPr lang="en-US" dirty="0" smtClean="0"/>
              <a:t>path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 smtClean="0"/>
              <a:t>JAR file can appear here, modularized </a:t>
            </a:r>
            <a:r>
              <a:rPr lang="en-US" dirty="0"/>
              <a:t>or not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non-modularized JAR file will be </a:t>
            </a:r>
            <a:r>
              <a:rPr lang="en-US" dirty="0" smtClean="0"/>
              <a:t>part </a:t>
            </a:r>
            <a:r>
              <a:rPr lang="en-US" dirty="0" smtClean="0"/>
              <a:t>of the “automatic” </a:t>
            </a:r>
            <a:r>
              <a:rPr lang="en-US" dirty="0" smtClean="0"/>
              <a:t>module: all </a:t>
            </a:r>
            <a:r>
              <a:rPr lang="en-US" dirty="0" smtClean="0"/>
              <a:t>public classes </a:t>
            </a:r>
            <a:r>
              <a:rPr lang="en-US" dirty="0" smtClean="0"/>
              <a:t>are exposed, and it will be given a module </a:t>
            </a:r>
            <a:r>
              <a:rPr lang="en-US" dirty="0" smtClean="0"/>
              <a:t>name based on the JAR file name</a:t>
            </a:r>
          </a:p>
          <a:p>
            <a:pPr lvl="2"/>
            <a:r>
              <a:rPr lang="en-US" dirty="0"/>
              <a:t>Any JAR file </a:t>
            </a:r>
            <a:r>
              <a:rPr lang="en-US" dirty="0" smtClean="0"/>
              <a:t>included </a:t>
            </a:r>
            <a:r>
              <a:rPr lang="en-US" dirty="0"/>
              <a:t>in the “module-info.java” file </a:t>
            </a:r>
            <a:r>
              <a:rPr lang="en-US" dirty="0" smtClean="0"/>
              <a:t>should be in </a:t>
            </a:r>
            <a:r>
              <a:rPr lang="en-US" dirty="0"/>
              <a:t>the module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No two modules can contain the same package</a:t>
            </a:r>
          </a:p>
          <a:p>
            <a:r>
              <a:rPr lang="en-US" dirty="0" smtClean="0"/>
              <a:t>Use </a:t>
            </a:r>
            <a:r>
              <a:rPr lang="en-US" dirty="0"/>
              <a:t>“-</a:t>
            </a:r>
            <a:r>
              <a:rPr lang="en-US" dirty="0" err="1"/>
              <a:t>classpath</a:t>
            </a:r>
            <a:r>
              <a:rPr lang="en-US" dirty="0" smtClean="0"/>
              <a:t>” [or “-</a:t>
            </a:r>
            <a:r>
              <a:rPr lang="en-US" dirty="0" err="1" smtClean="0"/>
              <a:t>cp</a:t>
            </a:r>
            <a:r>
              <a:rPr lang="en-US" dirty="0" smtClean="0"/>
              <a:t>” or “--class-path”] </a:t>
            </a:r>
            <a:r>
              <a:rPr lang="en-US" dirty="0"/>
              <a:t>to define </a:t>
            </a:r>
            <a:r>
              <a:rPr lang="en-US" dirty="0" smtClean="0"/>
              <a:t>the class path</a:t>
            </a:r>
            <a:endParaRPr lang="en-US" dirty="0"/>
          </a:p>
          <a:p>
            <a:pPr lvl="1"/>
            <a:r>
              <a:rPr lang="en-US" dirty="0"/>
              <a:t>Any JAR file can appear here, </a:t>
            </a:r>
            <a:r>
              <a:rPr lang="en-US" dirty="0" smtClean="0"/>
              <a:t>modularized </a:t>
            </a:r>
            <a:r>
              <a:rPr lang="en-US" dirty="0"/>
              <a:t>or not</a:t>
            </a:r>
          </a:p>
          <a:p>
            <a:pPr lvl="1"/>
            <a:r>
              <a:rPr lang="en-US" dirty="0" smtClean="0"/>
              <a:t>These JAR </a:t>
            </a:r>
            <a:r>
              <a:rPr lang="en-US" dirty="0"/>
              <a:t>files are considered to be part of the “unnamed” module, with all public classes </a:t>
            </a:r>
            <a:r>
              <a:rPr lang="en-US" dirty="0" smtClean="0"/>
              <a:t>exposed</a:t>
            </a:r>
          </a:p>
        </p:txBody>
      </p:sp>
    </p:spTree>
    <p:extLst>
      <p:ext uri="{BB962C8B-B14F-4D97-AF65-F5344CB8AC3E}">
        <p14:creationId xmlns:p14="http://schemas.microsoft.com/office/powerpoint/2010/main" val="42260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… won’t Java9 break some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Reflective-access to “private” methods and/or instance variables is a time-honored way to getting access to a class’ internals.</a:t>
            </a:r>
          </a:p>
          <a:p>
            <a:r>
              <a:rPr lang="en-US" dirty="0" smtClean="0"/>
              <a:t>Work-around is via the “illegal-access” flag:</a:t>
            </a:r>
          </a:p>
          <a:p>
            <a:pPr lvl="1"/>
            <a:r>
              <a:rPr lang="en-US" dirty="0" smtClean="0"/>
              <a:t>“…=permit” – opens every package to access</a:t>
            </a:r>
          </a:p>
          <a:p>
            <a:pPr lvl="1"/>
            <a:r>
              <a:rPr lang="en-US" dirty="0" smtClean="0"/>
              <a:t>“…=warn” – issues a warning for every such access</a:t>
            </a:r>
          </a:p>
          <a:p>
            <a:pPr lvl="1"/>
            <a:r>
              <a:rPr lang="en-US" dirty="0" smtClean="0"/>
              <a:t>“…=debug” – issues a warning and stack trace for every such access</a:t>
            </a:r>
          </a:p>
          <a:p>
            <a:pPr lvl="1"/>
            <a:r>
              <a:rPr lang="en-US" dirty="0" smtClean="0"/>
              <a:t>“…=deny” – disable all such access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Default value for “-illegal-access” is … “permit”.  This will probably change in future releases of the JDK.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developer is responsible for [manually] generating both the “</a:t>
            </a:r>
            <a:r>
              <a:rPr lang="en-US" i="1" dirty="0" smtClean="0"/>
              <a:t>pom.xml</a:t>
            </a:r>
            <a:r>
              <a:rPr lang="en-US" dirty="0" smtClean="0"/>
              <a:t>” file and the “</a:t>
            </a:r>
            <a:r>
              <a:rPr lang="en-US" i="1" dirty="0" smtClean="0"/>
              <a:t>module-info.java</a:t>
            </a:r>
            <a:r>
              <a:rPr lang="en-US" dirty="0" smtClean="0"/>
              <a:t>”</a:t>
            </a:r>
          </a:p>
          <a:p>
            <a:r>
              <a:rPr lang="en-US" dirty="0">
                <a:hlinkClick r:id="rId2"/>
              </a:rPr>
              <a:t>https://www.sitepoint.com/maven-cannot-generate-module-declaration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run-time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“</a:t>
            </a:r>
            <a:r>
              <a:rPr lang="en-US" i="1" dirty="0" err="1" smtClean="0"/>
              <a:t>jlink</a:t>
            </a:r>
            <a:r>
              <a:rPr lang="en-US" dirty="0" smtClean="0"/>
              <a:t>” tool can be used to create a stand-alone Java run-time environment.  </a:t>
            </a:r>
            <a:r>
              <a:rPr lang="en-US" dirty="0" smtClean="0">
                <a:solidFill>
                  <a:srgbClr val="FF0000"/>
                </a:solidFill>
              </a:rPr>
              <a:t>NOTE: this will not work with non-modularized JAR files!!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="C:/Program Files/Java/jdk-9"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"${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JAVA_HOME_9}/bin/</a:t>
            </a:r>
            <a:r>
              <a:rPr lang="en-US" sz="2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jlink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--output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stand-alone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--add-modules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&lt;application-module-name&gt; 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--module-path "${JAVA_HOME_9}/</a:t>
            </a:r>
            <a:r>
              <a:rPr lang="en-US" sz="2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jmods;mod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--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launcher                                   \</a:t>
            </a:r>
            <a:b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start-app</a:t>
            </a:r>
            <a:r>
              <a:rPr lang="en-US" sz="2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=&lt;module-name&gt;/&lt;class-name&gt;</a:t>
            </a:r>
            <a:endParaRPr lang="en-US" sz="2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Multi-Release JAR File (MRJAR)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[JAR root]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D.class</a:t>
            </a:r>
            <a:endParaRPr lang="en-US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META-INF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MANIFEST.MF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versions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10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A.class</a:t>
            </a:r>
            <a:endParaRPr lang="en-US" sz="1600" dirty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78025"/>
            <a:ext cx="6096000" cy="4057650"/>
          </a:xfrm>
        </p:spPr>
      </p:pic>
    </p:spTree>
    <p:extLst>
      <p:ext uri="{BB962C8B-B14F-4D97-AF65-F5344CB8AC3E}">
        <p14:creationId xmlns:p14="http://schemas.microsoft.com/office/powerpoint/2010/main" val="33928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Give me your best shot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9 Features</a:t>
            </a:r>
          </a:p>
          <a:p>
            <a:pPr lvl="1"/>
            <a:r>
              <a:rPr lang="en-US" dirty="0" smtClean="0"/>
              <a:t>Note: it’s officially “Java 9”, not “Java 1.9”</a:t>
            </a:r>
          </a:p>
          <a:p>
            <a:r>
              <a:rPr lang="en-US" dirty="0" smtClean="0"/>
              <a:t>Deeper Dive into Key Features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637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3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Jigsaw – modular JDK  (</a:t>
            </a:r>
            <a:r>
              <a:rPr lang="en-US" dirty="0"/>
              <a:t>JEP </a:t>
            </a:r>
            <a:r>
              <a:rPr lang="en-US" dirty="0" smtClean="0"/>
              <a:t>200, </a:t>
            </a:r>
            <a:r>
              <a:rPr lang="en-US" dirty="0"/>
              <a:t>others)</a:t>
            </a:r>
            <a:endParaRPr lang="en-US" dirty="0" smtClean="0"/>
          </a:p>
          <a:p>
            <a:r>
              <a:rPr lang="en-US" dirty="0" smtClean="0"/>
              <a:t>Modular run-time images – </a:t>
            </a:r>
            <a:r>
              <a:rPr lang="en-US" i="1" dirty="0" err="1" smtClean="0"/>
              <a:t>jlink</a:t>
            </a:r>
            <a:r>
              <a:rPr lang="en-US" dirty="0" smtClean="0"/>
              <a:t> tool  (JEP 282)</a:t>
            </a:r>
          </a:p>
          <a:p>
            <a:r>
              <a:rPr lang="en-US" dirty="0"/>
              <a:t>Convenience factory methods for </a:t>
            </a:r>
            <a:r>
              <a:rPr lang="en-US" dirty="0" smtClean="0"/>
              <a:t>collections  (JEP 269)</a:t>
            </a:r>
            <a:endParaRPr lang="en-US" dirty="0"/>
          </a:p>
          <a:p>
            <a:r>
              <a:rPr lang="en-US" dirty="0" smtClean="0"/>
              <a:t>Process API – deeper access to system-level processes  (JEP 102)</a:t>
            </a:r>
          </a:p>
          <a:p>
            <a:r>
              <a:rPr lang="en-US" dirty="0" smtClean="0"/>
              <a:t>Stack-walking API  (JEP 259)</a:t>
            </a:r>
          </a:p>
          <a:p>
            <a:r>
              <a:rPr lang="en-US" dirty="0" smtClean="0"/>
              <a:t>HTTP </a:t>
            </a:r>
            <a:r>
              <a:rPr lang="en-US" dirty="0"/>
              <a:t>2 client  (JEP 110) – NOTE: “incubator” </a:t>
            </a:r>
            <a:r>
              <a:rPr lang="en-US" dirty="0" smtClean="0"/>
              <a:t>stage</a:t>
            </a:r>
          </a:p>
          <a:p>
            <a:r>
              <a:rPr lang="en-US" dirty="0"/>
              <a:t>“</a:t>
            </a:r>
            <a:r>
              <a:rPr lang="en-US" dirty="0" err="1"/>
              <a:t>jshell</a:t>
            </a:r>
            <a:r>
              <a:rPr lang="en-US" dirty="0"/>
              <a:t>” tool – Read-</a:t>
            </a:r>
            <a:r>
              <a:rPr lang="en-US" dirty="0" err="1"/>
              <a:t>Eval</a:t>
            </a:r>
            <a:r>
              <a:rPr lang="en-US" dirty="0"/>
              <a:t>-Print Loop  (JEP 222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--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Milling project coin – minor language enhancements  (JEP 213)</a:t>
            </a:r>
          </a:p>
          <a:p>
            <a:r>
              <a:rPr lang="en-US" dirty="0" smtClean="0"/>
              <a:t>Support </a:t>
            </a:r>
            <a:r>
              <a:rPr lang="en-US" dirty="0"/>
              <a:t>UTF-8 property files  (JEP 226</a:t>
            </a:r>
            <a:r>
              <a:rPr lang="en-US" dirty="0" smtClean="0"/>
              <a:t>)</a:t>
            </a:r>
          </a:p>
          <a:p>
            <a:r>
              <a:rPr lang="en-US" dirty="0"/>
              <a:t>Unicode 7.0, 8.0 support – about 10,000 new </a:t>
            </a:r>
            <a:r>
              <a:rPr lang="en-US" dirty="0" err="1"/>
              <a:t>codepoints</a:t>
            </a:r>
            <a:r>
              <a:rPr lang="en-US" dirty="0"/>
              <a:t>  (JEP 227, 267)</a:t>
            </a:r>
          </a:p>
          <a:p>
            <a:r>
              <a:rPr lang="en-US" dirty="0" smtClean="0"/>
              <a:t>Multi-release </a:t>
            </a:r>
            <a:r>
              <a:rPr lang="en-US" dirty="0"/>
              <a:t>JAR files  (JEP 238)</a:t>
            </a:r>
          </a:p>
          <a:p>
            <a:r>
              <a:rPr lang="en-US" dirty="0"/>
              <a:t>Make “G1” the default Garbage Collector  (JEP 248)</a:t>
            </a:r>
          </a:p>
          <a:p>
            <a:r>
              <a:rPr lang="en-US" dirty="0"/>
              <a:t>Compact “String” – internal representation only  (JEP 254</a:t>
            </a:r>
            <a:r>
              <a:rPr lang="en-US" dirty="0" smtClean="0"/>
              <a:t>)</a:t>
            </a:r>
          </a:p>
          <a:p>
            <a:r>
              <a:rPr lang="en-US" dirty="0" smtClean="0"/>
              <a:t>Ahead-of-time </a:t>
            </a:r>
            <a:r>
              <a:rPr lang="en-US" dirty="0"/>
              <a:t>(“AOT”) compilation – vs. “JIT”, or just-in-time  (JEP 295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9 Features – continued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compilation control – “</a:t>
            </a:r>
            <a:r>
              <a:rPr lang="en-US" i="1" dirty="0" err="1"/>
              <a:t>javac</a:t>
            </a:r>
            <a:r>
              <a:rPr lang="en-US" dirty="0"/>
              <a:t>” tool  (JEP 165)</a:t>
            </a:r>
          </a:p>
          <a:p>
            <a:r>
              <a:rPr lang="en-US" dirty="0"/>
              <a:t>Javadoc tool can generate HTML5 mark-up  (JEP 224)</a:t>
            </a:r>
          </a:p>
          <a:p>
            <a:r>
              <a:rPr lang="en-US" dirty="0"/>
              <a:t>Parser API for “</a:t>
            </a:r>
            <a:r>
              <a:rPr lang="en-US" dirty="0" err="1"/>
              <a:t>Nashorn</a:t>
            </a:r>
            <a:r>
              <a:rPr lang="en-US" dirty="0"/>
              <a:t>” – </a:t>
            </a:r>
            <a:r>
              <a:rPr lang="en-US" dirty="0" err="1"/>
              <a:t>Javascript</a:t>
            </a:r>
            <a:r>
              <a:rPr lang="en-US" dirty="0"/>
              <a:t> Engine  (JEP 236</a:t>
            </a:r>
            <a:r>
              <a:rPr lang="en-US" dirty="0" smtClean="0"/>
              <a:t>)</a:t>
            </a:r>
          </a:p>
          <a:p>
            <a:r>
              <a:rPr lang="en-US" dirty="0"/>
              <a:t>Encapsulate most internal API’s  (JEP 260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Reactive Streams – “Flow” API, part of Java concurrency  (JEP 266)</a:t>
            </a:r>
          </a:p>
          <a:p>
            <a:r>
              <a:rPr lang="en-US" dirty="0"/>
              <a:t>Platform-specific desktop features  (JEP 272)</a:t>
            </a:r>
          </a:p>
          <a:p>
            <a:r>
              <a:rPr lang="en-US" dirty="0" smtClean="0"/>
              <a:t>Deprecate the “</a:t>
            </a:r>
            <a:r>
              <a:rPr lang="en-US" i="1" dirty="0" smtClean="0"/>
              <a:t>applet</a:t>
            </a:r>
            <a:r>
              <a:rPr lang="en-US" dirty="0" smtClean="0"/>
              <a:t>” tool and API  (JEP 289)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Jigsaw – Java Becomes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modular nature of Java9 addresses a number of issues: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Better control [encapsulation] of class and method visibility – With modularization, a “</a:t>
            </a:r>
            <a:r>
              <a:rPr lang="en-US" i="1" dirty="0" smtClean="0"/>
              <a:t>public</a:t>
            </a:r>
            <a:r>
              <a:rPr lang="en-US" dirty="0" smtClean="0"/>
              <a:t>” class with “</a:t>
            </a:r>
            <a:r>
              <a:rPr lang="en-US" i="1" dirty="0" smtClean="0"/>
              <a:t>public</a:t>
            </a:r>
            <a:r>
              <a:rPr lang="en-US" dirty="0" smtClean="0"/>
              <a:t>” methods is callable outside of that module only if the module explicitly declares it to be.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Define a place for clearly listing dependencies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Enforce a single definition of a class within a run-time environment.  Two modules can NOT manage [contain] the same package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Modularization of the JDK, allowing for deploying smaller Java run-time images.</a:t>
            </a:r>
          </a:p>
          <a:p>
            <a:pPr lvl="2"/>
            <a:r>
              <a:rPr lang="en-US" dirty="0" smtClean="0"/>
              <a:t>Full Java9 JDK is 490 Mb</a:t>
            </a:r>
          </a:p>
          <a:p>
            <a:pPr lvl="2"/>
            <a:r>
              <a:rPr lang="en-US" dirty="0" smtClean="0"/>
              <a:t>Full Java9 JRE is 205 Mb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9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Java9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a “Module”?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a container for [encapsulation of] variables and methods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Package</a:t>
            </a:r>
            <a:r>
              <a:rPr lang="en-US" dirty="0" smtClean="0"/>
              <a:t> is a container for related classes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Jar File</a:t>
            </a:r>
            <a:r>
              <a:rPr lang="en-US" dirty="0" smtClean="0"/>
              <a:t> is a container for related packages plus their resources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 smtClean="0"/>
              <a:t>Module</a:t>
            </a:r>
            <a:r>
              <a:rPr lang="en-US" dirty="0" smtClean="0"/>
              <a:t> manages a set of related packages plus their resources</a:t>
            </a:r>
          </a:p>
          <a:p>
            <a:pPr algn="just"/>
            <a:r>
              <a:rPr lang="en-US" dirty="0" smtClean="0"/>
              <a:t>So, is a “Module” the same as a “Jar File”?</a:t>
            </a:r>
          </a:p>
          <a:p>
            <a:pPr lvl="1" algn="just"/>
            <a:r>
              <a:rPr lang="en-US" dirty="0" smtClean="0"/>
              <a:t>Kind of or mostly yes, depending on how you look at it</a:t>
            </a:r>
          </a:p>
        </p:txBody>
      </p:sp>
    </p:spTree>
    <p:extLst>
      <p:ext uri="{BB962C8B-B14F-4D97-AF65-F5344CB8AC3E}">
        <p14:creationId xmlns:p14="http://schemas.microsoft.com/office/powerpoint/2010/main" val="29801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Modularization affects </a:t>
            </a:r>
            <a:r>
              <a:rPr lang="en-US" dirty="0" smtClean="0"/>
              <a:t>three facets of Java development:</a:t>
            </a:r>
            <a:endParaRPr lang="en-US" dirty="0" smtClean="0"/>
          </a:p>
          <a:p>
            <a:pPr lvl="1"/>
            <a:r>
              <a:rPr lang="en-US" dirty="0" smtClean="0"/>
              <a:t>JDK and JRE</a:t>
            </a:r>
          </a:p>
          <a:p>
            <a:pPr lvl="1"/>
            <a:r>
              <a:rPr lang="en-US" dirty="0" smtClean="0"/>
              <a:t>Application and API development</a:t>
            </a:r>
          </a:p>
          <a:p>
            <a:pPr lvl="1"/>
            <a:r>
              <a:rPr lang="en-US" dirty="0" smtClean="0"/>
              <a:t>Tools and Frameworks</a:t>
            </a:r>
          </a:p>
          <a:p>
            <a:r>
              <a:rPr lang="en-US" dirty="0" smtClean="0"/>
              <a:t>Three types of modules: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xxxx.jmod</a:t>
            </a:r>
            <a:r>
              <a:rPr lang="en-US" dirty="0" smtClean="0"/>
              <a:t>” – New format for class files and associated resources</a:t>
            </a:r>
          </a:p>
          <a:p>
            <a:pPr lvl="1"/>
            <a:r>
              <a:rPr lang="en-US" dirty="0" smtClean="0"/>
              <a:t>“xxxx.jar” with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</a:t>
            </a:r>
            <a:r>
              <a:rPr lang="en-US" dirty="0" err="1" smtClean="0"/>
              <a:t>i.e</a:t>
            </a:r>
            <a:r>
              <a:rPr lang="en-US" dirty="0" smtClean="0"/>
              <a:t>, “modularized” JAR file</a:t>
            </a:r>
          </a:p>
          <a:p>
            <a:pPr lvl="1"/>
            <a:r>
              <a:rPr lang="en-US" dirty="0" smtClean="0"/>
              <a:t>“xxxx.jar” without “module-</a:t>
            </a:r>
            <a:r>
              <a:rPr lang="en-US" dirty="0" err="1" smtClean="0"/>
              <a:t>info.class</a:t>
            </a:r>
            <a:r>
              <a:rPr lang="en-US" dirty="0" smtClean="0"/>
              <a:t>” file, i.e., “</a:t>
            </a:r>
            <a:r>
              <a:rPr lang="en-US" dirty="0" err="1" smtClean="0"/>
              <a:t>unmodularized</a:t>
            </a:r>
            <a:r>
              <a:rPr lang="en-US" dirty="0" smtClean="0"/>
              <a:t>” JAR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of the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“$JAVA_HOME/</a:t>
            </a:r>
            <a:r>
              <a:rPr lang="en-US" dirty="0" err="1" smtClean="0"/>
              <a:t>jmods</a:t>
            </a:r>
            <a:r>
              <a:rPr lang="en-US" dirty="0" smtClean="0"/>
              <a:t>” – replaces old “rt.jar”</a:t>
            </a: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ava.activation.jmod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b="1" dirty="0" err="1" smtClean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ava.base.jmod</a:t>
            </a:r>
            <a:endParaRPr lang="en-US" sz="1800" b="1" dirty="0" smtClean="0"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ava.compiler.jmod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ava.datatransfer.jmod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java.desktop.jmod</a:t>
            </a:r>
            <a:endParaRPr lang="en-US" sz="18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dirty="0" smtClean="0"/>
              <a:t>See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://cr.openjdk.java.net/~</a:t>
            </a:r>
            <a:r>
              <a:rPr lang="en-US" dirty="0" smtClean="0">
                <a:hlinkClick r:id="rId2"/>
              </a:rPr>
              <a:t>mr/jigsaw/ea/module-summary.html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docs.oracle.com/javase/9/docs/api/overview-summary.html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5834</TotalTime>
  <Words>1159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Calibri Regular</vt:lpstr>
      <vt:lpstr>Cambria</vt:lpstr>
      <vt:lpstr>DejaVu Sans Mono</vt:lpstr>
      <vt:lpstr>Rockwell</vt:lpstr>
      <vt:lpstr>Webdings</vt:lpstr>
      <vt:lpstr>Office Theme</vt:lpstr>
      <vt:lpstr>Java 9 is Here!! It’s “Mostly Harmless”</vt:lpstr>
      <vt:lpstr>Agenda</vt:lpstr>
      <vt:lpstr>Java 9 Features</vt:lpstr>
      <vt:lpstr>Java 9 Features -- continued</vt:lpstr>
      <vt:lpstr>Java 9 Features – continued continued</vt:lpstr>
      <vt:lpstr>Jigsaw – Java Becomes Modular</vt:lpstr>
      <vt:lpstr>Java9 Modules</vt:lpstr>
      <vt:lpstr>Java Modularization</vt:lpstr>
      <vt:lpstr>Modularization of the JDK</vt:lpstr>
      <vt:lpstr>Modularization of APIs and Applications</vt:lpstr>
      <vt:lpstr>The “module-info.java” file</vt:lpstr>
      <vt:lpstr>Let’s Look at Some Code</vt:lpstr>
      <vt:lpstr>Executing Java9 Applications</vt:lpstr>
      <vt:lpstr>But Wait … won’t Java9 break some tools?</vt:lpstr>
      <vt:lpstr>Maven integration</vt:lpstr>
      <vt:lpstr>Modular run-time image</vt:lpstr>
      <vt:lpstr>Multi-Release JAR File (MRJAR)</vt:lpstr>
      <vt:lpstr>Let’s Look at Some Code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ICS Communications Team</dc:title>
  <dc:creator>Grace Landon</dc:creator>
  <cp:lastModifiedBy>Wayne L. Johnson</cp:lastModifiedBy>
  <cp:revision>358</cp:revision>
  <dcterms:created xsi:type="dcterms:W3CDTF">2016-06-16T19:30:48Z</dcterms:created>
  <dcterms:modified xsi:type="dcterms:W3CDTF">2017-09-22T21:57:00Z</dcterms:modified>
</cp:coreProperties>
</file>