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9" r:id="rId5"/>
    <p:sldId id="270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750F1C-DD66-4AC9-86BF-85D1AE95482D}">
          <p14:sldIdLst>
            <p14:sldId id="257"/>
            <p14:sldId id="266"/>
            <p14:sldId id="267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</p14:sldIdLst>
        </p14:section>
        <p14:section name="별첨" id="{B066CA74-6FA7-458D-8B5F-B6E35DB74FB1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8C7F5-3B8E-489D-AE56-53926C03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DC6E0-FDDF-487E-A6AB-55886D72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B2AF9-D5D8-4E5D-870C-ECC0B9D3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9FFFC-AF07-4CA6-ACED-C3B3B4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EC2D1-AF18-405C-9898-02BC5FD6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7E2CB-2312-45CF-9E0D-C6B5B64A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947C0-5D3A-498A-8229-5327DBD3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1F217-6D34-4D29-9824-FFA8080D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0C60E-93FC-4BD4-8360-52A62A7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2342D-9F97-4CAF-A4A7-A9A8AE09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5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48B119-06F2-4FDF-8CA5-B258F9B1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6F957-ED5B-43C3-AC6C-0AE13673D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0A277-9855-4AED-9794-D9F2B835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DD90D-047F-471A-B9C4-6B76CA33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E8E12-355E-4A5C-ACD3-825DF86D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2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B24BC-7220-4209-8129-3F80B908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56327-B2EA-42D8-BF62-7984094E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09F49-9B05-4A5E-8ABF-A6DD493C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B8DCE-F584-411B-B0B3-23234D82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6D506-0F56-49AF-9F24-56F30E7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4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47777-6C84-4EC7-921C-160E13C8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974C7-8637-4142-AA43-3DBAD9A5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78D94-63C6-4241-8253-2E9B4666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EA560-FF25-4FA6-9800-95C6BF1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DC05B-31E9-4768-99CD-6C90965D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4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0E548-AA9E-4068-A544-F6605BA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C8D86-72E2-4917-B74B-102A520B1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BE67F-1B5D-4183-979E-E1E954DA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CDDB4-B144-4B02-9AF9-7A5CBE55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20D90-9E40-4332-93BA-C4D8305F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76B90-2B8C-4E25-B513-4B27D8EF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A6A72-80BF-423B-B193-EE5E2530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1A291-28A6-4907-9EA9-35A5DE4C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D50CA0-DB59-4DA8-B236-2416EBC41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91D9B4-1303-4039-AD92-72FA27984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17868A-52F8-4FAE-A44E-4226A6611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4F1EE9-AE5A-4691-A60D-2DCB8CFB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C2A51-B8C7-4DAF-8F34-9C973A7C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4D9AF9-FB57-4A14-B41A-9ACEE93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48B24-F907-45D0-AFA2-AFF4E9F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839FF0-29D4-4E87-AF47-3BCC0C20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BD9E4E-4BFB-4FA1-ACF0-3EBD77E9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1DFB3-BE0A-4FA4-8CDD-333A87F6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4DE6DD-3AA2-4738-8EC8-C40EE09B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787AA-1C32-4FFC-A6A2-46378F0D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3D1FE-0A0B-4E2B-B1ED-B33E53C5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F372-5E73-4934-865E-AD1CD1E9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38DD0-9573-47CA-B0DD-46535D2A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306A4-C9AF-4271-946C-676DCA44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49957-6F0A-4E42-8A6D-509ECD36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90DA0-83A6-4E3D-BE40-55C1E051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EB41B-618D-42C9-827F-3F1531B0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7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E38FA-CBC9-45D9-B30C-12C12E0E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35145-9229-4A32-8150-87E349E98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4389D-2FFD-46FE-B27B-23894617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9D91-FDC6-4A9C-B098-95D749DE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FED25-44B9-4809-BDA7-0AD1FAC5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9E1B5-DB77-4E2F-9CE3-F165A20A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CE9B01-1A34-47B5-915A-E64D4E07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5E551-CCAA-47ED-87F0-0C1A2291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5B8D2-E0D8-45BF-81D1-A7E42199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495F-8AF9-4A87-9992-8005D2E40F4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AF73-5243-4DB5-81FA-594310151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59DC8-2AD9-4426-8815-C5476DB77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DBDD-82E2-4F66-825D-B8FEEE566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911424" y="4149080"/>
            <a:ext cx="103691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712" y="2396477"/>
            <a:ext cx="4018564" cy="1089930"/>
          </a:xfrm>
          <a:prstGeom prst="rect">
            <a:avLst/>
          </a:prstGeom>
          <a:noFill/>
        </p:spPr>
        <p:txBody>
          <a:bodyPr wrap="none" lIns="103900" tIns="51951" rIns="103900" bIns="51951" rtlCol="0">
            <a:sp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4267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endParaRPr lang="ko-KR" altLang="en-US" sz="4267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11424" y="1844824"/>
            <a:ext cx="103691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24106" y="4482297"/>
            <a:ext cx="2543802" cy="572737"/>
          </a:xfrm>
          <a:prstGeom prst="rect">
            <a:avLst/>
          </a:prstGeom>
          <a:noFill/>
        </p:spPr>
        <p:txBody>
          <a:bodyPr wrap="none" lIns="103900" tIns="51951" rIns="103900" bIns="51951" rtlCol="0">
            <a:sp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 Team : Easy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76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HashMap (Key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값은 사번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사용의 장점을 활용하여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조회테이블을 부모 클래스에 공통으로 두어 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Search, Delete, Modify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에서 공통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사용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6146" name="Picture 2" descr="KakaoTalk_20220418_092851542">
            <a:extLst>
              <a:ext uri="{FF2B5EF4-FFF2-40B4-BE49-F238E27FC236}">
                <a16:creationId xmlns:a16="http://schemas.microsoft.com/office/drawing/2014/main" id="{D694FA10-DE28-4014-9150-BC8BD4A1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2418245"/>
            <a:ext cx="4795050" cy="2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3108D7-683A-4CC7-974B-813308C89E17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0" name="Picture 2" descr="KakaoTalk_20220418_121506787">
            <a:extLst>
              <a:ext uri="{FF2B5EF4-FFF2-40B4-BE49-F238E27FC236}">
                <a16:creationId xmlns:a16="http://schemas.microsoft.com/office/drawing/2014/main" id="{9BF03E3F-E25C-4FE4-882C-F782F397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71" y="2040557"/>
            <a:ext cx="5783753" cy="30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6EC2E-F580-403E-8B53-3900346D13EB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재사용성 강화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08C7-AACA-4FCF-B8A1-C1E9126C94EF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4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정보를 함수에 전달 방식이 아닌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생성자에서 전달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하여 객체 내 가지고 있던 정보 활용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3108D7-683A-4CC7-974B-813308C89E17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0" name="Picture 2" descr="KakaoTalk_20220418_121506787">
            <a:extLst>
              <a:ext uri="{FF2B5EF4-FFF2-40B4-BE49-F238E27FC236}">
                <a16:creationId xmlns:a16="http://schemas.microsoft.com/office/drawing/2014/main" id="{9BF03E3F-E25C-4FE4-882C-F782F397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5" y="2306578"/>
            <a:ext cx="4790894" cy="256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KakaoTalk_20220418_152541271">
            <a:extLst>
              <a:ext uri="{FF2B5EF4-FFF2-40B4-BE49-F238E27FC236}">
                <a16:creationId xmlns:a16="http://schemas.microsoft.com/office/drawing/2014/main" id="{149FD7F2-D410-444C-B8BC-608F04F4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43" y="2149087"/>
            <a:ext cx="5920213" cy="33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A2DBA-9B2B-4C07-A592-46FBD04BCAC2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함수 전달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Parameter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효율화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8E219-67F9-480F-8D09-1A838D68A0BE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36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자식 객체에서 별도로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정보를 넘겨줄 필요 없이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부모 객체의 </a:t>
            </a:r>
            <a:r>
              <a:rPr lang="en-US" altLang="ko-KR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Map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정보를 직접 사용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하도록 변경함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3108D7-683A-4CC7-974B-813308C89E17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 descr="KakaoTalk_20220418_152541271">
            <a:extLst>
              <a:ext uri="{FF2B5EF4-FFF2-40B4-BE49-F238E27FC236}">
                <a16:creationId xmlns:a16="http://schemas.microsoft.com/office/drawing/2014/main" id="{149FD7F2-D410-444C-B8BC-608F04F4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7" y="2471558"/>
            <a:ext cx="4767822" cy="266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AF863C4-0144-4D7D-81C5-E167B44F2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61" y="2021306"/>
            <a:ext cx="5902677" cy="32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4B6506-1F49-4AD6-9F78-53F9DF3C9BBA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코드 효율화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81B0E-8653-412C-8A4B-37E769628974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0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최종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 :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사용하지 않는 클래스 정리 및 인터페이스를 추가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함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부모클래스가 자식 클래스 규약을 위해서 인터페이스를 추가함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또한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Mock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테스트를 위해서 추가한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3108D7-683A-4CC7-974B-813308C89E17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177DC30-CF21-4E37-A450-DD8B31769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4" y="2473692"/>
            <a:ext cx="4778357" cy="261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KakaoTalk_20220419_105648099">
            <a:extLst>
              <a:ext uri="{FF2B5EF4-FFF2-40B4-BE49-F238E27FC236}">
                <a16:creationId xmlns:a16="http://schemas.microsoft.com/office/drawing/2014/main" id="{44AACA3E-6B60-44B4-BB54-560F8092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10" y="2307809"/>
            <a:ext cx="5823118" cy="29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139A0E-30B5-4BBC-87F0-BE6BE2C54DC6}"/>
              </a:ext>
            </a:extLst>
          </p:cNvPr>
          <p:cNvSpPr txBox="1"/>
          <p:nvPr/>
        </p:nvSpPr>
        <p:spPr>
          <a:xfrm>
            <a:off x="412465" y="1175457"/>
            <a:ext cx="7884512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인터페이스 분리 원칙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(Interface Segregation Principle, ISP)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41DCC-0FBD-4BF4-A657-FE272BBCC4FE}"/>
              </a:ext>
            </a:extLst>
          </p:cNvPr>
          <p:cNvSpPr txBox="1"/>
          <p:nvPr/>
        </p:nvSpPr>
        <p:spPr>
          <a:xfrm>
            <a:off x="5409396" y="1683190"/>
            <a:ext cx="6506679" cy="46589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옵션 추가</a:t>
            </a:r>
            <a:r>
              <a:rPr lang="en-US" altLang="ko-KR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삭제</a:t>
            </a:r>
            <a:r>
              <a:rPr lang="en-US" altLang="ko-KR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변경 등의 </a:t>
            </a:r>
            <a:r>
              <a:rPr lang="ko-KR" altLang="en-US" b="1" dirty="0" err="1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리팩토링이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 필요해 보임</a:t>
            </a:r>
            <a:endParaRPr lang="en-US" altLang="ko-KR" b="1" dirty="0">
              <a:solidFill>
                <a:srgbClr val="C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9D227-5187-4394-AA25-C32B54D9FA34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최종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87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220685" y="2964451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88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감사합니다</a:t>
            </a:r>
            <a:r>
              <a:rPr lang="en-US" altLang="ko-KR" sz="8800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en-US" altLang="ko-KR" sz="8800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3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별첨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5"/>
            <a:ext cx="11295481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정보를 관리하는 프로그램을 구현한다</a:t>
            </a:r>
            <a:endParaRPr lang="en-US" altLang="ko-KR" sz="1867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정보는 사원 번호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개발경력단계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certi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등급을 포함한다</a:t>
            </a: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95751"/>
              </p:ext>
            </p:extLst>
          </p:nvPr>
        </p:nvGraphicFramePr>
        <p:xfrm>
          <a:off x="623394" y="2253644"/>
          <a:ext cx="10945215" cy="4055675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5664629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1077447722"/>
                    </a:ext>
                  </a:extLst>
                </a:gridCol>
              </a:tblGrid>
              <a:tr h="5164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kern="100" dirty="0" err="1">
                          <a:effectLst/>
                        </a:rPr>
                        <a:t>정보명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effectLst/>
                        </a:rPr>
                        <a:t>설명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Column</a:t>
                      </a:r>
                      <a:r>
                        <a:rPr lang="ko-KR" altLang="en-US" sz="1600" kern="100" dirty="0">
                          <a:effectLst/>
                        </a:rPr>
                        <a:t>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956728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 번호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 숫자로 구성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맨 앞 두 자리는 입사 년도를 의미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69XXXXXX(1969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)~21XXXXXX(2021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employeeNum</a:t>
                      </a:r>
                      <a:endParaRPr lang="en-US" alt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723088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자리로 구성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이름과 성이 띄어쓰기로 구분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 대문자로만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516491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dirty="0"/>
                        <a:t>경력개발단계</a:t>
                      </a:r>
                      <a:r>
                        <a:rPr lang="ko-KR" altLang="en-US" sz="1600" dirty="0"/>
                        <a:t> 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CL1, CL2, CL3, CL4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516491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010-xxxx-xxxx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앞자리는 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고정</a:t>
                      </a: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phoneNum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9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YYYYMMDD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19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ADV, PRO, EX </a:t>
                      </a:r>
                      <a:r>
                        <a:rPr lang="ko-KR" altLang="en-US" sz="16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altLang="en-US" sz="160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5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별첨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5"/>
            <a:ext cx="11295481" cy="4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명령어의 형식</a:t>
            </a:r>
            <a:endParaRPr lang="en-US" altLang="ko-KR" sz="1867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명령어는 지정된 형식으로 작성이 되며 작성된 명령어에 따라 정상적인 명령을 수행해야 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명령어는 적용되는 옵션에 따라 기능이 변경된다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2000" dirty="0">
                <a:solidFill>
                  <a:prstClr val="black"/>
                </a:solidFill>
              </a:rPr>
              <a:t>출력 시</a:t>
            </a:r>
            <a:r>
              <a:rPr lang="en-US" altLang="ko-KR" sz="2000" dirty="0">
                <a:solidFill>
                  <a:prstClr val="black"/>
                </a:solidFill>
              </a:rPr>
              <a:t>, </a:t>
            </a:r>
            <a:r>
              <a:rPr lang="ko-KR" altLang="en-US" sz="2000" dirty="0">
                <a:solidFill>
                  <a:prstClr val="black"/>
                </a:solidFill>
              </a:rPr>
              <a:t>해당 되는 명령어를 함께 출력한다</a:t>
            </a:r>
            <a:r>
              <a:rPr lang="en-US" altLang="ko-KR" sz="2000" dirty="0">
                <a:solidFill>
                  <a:prstClr val="black"/>
                </a:solidFill>
              </a:rPr>
              <a:t>.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/>
              <a:ea typeface="HY견고딕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2454" y="3009899"/>
          <a:ext cx="10748347" cy="3581399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55642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1535478">
                  <a:extLst>
                    <a:ext uri="{9D8B030D-6E8A-4147-A177-3AD203B41FA5}">
                      <a16:colId xmlns:a16="http://schemas.microsoft.com/office/drawing/2014/main" val="3096921796"/>
                    </a:ext>
                  </a:extLst>
                </a:gridCol>
                <a:gridCol w="8157227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</a:tblGrid>
              <a:tr h="294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effectLst/>
                          <a:latin typeface="+mn-lt"/>
                        </a:rPr>
                        <a:t>설명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333787">
                <a:tc rowSpan="4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명령어</a:t>
                      </a: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ADD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새로운 사원 정보를 추가한다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DEL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삭제한다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SCH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검색한다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33378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MOD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조건에 부합하는 사원 정보를 수정한다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87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-p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출력 옵션이 적용되면 조건에 부합하는 </a:t>
                      </a:r>
                      <a:r>
                        <a:rPr lang="en-US" altLang="ko-KR" sz="1600" dirty="0"/>
                        <a:t>record</a:t>
                      </a:r>
                      <a:r>
                        <a:rPr lang="ko-KR" altLang="en-US" sz="1600" dirty="0"/>
                        <a:t>가 줄 단위로 출력한다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701224926"/>
                  </a:ext>
                </a:extLst>
              </a:tr>
              <a:tr h="404401">
                <a:tc rowSpan="3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-f / -l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 -f : </a:t>
                      </a:r>
                      <a:r>
                        <a:rPr lang="ko-KR" altLang="en-US" sz="1600" dirty="0"/>
                        <a:t>성명의 이름으로 검색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/ </a:t>
                      </a:r>
                      <a:r>
                        <a:rPr lang="en-US" altLang="ko-KR" sz="1600" dirty="0"/>
                        <a:t>-l : </a:t>
                      </a:r>
                      <a:r>
                        <a:rPr lang="ko-KR" altLang="en-US" sz="1600" dirty="0"/>
                        <a:t>성명의 성으로 검색</a:t>
                      </a:r>
                      <a:endParaRPr lang="ko-KR" altLang="en-US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2570115266"/>
                  </a:ext>
                </a:extLst>
              </a:tr>
              <a:tr h="404401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-m / -l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 번호 중간 자리로 검색</a:t>
                      </a:r>
                      <a:r>
                        <a:rPr lang="en-US" altLang="ko-KR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altLang="ko-KR" sz="1600" dirty="0"/>
                        <a:t>-l : </a:t>
                      </a:r>
                      <a:r>
                        <a:rPr lang="ko-KR" altLang="en-US" sz="1600" dirty="0"/>
                        <a:t>전화 번호 뒷자리로 검색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75212103"/>
                  </a:ext>
                </a:extLst>
              </a:tr>
              <a:tr h="404401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-y / -m / -d</a:t>
                      </a: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-y : </a:t>
                      </a:r>
                      <a:r>
                        <a:rPr lang="ko-KR" altLang="en-US" sz="1600" dirty="0"/>
                        <a:t>생년월일의 연도로 검색</a:t>
                      </a:r>
                      <a:r>
                        <a:rPr lang="en-US" altLang="ko-KR" sz="1600" dirty="0"/>
                        <a:t> / -m : </a:t>
                      </a:r>
                      <a:r>
                        <a:rPr lang="ko-KR" altLang="en-US" sz="1600" dirty="0"/>
                        <a:t>생년월일의 월로 검색 </a:t>
                      </a:r>
                      <a:r>
                        <a:rPr lang="en-US" altLang="ko-KR" sz="1600" dirty="0"/>
                        <a:t>/ -d : </a:t>
                      </a:r>
                      <a:r>
                        <a:rPr lang="ko-KR" altLang="en-US" sz="1600" dirty="0"/>
                        <a:t>생년월일의 일로 검색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07301875"/>
                  </a:ext>
                </a:extLst>
              </a:tr>
              <a:tr h="404401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옵션</a:t>
                      </a: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ctr" defTabSz="10389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현재 사용하지 않음</a:t>
                      </a:r>
                      <a:endParaRPr lang="en-US" altLang="ko-KR" sz="1600" dirty="0"/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19720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53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6" y="1124744"/>
            <a:ext cx="11273831" cy="405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프로젝트를 통해 </a:t>
            </a:r>
            <a:r>
              <a:rPr lang="ko-KR" altLang="en-US" sz="1867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배운점</a:t>
            </a:r>
            <a:endParaRPr lang="en-US" altLang="ko-KR" sz="1867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867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Clean Code, </a:t>
            </a:r>
            <a:r>
              <a:rPr lang="en-US" altLang="ko-KR" sz="1867" dirty="0">
                <a:solidFill>
                  <a:srgbClr val="0000FF"/>
                </a:solidFill>
                <a:latin typeface="맑은 고딕" panose="020B0503020000020004" pitchFamily="50" charset="-127"/>
              </a:rPr>
              <a:t>TDD, Refactoring</a:t>
            </a:r>
            <a:r>
              <a:rPr lang="en-US" altLang="ko-KR" sz="1867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Secure Coding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지식을 활용한 코드 구현 및 리뷰</a:t>
            </a: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Version Control System(</a:t>
            </a:r>
            <a:r>
              <a:rPr lang="en-US" altLang="ko-KR" sz="18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git,github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ko-KR" altLang="en-US" sz="1867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단위 공유 및 소스 코드 관리 연습</a:t>
            </a:r>
            <a:endParaRPr lang="en-US" altLang="ko-KR" sz="1867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250000"/>
              </a:lnSpc>
            </a:pPr>
            <a:r>
              <a:rPr lang="ko-KR" altLang="en-US" sz="1867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en-US" altLang="ko-KR" sz="1867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정재웅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윤진순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권혁무</a:t>
            </a: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김우중</a:t>
            </a: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250000"/>
              </a:lnSpc>
            </a:pPr>
            <a:r>
              <a:rPr lang="ko-KR" altLang="en-US" sz="1867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867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 정보를 관리하는 프로그램</a:t>
            </a:r>
            <a:r>
              <a:rPr lang="ko-KR" altLang="en-US" sz="186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구현</a:t>
            </a: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endParaRPr lang="en-US" altLang="ko-KR" sz="1867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24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124744"/>
            <a:ext cx="11295481" cy="391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정보 추가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ADD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새로운 사원 정보를 추가한다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삭제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DEL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삭제한다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검색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SCH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검색한다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수정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MOD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사원 정보를 수정한다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번호는 수정할 수 없다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BDECB1-3A2F-4024-A32B-1B396A07D03C}"/>
              </a:ext>
            </a:extLst>
          </p:cNvPr>
          <p:cNvSpPr/>
          <p:nvPr/>
        </p:nvSpPr>
        <p:spPr>
          <a:xfrm>
            <a:off x="4171405" y="5532170"/>
            <a:ext cx="3988526" cy="69020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매우 단순</a:t>
            </a:r>
            <a:r>
              <a:rPr lang="en-US" altLang="ko-KR" sz="2400" dirty="0"/>
              <a:t>?</a:t>
            </a:r>
            <a:r>
              <a:rPr lang="ko-KR" altLang="en-US" sz="2400" dirty="0"/>
              <a:t>해 보인다</a:t>
            </a:r>
            <a:r>
              <a:rPr lang="en-US" altLang="ko-KR" sz="2400" dirty="0"/>
              <a:t>!!!</a:t>
            </a:r>
            <a:endParaRPr lang="ko-KR" altLang="en-US" sz="2400" dirty="0"/>
          </a:p>
        </p:txBody>
      </p:sp>
      <p:pic>
        <p:nvPicPr>
          <p:cNvPr id="2050" name="Picture 2" descr="KakaoTalk_20220414_151939046 (1)">
            <a:extLst>
              <a:ext uri="{FF2B5EF4-FFF2-40B4-BE49-F238E27FC236}">
                <a16:creationId xmlns:a16="http://schemas.microsoft.com/office/drawing/2014/main" id="{C359721F-3621-49FE-8BA3-BBC31A9A3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38" y="1277419"/>
            <a:ext cx="5974145" cy="383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78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1DA746-161E-4A27-90C7-19FE168A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510" y="1327321"/>
            <a:ext cx="241178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kaoTalk_20220414_153628830 (1)">
            <a:extLst>
              <a:ext uri="{FF2B5EF4-FFF2-40B4-BE49-F238E27FC236}">
                <a16:creationId xmlns:a16="http://schemas.microsoft.com/office/drawing/2014/main" id="{4DF37503-813A-4308-A73E-87104F91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28" y="1327321"/>
            <a:ext cx="267911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kaoTalk_20220415_150257828">
            <a:extLst>
              <a:ext uri="{FF2B5EF4-FFF2-40B4-BE49-F238E27FC236}">
                <a16:creationId xmlns:a16="http://schemas.microsoft.com/office/drawing/2014/main" id="{208E5B2F-D723-40D9-A019-40CBAA9E1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1676" y="1327321"/>
            <a:ext cx="200990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akaoTalk_20220418_090607282">
            <a:extLst>
              <a:ext uri="{FF2B5EF4-FFF2-40B4-BE49-F238E27FC236}">
                <a16:creationId xmlns:a16="http://schemas.microsoft.com/office/drawing/2014/main" id="{C953AFFD-CFC2-40DF-A32D-5771B49AB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001" y="3104982"/>
            <a:ext cx="255815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akaoTalk_20220418_092851542">
            <a:extLst>
              <a:ext uri="{FF2B5EF4-FFF2-40B4-BE49-F238E27FC236}">
                <a16:creationId xmlns:a16="http://schemas.microsoft.com/office/drawing/2014/main" id="{AA772279-36BA-4742-B893-8C629B45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7522" y="3104982"/>
            <a:ext cx="283292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akaoTalk_20220418_121506787">
            <a:extLst>
              <a:ext uri="{FF2B5EF4-FFF2-40B4-BE49-F238E27FC236}">
                <a16:creationId xmlns:a16="http://schemas.microsoft.com/office/drawing/2014/main" id="{09332221-4460-49B6-8726-14C57B38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011" y="3100466"/>
            <a:ext cx="288878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kaoTalk_20220418_152541271">
            <a:extLst>
              <a:ext uri="{FF2B5EF4-FFF2-40B4-BE49-F238E27FC236}">
                <a16:creationId xmlns:a16="http://schemas.microsoft.com/office/drawing/2014/main" id="{B5342CB8-21A0-43E7-BCDB-0E44F27A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415" y="4873610"/>
            <a:ext cx="276597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akaoTalk_20220418_160410626">
            <a:extLst>
              <a:ext uri="{FF2B5EF4-FFF2-40B4-BE49-F238E27FC236}">
                <a16:creationId xmlns:a16="http://schemas.microsoft.com/office/drawing/2014/main" id="{5D4AE995-F81C-436F-A8DC-EFCC9C10B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342" y="4873610"/>
            <a:ext cx="2825315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akaoTalk_20220419_105648099">
            <a:extLst>
              <a:ext uri="{FF2B5EF4-FFF2-40B4-BE49-F238E27FC236}">
                <a16:creationId xmlns:a16="http://schemas.microsoft.com/office/drawing/2014/main" id="{8EF59B5D-7938-4A4C-8055-CDA8D11E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5160" y="4873610"/>
            <a:ext cx="3055838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9A33ACC-2FC0-4E61-A291-39F9FFD45AD4}"/>
              </a:ext>
            </a:extLst>
          </p:cNvPr>
          <p:cNvSpPr/>
          <p:nvPr/>
        </p:nvSpPr>
        <p:spPr>
          <a:xfrm>
            <a:off x="1550404" y="2220690"/>
            <a:ext cx="9228478" cy="3344088"/>
          </a:xfrm>
          <a:custGeom>
            <a:avLst/>
            <a:gdLst>
              <a:gd name="connsiteX0" fmla="*/ 434340 w 9228478"/>
              <a:gd name="connsiteY0" fmla="*/ 297776 h 4992278"/>
              <a:gd name="connsiteX1" fmla="*/ 8493819 w 9228478"/>
              <a:gd name="connsiteY1" fmla="*/ 226893 h 4992278"/>
              <a:gd name="connsiteX2" fmla="*/ 8011810 w 9228478"/>
              <a:gd name="connsiteY2" fmla="*/ 2814149 h 4992278"/>
              <a:gd name="connsiteX3" fmla="*/ 1022675 w 9228478"/>
              <a:gd name="connsiteY3" fmla="*/ 2537702 h 4992278"/>
              <a:gd name="connsiteX4" fmla="*/ 810024 w 9228478"/>
              <a:gd name="connsiteY4" fmla="*/ 4841423 h 4992278"/>
              <a:gd name="connsiteX5" fmla="*/ 8359140 w 9228478"/>
              <a:gd name="connsiteY5" fmla="*/ 4777628 h 4992278"/>
              <a:gd name="connsiteX6" fmla="*/ 8359140 w 9228478"/>
              <a:gd name="connsiteY6" fmla="*/ 4777628 h 499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8478" h="4992278">
                <a:moveTo>
                  <a:pt x="434340" y="297776"/>
                </a:moveTo>
                <a:cubicBezTo>
                  <a:pt x="3832623" y="52637"/>
                  <a:pt x="7230907" y="-192502"/>
                  <a:pt x="8493819" y="226893"/>
                </a:cubicBezTo>
                <a:cubicBezTo>
                  <a:pt x="9756731" y="646288"/>
                  <a:pt x="9257001" y="2429014"/>
                  <a:pt x="8011810" y="2814149"/>
                </a:cubicBezTo>
                <a:cubicBezTo>
                  <a:pt x="6766619" y="3199284"/>
                  <a:pt x="2222973" y="2199823"/>
                  <a:pt x="1022675" y="2537702"/>
                </a:cubicBezTo>
                <a:cubicBezTo>
                  <a:pt x="-177623" y="2875581"/>
                  <a:pt x="-412720" y="4468102"/>
                  <a:pt x="810024" y="4841423"/>
                </a:cubicBezTo>
                <a:cubicBezTo>
                  <a:pt x="2032768" y="5214744"/>
                  <a:pt x="8359140" y="4777628"/>
                  <a:pt x="8359140" y="4777628"/>
                </a:cubicBezTo>
                <a:lnTo>
                  <a:pt x="8359140" y="4777628"/>
                </a:lnTo>
              </a:path>
            </a:pathLst>
          </a:custGeom>
          <a:noFill/>
          <a:ln w="69850">
            <a:solidFill>
              <a:schemeClr val="accent2">
                <a:alpha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3F56024-055B-498B-BC59-93B21E60D767}"/>
              </a:ext>
            </a:extLst>
          </p:cNvPr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AB6655-D175-49BF-B380-2B33B3C524B4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구조도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History(Refactoring)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7C56C-682E-42DF-971A-8AE49DC3D6E6}"/>
              </a:ext>
            </a:extLst>
          </p:cNvPr>
          <p:cNvSpPr txBox="1"/>
          <p:nvPr/>
        </p:nvSpPr>
        <p:spPr>
          <a:xfrm>
            <a:off x="1105989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최초 설계</a:t>
            </a:r>
            <a:endParaRPr lang="en-US" altLang="ko-KR" sz="1867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2988B-F739-423C-8FF0-88B22E01A520}"/>
              </a:ext>
            </a:extLst>
          </p:cNvPr>
          <p:cNvSpPr txBox="1"/>
          <p:nvPr/>
        </p:nvSpPr>
        <p:spPr>
          <a:xfrm>
            <a:off x="5161586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6543C-7100-4434-8865-329EC64C953C}"/>
              </a:ext>
            </a:extLst>
          </p:cNvPr>
          <p:cNvSpPr txBox="1"/>
          <p:nvPr/>
        </p:nvSpPr>
        <p:spPr>
          <a:xfrm>
            <a:off x="8948666" y="2025960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98C2D-A1B0-4C88-9853-C2802887D7AD}"/>
              </a:ext>
            </a:extLst>
          </p:cNvPr>
          <p:cNvSpPr txBox="1"/>
          <p:nvPr/>
        </p:nvSpPr>
        <p:spPr>
          <a:xfrm>
            <a:off x="8948666" y="358684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DB4E62-44A0-49BF-84D8-7D4867F0E609}"/>
              </a:ext>
            </a:extLst>
          </p:cNvPr>
          <p:cNvSpPr txBox="1"/>
          <p:nvPr/>
        </p:nvSpPr>
        <p:spPr>
          <a:xfrm>
            <a:off x="5161586" y="3592169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27F89-AFB3-49D9-8B79-B2EAD3D3A205}"/>
              </a:ext>
            </a:extLst>
          </p:cNvPr>
          <p:cNvSpPr txBox="1"/>
          <p:nvPr/>
        </p:nvSpPr>
        <p:spPr>
          <a:xfrm>
            <a:off x="1105989" y="3592169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ECAA2-AC12-439B-9C41-A26345F110DE}"/>
              </a:ext>
            </a:extLst>
          </p:cNvPr>
          <p:cNvSpPr txBox="1"/>
          <p:nvPr/>
        </p:nvSpPr>
        <p:spPr>
          <a:xfrm>
            <a:off x="1105989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840E1-09AA-4446-B40F-6905627E722F}"/>
              </a:ext>
            </a:extLst>
          </p:cNvPr>
          <p:cNvSpPr txBox="1"/>
          <p:nvPr/>
        </p:nvSpPr>
        <p:spPr>
          <a:xfrm>
            <a:off x="5161586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189C01-CD2B-40DB-89B3-530930C4299F}"/>
              </a:ext>
            </a:extLst>
          </p:cNvPr>
          <p:cNvSpPr txBox="1"/>
          <p:nvPr/>
        </p:nvSpPr>
        <p:spPr>
          <a:xfrm>
            <a:off x="8942451" y="5570598"/>
            <a:ext cx="1868826" cy="46469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lIns="0" tIns="0" rIns="0" bIns="0" rtlCol="0" anchor="t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sz="1867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최종 </a:t>
            </a:r>
            <a:r>
              <a:rPr lang="en-US" altLang="ko-KR" sz="1867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422005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3128" y="1028734"/>
            <a:ext cx="6850483" cy="52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옵션 </a:t>
            </a:r>
            <a:r>
              <a:rPr lang="en-US" altLang="ko-KR" sz="187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(-p)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옵션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(-p)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옵션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위치에서만 입력되며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부합하는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줄 단위로 출력된다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★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 시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번호를 확인하여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</a:t>
            </a:r>
            <a:r>
              <a:rPr lang="ko-KR" altLang="en-US" sz="1870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입사 년도와 사원 번호가 빠른 순서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출력한다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br>
              <a:rPr lang="en-US" altLang="ko-KR" sz="1870" dirty="0">
                <a:solidFill>
                  <a:prstClr val="black"/>
                </a:solidFill>
              </a:rPr>
            </a:br>
            <a:r>
              <a:rPr lang="en-US" altLang="ko-KR" sz="1870" dirty="0">
                <a:solidFill>
                  <a:prstClr val="black"/>
                </a:solidFill>
              </a:rPr>
              <a:t>      . </a:t>
            </a:r>
            <a:r>
              <a:rPr lang="ko-KR" altLang="en-US" sz="1870" dirty="0">
                <a:solidFill>
                  <a:prstClr val="black"/>
                </a:solidFill>
              </a:rPr>
              <a:t>사원 번호의 범위는 다음과 같다</a:t>
            </a:r>
            <a:r>
              <a:rPr lang="en-US" altLang="ko-KR" sz="1870" dirty="0">
                <a:solidFill>
                  <a:prstClr val="black"/>
                </a:solidFill>
              </a:rPr>
              <a:t>. 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</a:rPr>
              <a:t>        : 69XXXXXX(1969</a:t>
            </a:r>
            <a:r>
              <a:rPr lang="ko-KR" altLang="en-US" sz="1870" dirty="0">
                <a:solidFill>
                  <a:prstClr val="black"/>
                </a:solidFill>
              </a:rPr>
              <a:t>년</a:t>
            </a:r>
            <a:r>
              <a:rPr lang="en-US" altLang="ko-KR" sz="1870" dirty="0">
                <a:solidFill>
                  <a:prstClr val="black"/>
                </a:solidFill>
              </a:rPr>
              <a:t>)~21XXXXXX(2021</a:t>
            </a:r>
            <a:r>
              <a:rPr lang="ko-KR" altLang="en-US" sz="1870" dirty="0">
                <a:solidFill>
                  <a:prstClr val="black"/>
                </a:solidFill>
              </a:rPr>
              <a:t>년</a:t>
            </a:r>
            <a:r>
              <a:rPr lang="en-US" altLang="ko-KR" sz="1870" dirty="0">
                <a:solidFill>
                  <a:prstClr val="black"/>
                </a:solidFill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</a:rPr>
              <a:t>     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예를 들어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 번호가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90123456(1990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년 입사로 간주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사람이 사원 번호가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00123456(2000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년 입사로 간주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 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사람보다 입사 년도가 빠르다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b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그러므로 </a:t>
            </a:r>
            <a:r>
              <a:rPr lang="ko-KR" altLang="en-US" sz="187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사원번호가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90123456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 사원이 우선 출력</a:t>
            </a:r>
            <a:endParaRPr lang="en-US" altLang="ko-KR" sz="187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- 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출력하는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record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개수는 최대 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lang="ko-KR" altLang="en-US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개이다</a:t>
            </a:r>
            <a:r>
              <a:rPr lang="en-US" altLang="ko-KR" sz="187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2C87C5D-87BA-4B70-9B13-F2A76599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23442"/>
              </p:ext>
            </p:extLst>
          </p:nvPr>
        </p:nvGraphicFramePr>
        <p:xfrm>
          <a:off x="6923315" y="1558833"/>
          <a:ext cx="4645295" cy="4494669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18705">
                  <a:extLst>
                    <a:ext uri="{9D8B030D-6E8A-4147-A177-3AD203B41FA5}">
                      <a16:colId xmlns:a16="http://schemas.microsoft.com/office/drawing/2014/main" val="2587160988"/>
                    </a:ext>
                  </a:extLst>
                </a:gridCol>
                <a:gridCol w="2404144">
                  <a:extLst>
                    <a:ext uri="{9D8B030D-6E8A-4147-A177-3AD203B41FA5}">
                      <a16:colId xmlns:a16="http://schemas.microsoft.com/office/drawing/2014/main" val="185723976"/>
                    </a:ext>
                  </a:extLst>
                </a:gridCol>
                <a:gridCol w="1222446">
                  <a:extLst>
                    <a:ext uri="{9D8B030D-6E8A-4147-A177-3AD203B41FA5}">
                      <a16:colId xmlns:a16="http://schemas.microsoft.com/office/drawing/2014/main" val="1077447722"/>
                    </a:ext>
                  </a:extLst>
                </a:gridCol>
              </a:tblGrid>
              <a:tr h="3182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kern="100" dirty="0" err="1">
                          <a:effectLst/>
                        </a:rPr>
                        <a:t>정보명</a:t>
                      </a:r>
                      <a:endParaRPr lang="ko-KR" sz="105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</a:rPr>
                        <a:t>설명</a:t>
                      </a:r>
                      <a:endParaRPr lang="ko-KR" sz="105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</a:rPr>
                        <a:t>Column</a:t>
                      </a:r>
                      <a:r>
                        <a:rPr lang="ko-KR" altLang="en-US" sz="1050" kern="100" dirty="0">
                          <a:effectLst/>
                        </a:rPr>
                        <a:t>명</a:t>
                      </a:r>
                      <a:endParaRPr lang="ko-KR" sz="105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96219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 번호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 숫자로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맨 앞 두 자리는 입사 년도를 의미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employeeNum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407855535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자리로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이름과 성이 띄어쓰기로 구분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510917914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dirty="0"/>
                        <a:t>경력개발단계</a:t>
                      </a:r>
                      <a:r>
                        <a:rPr lang="ko-KR" altLang="en-US" sz="1050" dirty="0"/>
                        <a:t> 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CL1, CL2, CL3, CL4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873916111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010-xxxx-xxxx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  <a:endParaRPr lang="en-US" alt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앞자리는 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고정</a:t>
                      </a: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phoneNum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YYYYMMDD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ADV, PRO, EX </a:t>
                      </a:r>
                      <a:r>
                        <a:rPr lang="ko-KR" altLang="en-US" sz="105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구성</a:t>
                      </a: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</a:t>
                      </a:r>
                      <a:endParaRPr lang="ko-KR" altLang="en-US" sz="1050" b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 marL="0" algn="ctr" defTabSz="779252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입사순서</a:t>
                      </a:r>
                      <a:endParaRPr lang="ko-KR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입사년도</a:t>
                      </a: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사번뒤에</a:t>
                      </a: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숫자</a:t>
                      </a:r>
                      <a:endParaRPr lang="en-US" altLang="ko-KR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79252" rtl="0" eaLnBrk="1" fontAlgn="ctr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(1969</a:t>
                      </a:r>
                      <a:r>
                        <a:rPr lang="ko-KR" altLang="en-US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년 보다 작으면 </a:t>
                      </a:r>
                      <a:r>
                        <a:rPr lang="en-US" altLang="ko-KR" sz="1050" b="1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+100)</a:t>
                      </a:r>
                      <a:endParaRPr lang="ko-KR" altLang="en-US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t" latinLnBrk="1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50" b="1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joinYear</a:t>
                      </a:r>
                      <a:endParaRPr lang="ko-KR" altLang="en-US" sz="1050" b="1" u="none" strike="noStrike" kern="1200" baseline="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08" marR="44308" marT="23992" marB="23992" anchor="ctr" horzOverflow="overflow"/>
                </a:tc>
                <a:extLst>
                  <a:ext uri="{0D108BD9-81ED-4DB2-BD59-A6C34878D82A}">
                    <a16:rowId xmlns:a16="http://schemas.microsoft.com/office/drawing/2014/main" val="365641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 사항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128" y="1028339"/>
            <a:ext cx="6293135" cy="13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(first name),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(last name)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-f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성명의 이름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(first name)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검색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-l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성명의 성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(last name)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8EFAE-5DB9-4F52-A316-BF75D037BFAF}"/>
              </a:ext>
            </a:extLst>
          </p:cNvPr>
          <p:cNvSpPr txBox="1"/>
          <p:nvPr/>
        </p:nvSpPr>
        <p:spPr>
          <a:xfrm>
            <a:off x="273128" y="2764042"/>
            <a:ext cx="6293135" cy="13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번호의 중간 및 뒷자리로 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-m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 중간 자리로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-l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전화 번호 뒷자리로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200E7-B6A3-4870-A20C-4D86184206A2}"/>
              </a:ext>
            </a:extLst>
          </p:cNvPr>
          <p:cNvSpPr txBox="1"/>
          <p:nvPr/>
        </p:nvSpPr>
        <p:spPr>
          <a:xfrm>
            <a:off x="273128" y="4499745"/>
            <a:ext cx="6293135" cy="181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–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연도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월</a:t>
            </a: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일로 조건 설정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-y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연도로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-m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월로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-d : </a:t>
            </a: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생년월일의 일로 검색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3074" name="Picture 2" descr="KakaoTalk_20220414_153628830 (1)">
            <a:extLst>
              <a:ext uri="{FF2B5EF4-FFF2-40B4-BE49-F238E27FC236}">
                <a16:creationId xmlns:a16="http://schemas.microsoft.com/office/drawing/2014/main" id="{4C0AC074-F5D0-45D7-A269-7460827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63" y="1905666"/>
            <a:ext cx="5880686" cy="339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CF1DE84-310C-46D4-9259-4420F3EB0E15}"/>
              </a:ext>
            </a:extLst>
          </p:cNvPr>
          <p:cNvSpPr/>
          <p:nvPr/>
        </p:nvSpPr>
        <p:spPr>
          <a:xfrm>
            <a:off x="10720251" y="2960915"/>
            <a:ext cx="1198621" cy="2011680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2FAC9-EE84-4B5A-9EE3-080447B3EB1E}"/>
              </a:ext>
            </a:extLst>
          </p:cNvPr>
          <p:cNvSpPr txBox="1"/>
          <p:nvPr/>
        </p:nvSpPr>
        <p:spPr>
          <a:xfrm>
            <a:off x="10641874" y="1998823"/>
            <a:ext cx="1132115" cy="99924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 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Refactoring</a:t>
            </a:r>
          </a:p>
          <a:p>
            <a:pPr algn="ctr" defTabSz="1038977">
              <a:lnSpc>
                <a:spcPct val="150000"/>
              </a:lnSpc>
            </a:pP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옵션에 따라 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빠르고 편하게 찾기 위해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sz="1200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Class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생성</a:t>
            </a: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27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KakaoTalk_20220415_150257828">
            <a:extLst>
              <a:ext uri="{FF2B5EF4-FFF2-40B4-BE49-F238E27FC236}">
                <a16:creationId xmlns:a16="http://schemas.microsoft.com/office/drawing/2014/main" id="{848982AC-9248-476A-A4F8-87B934A1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617" y="1429516"/>
            <a:ext cx="5192177" cy="39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akaoTalk_20220414_153628830 (1)">
            <a:extLst>
              <a:ext uri="{FF2B5EF4-FFF2-40B4-BE49-F238E27FC236}">
                <a16:creationId xmlns:a16="http://schemas.microsoft.com/office/drawing/2014/main" id="{DEEFD0CB-4792-46F2-82DD-A7F027E1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6" y="2113250"/>
            <a:ext cx="4554353" cy="26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E2A449-D910-443F-A994-943BC8195A78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단일 책임 원칙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Add, Search, Modify, Delete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클래스로 분리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기존 </a:t>
            </a: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Interface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는 제거 예정으로 </a:t>
            </a: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@deprecated </a:t>
            </a:r>
            <a:r>
              <a:rPr lang="ko-KR" altLang="en-US" b="1" dirty="0">
                <a:latin typeface="맑은 고딕"/>
                <a:ea typeface="맑은 고딕" panose="020B0503020000020004" pitchFamily="50" charset="-127"/>
              </a:rPr>
              <a:t>옵션을 활용하여 에러유발 방지 및 경고 메시지 발송</a:t>
            </a:r>
            <a:r>
              <a:rPr lang="en-US" altLang="ko-KR" b="1" dirty="0">
                <a:latin typeface="맑은 고딕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F5A19D9-F908-4522-B0E8-227CE79C0CB8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5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KakaoTalk_20220415_150257828">
            <a:extLst>
              <a:ext uri="{FF2B5EF4-FFF2-40B4-BE49-F238E27FC236}">
                <a16:creationId xmlns:a16="http://schemas.microsoft.com/office/drawing/2014/main" id="{848982AC-9248-476A-A4F8-87B934A1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8" y="1968137"/>
            <a:ext cx="4492843" cy="346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공통함수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조건에 맞는 사번 조회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부모 클래스에 구현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122" name="Picture 2" descr="KakaoTalk_20220418_090607282">
            <a:extLst>
              <a:ext uri="{FF2B5EF4-FFF2-40B4-BE49-F238E27FC236}">
                <a16:creationId xmlns:a16="http://schemas.microsoft.com/office/drawing/2014/main" id="{C11C6DC1-B7B2-40FC-810C-8594BD31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2147273"/>
            <a:ext cx="5425438" cy="328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D52AF68-C6B4-46F7-9F2A-056A98B53EDE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B5540-840B-4C5B-A1E3-D7B2E603CCDD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팩터리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패턴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26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80728"/>
            <a:ext cx="12192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614D0E-18EF-4EEB-B62B-673B47C2E012}"/>
              </a:ext>
            </a:extLst>
          </p:cNvPr>
          <p:cNvSpPr txBox="1"/>
          <p:nvPr/>
        </p:nvSpPr>
        <p:spPr>
          <a:xfrm>
            <a:off x="2011679" y="5534493"/>
            <a:ext cx="7750630" cy="90984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기존에는 조회된 </a:t>
            </a:r>
            <a:r>
              <a:rPr lang="ko-KR" altLang="en-US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모든 결과를 </a:t>
            </a:r>
            <a:r>
              <a:rPr lang="en-US" altLang="ko-KR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Map</a:t>
            </a:r>
            <a:r>
              <a:rPr lang="ko-KR" altLang="en-US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으로 전달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하여 </a:t>
            </a:r>
            <a:r>
              <a:rPr lang="en-US" altLang="ko-KR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EmployeeManager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처리 했으나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algn="ctr" defTabSz="1038977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결과값에 최대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 Row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만 출력되므로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Memory/</a:t>
            </a:r>
            <a:r>
              <a:rPr lang="ko-KR" altLang="en-US" b="1" dirty="0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속도 낭비가 발생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개선 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1038977"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(String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으로 결과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Row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</a:t>
            </a:r>
            <a:r>
              <a:rPr lang="ko-KR" altLang="en-US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리턴하도록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변경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lang="en-US" altLang="ko-KR" b="1" dirty="0">
              <a:solidFill>
                <a:srgbClr val="0000FF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122" name="Picture 2" descr="KakaoTalk_20220418_090607282">
            <a:extLst>
              <a:ext uri="{FF2B5EF4-FFF2-40B4-BE49-F238E27FC236}">
                <a16:creationId xmlns:a16="http://schemas.microsoft.com/office/drawing/2014/main" id="{C11C6DC1-B7B2-40FC-810C-8594BD31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5" y="2399215"/>
            <a:ext cx="4592742" cy="27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KakaoTalk_20220418_092851542">
            <a:extLst>
              <a:ext uri="{FF2B5EF4-FFF2-40B4-BE49-F238E27FC236}">
                <a16:creationId xmlns:a16="http://schemas.microsoft.com/office/drawing/2014/main" id="{D694FA10-DE28-4014-9150-BC8BD4A1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6906"/>
            <a:ext cx="5897975" cy="32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3108D7-683A-4CC7-974B-813308C89E17}"/>
              </a:ext>
            </a:extLst>
          </p:cNvPr>
          <p:cNvSpPr/>
          <p:nvPr/>
        </p:nvSpPr>
        <p:spPr>
          <a:xfrm>
            <a:off x="5286103" y="3429000"/>
            <a:ext cx="809897" cy="74240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D3C50-FE41-4D78-8AD6-C9A6D9A30F5C}"/>
              </a:ext>
            </a:extLst>
          </p:cNvPr>
          <p:cNvSpPr txBox="1"/>
          <p:nvPr/>
        </p:nvSpPr>
        <p:spPr>
          <a:xfrm>
            <a:off x="412465" y="1175457"/>
            <a:ext cx="6293135" cy="4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ko-KR" altLang="en-US" sz="1867" dirty="0">
                <a:solidFill>
                  <a:prstClr val="black"/>
                </a:solidFill>
                <a:latin typeface="맑은 고딕"/>
                <a:ea typeface="HY견고딕" panose="02030600000101010101" pitchFamily="18" charset="-127"/>
              </a:rPr>
              <a:t>■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결과 </a:t>
            </a:r>
            <a:r>
              <a:rPr lang="en-US" altLang="ko-KR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Return </a:t>
            </a:r>
            <a:r>
              <a:rPr lang="ko-KR" altLang="en-US" sz="1867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개선</a:t>
            </a:r>
            <a:endParaRPr lang="en-US" altLang="ko-KR" sz="1867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C9C40-FB01-46B7-898A-057B281097A9}"/>
              </a:ext>
            </a:extLst>
          </p:cNvPr>
          <p:cNvSpPr txBox="1"/>
          <p:nvPr/>
        </p:nvSpPr>
        <p:spPr>
          <a:xfrm>
            <a:off x="239349" y="188641"/>
            <a:ext cx="7584843" cy="597359"/>
          </a:xfrm>
          <a:prstGeom prst="rect">
            <a:avLst/>
          </a:prstGeom>
          <a:noFill/>
        </p:spPr>
        <p:txBody>
          <a:bodyPr wrap="square" lIns="103900" tIns="51951" rIns="103900" bIns="51951" rtlCol="0">
            <a:spAutoFit/>
          </a:bodyPr>
          <a:lstStyle/>
          <a:p>
            <a:pPr defTabSz="1038977"/>
            <a:r>
              <a:rPr lang="ko-KR" altLang="en-US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프로젝트 </a:t>
            </a:r>
            <a:r>
              <a:rPr lang="en-US" altLang="ko-KR" sz="32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en-US" altLang="ko-KR" sz="24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Refactoring</a:t>
            </a:r>
            <a:endParaRPr lang="ko-KR" altLang="en-US" sz="24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92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1010</Words>
  <Application>Microsoft Office PowerPoint</Application>
  <PresentationFormat>와이드스크린</PresentationFormat>
  <Paragraphs>173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604</dc:creator>
  <cp:lastModifiedBy>604</cp:lastModifiedBy>
  <cp:revision>8</cp:revision>
  <dcterms:created xsi:type="dcterms:W3CDTF">2022-04-19T05:57:48Z</dcterms:created>
  <dcterms:modified xsi:type="dcterms:W3CDTF">2022-04-19T08:27:46Z</dcterms:modified>
</cp:coreProperties>
</file>