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94660"/>
  </p:normalViewPr>
  <p:slideViewPr>
    <p:cSldViewPr snapToGrid="0">
      <p:cViewPr varScale="1">
        <p:scale>
          <a:sx n="80" d="100"/>
          <a:sy n="80" d="100"/>
        </p:scale>
        <p:origin x="55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84107-8B38-4773-9B9E-EBEA65E35D1E}"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A55BB-3198-42C5-8E0C-DB7DB2B7DC8C}" type="slidenum">
              <a:rPr lang="en-US" smtClean="0"/>
              <a:t>‹#›</a:t>
            </a:fld>
            <a:endParaRPr lang="en-US"/>
          </a:p>
        </p:txBody>
      </p:sp>
    </p:spTree>
    <p:extLst>
      <p:ext uri="{BB962C8B-B14F-4D97-AF65-F5344CB8AC3E}">
        <p14:creationId xmlns:p14="http://schemas.microsoft.com/office/powerpoint/2010/main" val="380297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2013 Netflix made a big splash when it released House of Cards, an original series produced by the streaming service. In the beginning, Netflix was a service for movie rental my mail and eventually made the leap to streaming movies and tv shows over the internet. Netflix used the user data it had previously collected to gain insight into what type of show their customers would enjoy.</a:t>
            </a:r>
          </a:p>
        </p:txBody>
      </p:sp>
      <p:sp>
        <p:nvSpPr>
          <p:cNvPr id="4" name="Slide Number Placeholder 3"/>
          <p:cNvSpPr>
            <a:spLocks noGrp="1"/>
          </p:cNvSpPr>
          <p:nvPr>
            <p:ph type="sldNum" sz="quarter" idx="5"/>
          </p:nvPr>
        </p:nvSpPr>
        <p:spPr/>
        <p:txBody>
          <a:bodyPr/>
          <a:lstStyle/>
          <a:p>
            <a:fld id="{003A55BB-3198-42C5-8E0C-DB7DB2B7DC8C}" type="slidenum">
              <a:rPr lang="en-US" smtClean="0"/>
              <a:t>2</a:t>
            </a:fld>
            <a:endParaRPr lang="en-US"/>
          </a:p>
        </p:txBody>
      </p:sp>
    </p:spTree>
    <p:extLst>
      <p:ext uri="{BB962C8B-B14F-4D97-AF65-F5344CB8AC3E}">
        <p14:creationId xmlns:p14="http://schemas.microsoft.com/office/powerpoint/2010/main" val="23228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A55BB-3198-42C5-8E0C-DB7DB2B7DC8C}" type="slidenum">
              <a:rPr lang="en-US" smtClean="0"/>
              <a:t>6</a:t>
            </a:fld>
            <a:endParaRPr lang="en-US"/>
          </a:p>
        </p:txBody>
      </p:sp>
    </p:spTree>
    <p:extLst>
      <p:ext uri="{BB962C8B-B14F-4D97-AF65-F5344CB8AC3E}">
        <p14:creationId xmlns:p14="http://schemas.microsoft.com/office/powerpoint/2010/main" val="426631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33738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52700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44815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3162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53624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86445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831274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99839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05424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2508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31220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71886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74D78-4E27-4D24-86BA-5CC161815A44}"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9832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74D78-4E27-4D24-86BA-5CC161815A4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05699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74D78-4E27-4D24-86BA-5CC161815A44}"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8956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403587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23232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674D78-4E27-4D24-86BA-5CC161815A44}" type="datetimeFigureOut">
              <a:rPr lang="en-US" smtClean="0"/>
              <a:t>3/7/2019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3C1446-C2FE-4357-A1CE-298C64B88A34}" type="slidenum">
              <a:rPr lang="en-US" smtClean="0"/>
              <a:t>‹#›</a:t>
            </a:fld>
            <a:endParaRPr lang="en-US"/>
          </a:p>
        </p:txBody>
      </p:sp>
    </p:spTree>
    <p:extLst>
      <p:ext uri="{BB962C8B-B14F-4D97-AF65-F5344CB8AC3E}">
        <p14:creationId xmlns:p14="http://schemas.microsoft.com/office/powerpoint/2010/main" val="39159271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D70A9-EFC6-4411-A4A2-9491CBDD7F8E}"/>
              </a:ext>
            </a:extLst>
          </p:cNvPr>
          <p:cNvSpPr>
            <a:spLocks noGrp="1"/>
          </p:cNvSpPr>
          <p:nvPr>
            <p:ph type="ctrTitle"/>
          </p:nvPr>
        </p:nvSpPr>
        <p:spPr/>
        <p:txBody>
          <a:bodyPr/>
          <a:lstStyle/>
          <a:p>
            <a:r>
              <a:rPr lang="en-US" dirty="0">
                <a:effectLst/>
              </a:rPr>
              <a:t>U.S. Box Office Trends of the 2010s</a:t>
            </a:r>
            <a:endParaRPr lang="en-US" dirty="0"/>
          </a:p>
        </p:txBody>
      </p:sp>
      <p:sp>
        <p:nvSpPr>
          <p:cNvPr id="5" name="Subtitle 4">
            <a:extLst>
              <a:ext uri="{FF2B5EF4-FFF2-40B4-BE49-F238E27FC236}">
                <a16:creationId xmlns:a16="http://schemas.microsoft.com/office/drawing/2014/main" id="{44F1FC31-FF57-4CFB-94CA-E5BECA8D9005}"/>
              </a:ext>
            </a:extLst>
          </p:cNvPr>
          <p:cNvSpPr>
            <a:spLocks noGrp="1"/>
          </p:cNvSpPr>
          <p:nvPr>
            <p:ph type="subTitle" idx="1"/>
          </p:nvPr>
        </p:nvSpPr>
        <p:spPr/>
        <p:txBody>
          <a:bodyPr/>
          <a:lstStyle/>
          <a:p>
            <a:r>
              <a:rPr lang="en-US" dirty="0">
                <a:effectLst/>
              </a:rPr>
              <a:t>Team Members - Mark </a:t>
            </a:r>
            <a:r>
              <a:rPr lang="en-US" dirty="0" err="1">
                <a:effectLst/>
              </a:rPr>
              <a:t>Palmese</a:t>
            </a:r>
            <a:r>
              <a:rPr lang="en-US" dirty="0">
                <a:effectLst/>
              </a:rPr>
              <a:t>, Nick Candaffio, Eileen Dolan, Tom </a:t>
            </a:r>
            <a:r>
              <a:rPr lang="en-US" dirty="0" err="1">
                <a:effectLst/>
              </a:rPr>
              <a:t>Khambounheuang</a:t>
            </a:r>
            <a:endParaRPr lang="en-US" dirty="0"/>
          </a:p>
        </p:txBody>
      </p:sp>
    </p:spTree>
    <p:extLst>
      <p:ext uri="{BB962C8B-B14F-4D97-AF65-F5344CB8AC3E}">
        <p14:creationId xmlns:p14="http://schemas.microsoft.com/office/powerpoint/2010/main" val="11790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1A221B-3475-4C58-907C-51CD7B7FD9D5}"/>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sz="4000" dirty="0"/>
              <a:t>Big Data and Entertainment</a:t>
            </a:r>
          </a:p>
        </p:txBody>
      </p:sp>
      <p:sp>
        <p:nvSpPr>
          <p:cNvPr id="6" name="Text Placeholder 5">
            <a:extLst>
              <a:ext uri="{FF2B5EF4-FFF2-40B4-BE49-F238E27FC236}">
                <a16:creationId xmlns:a16="http://schemas.microsoft.com/office/drawing/2014/main" id="{BA8DD42B-E99D-4E50-830D-942DA333A597}"/>
              </a:ext>
            </a:extLst>
          </p:cNvPr>
          <p:cNvSpPr>
            <a:spLocks noGrp="1"/>
          </p:cNvSpPr>
          <p:nvPr>
            <p:ph type="body" sz="half" idx="2"/>
          </p:nvPr>
        </p:nvSpPr>
        <p:spPr>
          <a:xfrm>
            <a:off x="913795" y="1732449"/>
            <a:ext cx="5546272" cy="4058751"/>
          </a:xfrm>
        </p:spPr>
        <p:txBody>
          <a:bodyPr vert="horz" lIns="91440" tIns="45720" rIns="91440" bIns="45720" rtlCol="0" anchor="ctr">
            <a:normAutofit/>
          </a:bodyPr>
          <a:lstStyle/>
          <a:p>
            <a:pPr algn="l">
              <a:buClr>
                <a:srgbClr val="AF452B"/>
              </a:buClr>
            </a:pPr>
            <a:r>
              <a:rPr lang="en-US" sz="2000" dirty="0"/>
              <a:t>In 2013, Netflix made headlines when it released its original series: House of Cards</a:t>
            </a:r>
          </a:p>
          <a:p>
            <a:pPr algn="l">
              <a:buClr>
                <a:srgbClr val="AF452B"/>
              </a:buClr>
            </a:pPr>
            <a:endParaRPr lang="en-US" sz="2000" dirty="0"/>
          </a:p>
          <a:p>
            <a:pPr algn="l">
              <a:buClr>
                <a:srgbClr val="AF452B"/>
              </a:buClr>
            </a:pPr>
            <a:r>
              <a:rPr lang="en-US" sz="2000" dirty="0"/>
              <a:t>First original program by streaming service</a:t>
            </a:r>
          </a:p>
          <a:p>
            <a:pPr algn="l">
              <a:buClr>
                <a:srgbClr val="AF452B"/>
              </a:buClr>
            </a:pPr>
            <a:endParaRPr lang="en-US" sz="2000" dirty="0"/>
          </a:p>
          <a:p>
            <a:pPr algn="l">
              <a:buClr>
                <a:srgbClr val="AF452B"/>
              </a:buClr>
            </a:pPr>
            <a:r>
              <a:rPr lang="en-US" sz="2000" dirty="0"/>
              <a:t>Greenlit by using trends in their user data</a:t>
            </a:r>
          </a:p>
        </p:txBody>
      </p:sp>
      <p:pic>
        <p:nvPicPr>
          <p:cNvPr id="3" name="Picture Placeholder 2">
            <a:extLst>
              <a:ext uri="{FF2B5EF4-FFF2-40B4-BE49-F238E27FC236}">
                <a16:creationId xmlns:a16="http://schemas.microsoft.com/office/drawing/2014/main" id="{2AF2026E-8338-4A39-9845-0C3FA7771287}"/>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8672" r="8672"/>
          <a:stretch>
            <a:fillRect/>
          </a:stretch>
        </p:blipFill>
        <p:spPr>
          <a:xfrm>
            <a:off x="8012019" y="2132822"/>
            <a:ext cx="2174545" cy="3258006"/>
          </a:xfrm>
          <a:prstGeom prst="rect">
            <a:avLst/>
          </a:prstGeom>
        </p:spPr>
      </p:pic>
    </p:spTree>
    <p:extLst>
      <p:ext uri="{BB962C8B-B14F-4D97-AF65-F5344CB8AC3E}">
        <p14:creationId xmlns:p14="http://schemas.microsoft.com/office/powerpoint/2010/main" val="31076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E8A3D0-D265-494E-B5ED-FC1A4800321B}"/>
              </a:ext>
            </a:extLst>
          </p:cNvPr>
          <p:cNvSpPr>
            <a:spLocks noGrp="1"/>
          </p:cNvSpPr>
          <p:nvPr>
            <p:ph type="title"/>
          </p:nvPr>
        </p:nvSpPr>
        <p:spPr/>
        <p:txBody>
          <a:bodyPr/>
          <a:lstStyle/>
          <a:p>
            <a:r>
              <a:rPr lang="en-US" dirty="0"/>
              <a:t>Our Question:</a:t>
            </a:r>
          </a:p>
        </p:txBody>
      </p:sp>
      <p:sp>
        <p:nvSpPr>
          <p:cNvPr id="6" name="Text Placeholder 5">
            <a:extLst>
              <a:ext uri="{FF2B5EF4-FFF2-40B4-BE49-F238E27FC236}">
                <a16:creationId xmlns:a16="http://schemas.microsoft.com/office/drawing/2014/main" id="{489363E9-2F3C-4921-90A9-BC8CEC1B77B0}"/>
              </a:ext>
            </a:extLst>
          </p:cNvPr>
          <p:cNvSpPr>
            <a:spLocks noGrp="1"/>
          </p:cNvSpPr>
          <p:nvPr>
            <p:ph type="body" idx="1"/>
          </p:nvPr>
        </p:nvSpPr>
        <p:spPr/>
        <p:txBody>
          <a:bodyPr/>
          <a:lstStyle/>
          <a:p>
            <a:r>
              <a:rPr lang="en-US" dirty="0"/>
              <a:t>Can we </a:t>
            </a:r>
            <a:r>
              <a:rPr lang="en-US" dirty="0">
                <a:effectLst/>
              </a:rPr>
              <a:t>determine what factors provide the largest box office results in movies using data</a:t>
            </a:r>
            <a:endParaRPr lang="en-US" dirty="0"/>
          </a:p>
        </p:txBody>
      </p:sp>
    </p:spTree>
    <p:extLst>
      <p:ext uri="{BB962C8B-B14F-4D97-AF65-F5344CB8AC3E}">
        <p14:creationId xmlns:p14="http://schemas.microsoft.com/office/powerpoint/2010/main" val="34476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826DA2-604B-4510-BAAF-C4E25C09E95E}"/>
              </a:ext>
            </a:extLst>
          </p:cNvPr>
          <p:cNvSpPr txBox="1"/>
          <p:nvPr/>
        </p:nvSpPr>
        <p:spPr>
          <a:xfrm>
            <a:off x="833933" y="731520"/>
            <a:ext cx="7702905" cy="4585871"/>
          </a:xfrm>
          <a:prstGeom prst="rect">
            <a:avLst/>
          </a:prstGeom>
          <a:noFill/>
        </p:spPr>
        <p:txBody>
          <a:bodyPr wrap="square" rtlCol="0">
            <a:spAutoFit/>
          </a:bodyPr>
          <a:lstStyle/>
          <a:p>
            <a:r>
              <a:rPr lang="en-US" sz="2400" dirty="0"/>
              <a:t>Specifically…</a:t>
            </a:r>
            <a:br>
              <a:rPr lang="en-US" sz="2400" dirty="0"/>
            </a:br>
            <a:br>
              <a:rPr lang="en-US" sz="2400" dirty="0"/>
            </a:br>
            <a:endParaRPr lang="en-US" sz="2400" dirty="0"/>
          </a:p>
          <a:p>
            <a:pPr marL="800100" lvl="1" indent="-342900">
              <a:buFont typeface="Arial" panose="020B0604020202020204" pitchFamily="34" charset="0"/>
              <a:buChar char="•"/>
            </a:pPr>
            <a:r>
              <a:rPr lang="en-US" sz="2000" dirty="0"/>
              <a:t>Is there any correlation between critic and user ratings with box office results in the U.S.?</a:t>
            </a:r>
            <a:br>
              <a:rPr lang="en-US" sz="2000" dirty="0"/>
            </a:br>
            <a:endParaRPr lang="en-US" sz="2000" dirty="0"/>
          </a:p>
          <a:p>
            <a:pPr marL="800100" lvl="1" indent="-342900">
              <a:buFont typeface="Arial" panose="020B0604020202020204" pitchFamily="34" charset="0"/>
              <a:buChar char="•"/>
            </a:pPr>
            <a:r>
              <a:rPr lang="en-US" sz="2000" dirty="0"/>
              <a:t>Which genres of film resulted in the greatest box office success?</a:t>
            </a:r>
            <a:br>
              <a:rPr lang="en-US" sz="2000" dirty="0"/>
            </a:br>
            <a:endParaRPr lang="en-US" sz="2000" dirty="0"/>
          </a:p>
          <a:p>
            <a:pPr marL="800100" lvl="1" indent="-342900">
              <a:buFont typeface="Arial" panose="020B0604020202020204" pitchFamily="34" charset="0"/>
              <a:buChar char="•"/>
            </a:pPr>
            <a:r>
              <a:rPr lang="en-US" sz="2000" dirty="0"/>
              <a:t>Does when the movie is released affect the box office</a:t>
            </a:r>
            <a:br>
              <a:rPr lang="en-US" sz="2000" dirty="0"/>
            </a:br>
            <a:endParaRPr lang="en-US" sz="2000" dirty="0"/>
          </a:p>
          <a:p>
            <a:pPr marL="800100" lvl="1" indent="-342900">
              <a:buFont typeface="Arial" panose="020B0604020202020204" pitchFamily="34" charset="0"/>
              <a:buChar char="•"/>
            </a:pPr>
            <a:r>
              <a:rPr lang="en-US" sz="2000" dirty="0"/>
              <a:t>Does MPAA rating affect the box office?</a:t>
            </a:r>
            <a:br>
              <a:rPr lang="en-US" sz="2000" dirty="0"/>
            </a:br>
            <a:endParaRPr lang="en-US" sz="2000" dirty="0"/>
          </a:p>
          <a:p>
            <a:pPr marL="800100" lvl="1" indent="-342900">
              <a:buFont typeface="Arial" panose="020B0604020202020204" pitchFamily="34" charset="0"/>
              <a:buChar char="•"/>
            </a:pPr>
            <a:r>
              <a:rPr lang="en-US" sz="2000" dirty="0"/>
              <a:t>Does runtime affect box office results?</a:t>
            </a:r>
          </a:p>
        </p:txBody>
      </p:sp>
    </p:spTree>
    <p:extLst>
      <p:ext uri="{BB962C8B-B14F-4D97-AF65-F5344CB8AC3E}">
        <p14:creationId xmlns:p14="http://schemas.microsoft.com/office/powerpoint/2010/main" val="336056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F39A-8FAD-4034-A478-5CBBB5B5F998}"/>
              </a:ext>
            </a:extLst>
          </p:cNvPr>
          <p:cNvSpPr>
            <a:spLocks noGrp="1"/>
          </p:cNvSpPr>
          <p:nvPr>
            <p:ph type="title"/>
          </p:nvPr>
        </p:nvSpPr>
        <p:spPr/>
        <p:txBody>
          <a:bodyPr/>
          <a:lstStyle/>
          <a:p>
            <a:r>
              <a:rPr lang="en-US" dirty="0"/>
              <a:t>Where did we find our data?</a:t>
            </a:r>
          </a:p>
        </p:txBody>
      </p:sp>
      <p:sp>
        <p:nvSpPr>
          <p:cNvPr id="3" name="Content Placeholder 2">
            <a:extLst>
              <a:ext uri="{FF2B5EF4-FFF2-40B4-BE49-F238E27FC236}">
                <a16:creationId xmlns:a16="http://schemas.microsoft.com/office/drawing/2014/main" id="{4D34CEEC-90B4-4BCC-9D8E-14A781F53FD4}"/>
              </a:ext>
            </a:extLst>
          </p:cNvPr>
          <p:cNvSpPr>
            <a:spLocks noGrp="1"/>
          </p:cNvSpPr>
          <p:nvPr>
            <p:ph sz="half" idx="1"/>
          </p:nvPr>
        </p:nvSpPr>
        <p:spPr>
          <a:xfrm>
            <a:off x="595891" y="1732449"/>
            <a:ext cx="4400371" cy="1696551"/>
          </a:xfrm>
        </p:spPr>
        <p:txBody>
          <a:bodyPr/>
          <a:lstStyle/>
          <a:p>
            <a:pPr marL="36900" indent="0">
              <a:buNone/>
            </a:pPr>
            <a:r>
              <a:rPr lang="en-US" sz="2400" dirty="0" err="1">
                <a:effectLst/>
              </a:rPr>
              <a:t>OMDb</a:t>
            </a:r>
            <a:r>
              <a:rPr lang="en-US" sz="2400" dirty="0">
                <a:effectLst/>
              </a:rPr>
              <a:t> API</a:t>
            </a:r>
          </a:p>
          <a:p>
            <a:pPr marL="36900" indent="0">
              <a:buNone/>
            </a:pPr>
            <a:r>
              <a:rPr lang="en-US" dirty="0">
                <a:effectLst/>
              </a:rPr>
              <a:t>An open database containing information about movies</a:t>
            </a:r>
          </a:p>
          <a:p>
            <a:pPr marL="36900" indent="0">
              <a:buNone/>
            </a:pPr>
            <a:endParaRPr lang="en-US" dirty="0"/>
          </a:p>
        </p:txBody>
      </p:sp>
      <p:pic>
        <p:nvPicPr>
          <p:cNvPr id="8" name="Content Placeholder 7" descr="A screenshot of a social media post&#10;&#10;Description automatically generated">
            <a:extLst>
              <a:ext uri="{FF2B5EF4-FFF2-40B4-BE49-F238E27FC236}">
                <a16:creationId xmlns:a16="http://schemas.microsoft.com/office/drawing/2014/main" id="{20A25B6D-F53F-4D28-8DC9-16D501C90D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891" y="3429000"/>
            <a:ext cx="4400371" cy="2736574"/>
          </a:xfrm>
        </p:spPr>
      </p:pic>
      <p:sp>
        <p:nvSpPr>
          <p:cNvPr id="9" name="TextBox 8">
            <a:extLst>
              <a:ext uri="{FF2B5EF4-FFF2-40B4-BE49-F238E27FC236}">
                <a16:creationId xmlns:a16="http://schemas.microsoft.com/office/drawing/2014/main" id="{FACAB6CD-34D8-4174-9E6A-352424ABEABD}"/>
              </a:ext>
            </a:extLst>
          </p:cNvPr>
          <p:cNvSpPr txBox="1"/>
          <p:nvPr/>
        </p:nvSpPr>
        <p:spPr>
          <a:xfrm>
            <a:off x="6291072" y="1732449"/>
            <a:ext cx="4857293" cy="4388894"/>
          </a:xfrm>
          <a:prstGeom prst="rect">
            <a:avLst/>
          </a:prstGeom>
          <a:noFill/>
        </p:spPr>
        <p:txBody>
          <a:bodyPr wrap="square" rtlCol="0">
            <a:spAutoFit/>
          </a:bodyPr>
          <a:lstStyle/>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Unfortunately, you cannot query </a:t>
            </a:r>
            <a:r>
              <a:rPr lang="en-US" sz="2400" dirty="0" err="1">
                <a:ln>
                  <a:solidFill>
                    <a:schemeClr val="bg1">
                      <a:lumMod val="75000"/>
                      <a:lumOff val="25000"/>
                      <a:alpha val="10000"/>
                    </a:schemeClr>
                  </a:solidFill>
                </a:ln>
                <a:solidFill>
                  <a:schemeClr val="tx2"/>
                </a:solidFill>
              </a:rPr>
              <a:t>OMDb</a:t>
            </a:r>
            <a:r>
              <a:rPr lang="en-US" sz="2400" dirty="0">
                <a:ln>
                  <a:solidFill>
                    <a:schemeClr val="bg1">
                      <a:lumMod val="75000"/>
                      <a:lumOff val="25000"/>
                      <a:alpha val="10000"/>
                    </a:schemeClr>
                  </a:solidFill>
                </a:ln>
                <a:solidFill>
                  <a:schemeClr val="tx2"/>
                </a:solidFill>
              </a:rPr>
              <a:t> by release date</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To compensate for this, we found a csv file containing all the US movie releases from 1972-2016 on Kaggle.com</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Kaggle.com is a site that hosts data science competitions</a:t>
            </a:r>
          </a:p>
        </p:txBody>
      </p:sp>
    </p:spTree>
    <p:extLst>
      <p:ext uri="{BB962C8B-B14F-4D97-AF65-F5344CB8AC3E}">
        <p14:creationId xmlns:p14="http://schemas.microsoft.com/office/powerpoint/2010/main" val="18722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B4BE-75FD-4822-A7B8-97C975ECC667}"/>
              </a:ext>
            </a:extLst>
          </p:cNvPr>
          <p:cNvSpPr>
            <a:spLocks noGrp="1"/>
          </p:cNvSpPr>
          <p:nvPr>
            <p:ph type="title"/>
          </p:nvPr>
        </p:nvSpPr>
        <p:spPr/>
        <p:txBody>
          <a:bodyPr/>
          <a:lstStyle/>
          <a:p>
            <a:r>
              <a:rPr lang="en-US" dirty="0"/>
              <a:t>Data Cleanup</a:t>
            </a:r>
          </a:p>
        </p:txBody>
      </p:sp>
      <p:sp>
        <p:nvSpPr>
          <p:cNvPr id="5" name="TextBox 4">
            <a:extLst>
              <a:ext uri="{FF2B5EF4-FFF2-40B4-BE49-F238E27FC236}">
                <a16:creationId xmlns:a16="http://schemas.microsoft.com/office/drawing/2014/main" id="{FBEC5CCE-7C2D-464F-8ABA-71B3CF9C69E8}"/>
              </a:ext>
            </a:extLst>
          </p:cNvPr>
          <p:cNvSpPr txBox="1"/>
          <p:nvPr/>
        </p:nvSpPr>
        <p:spPr>
          <a:xfrm>
            <a:off x="768868" y="1865377"/>
            <a:ext cx="10643616" cy="3539430"/>
          </a:xfrm>
          <a:prstGeom prst="rect">
            <a:avLst/>
          </a:prstGeom>
          <a:noFill/>
        </p:spPr>
        <p:txBody>
          <a:bodyPr wrap="square" rtlCol="0">
            <a:spAutoFit/>
          </a:bodyPr>
          <a:lstStyle/>
          <a:p>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Issues we faced:</a:t>
            </a:r>
          </a:p>
          <a:p>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Merging the data two data sources</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NaN</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vs “N/A”</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Currency format string</a:t>
            </a:r>
          </a:p>
          <a:p>
            <a:pPr marL="342900" indent="-342900">
              <a:buFont typeface="Arial" panose="020B0604020202020204" pitchFamily="34" charset="0"/>
              <a:buChar char="•"/>
            </a:pP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264945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96179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3D39-2E2E-4FEC-ADE3-925AB11B990C}"/>
              </a:ext>
            </a:extLst>
          </p:cNvPr>
          <p:cNvSpPr>
            <a:spLocks noGrp="1"/>
          </p:cNvSpPr>
          <p:nvPr>
            <p:ph type="title"/>
          </p:nvPr>
        </p:nvSpPr>
        <p:spPr/>
        <p:txBody>
          <a:bodyPr/>
          <a:lstStyle/>
          <a:p>
            <a:r>
              <a:rPr lang="en-US" dirty="0"/>
              <a:t>Interesting Findings</a:t>
            </a:r>
          </a:p>
        </p:txBody>
      </p:sp>
      <p:sp>
        <p:nvSpPr>
          <p:cNvPr id="3" name="TextBox 2">
            <a:extLst>
              <a:ext uri="{FF2B5EF4-FFF2-40B4-BE49-F238E27FC236}">
                <a16:creationId xmlns:a16="http://schemas.microsoft.com/office/drawing/2014/main" id="{2E1CDD25-C2AE-4E87-BFCB-D724370ECCBF}"/>
              </a:ext>
            </a:extLst>
          </p:cNvPr>
          <p:cNvSpPr txBox="1"/>
          <p:nvPr/>
        </p:nvSpPr>
        <p:spPr>
          <a:xfrm>
            <a:off x="733427" y="1628776"/>
            <a:ext cx="10948986" cy="4832092"/>
          </a:xfrm>
          <a:prstGeom prst="rect">
            <a:avLst/>
          </a:prstGeom>
          <a:noFill/>
        </p:spPr>
        <p:txBody>
          <a:bodyPr wrap="square" rtlCol="0">
            <a:spAutoFit/>
          </a:bodyPr>
          <a:lstStyle/>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Based on our intuition and the wider distribution, we expected that critic’s ratings would have been the better determinate of box office results but it was actually the user ratings</a:t>
            </a:r>
          </a:p>
          <a:p>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When looking at the top genres with box office success, most of the genres had a gradual increase in average revenue over the years. However, the genre with the most box office revenue had inconsistencies, with some years being drastically better than other years.</a:t>
            </a:r>
          </a:p>
          <a:p>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We also expected PG-13 movies to be the most profitable on average because of the number of releases. However, due to the number of flops PG-13 movies produce, it makes sense that G movies show the biggest average earnings.</a:t>
            </a:r>
          </a:p>
          <a:p>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While looking at monthly distribution of earnings, it was interesting to see earnings by quarter are roughly equal. By season or individual month, it is clear as to see which times of the year are most profitable.</a:t>
            </a:r>
          </a:p>
          <a:p>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Was not expecting to find a relationship with runtime and box office results. The thought was if a movie was good, it did not matter how long the movie was.</a:t>
            </a:r>
          </a:p>
          <a:p>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Given the data, an accurate assumption that can be made is that the majority of movies did not perform well and made less than $100 million at the box office.</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346678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704585-8A7A-400E-89F5-7A18806249B5}"/>
              </a:ext>
            </a:extLst>
          </p:cNvPr>
          <p:cNvSpPr>
            <a:spLocks noGrp="1"/>
          </p:cNvSpPr>
          <p:nvPr>
            <p:ph type="title"/>
          </p:nvPr>
        </p:nvSpPr>
        <p:spPr/>
        <p:txBody>
          <a:bodyPr/>
          <a:lstStyle/>
          <a:p>
            <a:r>
              <a:rPr lang="en-US" dirty="0">
                <a:effectLst/>
              </a:rPr>
              <a:t>Post Mortem</a:t>
            </a:r>
            <a:endParaRPr lang="en-US" dirty="0"/>
          </a:p>
        </p:txBody>
      </p:sp>
      <p:sp>
        <p:nvSpPr>
          <p:cNvPr id="4" name="TextBox 3">
            <a:extLst>
              <a:ext uri="{FF2B5EF4-FFF2-40B4-BE49-F238E27FC236}">
                <a16:creationId xmlns:a16="http://schemas.microsoft.com/office/drawing/2014/main" id="{C7F18598-C141-4BF6-83B0-3D66F0ED9164}"/>
              </a:ext>
            </a:extLst>
          </p:cNvPr>
          <p:cNvSpPr txBox="1"/>
          <p:nvPr/>
        </p:nvSpPr>
        <p:spPr>
          <a:xfrm>
            <a:off x="607162" y="1580050"/>
            <a:ext cx="10460736" cy="3477875"/>
          </a:xfrm>
          <a:prstGeom prst="rect">
            <a:avLst/>
          </a:prstGeom>
          <a:noFill/>
        </p:spPr>
        <p:txBody>
          <a:bodyPr wrap="square" rtlCol="0">
            <a:spAutoFit/>
          </a:bodyPr>
          <a:lstStyle/>
          <a:p>
            <a:r>
              <a:rPr lang="en-US" sz="2000" dirty="0">
                <a:ln>
                  <a:solidFill>
                    <a:schemeClr val="bg1">
                      <a:lumMod val="75000"/>
                      <a:lumOff val="25000"/>
                      <a:alpha val="10000"/>
                    </a:schemeClr>
                  </a:solidFill>
                </a:ln>
                <a:solidFill>
                  <a:schemeClr val="tx2"/>
                </a:solidFill>
                <a:latin typeface="+mj-lt"/>
                <a:ea typeface="+mj-ea"/>
              </a:rPr>
              <a:t>We would have liked to perform a statistical analysis incorporating all the variables to see how they interact, but due deficiencies in time and expertise, we could not</a:t>
            </a:r>
          </a:p>
          <a:p>
            <a:endParaRPr lang="en-US" sz="2000" dirty="0">
              <a:ln>
                <a:solidFill>
                  <a:schemeClr val="bg1">
                    <a:lumMod val="75000"/>
                    <a:lumOff val="25000"/>
                    <a:alpha val="10000"/>
                  </a:schemeClr>
                </a:solidFill>
              </a:ln>
              <a:solidFill>
                <a:schemeClr val="tx2"/>
              </a:solidFill>
              <a:latin typeface="+mj-lt"/>
              <a:ea typeface="+mj-ea"/>
            </a:endParaRPr>
          </a:p>
          <a:p>
            <a:r>
              <a:rPr lang="en-US" sz="2000" dirty="0">
                <a:ln>
                  <a:solidFill>
                    <a:schemeClr val="bg1">
                      <a:lumMod val="75000"/>
                      <a:lumOff val="25000"/>
                      <a:alpha val="10000"/>
                    </a:schemeClr>
                  </a:solidFill>
                </a:ln>
                <a:solidFill>
                  <a:schemeClr val="tx2"/>
                </a:solidFill>
                <a:latin typeface="+mj-lt"/>
                <a:ea typeface="+mj-ea"/>
              </a:rPr>
              <a:t>If there was more time to work, it would be interesting to compile a bigger list of movies to see if these trends are similar to trends in the past or if they have evolved over time.</a:t>
            </a:r>
          </a:p>
          <a:p>
            <a:endParaRPr lang="en-US" sz="2000" dirty="0">
              <a:ln>
                <a:solidFill>
                  <a:schemeClr val="bg1">
                    <a:lumMod val="75000"/>
                    <a:lumOff val="25000"/>
                    <a:alpha val="10000"/>
                  </a:schemeClr>
                </a:solidFill>
              </a:ln>
              <a:solidFill>
                <a:schemeClr val="tx2"/>
              </a:solidFill>
              <a:latin typeface="+mj-lt"/>
              <a:ea typeface="+mj-ea"/>
            </a:endParaRPr>
          </a:p>
          <a:p>
            <a:r>
              <a:rPr lang="en-US" sz="2000" dirty="0">
                <a:ln>
                  <a:solidFill>
                    <a:schemeClr val="bg1">
                      <a:lumMod val="75000"/>
                      <a:lumOff val="25000"/>
                      <a:alpha val="10000"/>
                    </a:schemeClr>
                  </a:solidFill>
                </a:ln>
                <a:solidFill>
                  <a:schemeClr val="tx2"/>
                </a:solidFill>
                <a:latin typeface="+mj-lt"/>
                <a:ea typeface="+mj-ea"/>
              </a:rPr>
              <a:t>There were issues when trying to account for inflation that we would have wanted more time to try to incorporate into our data.</a:t>
            </a:r>
          </a:p>
          <a:p>
            <a:endParaRPr lang="en-US" sz="2000" dirty="0">
              <a:ln>
                <a:solidFill>
                  <a:schemeClr val="bg1">
                    <a:lumMod val="75000"/>
                    <a:lumOff val="25000"/>
                    <a:alpha val="10000"/>
                  </a:schemeClr>
                </a:solidFill>
              </a:ln>
              <a:solidFill>
                <a:schemeClr val="tx2"/>
              </a:solidFill>
              <a:latin typeface="+mj-lt"/>
              <a:ea typeface="+mj-ea"/>
            </a:endParaRPr>
          </a:p>
          <a:p>
            <a:r>
              <a:rPr lang="en-US" sz="2000" dirty="0">
                <a:ln>
                  <a:solidFill>
                    <a:schemeClr val="bg1">
                      <a:lumMod val="75000"/>
                      <a:lumOff val="25000"/>
                      <a:alpha val="10000"/>
                    </a:schemeClr>
                  </a:solidFill>
                </a:ln>
                <a:solidFill>
                  <a:schemeClr val="tx2"/>
                </a:solidFill>
                <a:latin typeface="+mj-lt"/>
                <a:ea typeface="+mj-ea"/>
              </a:rPr>
              <a:t>Another factor to possibly look at if given more time is to find out how the budget of the movie effects how much the movie makes at the box office.</a:t>
            </a:r>
          </a:p>
        </p:txBody>
      </p:sp>
    </p:spTree>
    <p:extLst>
      <p:ext uri="{BB962C8B-B14F-4D97-AF65-F5344CB8AC3E}">
        <p14:creationId xmlns:p14="http://schemas.microsoft.com/office/powerpoint/2010/main" val="259146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583</Words>
  <Application>Microsoft Office PowerPoint</Application>
  <PresentationFormat>Widescreen</PresentationFormat>
  <Paragraphs>54</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Calisto MT</vt:lpstr>
      <vt:lpstr>Wingdings 2</vt:lpstr>
      <vt:lpstr>Slate</vt:lpstr>
      <vt:lpstr>U.S. Box Office Trends of the 2010s</vt:lpstr>
      <vt:lpstr>Big Data and Entertainment</vt:lpstr>
      <vt:lpstr>Our Question:</vt:lpstr>
      <vt:lpstr>PowerPoint Presentation</vt:lpstr>
      <vt:lpstr>Where did we find our data?</vt:lpstr>
      <vt:lpstr>Data Cleanup</vt:lpstr>
      <vt:lpstr>Data Analysis</vt:lpstr>
      <vt:lpstr>Interesting Findings</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Box Office Trends of the 2010s</dc:title>
  <dc:creator>Nick Candaffio</dc:creator>
  <cp:lastModifiedBy>Mark Palmese</cp:lastModifiedBy>
  <cp:revision>13</cp:revision>
  <dcterms:created xsi:type="dcterms:W3CDTF">2019-03-06T23:57:49Z</dcterms:created>
  <dcterms:modified xsi:type="dcterms:W3CDTF">2019-03-08T02:59:42Z</dcterms:modified>
</cp:coreProperties>
</file>