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handoutMasterIdLst>
    <p:handoutMasterId r:id="rId53"/>
  </p:handoutMasterIdLst>
  <p:sldIdLst>
    <p:sldId id="256" r:id="rId2"/>
    <p:sldId id="324" r:id="rId3"/>
    <p:sldId id="266" r:id="rId4"/>
    <p:sldId id="388" r:id="rId5"/>
    <p:sldId id="446" r:id="rId6"/>
    <p:sldId id="445" r:id="rId7"/>
    <p:sldId id="479" r:id="rId8"/>
    <p:sldId id="268" r:id="rId9"/>
    <p:sldId id="330" r:id="rId10"/>
    <p:sldId id="478" r:id="rId11"/>
    <p:sldId id="467" r:id="rId12"/>
    <p:sldId id="354" r:id="rId13"/>
    <p:sldId id="439" r:id="rId14"/>
    <p:sldId id="482" r:id="rId15"/>
    <p:sldId id="449" r:id="rId16"/>
    <p:sldId id="451" r:id="rId17"/>
    <p:sldId id="387" r:id="rId18"/>
    <p:sldId id="480" r:id="rId19"/>
    <p:sldId id="481" r:id="rId20"/>
    <p:sldId id="485" r:id="rId21"/>
    <p:sldId id="468" r:id="rId22"/>
    <p:sldId id="455" r:id="rId23"/>
    <p:sldId id="452" r:id="rId24"/>
    <p:sldId id="453" r:id="rId25"/>
    <p:sldId id="486" r:id="rId26"/>
    <p:sldId id="456" r:id="rId27"/>
    <p:sldId id="457" r:id="rId28"/>
    <p:sldId id="483" r:id="rId29"/>
    <p:sldId id="469" r:id="rId30"/>
    <p:sldId id="459" r:id="rId31"/>
    <p:sldId id="460" r:id="rId32"/>
    <p:sldId id="461" r:id="rId33"/>
    <p:sldId id="472" r:id="rId34"/>
    <p:sldId id="489" r:id="rId35"/>
    <p:sldId id="484" r:id="rId36"/>
    <p:sldId id="470" r:id="rId37"/>
    <p:sldId id="462" r:id="rId38"/>
    <p:sldId id="463" r:id="rId39"/>
    <p:sldId id="490" r:id="rId40"/>
    <p:sldId id="464" r:id="rId41"/>
    <p:sldId id="465" r:id="rId42"/>
    <p:sldId id="466" r:id="rId43"/>
    <p:sldId id="473" r:id="rId44"/>
    <p:sldId id="474" r:id="rId45"/>
    <p:sldId id="491" r:id="rId46"/>
    <p:sldId id="475" r:id="rId47"/>
    <p:sldId id="476" r:id="rId48"/>
    <p:sldId id="487" r:id="rId49"/>
    <p:sldId id="488" r:id="rId50"/>
    <p:sldId id="259" r:id="rId5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392B"/>
    <a:srgbClr val="B83729"/>
    <a:srgbClr val="64396B"/>
    <a:srgbClr val="4B2A50"/>
    <a:srgbClr val="2B3E4F"/>
    <a:srgbClr val="2980B9"/>
    <a:srgbClr val="F39C12"/>
    <a:srgbClr val="FFFF99"/>
    <a:srgbClr val="FFFFCC"/>
    <a:srgbClr val="F1C6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574" autoAdjust="0"/>
    <p:restoredTop sz="82734" autoAdjust="0"/>
  </p:normalViewPr>
  <p:slideViewPr>
    <p:cSldViewPr>
      <p:cViewPr varScale="1">
        <p:scale>
          <a:sx n="88" d="100"/>
          <a:sy n="88" d="100"/>
        </p:scale>
        <p:origin x="989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-357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CAA8F0-6A93-42D4-BD30-CC52BFAF4044}" type="datetimeFigureOut">
              <a:rPr lang="zh-CN" altLang="en-US" smtClean="0"/>
              <a:pPr/>
              <a:t>2018/5/17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D565E-31F4-4A3A-B9F1-A33C10CEC48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96003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BDD60-50E2-4D32-B722-F7F57C6917F7}" type="datetimeFigureOut">
              <a:rPr lang="zh-CN" altLang="en-US" smtClean="0"/>
              <a:pPr/>
              <a:t>2018/5/17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434C03-E896-4418-8DFA-79B6EA0389E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8258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49051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把这个类的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文件读入内存，并为之创建一个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35511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把这个类的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文件读入内存，并为之创建一个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5924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MVC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模式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、数据双向绑定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依赖注入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模块化设计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93438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把这个类的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文件读入内存，并为之创建一个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20514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把这个类的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文件读入内存，并为之创建一个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34350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把这个类的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文件读入内存，并为之创建一个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37137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把这个类的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文件读入内存，并为之创建一个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72849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28364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把这个类的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文件读入内存，并为之创建一个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77650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把这个类的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文件读入内存，并为之创建一个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45389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12810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把这个类的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文件读入内存，并为之创建一个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7181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把这个类的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文件读入内存，并为之创建一个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24241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把这个类的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文件读入内存，并为之创建一个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42730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MVC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模式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、数据双向绑定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依赖注入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模块化设计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64558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372050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把这个类的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文件读入内存，并为之创建一个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120232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把这个类的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文件读入内存，并为之创建一个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892552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把这个类的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文件读入内存，并为之创建一个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179536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把这个类的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文件读入内存，并为之创建一个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328392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把这个类的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文件读入内存，并为之创建一个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71275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684385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136315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把这个类的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文件读入内存，并为之创建一个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093243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把这个类的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文件读入内存，并为之创建一个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246471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把这个类的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文件读入内存，并为之创建一个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464739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把这个类的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文件读入内存，并为之创建一个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408185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把这个类的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文件读入内存，并为之创建一个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984534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9893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把这个类的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文件读入内存，并为之创建一个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294071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把这个类的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文件读入内存，并为之创建一个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07097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把这个类的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文件读入内存，并为之创建一个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17299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79824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把这个类的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文件读入内存，并为之创建一个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878293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把这个类的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文件读入内存，并为之创建一个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07045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MVC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模式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、数据双向绑定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依赖注入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模块化设计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19532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07174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51165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56917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35951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2018/5/17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2018/5/17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2018/5/17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E6C31-EE7A-4411-A45C-DDF7D2352E4A}" type="datetimeFigureOut">
              <a:rPr lang="zh-CN" altLang="en-US" smtClean="0"/>
              <a:pPr/>
              <a:t>2018/5/17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01-&#35270;&#39057;/05-hibernate&#20171;&#32461;&#21644;jpa&#24341;&#20837;.avi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01-&#35270;&#39057;/06-jpa&#20171;&#32461;.avi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01-&#35270;&#39057;/07-jpa&#30340;&#20248;&#21183;.avi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01-&#35270;&#39057;/08-&#26696;&#20363;&#35828;&#26126;.avi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01-&#35270;&#39057;/09-&#20837;&#38376;&#26696;&#20363;&#65306;&#21019;&#24314;maven&#24037;&#31243;&#23548;&#20837;&#22352;&#26631;.avi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01-&#35270;&#39057;/10-&#20837;&#38376;&#26696;&#20363;&#65306;&#21019;&#24314;jpa&#30340;&#26680;&#24515;&#37197;&#32622;&#25991;&#20214;.avi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01-&#35270;&#39057;/11-&#20837;&#38376;&#26696;&#20363;&#65306;&#37197;&#32622;jpa&#30340;&#26680;&#24515;&#37197;&#32622;&#25991;&#20214;.avi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01-&#35270;&#39057;/12-&#20837;&#38376;&#26696;&#20363;&#65306;&#32534;&#20889;&#23458;&#25143;&#30340;&#23454;&#20307;&#31867;.avi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01-&#35270;&#39057;/13-&#20837;&#38376;&#26696;&#20363;&#65306;&#20351;&#29992;jpa&#27880;&#35299;&#37197;&#32622;&#26144;&#23556;&#20851;&#31995;.avi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01-&#35270;&#39057;/14-&#20837;&#38376;&#26696;&#20363;&#65306;jpa&#30340;&#25805;&#20316;&#27493;&#39588;&#35828;&#26126;.avi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01-&#35270;&#39057;/15-&#20837;&#38376;&#26696;&#20363;&#65306;&#23436;&#25104;&#23458;&#25143;&#20445;&#23384;.avi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01-&#35270;&#39057;/16-&#20837;&#38376;&#26696;&#20363;&#65306;&#39564;&#35777;&#23458;&#25143;&#20445;&#23384;&#21644;&#33258;&#21160;&#29983;&#25104;&#25968;&#25454;&#24211;&#34920;&#30340;&#35828;&#26126;.avi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01-&#35270;&#39057;/17-&#20027;&#38190;&#29983;&#25104;&#31574;&#30053;&#30340;&#35828;&#26126;.avi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01-&#35270;&#39057;/18-&#20027;&#38190;&#29983;&#25104;&#31574;&#30053;&#30340;&#28436;&#31034;.avi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01-&#35270;&#39057;/19-api&#23545;&#35937;&#35762;&#35299;.avi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01-&#35270;&#39057;/20-&#25277;&#21462;jpaUtils&#24037;&#20855;&#31867;.avi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01-&#35270;&#39057;/21-&#39564;&#35777;&#24037;&#20855;&#31867;.avi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01-&#35270;&#39057;/22-find&#26041;&#27861;&#65306;&#26681;&#25454;id&#26597;&#35810;&#23458;&#25143;.avi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01-&#35270;&#39057;/23-&#24310;&#36831;&#21152;&#36733;&#19982;&#31435;&#21363;&#21152;&#36733;.avi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01-&#35270;&#39057;/24-&#26681;&#25454;id&#21024;&#38500;&#23458;&#25143;.avi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01-&#35270;&#39057;/25-&#23458;&#25143;&#30340;&#26356;&#26032;&#25805;&#20316;.avi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01-&#35270;&#39057;/26-jpql&#30340;&#20171;&#32461;.avi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01-&#35270;&#39057;/27-jpql&#26597;&#35810;&#65306;&#26597;&#35810;&#20840;&#37096;.avi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01-&#35270;&#39057;/28-jpql&#26597;&#35810;&#65306;&#20498;&#24207;.avi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01-&#35270;&#39057;/29-jpql&#26597;&#35810;&#65306;&#32479;&#35745;&#26597;&#35810;.avi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01-&#35270;&#39057;/30-jpql&#26597;&#35810;&#65306;&#20998;&#39029;&#26597;&#35810;.avi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01-&#35270;&#39057;/31-jpql&#26597;&#35810;&#65306;&#26465;&#20214;&#26597;&#35810;.avi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01-&#35270;&#39057;/01-&#35838;&#31243;&#23433;&#25490;&#19982;&#20170;&#26085;&#20869;&#23481;&#20171;&#32461;.avi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01-&#35270;&#39057;/02-&#22238;&#39038;jdbc&#25805;&#20316;&#23436;&#25104;&#20445;&#23384;&#29992;&#25143;.avi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01-&#35270;&#39057;/03-orm&#24605;&#24819;&#30340;&#24341;&#20837;.avi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01-&#35270;&#39057;/04-orm&#24605;&#24819;&#30340;&#27010;&#36848;.avi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167426"/>
            <a:ext cx="9324528" cy="243143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6000" b="1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SpringData</a:t>
            </a:r>
            <a:endParaRPr lang="en-US" altLang="zh-CN" sz="6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endParaRPr lang="en-US" altLang="zh-CN" sz="6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天</a:t>
            </a:r>
            <a:r>
              <a:rPr lang="en-US" altLang="zh-CN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共</a:t>
            </a:r>
            <a:r>
              <a:rPr lang="en-US" altLang="zh-CN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天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03578" y="1585201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651160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学习目标：了解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hibernate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框架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掌握程度：了解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42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05.hibernate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介绍和</a:t>
            </a:r>
            <a:r>
              <a:rPr lang="en-US" sz="2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jpa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引入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5" name="圆角矩形 24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</p:txBody>
      </p:sp>
      <p:sp>
        <p:nvSpPr>
          <p:cNvPr id="26" name="椭圆 25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0" name="椭圆 29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31" name="椭圆 30"/>
          <p:cNvSpPr/>
          <p:nvPr/>
        </p:nvSpPr>
        <p:spPr>
          <a:xfrm>
            <a:off x="6084168" y="260648"/>
            <a:ext cx="232137" cy="232137"/>
          </a:xfrm>
          <a:prstGeom prst="ellipse">
            <a:avLst/>
          </a:prstGeom>
          <a:solidFill>
            <a:srgbClr val="643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S</a:t>
            </a:r>
            <a:endParaRPr lang="zh-CN" altLang="en-US" sz="1400" dirty="0"/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5956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矩形 56"/>
          <p:cNvSpPr/>
          <p:nvPr/>
        </p:nvSpPr>
        <p:spPr>
          <a:xfrm>
            <a:off x="2915816" y="1340768"/>
            <a:ext cx="5184576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jpa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介绍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ts val="1200"/>
              </a:spcBef>
            </a:pP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jpa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的优势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ts val="1200"/>
              </a:spcBef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案例说明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ts val="1200"/>
              </a:spcBef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入门案例：创建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maven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工程导入坐标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ts val="1200"/>
              </a:spcBef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入门案例：创建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jpa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的核心配置文件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ts val="1200"/>
              </a:spcBef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入门案例：配置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jpa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的核心配置文件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2699792" y="1268760"/>
            <a:ext cx="5760640" cy="2880320"/>
          </a:xfrm>
          <a:prstGeom prst="rect">
            <a:avLst/>
          </a:prstGeom>
          <a:noFill/>
          <a:ln w="6350">
            <a:solidFill>
              <a:srgbClr val="C039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95536" y="1268759"/>
            <a:ext cx="2304256" cy="2880321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b="1" dirty="0">
                <a:latin typeface="+mn-ea"/>
              </a:rPr>
              <a:t>02</a:t>
            </a:r>
            <a:endParaRPr lang="zh-CN" altLang="en-US" sz="72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86078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8094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学习目标：理解</a:t>
            </a:r>
            <a:r>
              <a:rPr lang="en-US" altLang="zh-CN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jpa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规范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掌握程度：理解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03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200"/>
              </a:spcBef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06.Jpa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介绍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9" name="椭圆 28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0" name="椭圆 29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3062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8094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学习目标：理解</a:t>
            </a:r>
            <a:r>
              <a:rPr lang="en-US" altLang="zh-CN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jpa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hibernate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关系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掌握程度：理解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03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33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200"/>
              </a:spcBef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07.Jpa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优势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9" name="椭圆 28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0" name="椭圆 29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6334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63875" y="3148595"/>
            <a:ext cx="5580125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itchFamily="2" charset="2"/>
              <a:buChar char="Ø"/>
              <a:defRPr/>
            </a:pP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Jpa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优势有哪些？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200"/>
              </a:spcBef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07.Jpa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优势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5194279" y="21639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10" name="椭圆 9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grpSp>
        <p:nvGrpSpPr>
          <p:cNvPr id="11" name="组合 10"/>
          <p:cNvGrpSpPr/>
          <p:nvPr/>
        </p:nvGrpSpPr>
        <p:grpSpPr>
          <a:xfrm>
            <a:off x="755576" y="2564904"/>
            <a:ext cx="2355041" cy="1983260"/>
            <a:chOff x="827584" y="2564904"/>
            <a:chExt cx="2232248" cy="2016224"/>
          </a:xfrm>
        </p:grpSpPr>
        <p:sp>
          <p:nvSpPr>
            <p:cNvPr id="14" name="圆角矩形 13"/>
            <p:cNvSpPr/>
            <p:nvPr/>
          </p:nvSpPr>
          <p:spPr>
            <a:xfrm>
              <a:off x="827584" y="2564904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内容占位符 2"/>
            <p:cNvSpPr txBox="1">
              <a:spLocks/>
            </p:cNvSpPr>
            <p:nvPr/>
          </p:nvSpPr>
          <p:spPr>
            <a:xfrm>
              <a:off x="1545102" y="3719059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问答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1690663" y="2996952"/>
              <a:ext cx="506083" cy="506083"/>
              <a:chOff x="643766" y="1652107"/>
              <a:chExt cx="506083" cy="506083"/>
            </a:xfrm>
          </p:grpSpPr>
          <p:sp>
            <p:nvSpPr>
              <p:cNvPr id="18" name="椭圆 17"/>
              <p:cNvSpPr/>
              <p:nvPr/>
            </p:nvSpPr>
            <p:spPr>
              <a:xfrm>
                <a:off x="643766" y="1652107"/>
                <a:ext cx="506083" cy="506083"/>
              </a:xfrm>
              <a:prstGeom prst="ellipse">
                <a:avLst/>
              </a:prstGeom>
              <a:solidFill>
                <a:srgbClr val="F39C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AutoShape 104"/>
              <p:cNvSpPr>
                <a:spLocks/>
              </p:cNvSpPr>
              <p:nvPr/>
            </p:nvSpPr>
            <p:spPr bwMode="auto">
              <a:xfrm>
                <a:off x="753549" y="1734865"/>
                <a:ext cx="302608" cy="35312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6971"/>
                    </a:moveTo>
                    <a:cubicBezTo>
                      <a:pt x="10181" y="16971"/>
                      <a:pt x="9546" y="16918"/>
                      <a:pt x="8912" y="16811"/>
                    </a:cubicBezTo>
                    <a:cubicBezTo>
                      <a:pt x="8847" y="16800"/>
                      <a:pt x="8781" y="16794"/>
                      <a:pt x="8716" y="16794"/>
                    </a:cubicBezTo>
                    <a:cubicBezTo>
                      <a:pt x="8315" y="16794"/>
                      <a:pt x="7931" y="16999"/>
                      <a:pt x="7673" y="17359"/>
                    </a:cubicBezTo>
                    <a:cubicBezTo>
                      <a:pt x="7384" y="17761"/>
                      <a:pt x="6563" y="18657"/>
                      <a:pt x="5591" y="19318"/>
                    </a:cubicBezTo>
                    <a:cubicBezTo>
                      <a:pt x="5854" y="18628"/>
                      <a:pt x="6060" y="17853"/>
                      <a:pt x="6074" y="17056"/>
                    </a:cubicBezTo>
                    <a:cubicBezTo>
                      <a:pt x="6078" y="17006"/>
                      <a:pt x="6080" y="16956"/>
                      <a:pt x="6080" y="16914"/>
                    </a:cubicBezTo>
                    <a:cubicBezTo>
                      <a:pt x="6080" y="16334"/>
                      <a:pt x="5796" y="15803"/>
                      <a:pt x="5344" y="15540"/>
                    </a:cubicBezTo>
                    <a:cubicBezTo>
                      <a:pt x="2843" y="14080"/>
                      <a:pt x="1349" y="11731"/>
                      <a:pt x="1349" y="9257"/>
                    </a:cubicBezTo>
                    <a:cubicBezTo>
                      <a:pt x="1349" y="5003"/>
                      <a:pt x="5588" y="1542"/>
                      <a:pt x="10800" y="1542"/>
                    </a:cubicBezTo>
                    <a:cubicBezTo>
                      <a:pt x="16011" y="1542"/>
                      <a:pt x="20249" y="5003"/>
                      <a:pt x="20249" y="9257"/>
                    </a:cubicBezTo>
                    <a:cubicBezTo>
                      <a:pt x="20249" y="13510"/>
                      <a:pt x="16011" y="16971"/>
                      <a:pt x="10800" y="16971"/>
                    </a:cubicBezTo>
                    <a:moveTo>
                      <a:pt x="10800" y="0"/>
                    </a:moveTo>
                    <a:cubicBezTo>
                      <a:pt x="4835" y="0"/>
                      <a:pt x="0" y="4144"/>
                      <a:pt x="0" y="9257"/>
                    </a:cubicBezTo>
                    <a:cubicBezTo>
                      <a:pt x="0" y="12440"/>
                      <a:pt x="1875" y="15248"/>
                      <a:pt x="4730" y="16914"/>
                    </a:cubicBezTo>
                    <a:cubicBezTo>
                      <a:pt x="4730" y="16935"/>
                      <a:pt x="4724" y="16949"/>
                      <a:pt x="4724" y="16971"/>
                    </a:cubicBezTo>
                    <a:cubicBezTo>
                      <a:pt x="4724" y="18354"/>
                      <a:pt x="3821" y="19843"/>
                      <a:pt x="3423" y="20625"/>
                    </a:cubicBezTo>
                    <a:lnTo>
                      <a:pt x="3425" y="20625"/>
                    </a:lnTo>
                    <a:cubicBezTo>
                      <a:pt x="3393" y="20709"/>
                      <a:pt x="3374" y="20802"/>
                      <a:pt x="3374" y="20900"/>
                    </a:cubicBezTo>
                    <a:cubicBezTo>
                      <a:pt x="3374" y="21287"/>
                      <a:pt x="3648" y="21600"/>
                      <a:pt x="3986" y="21600"/>
                    </a:cubicBezTo>
                    <a:cubicBezTo>
                      <a:pt x="4049" y="21600"/>
                      <a:pt x="4161" y="21580"/>
                      <a:pt x="4158" y="21590"/>
                    </a:cubicBezTo>
                    <a:cubicBezTo>
                      <a:pt x="6268" y="21195"/>
                      <a:pt x="8255" y="18979"/>
                      <a:pt x="8716" y="18338"/>
                    </a:cubicBezTo>
                    <a:cubicBezTo>
                      <a:pt x="9391" y="18451"/>
                      <a:pt x="10086" y="18514"/>
                      <a:pt x="10800" y="18514"/>
                    </a:cubicBezTo>
                    <a:cubicBezTo>
                      <a:pt x="16764" y="18514"/>
                      <a:pt x="21600" y="14369"/>
                      <a:pt x="21600" y="9257"/>
                    </a:cubicBezTo>
                    <a:cubicBezTo>
                      <a:pt x="21600" y="4144"/>
                      <a:pt x="16764" y="0"/>
                      <a:pt x="10800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242258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8094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学习目标：清楚今天的案例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掌握程度：掌握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03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34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08.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案例说明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9" name="椭圆 28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0" name="椭圆 29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0959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8094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学习目标：实现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maven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工程搭建与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pom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坐标引入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掌握程度：掌握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05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21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200"/>
              </a:spcBef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09.</a:t>
            </a:r>
            <a:r>
              <a:rPr lang="zh-CN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入门案例：创建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maven</a:t>
            </a:r>
            <a:r>
              <a:rPr lang="zh-CN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工程导入坐标</a:t>
            </a:r>
          </a:p>
          <a:p>
            <a:pPr>
              <a:spcBef>
                <a:spcPts val="1200"/>
              </a:spcBef>
            </a:pP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9" name="椭圆 28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0" name="椭圆 29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6018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200"/>
              </a:spcBef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09.</a:t>
            </a:r>
            <a:r>
              <a:rPr lang="zh-CN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入门案例：创建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maven</a:t>
            </a:r>
            <a:r>
              <a:rPr lang="zh-CN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工程导入坐标</a:t>
            </a:r>
          </a:p>
          <a:p>
            <a:pPr>
              <a:spcBef>
                <a:spcPts val="1200"/>
              </a:spcBef>
            </a:pP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131840" y="1988840"/>
            <a:ext cx="5580125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Ø"/>
              <a:defRPr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869921" y="2503385"/>
            <a:ext cx="5328592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完成工程的搭建</a:t>
            </a:r>
          </a:p>
        </p:txBody>
      </p:sp>
      <p:sp>
        <p:nvSpPr>
          <p:cNvPr id="23" name="椭圆 22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6" name="椭圆 25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27" name="椭圆 26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grpSp>
        <p:nvGrpSpPr>
          <p:cNvPr id="40" name="组合 39"/>
          <p:cNvGrpSpPr/>
          <p:nvPr/>
        </p:nvGrpSpPr>
        <p:grpSpPr>
          <a:xfrm>
            <a:off x="540000" y="2520000"/>
            <a:ext cx="2232248" cy="2016224"/>
            <a:chOff x="829871" y="4136673"/>
            <a:chExt cx="2232248" cy="2016224"/>
          </a:xfrm>
        </p:grpSpPr>
        <p:sp>
          <p:nvSpPr>
            <p:cNvPr id="41" name="内容占位符 2"/>
            <p:cNvSpPr txBox="1"/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anose="020B0604020202020204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5" name="AutoShape 112"/>
              <p:cNvSpPr/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43" name="圆角矩形 42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061366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8094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学习目标：实现创建</a:t>
            </a:r>
            <a:r>
              <a:rPr lang="en-US" altLang="zh-CN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jpa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的核心配置文件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掌握程度：掌握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07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49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200"/>
              </a:spcBef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10.</a:t>
            </a:r>
            <a:r>
              <a:rPr lang="zh-CN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入门案例：创建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jpa</a:t>
            </a:r>
            <a:r>
              <a:rPr lang="zh-CN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的核心配置文件</a:t>
            </a:r>
          </a:p>
          <a:p>
            <a:pPr>
              <a:spcBef>
                <a:spcPts val="1200"/>
              </a:spcBef>
            </a:pP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9" name="椭圆 28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0" name="椭圆 29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1070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8094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学习目标：实现</a:t>
            </a:r>
            <a:r>
              <a:rPr lang="en-US" altLang="zh-CN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jpa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的核心配置文件编写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掌握程度：掌握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08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35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575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200"/>
              </a:spcBef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11.</a:t>
            </a:r>
            <a:r>
              <a:rPr lang="zh-CN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入门案例：配置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jpa</a:t>
            </a:r>
            <a:r>
              <a:rPr lang="zh-CN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的核心配置文件</a:t>
            </a:r>
          </a:p>
          <a:p>
            <a:pPr>
              <a:spcBef>
                <a:spcPts val="1200"/>
              </a:spcBef>
            </a:pP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9" name="椭圆 28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0" name="椭圆 29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170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944880"/>
            <a:ext cx="2699791" cy="989962"/>
            <a:chOff x="0" y="1052736"/>
            <a:chExt cx="4103747" cy="1504766"/>
          </a:xfrm>
        </p:grpSpPr>
        <p:sp>
          <p:nvSpPr>
            <p:cNvPr id="69" name="Freeform 34"/>
            <p:cNvSpPr/>
            <p:nvPr/>
          </p:nvSpPr>
          <p:spPr bwMode="auto">
            <a:xfrm>
              <a:off x="0" y="1052736"/>
              <a:ext cx="4103747" cy="1504766"/>
            </a:xfrm>
            <a:custGeom>
              <a:avLst/>
              <a:gdLst/>
              <a:ahLst/>
              <a:cxnLst/>
              <a:rect l="l" t="t" r="r" b="b"/>
              <a:pathLst>
                <a:path w="4103747" h="1504766">
                  <a:moveTo>
                    <a:pt x="0" y="0"/>
                  </a:moveTo>
                  <a:cubicBezTo>
                    <a:pt x="442960" y="0"/>
                    <a:pt x="1380722" y="0"/>
                    <a:pt x="3365993" y="0"/>
                  </a:cubicBezTo>
                  <a:cubicBezTo>
                    <a:pt x="3759462" y="0"/>
                    <a:pt x="4103747" y="345356"/>
                    <a:pt x="4103747" y="764717"/>
                  </a:cubicBezTo>
                  <a:cubicBezTo>
                    <a:pt x="4103747" y="1159410"/>
                    <a:pt x="3759462" y="1504766"/>
                    <a:pt x="3365993" y="1504766"/>
                  </a:cubicBezTo>
                  <a:cubicBezTo>
                    <a:pt x="3365993" y="1504766"/>
                    <a:pt x="3365993" y="1504766"/>
                    <a:pt x="0" y="1504766"/>
                  </a:cubicBezTo>
                  <a:close/>
                </a:path>
              </a:pathLst>
            </a:custGeom>
            <a:solidFill>
              <a:srgbClr val="C0392B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Oval 35"/>
            <p:cNvSpPr>
              <a:spLocks noChangeArrowheads="1"/>
            </p:cNvSpPr>
            <p:nvPr/>
          </p:nvSpPr>
          <p:spPr bwMode="auto">
            <a:xfrm>
              <a:off x="2725702" y="1176820"/>
              <a:ext cx="1279612" cy="12822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 dirty="0"/>
            </a:p>
          </p:txBody>
        </p:sp>
        <p:sp>
          <p:nvSpPr>
            <p:cNvPr id="75" name="Text Box 4"/>
            <p:cNvSpPr txBox="1">
              <a:spLocks noChangeArrowheads="1"/>
            </p:cNvSpPr>
            <p:nvPr/>
          </p:nvSpPr>
          <p:spPr bwMode="auto">
            <a:xfrm>
              <a:off x="326038" y="1419563"/>
              <a:ext cx="2222500" cy="7017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itchFamily="34" charset="0"/>
                <a:buNone/>
              </a:pPr>
              <a:r>
                <a: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今日目标</a:t>
              </a:r>
            </a:p>
          </p:txBody>
        </p:sp>
      </p:grpSp>
      <p:sp>
        <p:nvSpPr>
          <p:cNvPr id="139" name="TextBox 128"/>
          <p:cNvSpPr txBox="1"/>
          <p:nvPr/>
        </p:nvSpPr>
        <p:spPr>
          <a:xfrm>
            <a:off x="2249296" y="2136260"/>
            <a:ext cx="5995111" cy="1975530"/>
          </a:xfrm>
          <a:prstGeom prst="rect">
            <a:avLst/>
          </a:prstGeom>
          <a:noFill/>
        </p:spPr>
        <p:txBody>
          <a:bodyPr wrap="square" lIns="51425" tIns="25712" rIns="51425" bIns="25712" rtlCol="0">
            <a:spAutoFit/>
          </a:bodyPr>
          <a:lstStyle/>
          <a:p>
            <a:pPr marL="342900" indent="-342900">
              <a:spcBef>
                <a:spcPts val="1800"/>
              </a:spcBef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理解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ORM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思想与概述</a:t>
            </a:r>
          </a:p>
          <a:p>
            <a:pPr marL="342900" indent="-342900">
              <a:spcBef>
                <a:spcPts val="1800"/>
              </a:spcBef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理解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JPA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hibernate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的关系</a:t>
            </a:r>
          </a:p>
          <a:p>
            <a:pPr marL="342900" indent="-342900">
              <a:spcBef>
                <a:spcPts val="1800"/>
              </a:spcBef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Maven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构建 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jpa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项目并进行增删改查操作</a:t>
            </a:r>
          </a:p>
          <a:p>
            <a:pPr marL="342900" indent="-342900">
              <a:spcBef>
                <a:spcPts val="1800"/>
              </a:spcBef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JPQL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语句进行条件查询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  <p:grpSp>
        <p:nvGrpSpPr>
          <p:cNvPr id="144" name="Group 8"/>
          <p:cNvGrpSpPr>
            <a:grpSpLocks noChangeAspect="1"/>
          </p:cNvGrpSpPr>
          <p:nvPr/>
        </p:nvGrpSpPr>
        <p:grpSpPr bwMode="auto">
          <a:xfrm>
            <a:off x="2051720" y="1227931"/>
            <a:ext cx="401685" cy="400869"/>
            <a:chOff x="2183" y="3253"/>
            <a:chExt cx="492" cy="491"/>
          </a:xfrm>
          <a:solidFill>
            <a:srgbClr val="C0392B"/>
          </a:solidFill>
        </p:grpSpPr>
        <p:sp>
          <p:nvSpPr>
            <p:cNvPr id="145" name="Freeform 9"/>
            <p:cNvSpPr>
              <a:spLocks noEditPoints="1"/>
            </p:cNvSpPr>
            <p:nvPr/>
          </p:nvSpPr>
          <p:spPr bwMode="auto">
            <a:xfrm>
              <a:off x="2183" y="3298"/>
              <a:ext cx="444" cy="446"/>
            </a:xfrm>
            <a:custGeom>
              <a:avLst/>
              <a:gdLst>
                <a:gd name="T0" fmla="*/ 93 w 185"/>
                <a:gd name="T1" fmla="*/ 186 h 186"/>
                <a:gd name="T2" fmla="*/ 185 w 185"/>
                <a:gd name="T3" fmla="*/ 93 h 186"/>
                <a:gd name="T4" fmla="*/ 175 w 185"/>
                <a:gd name="T5" fmla="*/ 49 h 186"/>
                <a:gd name="T6" fmla="*/ 172 w 185"/>
                <a:gd name="T7" fmla="*/ 49 h 186"/>
                <a:gd name="T8" fmla="*/ 171 w 185"/>
                <a:gd name="T9" fmla="*/ 49 h 186"/>
                <a:gd name="T10" fmla="*/ 159 w 185"/>
                <a:gd name="T11" fmla="*/ 48 h 186"/>
                <a:gd name="T12" fmla="*/ 151 w 185"/>
                <a:gd name="T13" fmla="*/ 57 h 186"/>
                <a:gd name="T14" fmla="*/ 161 w 185"/>
                <a:gd name="T15" fmla="*/ 93 h 186"/>
                <a:gd name="T16" fmla="*/ 93 w 185"/>
                <a:gd name="T17" fmla="*/ 161 h 186"/>
                <a:gd name="T18" fmla="*/ 25 w 185"/>
                <a:gd name="T19" fmla="*/ 93 h 186"/>
                <a:gd name="T20" fmla="*/ 93 w 185"/>
                <a:gd name="T21" fmla="*/ 25 h 186"/>
                <a:gd name="T22" fmla="*/ 129 w 185"/>
                <a:gd name="T23" fmla="*/ 35 h 186"/>
                <a:gd name="T24" fmla="*/ 136 w 185"/>
                <a:gd name="T25" fmla="*/ 27 h 186"/>
                <a:gd name="T26" fmla="*/ 135 w 185"/>
                <a:gd name="T27" fmla="*/ 14 h 186"/>
                <a:gd name="T28" fmla="*/ 135 w 185"/>
                <a:gd name="T29" fmla="*/ 11 h 186"/>
                <a:gd name="T30" fmla="*/ 93 w 185"/>
                <a:gd name="T31" fmla="*/ 0 h 186"/>
                <a:gd name="T32" fmla="*/ 0 w 185"/>
                <a:gd name="T33" fmla="*/ 93 h 186"/>
                <a:gd name="T34" fmla="*/ 93 w 185"/>
                <a:gd name="T35" fmla="*/ 186 h 186"/>
                <a:gd name="T36" fmla="*/ 93 w 185"/>
                <a:gd name="T37" fmla="*/ 186 h 186"/>
                <a:gd name="T38" fmla="*/ 93 w 185"/>
                <a:gd name="T39" fmla="*/ 18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5" h="186">
                  <a:moveTo>
                    <a:pt x="93" y="186"/>
                  </a:moveTo>
                  <a:cubicBezTo>
                    <a:pt x="144" y="186"/>
                    <a:pt x="185" y="144"/>
                    <a:pt x="185" y="93"/>
                  </a:cubicBezTo>
                  <a:cubicBezTo>
                    <a:pt x="185" y="77"/>
                    <a:pt x="181" y="62"/>
                    <a:pt x="175" y="49"/>
                  </a:cubicBezTo>
                  <a:cubicBezTo>
                    <a:pt x="174" y="49"/>
                    <a:pt x="173" y="49"/>
                    <a:pt x="172" y="49"/>
                  </a:cubicBezTo>
                  <a:cubicBezTo>
                    <a:pt x="172" y="49"/>
                    <a:pt x="171" y="49"/>
                    <a:pt x="171" y="49"/>
                  </a:cubicBezTo>
                  <a:cubicBezTo>
                    <a:pt x="159" y="48"/>
                    <a:pt x="159" y="48"/>
                    <a:pt x="159" y="48"/>
                  </a:cubicBezTo>
                  <a:cubicBezTo>
                    <a:pt x="151" y="57"/>
                    <a:pt x="151" y="57"/>
                    <a:pt x="151" y="57"/>
                  </a:cubicBezTo>
                  <a:cubicBezTo>
                    <a:pt x="157" y="67"/>
                    <a:pt x="161" y="80"/>
                    <a:pt x="161" y="93"/>
                  </a:cubicBezTo>
                  <a:cubicBezTo>
                    <a:pt x="161" y="130"/>
                    <a:pt x="130" y="161"/>
                    <a:pt x="93" y="161"/>
                  </a:cubicBezTo>
                  <a:cubicBezTo>
                    <a:pt x="55" y="161"/>
                    <a:pt x="25" y="130"/>
                    <a:pt x="25" y="93"/>
                  </a:cubicBezTo>
                  <a:cubicBezTo>
                    <a:pt x="25" y="55"/>
                    <a:pt x="55" y="25"/>
                    <a:pt x="93" y="25"/>
                  </a:cubicBezTo>
                  <a:cubicBezTo>
                    <a:pt x="106" y="25"/>
                    <a:pt x="118" y="28"/>
                    <a:pt x="129" y="35"/>
                  </a:cubicBezTo>
                  <a:cubicBezTo>
                    <a:pt x="136" y="27"/>
                    <a:pt x="136" y="27"/>
                    <a:pt x="136" y="27"/>
                  </a:cubicBezTo>
                  <a:cubicBezTo>
                    <a:pt x="135" y="14"/>
                    <a:pt x="135" y="14"/>
                    <a:pt x="135" y="14"/>
                  </a:cubicBezTo>
                  <a:cubicBezTo>
                    <a:pt x="135" y="13"/>
                    <a:pt x="135" y="12"/>
                    <a:pt x="135" y="11"/>
                  </a:cubicBezTo>
                  <a:cubicBezTo>
                    <a:pt x="123" y="4"/>
                    <a:pt x="108" y="0"/>
                    <a:pt x="93" y="0"/>
                  </a:cubicBezTo>
                  <a:cubicBezTo>
                    <a:pt x="41" y="0"/>
                    <a:pt x="0" y="42"/>
                    <a:pt x="0" y="93"/>
                  </a:cubicBezTo>
                  <a:cubicBezTo>
                    <a:pt x="0" y="144"/>
                    <a:pt x="41" y="186"/>
                    <a:pt x="93" y="186"/>
                  </a:cubicBezTo>
                  <a:close/>
                  <a:moveTo>
                    <a:pt x="93" y="186"/>
                  </a:moveTo>
                  <a:cubicBezTo>
                    <a:pt x="93" y="186"/>
                    <a:pt x="93" y="186"/>
                    <a:pt x="93" y="18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solidFill>
                  <a:schemeClr val="bg1"/>
                </a:solidFill>
              </a:endParaRPr>
            </a:p>
          </p:txBody>
        </p:sp>
        <p:sp>
          <p:nvSpPr>
            <p:cNvPr id="146" name="Freeform 10"/>
            <p:cNvSpPr>
              <a:spLocks noEditPoints="1"/>
            </p:cNvSpPr>
            <p:nvPr/>
          </p:nvSpPr>
          <p:spPr bwMode="auto">
            <a:xfrm>
              <a:off x="2296" y="3411"/>
              <a:ext cx="218" cy="218"/>
            </a:xfrm>
            <a:custGeom>
              <a:avLst/>
              <a:gdLst>
                <a:gd name="T0" fmla="*/ 46 w 91"/>
                <a:gd name="T1" fmla="*/ 22 h 91"/>
                <a:gd name="T2" fmla="*/ 48 w 91"/>
                <a:gd name="T3" fmla="*/ 22 h 91"/>
                <a:gd name="T4" fmla="*/ 65 w 91"/>
                <a:gd name="T5" fmla="*/ 5 h 91"/>
                <a:gd name="T6" fmla="*/ 65 w 91"/>
                <a:gd name="T7" fmla="*/ 4 h 91"/>
                <a:gd name="T8" fmla="*/ 46 w 91"/>
                <a:gd name="T9" fmla="*/ 0 h 91"/>
                <a:gd name="T10" fmla="*/ 0 w 91"/>
                <a:gd name="T11" fmla="*/ 46 h 91"/>
                <a:gd name="T12" fmla="*/ 46 w 91"/>
                <a:gd name="T13" fmla="*/ 91 h 91"/>
                <a:gd name="T14" fmla="*/ 91 w 91"/>
                <a:gd name="T15" fmla="*/ 46 h 91"/>
                <a:gd name="T16" fmla="*/ 87 w 91"/>
                <a:gd name="T17" fmla="*/ 27 h 91"/>
                <a:gd name="T18" fmla="*/ 87 w 91"/>
                <a:gd name="T19" fmla="*/ 27 h 91"/>
                <a:gd name="T20" fmla="*/ 70 w 91"/>
                <a:gd name="T21" fmla="*/ 44 h 91"/>
                <a:gd name="T22" fmla="*/ 70 w 91"/>
                <a:gd name="T23" fmla="*/ 46 h 91"/>
                <a:gd name="T24" fmla="*/ 46 w 91"/>
                <a:gd name="T25" fmla="*/ 70 h 91"/>
                <a:gd name="T26" fmla="*/ 22 w 91"/>
                <a:gd name="T27" fmla="*/ 46 h 91"/>
                <a:gd name="T28" fmla="*/ 46 w 91"/>
                <a:gd name="T29" fmla="*/ 22 h 91"/>
                <a:gd name="T30" fmla="*/ 46 w 91"/>
                <a:gd name="T31" fmla="*/ 22 h 91"/>
                <a:gd name="T32" fmla="*/ 46 w 91"/>
                <a:gd name="T33" fmla="*/ 22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1" h="91">
                  <a:moveTo>
                    <a:pt x="46" y="22"/>
                  </a:moveTo>
                  <a:cubicBezTo>
                    <a:pt x="46" y="22"/>
                    <a:pt x="47" y="22"/>
                    <a:pt x="48" y="22"/>
                  </a:cubicBezTo>
                  <a:cubicBezTo>
                    <a:pt x="65" y="5"/>
                    <a:pt x="65" y="5"/>
                    <a:pt x="65" y="5"/>
                  </a:cubicBezTo>
                  <a:cubicBezTo>
                    <a:pt x="65" y="4"/>
                    <a:pt x="65" y="4"/>
                    <a:pt x="65" y="4"/>
                  </a:cubicBezTo>
                  <a:cubicBezTo>
                    <a:pt x="59" y="2"/>
                    <a:pt x="53" y="0"/>
                    <a:pt x="46" y="0"/>
                  </a:cubicBezTo>
                  <a:cubicBezTo>
                    <a:pt x="20" y="0"/>
                    <a:pt x="0" y="21"/>
                    <a:pt x="0" y="46"/>
                  </a:cubicBezTo>
                  <a:cubicBezTo>
                    <a:pt x="0" y="71"/>
                    <a:pt x="20" y="91"/>
                    <a:pt x="46" y="91"/>
                  </a:cubicBezTo>
                  <a:cubicBezTo>
                    <a:pt x="71" y="91"/>
                    <a:pt x="91" y="71"/>
                    <a:pt x="91" y="46"/>
                  </a:cubicBezTo>
                  <a:cubicBezTo>
                    <a:pt x="91" y="39"/>
                    <a:pt x="90" y="32"/>
                    <a:pt x="87" y="27"/>
                  </a:cubicBezTo>
                  <a:cubicBezTo>
                    <a:pt x="87" y="27"/>
                    <a:pt x="87" y="27"/>
                    <a:pt x="87" y="27"/>
                  </a:cubicBezTo>
                  <a:cubicBezTo>
                    <a:pt x="70" y="44"/>
                    <a:pt x="70" y="44"/>
                    <a:pt x="70" y="44"/>
                  </a:cubicBezTo>
                  <a:cubicBezTo>
                    <a:pt x="70" y="45"/>
                    <a:pt x="70" y="45"/>
                    <a:pt x="70" y="46"/>
                  </a:cubicBezTo>
                  <a:cubicBezTo>
                    <a:pt x="70" y="59"/>
                    <a:pt x="59" y="70"/>
                    <a:pt x="46" y="70"/>
                  </a:cubicBezTo>
                  <a:cubicBezTo>
                    <a:pt x="32" y="70"/>
                    <a:pt x="22" y="59"/>
                    <a:pt x="22" y="46"/>
                  </a:cubicBezTo>
                  <a:cubicBezTo>
                    <a:pt x="22" y="33"/>
                    <a:pt x="32" y="22"/>
                    <a:pt x="46" y="22"/>
                  </a:cubicBezTo>
                  <a:close/>
                  <a:moveTo>
                    <a:pt x="46" y="22"/>
                  </a:moveTo>
                  <a:cubicBezTo>
                    <a:pt x="46" y="22"/>
                    <a:pt x="46" y="22"/>
                    <a:pt x="46" y="2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solidFill>
                  <a:schemeClr val="bg1"/>
                </a:solidFill>
              </a:endParaRPr>
            </a:p>
          </p:txBody>
        </p:sp>
        <p:sp>
          <p:nvSpPr>
            <p:cNvPr id="147" name="Freeform 11"/>
            <p:cNvSpPr>
              <a:spLocks noEditPoints="1"/>
            </p:cNvSpPr>
            <p:nvPr/>
          </p:nvSpPr>
          <p:spPr bwMode="auto">
            <a:xfrm>
              <a:off x="2425" y="3253"/>
              <a:ext cx="250" cy="246"/>
            </a:xfrm>
            <a:custGeom>
              <a:avLst/>
              <a:gdLst>
                <a:gd name="T0" fmla="*/ 87 w 104"/>
                <a:gd name="T1" fmla="*/ 28 h 103"/>
                <a:gd name="T2" fmla="*/ 92 w 104"/>
                <a:gd name="T3" fmla="*/ 23 h 103"/>
                <a:gd name="T4" fmla="*/ 92 w 104"/>
                <a:gd name="T5" fmla="*/ 14 h 103"/>
                <a:gd name="T6" fmla="*/ 89 w 104"/>
                <a:gd name="T7" fmla="*/ 11 h 103"/>
                <a:gd name="T8" fmla="*/ 85 w 104"/>
                <a:gd name="T9" fmla="*/ 9 h 103"/>
                <a:gd name="T10" fmla="*/ 81 w 104"/>
                <a:gd name="T11" fmla="*/ 11 h 103"/>
                <a:gd name="T12" fmla="*/ 75 w 104"/>
                <a:gd name="T13" fmla="*/ 17 h 103"/>
                <a:gd name="T14" fmla="*/ 74 w 104"/>
                <a:gd name="T15" fmla="*/ 1 h 103"/>
                <a:gd name="T16" fmla="*/ 72 w 104"/>
                <a:gd name="T17" fmla="*/ 0 h 103"/>
                <a:gd name="T18" fmla="*/ 70 w 104"/>
                <a:gd name="T19" fmla="*/ 0 h 103"/>
                <a:gd name="T20" fmla="*/ 48 w 104"/>
                <a:gd name="T21" fmla="*/ 23 h 103"/>
                <a:gd name="T22" fmla="*/ 45 w 104"/>
                <a:gd name="T23" fmla="*/ 31 h 103"/>
                <a:gd name="T24" fmla="*/ 45 w 104"/>
                <a:gd name="T25" fmla="*/ 31 h 103"/>
                <a:gd name="T26" fmla="*/ 46 w 104"/>
                <a:gd name="T27" fmla="*/ 46 h 103"/>
                <a:gd name="T28" fmla="*/ 38 w 104"/>
                <a:gd name="T29" fmla="*/ 54 h 103"/>
                <a:gd name="T30" fmla="*/ 23 w 104"/>
                <a:gd name="T31" fmla="*/ 68 h 103"/>
                <a:gd name="T32" fmla="*/ 23 w 104"/>
                <a:gd name="T33" fmla="*/ 69 h 103"/>
                <a:gd name="T34" fmla="*/ 9 w 104"/>
                <a:gd name="T35" fmla="*/ 83 h 103"/>
                <a:gd name="T36" fmla="*/ 2 w 104"/>
                <a:gd name="T37" fmla="*/ 89 h 103"/>
                <a:gd name="T38" fmla="*/ 1 w 104"/>
                <a:gd name="T39" fmla="*/ 92 h 103"/>
                <a:gd name="T40" fmla="*/ 1 w 104"/>
                <a:gd name="T41" fmla="*/ 97 h 103"/>
                <a:gd name="T42" fmla="*/ 5 w 104"/>
                <a:gd name="T43" fmla="*/ 103 h 103"/>
                <a:gd name="T44" fmla="*/ 6 w 104"/>
                <a:gd name="T45" fmla="*/ 103 h 103"/>
                <a:gd name="T46" fmla="*/ 11 w 104"/>
                <a:gd name="T47" fmla="*/ 102 h 103"/>
                <a:gd name="T48" fmla="*/ 14 w 104"/>
                <a:gd name="T49" fmla="*/ 101 h 103"/>
                <a:gd name="T50" fmla="*/ 59 w 104"/>
                <a:gd name="T51" fmla="*/ 57 h 103"/>
                <a:gd name="T52" fmla="*/ 72 w 104"/>
                <a:gd name="T53" fmla="*/ 58 h 103"/>
                <a:gd name="T54" fmla="*/ 72 w 104"/>
                <a:gd name="T55" fmla="*/ 58 h 103"/>
                <a:gd name="T56" fmla="*/ 73 w 104"/>
                <a:gd name="T57" fmla="*/ 58 h 103"/>
                <a:gd name="T58" fmla="*/ 80 w 104"/>
                <a:gd name="T59" fmla="*/ 55 h 103"/>
                <a:gd name="T60" fmla="*/ 102 w 104"/>
                <a:gd name="T61" fmla="*/ 32 h 103"/>
                <a:gd name="T62" fmla="*/ 101 w 104"/>
                <a:gd name="T63" fmla="*/ 29 h 103"/>
                <a:gd name="T64" fmla="*/ 87 w 104"/>
                <a:gd name="T65" fmla="*/ 28 h 103"/>
                <a:gd name="T66" fmla="*/ 87 w 104"/>
                <a:gd name="T67" fmla="*/ 28 h 103"/>
                <a:gd name="T68" fmla="*/ 87 w 104"/>
                <a:gd name="T69" fmla="*/ 28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4" h="103">
                  <a:moveTo>
                    <a:pt x="87" y="28"/>
                  </a:moveTo>
                  <a:cubicBezTo>
                    <a:pt x="92" y="23"/>
                    <a:pt x="92" y="23"/>
                    <a:pt x="92" y="23"/>
                  </a:cubicBezTo>
                  <a:cubicBezTo>
                    <a:pt x="95" y="20"/>
                    <a:pt x="95" y="17"/>
                    <a:pt x="92" y="14"/>
                  </a:cubicBezTo>
                  <a:cubicBezTo>
                    <a:pt x="89" y="11"/>
                    <a:pt x="89" y="11"/>
                    <a:pt x="89" y="11"/>
                  </a:cubicBezTo>
                  <a:cubicBezTo>
                    <a:pt x="88" y="10"/>
                    <a:pt x="86" y="9"/>
                    <a:pt x="85" y="9"/>
                  </a:cubicBezTo>
                  <a:cubicBezTo>
                    <a:pt x="83" y="9"/>
                    <a:pt x="82" y="10"/>
                    <a:pt x="81" y="11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4" y="1"/>
                    <a:pt x="74" y="1"/>
                    <a:pt x="74" y="1"/>
                  </a:cubicBezTo>
                  <a:cubicBezTo>
                    <a:pt x="74" y="0"/>
                    <a:pt x="73" y="0"/>
                    <a:pt x="72" y="0"/>
                  </a:cubicBezTo>
                  <a:cubicBezTo>
                    <a:pt x="71" y="0"/>
                    <a:pt x="71" y="0"/>
                    <a:pt x="70" y="0"/>
                  </a:cubicBezTo>
                  <a:cubicBezTo>
                    <a:pt x="48" y="23"/>
                    <a:pt x="48" y="23"/>
                    <a:pt x="48" y="23"/>
                  </a:cubicBezTo>
                  <a:cubicBezTo>
                    <a:pt x="46" y="25"/>
                    <a:pt x="45" y="28"/>
                    <a:pt x="45" y="31"/>
                  </a:cubicBezTo>
                  <a:cubicBezTo>
                    <a:pt x="45" y="31"/>
                    <a:pt x="45" y="31"/>
                    <a:pt x="45" y="31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38" y="54"/>
                    <a:pt x="38" y="54"/>
                    <a:pt x="38" y="54"/>
                  </a:cubicBezTo>
                  <a:cubicBezTo>
                    <a:pt x="23" y="68"/>
                    <a:pt x="23" y="68"/>
                    <a:pt x="23" y="68"/>
                  </a:cubicBezTo>
                  <a:cubicBezTo>
                    <a:pt x="23" y="69"/>
                    <a:pt x="23" y="69"/>
                    <a:pt x="23" y="69"/>
                  </a:cubicBezTo>
                  <a:cubicBezTo>
                    <a:pt x="9" y="83"/>
                    <a:pt x="9" y="83"/>
                    <a:pt x="9" y="83"/>
                  </a:cubicBezTo>
                  <a:cubicBezTo>
                    <a:pt x="2" y="89"/>
                    <a:pt x="2" y="89"/>
                    <a:pt x="2" y="89"/>
                  </a:cubicBezTo>
                  <a:cubicBezTo>
                    <a:pt x="2" y="90"/>
                    <a:pt x="1" y="91"/>
                    <a:pt x="1" y="92"/>
                  </a:cubicBezTo>
                  <a:cubicBezTo>
                    <a:pt x="1" y="97"/>
                    <a:pt x="1" y="97"/>
                    <a:pt x="1" y="97"/>
                  </a:cubicBezTo>
                  <a:cubicBezTo>
                    <a:pt x="0" y="100"/>
                    <a:pt x="3" y="103"/>
                    <a:pt x="5" y="103"/>
                  </a:cubicBezTo>
                  <a:cubicBezTo>
                    <a:pt x="6" y="103"/>
                    <a:pt x="6" y="103"/>
                    <a:pt x="6" y="103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12" y="102"/>
                    <a:pt x="13" y="102"/>
                    <a:pt x="14" y="101"/>
                  </a:cubicBezTo>
                  <a:cubicBezTo>
                    <a:pt x="59" y="57"/>
                    <a:pt x="59" y="57"/>
                    <a:pt x="59" y="57"/>
                  </a:cubicBezTo>
                  <a:cubicBezTo>
                    <a:pt x="72" y="58"/>
                    <a:pt x="72" y="58"/>
                    <a:pt x="72" y="58"/>
                  </a:cubicBezTo>
                  <a:cubicBezTo>
                    <a:pt x="72" y="58"/>
                    <a:pt x="72" y="58"/>
                    <a:pt x="72" y="58"/>
                  </a:cubicBezTo>
                  <a:cubicBezTo>
                    <a:pt x="72" y="58"/>
                    <a:pt x="73" y="58"/>
                    <a:pt x="73" y="58"/>
                  </a:cubicBezTo>
                  <a:cubicBezTo>
                    <a:pt x="75" y="58"/>
                    <a:pt x="78" y="57"/>
                    <a:pt x="80" y="55"/>
                  </a:cubicBezTo>
                  <a:cubicBezTo>
                    <a:pt x="102" y="32"/>
                    <a:pt x="102" y="32"/>
                    <a:pt x="102" y="32"/>
                  </a:cubicBezTo>
                  <a:cubicBezTo>
                    <a:pt x="104" y="31"/>
                    <a:pt x="103" y="29"/>
                    <a:pt x="101" y="29"/>
                  </a:cubicBezTo>
                  <a:lnTo>
                    <a:pt x="87" y="28"/>
                  </a:lnTo>
                  <a:close/>
                  <a:moveTo>
                    <a:pt x="87" y="28"/>
                  </a:moveTo>
                  <a:cubicBezTo>
                    <a:pt x="87" y="28"/>
                    <a:pt x="87" y="28"/>
                    <a:pt x="87" y="2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77270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200"/>
              </a:spcBef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11.</a:t>
            </a:r>
            <a:r>
              <a:rPr lang="zh-CN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入门案例：配置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jpa</a:t>
            </a:r>
            <a:r>
              <a:rPr lang="zh-CN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的核心配置文件</a:t>
            </a:r>
          </a:p>
          <a:p>
            <a:pPr>
              <a:spcBef>
                <a:spcPts val="1200"/>
              </a:spcBef>
            </a:pP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131840" y="1988840"/>
            <a:ext cx="5580125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Ø"/>
              <a:defRPr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869921" y="2503385"/>
            <a:ext cx="5328592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jpa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核心配置文件的编写</a:t>
            </a:r>
          </a:p>
        </p:txBody>
      </p:sp>
      <p:sp>
        <p:nvSpPr>
          <p:cNvPr id="23" name="椭圆 22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6" name="椭圆 25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27" name="椭圆 26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grpSp>
        <p:nvGrpSpPr>
          <p:cNvPr id="40" name="组合 39"/>
          <p:cNvGrpSpPr/>
          <p:nvPr/>
        </p:nvGrpSpPr>
        <p:grpSpPr>
          <a:xfrm>
            <a:off x="540000" y="2520000"/>
            <a:ext cx="2232248" cy="2016224"/>
            <a:chOff x="829871" y="4136673"/>
            <a:chExt cx="2232248" cy="2016224"/>
          </a:xfrm>
        </p:grpSpPr>
        <p:sp>
          <p:nvSpPr>
            <p:cNvPr id="41" name="内容占位符 2"/>
            <p:cNvSpPr txBox="1"/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anose="020B0604020202020204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5" name="AutoShape 112"/>
              <p:cNvSpPr/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43" name="圆角矩形 42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389426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矩形 56"/>
          <p:cNvSpPr/>
          <p:nvPr/>
        </p:nvSpPr>
        <p:spPr>
          <a:xfrm>
            <a:off x="2699792" y="1354703"/>
            <a:ext cx="633670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入门案例：编写客户的实体类</a:t>
            </a:r>
          </a:p>
          <a:p>
            <a:pPr>
              <a:spcBef>
                <a:spcPts val="1200"/>
              </a:spcBef>
            </a:pPr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入门案例：使用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jpa</a:t>
            </a:r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注解配置映射关系</a:t>
            </a:r>
          </a:p>
          <a:p>
            <a:pPr>
              <a:spcBef>
                <a:spcPts val="1200"/>
              </a:spcBef>
            </a:pPr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入门案例：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jpa</a:t>
            </a:r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的操作步骤说明品牌分页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需求分析</a:t>
            </a:r>
          </a:p>
          <a:p>
            <a:pPr>
              <a:spcBef>
                <a:spcPts val="1200"/>
              </a:spcBef>
            </a:pPr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入门案例：完成客户保存</a:t>
            </a:r>
          </a:p>
          <a:p>
            <a:pPr>
              <a:spcBef>
                <a:spcPts val="1200"/>
              </a:spcBef>
            </a:pPr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入门案例：验证客户保存和自动生成数据库表的说明</a:t>
            </a:r>
          </a:p>
        </p:txBody>
      </p:sp>
      <p:sp>
        <p:nvSpPr>
          <p:cNvPr id="100" name="矩形 99"/>
          <p:cNvSpPr/>
          <p:nvPr/>
        </p:nvSpPr>
        <p:spPr>
          <a:xfrm>
            <a:off x="2699792" y="1268760"/>
            <a:ext cx="5760640" cy="2880320"/>
          </a:xfrm>
          <a:prstGeom prst="rect">
            <a:avLst/>
          </a:prstGeom>
          <a:noFill/>
          <a:ln w="6350">
            <a:solidFill>
              <a:srgbClr val="C039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95536" y="1268759"/>
            <a:ext cx="2304256" cy="2880321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b="1" dirty="0">
                <a:latin typeface="+mn-ea"/>
              </a:rPr>
              <a:t>03</a:t>
            </a:r>
            <a:endParaRPr lang="zh-CN" altLang="en-US" sz="72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579475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8094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学习目标：实现客户实体类的编写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掌握程度：掌握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03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43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12.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入门案例：编写客户的实体类</a:t>
            </a:r>
          </a:p>
        </p:txBody>
      </p:sp>
      <p:sp>
        <p:nvSpPr>
          <p:cNvPr id="25" name="圆角矩形 24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9" name="椭圆 28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0" name="椭圆 29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9924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8094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学习目标：实现</a:t>
            </a:r>
            <a:r>
              <a:rPr lang="en-US" altLang="zh-CN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jpa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实体注解配置映射关系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掌握程度：掌握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09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13.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入门案例：使用</a:t>
            </a:r>
            <a:r>
              <a:rPr lang="en-US" altLang="zh-CN" sz="2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jpa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注解配置映射关系</a:t>
            </a:r>
          </a:p>
        </p:txBody>
      </p:sp>
      <p:sp>
        <p:nvSpPr>
          <p:cNvPr id="25" name="圆角矩形 24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9" name="椭圆 28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0" name="椭圆 29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5395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8094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学习目标：掌握</a:t>
            </a:r>
            <a:r>
              <a:rPr lang="en-US" altLang="zh-CN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jpa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开发操作步骤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掌握程度：掌握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05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05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14.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入门案例：</a:t>
            </a:r>
            <a:r>
              <a:rPr lang="en-US" altLang="zh-CN" sz="2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jpa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的操作步骤说明</a:t>
            </a:r>
          </a:p>
        </p:txBody>
      </p:sp>
      <p:sp>
        <p:nvSpPr>
          <p:cNvPr id="25" name="圆角矩形 24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9" name="椭圆 28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0" name="椭圆 29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2519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14.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入门案例：</a:t>
            </a:r>
            <a:r>
              <a:rPr lang="en-US" altLang="zh-CN" sz="2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jpa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的操作步骤说明</a:t>
            </a:r>
          </a:p>
        </p:txBody>
      </p:sp>
      <p:sp>
        <p:nvSpPr>
          <p:cNvPr id="15" name="矩形 14"/>
          <p:cNvSpPr/>
          <p:nvPr/>
        </p:nvSpPr>
        <p:spPr>
          <a:xfrm>
            <a:off x="3131840" y="1988840"/>
            <a:ext cx="5580125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Ø"/>
              <a:defRPr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869921" y="2503385"/>
            <a:ext cx="5328592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jpa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操作步骤的注释编写</a:t>
            </a:r>
          </a:p>
        </p:txBody>
      </p:sp>
      <p:sp>
        <p:nvSpPr>
          <p:cNvPr id="23" name="椭圆 22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6" name="椭圆 25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27" name="椭圆 26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grpSp>
        <p:nvGrpSpPr>
          <p:cNvPr id="40" name="组合 39"/>
          <p:cNvGrpSpPr/>
          <p:nvPr/>
        </p:nvGrpSpPr>
        <p:grpSpPr>
          <a:xfrm>
            <a:off x="540000" y="2520000"/>
            <a:ext cx="2232248" cy="2016224"/>
            <a:chOff x="829871" y="4136673"/>
            <a:chExt cx="2232248" cy="2016224"/>
          </a:xfrm>
        </p:grpSpPr>
        <p:sp>
          <p:nvSpPr>
            <p:cNvPr id="41" name="内容占位符 2"/>
            <p:cNvSpPr txBox="1"/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anose="020B0604020202020204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5" name="AutoShape 112"/>
              <p:cNvSpPr/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43" name="圆角矩形 42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299662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8094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学习目标：实现客户的保存功能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掌握程度：掌握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06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15.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入门案例：完成客户保存</a:t>
            </a:r>
          </a:p>
        </p:txBody>
      </p:sp>
      <p:sp>
        <p:nvSpPr>
          <p:cNvPr id="25" name="圆角矩形 24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9" name="椭圆 28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0" name="椭圆 29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6028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615207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学习目标：理解</a:t>
            </a:r>
            <a:r>
              <a:rPr lang="en-US" altLang="zh-CN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jpa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客户保存与自动生成数据库表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掌握程度：理解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05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46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16.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入门案例：验证客户保存和自动生成数据库表的说明</a:t>
            </a:r>
          </a:p>
        </p:txBody>
      </p:sp>
      <p:sp>
        <p:nvSpPr>
          <p:cNvPr id="25" name="圆角矩形 24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9" name="椭圆 28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0" name="椭圆 29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9876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63875" y="3148595"/>
            <a:ext cx="5580125" cy="59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itchFamily="2" charset="2"/>
              <a:buChar char="Ø"/>
              <a:defRPr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hibernate.hbm2ddl.auto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有几种设置，分别有什么作用？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16.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入门案例：验证客户保存和自动生成数据库表的说明</a:t>
            </a:r>
          </a:p>
        </p:txBody>
      </p:sp>
      <p:sp>
        <p:nvSpPr>
          <p:cNvPr id="13" name="椭圆 12"/>
          <p:cNvSpPr/>
          <p:nvPr/>
        </p:nvSpPr>
        <p:spPr>
          <a:xfrm>
            <a:off x="5194279" y="21639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10" name="椭圆 9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grpSp>
        <p:nvGrpSpPr>
          <p:cNvPr id="11" name="组合 10"/>
          <p:cNvGrpSpPr/>
          <p:nvPr/>
        </p:nvGrpSpPr>
        <p:grpSpPr>
          <a:xfrm>
            <a:off x="755576" y="2564904"/>
            <a:ext cx="2355041" cy="1983260"/>
            <a:chOff x="827584" y="2564904"/>
            <a:chExt cx="2232248" cy="2016224"/>
          </a:xfrm>
        </p:grpSpPr>
        <p:sp>
          <p:nvSpPr>
            <p:cNvPr id="14" name="圆角矩形 13"/>
            <p:cNvSpPr/>
            <p:nvPr/>
          </p:nvSpPr>
          <p:spPr>
            <a:xfrm>
              <a:off x="827584" y="2564904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内容占位符 2"/>
            <p:cNvSpPr txBox="1">
              <a:spLocks/>
            </p:cNvSpPr>
            <p:nvPr/>
          </p:nvSpPr>
          <p:spPr>
            <a:xfrm>
              <a:off x="1545102" y="3719059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问答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1690663" y="2996952"/>
              <a:ext cx="506083" cy="506083"/>
              <a:chOff x="643766" y="1652107"/>
              <a:chExt cx="506083" cy="506083"/>
            </a:xfrm>
          </p:grpSpPr>
          <p:sp>
            <p:nvSpPr>
              <p:cNvPr id="18" name="椭圆 17"/>
              <p:cNvSpPr/>
              <p:nvPr/>
            </p:nvSpPr>
            <p:spPr>
              <a:xfrm>
                <a:off x="643766" y="1652107"/>
                <a:ext cx="506083" cy="506083"/>
              </a:xfrm>
              <a:prstGeom prst="ellipse">
                <a:avLst/>
              </a:prstGeom>
              <a:solidFill>
                <a:srgbClr val="F39C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AutoShape 104"/>
              <p:cNvSpPr>
                <a:spLocks/>
              </p:cNvSpPr>
              <p:nvPr/>
            </p:nvSpPr>
            <p:spPr bwMode="auto">
              <a:xfrm>
                <a:off x="753549" y="1734865"/>
                <a:ext cx="302608" cy="35312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6971"/>
                    </a:moveTo>
                    <a:cubicBezTo>
                      <a:pt x="10181" y="16971"/>
                      <a:pt x="9546" y="16918"/>
                      <a:pt x="8912" y="16811"/>
                    </a:cubicBezTo>
                    <a:cubicBezTo>
                      <a:pt x="8847" y="16800"/>
                      <a:pt x="8781" y="16794"/>
                      <a:pt x="8716" y="16794"/>
                    </a:cubicBezTo>
                    <a:cubicBezTo>
                      <a:pt x="8315" y="16794"/>
                      <a:pt x="7931" y="16999"/>
                      <a:pt x="7673" y="17359"/>
                    </a:cubicBezTo>
                    <a:cubicBezTo>
                      <a:pt x="7384" y="17761"/>
                      <a:pt x="6563" y="18657"/>
                      <a:pt x="5591" y="19318"/>
                    </a:cubicBezTo>
                    <a:cubicBezTo>
                      <a:pt x="5854" y="18628"/>
                      <a:pt x="6060" y="17853"/>
                      <a:pt x="6074" y="17056"/>
                    </a:cubicBezTo>
                    <a:cubicBezTo>
                      <a:pt x="6078" y="17006"/>
                      <a:pt x="6080" y="16956"/>
                      <a:pt x="6080" y="16914"/>
                    </a:cubicBezTo>
                    <a:cubicBezTo>
                      <a:pt x="6080" y="16334"/>
                      <a:pt x="5796" y="15803"/>
                      <a:pt x="5344" y="15540"/>
                    </a:cubicBezTo>
                    <a:cubicBezTo>
                      <a:pt x="2843" y="14080"/>
                      <a:pt x="1349" y="11731"/>
                      <a:pt x="1349" y="9257"/>
                    </a:cubicBezTo>
                    <a:cubicBezTo>
                      <a:pt x="1349" y="5003"/>
                      <a:pt x="5588" y="1542"/>
                      <a:pt x="10800" y="1542"/>
                    </a:cubicBezTo>
                    <a:cubicBezTo>
                      <a:pt x="16011" y="1542"/>
                      <a:pt x="20249" y="5003"/>
                      <a:pt x="20249" y="9257"/>
                    </a:cubicBezTo>
                    <a:cubicBezTo>
                      <a:pt x="20249" y="13510"/>
                      <a:pt x="16011" y="16971"/>
                      <a:pt x="10800" y="16971"/>
                    </a:cubicBezTo>
                    <a:moveTo>
                      <a:pt x="10800" y="0"/>
                    </a:moveTo>
                    <a:cubicBezTo>
                      <a:pt x="4835" y="0"/>
                      <a:pt x="0" y="4144"/>
                      <a:pt x="0" y="9257"/>
                    </a:cubicBezTo>
                    <a:cubicBezTo>
                      <a:pt x="0" y="12440"/>
                      <a:pt x="1875" y="15248"/>
                      <a:pt x="4730" y="16914"/>
                    </a:cubicBezTo>
                    <a:cubicBezTo>
                      <a:pt x="4730" y="16935"/>
                      <a:pt x="4724" y="16949"/>
                      <a:pt x="4724" y="16971"/>
                    </a:cubicBezTo>
                    <a:cubicBezTo>
                      <a:pt x="4724" y="18354"/>
                      <a:pt x="3821" y="19843"/>
                      <a:pt x="3423" y="20625"/>
                    </a:cubicBezTo>
                    <a:lnTo>
                      <a:pt x="3425" y="20625"/>
                    </a:lnTo>
                    <a:cubicBezTo>
                      <a:pt x="3393" y="20709"/>
                      <a:pt x="3374" y="20802"/>
                      <a:pt x="3374" y="20900"/>
                    </a:cubicBezTo>
                    <a:cubicBezTo>
                      <a:pt x="3374" y="21287"/>
                      <a:pt x="3648" y="21600"/>
                      <a:pt x="3986" y="21600"/>
                    </a:cubicBezTo>
                    <a:cubicBezTo>
                      <a:pt x="4049" y="21600"/>
                      <a:pt x="4161" y="21580"/>
                      <a:pt x="4158" y="21590"/>
                    </a:cubicBezTo>
                    <a:cubicBezTo>
                      <a:pt x="6268" y="21195"/>
                      <a:pt x="8255" y="18979"/>
                      <a:pt x="8716" y="18338"/>
                    </a:cubicBezTo>
                    <a:cubicBezTo>
                      <a:pt x="9391" y="18451"/>
                      <a:pt x="10086" y="18514"/>
                      <a:pt x="10800" y="18514"/>
                    </a:cubicBezTo>
                    <a:cubicBezTo>
                      <a:pt x="16764" y="18514"/>
                      <a:pt x="21600" y="14369"/>
                      <a:pt x="21600" y="9257"/>
                    </a:cubicBezTo>
                    <a:cubicBezTo>
                      <a:pt x="21600" y="4144"/>
                      <a:pt x="16764" y="0"/>
                      <a:pt x="10800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820029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矩形 56"/>
          <p:cNvSpPr/>
          <p:nvPr/>
        </p:nvSpPr>
        <p:spPr>
          <a:xfrm>
            <a:off x="3275856" y="1484784"/>
            <a:ext cx="363640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主键生成策略的说明</a:t>
            </a:r>
          </a:p>
          <a:p>
            <a:pPr>
              <a:spcBef>
                <a:spcPts val="1200"/>
              </a:spcBef>
            </a:pPr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主键生成策略的演示</a:t>
            </a:r>
          </a:p>
          <a:p>
            <a:pPr>
              <a:spcBef>
                <a:spcPts val="1200"/>
              </a:spcBef>
            </a:pP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api</a:t>
            </a:r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对象讲解</a:t>
            </a:r>
          </a:p>
          <a:p>
            <a:pPr>
              <a:spcBef>
                <a:spcPts val="1200"/>
              </a:spcBef>
            </a:pPr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抽取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jpaUtils</a:t>
            </a:r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工具类</a:t>
            </a:r>
          </a:p>
          <a:p>
            <a:pPr>
              <a:spcBef>
                <a:spcPts val="1200"/>
              </a:spcBef>
            </a:pPr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验证工具类</a:t>
            </a:r>
          </a:p>
        </p:txBody>
      </p:sp>
      <p:sp>
        <p:nvSpPr>
          <p:cNvPr id="100" name="矩形 99"/>
          <p:cNvSpPr/>
          <p:nvPr/>
        </p:nvSpPr>
        <p:spPr>
          <a:xfrm>
            <a:off x="2699792" y="1268760"/>
            <a:ext cx="5760640" cy="2880320"/>
          </a:xfrm>
          <a:prstGeom prst="rect">
            <a:avLst/>
          </a:prstGeom>
          <a:noFill/>
          <a:ln w="6350">
            <a:solidFill>
              <a:srgbClr val="C039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95536" y="1268759"/>
            <a:ext cx="2304256" cy="2880321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b="1" dirty="0">
                <a:latin typeface="+mn-ea"/>
              </a:rPr>
              <a:t>04</a:t>
            </a:r>
            <a:endParaRPr lang="zh-CN" altLang="en-US" sz="72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55171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0" y="980728"/>
            <a:ext cx="2699791" cy="989962"/>
            <a:chOff x="0" y="1052736"/>
            <a:chExt cx="4103747" cy="1504766"/>
          </a:xfrm>
        </p:grpSpPr>
        <p:sp>
          <p:nvSpPr>
            <p:cNvPr id="19" name="Freeform 34"/>
            <p:cNvSpPr/>
            <p:nvPr/>
          </p:nvSpPr>
          <p:spPr bwMode="auto">
            <a:xfrm>
              <a:off x="0" y="1052736"/>
              <a:ext cx="4103747" cy="1504766"/>
            </a:xfrm>
            <a:custGeom>
              <a:avLst/>
              <a:gdLst/>
              <a:ahLst/>
              <a:cxnLst/>
              <a:rect l="l" t="t" r="r" b="b"/>
              <a:pathLst>
                <a:path w="4103747" h="1504766">
                  <a:moveTo>
                    <a:pt x="0" y="0"/>
                  </a:moveTo>
                  <a:cubicBezTo>
                    <a:pt x="442960" y="0"/>
                    <a:pt x="1380722" y="0"/>
                    <a:pt x="3365993" y="0"/>
                  </a:cubicBezTo>
                  <a:cubicBezTo>
                    <a:pt x="3759462" y="0"/>
                    <a:pt x="4103747" y="345356"/>
                    <a:pt x="4103747" y="764717"/>
                  </a:cubicBezTo>
                  <a:cubicBezTo>
                    <a:pt x="4103747" y="1159410"/>
                    <a:pt x="3759462" y="1504766"/>
                    <a:pt x="3365993" y="1504766"/>
                  </a:cubicBezTo>
                  <a:cubicBezTo>
                    <a:pt x="3365993" y="1504766"/>
                    <a:pt x="3365993" y="1504766"/>
                    <a:pt x="0" y="1504766"/>
                  </a:cubicBezTo>
                  <a:close/>
                </a:path>
              </a:pathLst>
            </a:custGeom>
            <a:solidFill>
              <a:srgbClr val="C0392B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Oval 35"/>
            <p:cNvSpPr>
              <a:spLocks noChangeArrowheads="1"/>
            </p:cNvSpPr>
            <p:nvPr/>
          </p:nvSpPr>
          <p:spPr bwMode="auto">
            <a:xfrm>
              <a:off x="2725702" y="1176820"/>
              <a:ext cx="1279612" cy="12822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Text Box 4"/>
            <p:cNvSpPr txBox="1">
              <a:spLocks noChangeArrowheads="1"/>
            </p:cNvSpPr>
            <p:nvPr/>
          </p:nvSpPr>
          <p:spPr bwMode="auto">
            <a:xfrm>
              <a:off x="326038" y="1419563"/>
              <a:ext cx="2222500" cy="7017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itchFamily="34" charset="0"/>
                <a:buNone/>
              </a:pPr>
              <a:r>
                <a: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课程内容</a:t>
              </a:r>
            </a:p>
          </p:txBody>
        </p:sp>
      </p:grpSp>
      <p:sp>
        <p:nvSpPr>
          <p:cNvPr id="13" name="Freeform 9"/>
          <p:cNvSpPr>
            <a:spLocks noEditPoints="1"/>
          </p:cNvSpPr>
          <p:nvPr/>
        </p:nvSpPr>
        <p:spPr bwMode="auto">
          <a:xfrm>
            <a:off x="1957575" y="1301848"/>
            <a:ext cx="533662" cy="347721"/>
          </a:xfrm>
          <a:custGeom>
            <a:avLst/>
            <a:gdLst>
              <a:gd name="T0" fmla="*/ 58 w 215"/>
              <a:gd name="T1" fmla="*/ 83 h 140"/>
              <a:gd name="T2" fmla="*/ 58 w 215"/>
              <a:gd name="T3" fmla="*/ 91 h 140"/>
              <a:gd name="T4" fmla="*/ 161 w 215"/>
              <a:gd name="T5" fmla="*/ 87 h 140"/>
              <a:gd name="T6" fmla="*/ 58 w 215"/>
              <a:gd name="T7" fmla="*/ 73 h 140"/>
              <a:gd name="T8" fmla="*/ 98 w 215"/>
              <a:gd name="T9" fmla="*/ 73 h 140"/>
              <a:gd name="T10" fmla="*/ 102 w 215"/>
              <a:gd name="T11" fmla="*/ 34 h 140"/>
              <a:gd name="T12" fmla="*/ 58 w 215"/>
              <a:gd name="T13" fmla="*/ 30 h 140"/>
              <a:gd name="T14" fmla="*/ 54 w 215"/>
              <a:gd name="T15" fmla="*/ 69 h 140"/>
              <a:gd name="T16" fmla="*/ 63 w 215"/>
              <a:gd name="T17" fmla="*/ 38 h 140"/>
              <a:gd name="T18" fmla="*/ 94 w 215"/>
              <a:gd name="T19" fmla="*/ 38 h 140"/>
              <a:gd name="T20" fmla="*/ 63 w 215"/>
              <a:gd name="T21" fmla="*/ 65 h 140"/>
              <a:gd name="T22" fmla="*/ 27 w 215"/>
              <a:gd name="T23" fmla="*/ 121 h 140"/>
              <a:gd name="T24" fmla="*/ 189 w 215"/>
              <a:gd name="T25" fmla="*/ 121 h 140"/>
              <a:gd name="T26" fmla="*/ 196 w 215"/>
              <a:gd name="T27" fmla="*/ 7 h 140"/>
              <a:gd name="T28" fmla="*/ 27 w 215"/>
              <a:gd name="T29" fmla="*/ 0 h 140"/>
              <a:gd name="T30" fmla="*/ 20 w 215"/>
              <a:gd name="T31" fmla="*/ 114 h 140"/>
              <a:gd name="T32" fmla="*/ 33 w 215"/>
              <a:gd name="T33" fmla="*/ 13 h 140"/>
              <a:gd name="T34" fmla="*/ 182 w 215"/>
              <a:gd name="T35" fmla="*/ 13 h 140"/>
              <a:gd name="T36" fmla="*/ 33 w 215"/>
              <a:gd name="T37" fmla="*/ 107 h 140"/>
              <a:gd name="T38" fmla="*/ 157 w 215"/>
              <a:gd name="T39" fmla="*/ 48 h 140"/>
              <a:gd name="T40" fmla="*/ 111 w 215"/>
              <a:gd name="T41" fmla="*/ 48 h 140"/>
              <a:gd name="T42" fmla="*/ 111 w 215"/>
              <a:gd name="T43" fmla="*/ 56 h 140"/>
              <a:gd name="T44" fmla="*/ 161 w 215"/>
              <a:gd name="T45" fmla="*/ 52 h 140"/>
              <a:gd name="T46" fmla="*/ 157 w 215"/>
              <a:gd name="T47" fmla="*/ 65 h 140"/>
              <a:gd name="T48" fmla="*/ 111 w 215"/>
              <a:gd name="T49" fmla="*/ 65 h 140"/>
              <a:gd name="T50" fmla="*/ 111 w 215"/>
              <a:gd name="T51" fmla="*/ 73 h 140"/>
              <a:gd name="T52" fmla="*/ 161 w 215"/>
              <a:gd name="T53" fmla="*/ 69 h 140"/>
              <a:gd name="T54" fmla="*/ 157 w 215"/>
              <a:gd name="T55" fmla="*/ 30 h 140"/>
              <a:gd name="T56" fmla="*/ 111 w 215"/>
              <a:gd name="T57" fmla="*/ 30 h 140"/>
              <a:gd name="T58" fmla="*/ 111 w 215"/>
              <a:gd name="T59" fmla="*/ 38 h 140"/>
              <a:gd name="T60" fmla="*/ 161 w 215"/>
              <a:gd name="T61" fmla="*/ 34 h 140"/>
              <a:gd name="T62" fmla="*/ 209 w 215"/>
              <a:gd name="T63" fmla="*/ 127 h 140"/>
              <a:gd name="T64" fmla="*/ 7 w 215"/>
              <a:gd name="T65" fmla="*/ 127 h 140"/>
              <a:gd name="T66" fmla="*/ 7 w 215"/>
              <a:gd name="T67" fmla="*/ 140 h 140"/>
              <a:gd name="T68" fmla="*/ 215 w 215"/>
              <a:gd name="T69" fmla="*/ 134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15" h="140">
                <a:moveTo>
                  <a:pt x="157" y="83"/>
                </a:moveTo>
                <a:cubicBezTo>
                  <a:pt x="58" y="83"/>
                  <a:pt x="58" y="83"/>
                  <a:pt x="58" y="83"/>
                </a:cubicBezTo>
                <a:cubicBezTo>
                  <a:pt x="56" y="83"/>
                  <a:pt x="54" y="84"/>
                  <a:pt x="54" y="87"/>
                </a:cubicBezTo>
                <a:cubicBezTo>
                  <a:pt x="54" y="89"/>
                  <a:pt x="56" y="91"/>
                  <a:pt x="58" y="91"/>
                </a:cubicBezTo>
                <a:cubicBezTo>
                  <a:pt x="157" y="91"/>
                  <a:pt x="157" y="91"/>
                  <a:pt x="157" y="91"/>
                </a:cubicBezTo>
                <a:cubicBezTo>
                  <a:pt x="159" y="91"/>
                  <a:pt x="161" y="89"/>
                  <a:pt x="161" y="87"/>
                </a:cubicBezTo>
                <a:cubicBezTo>
                  <a:pt x="161" y="84"/>
                  <a:pt x="159" y="83"/>
                  <a:pt x="157" y="83"/>
                </a:cubicBezTo>
                <a:close/>
                <a:moveTo>
                  <a:pt x="58" y="73"/>
                </a:moveTo>
                <a:cubicBezTo>
                  <a:pt x="58" y="73"/>
                  <a:pt x="58" y="73"/>
                  <a:pt x="58" y="73"/>
                </a:cubicBezTo>
                <a:cubicBezTo>
                  <a:pt x="98" y="73"/>
                  <a:pt x="98" y="73"/>
                  <a:pt x="98" y="73"/>
                </a:cubicBezTo>
                <a:cubicBezTo>
                  <a:pt x="100" y="73"/>
                  <a:pt x="102" y="71"/>
                  <a:pt x="102" y="69"/>
                </a:cubicBezTo>
                <a:cubicBezTo>
                  <a:pt x="102" y="34"/>
                  <a:pt x="102" y="34"/>
                  <a:pt x="102" y="34"/>
                </a:cubicBezTo>
                <a:cubicBezTo>
                  <a:pt x="102" y="32"/>
                  <a:pt x="100" y="30"/>
                  <a:pt x="98" y="30"/>
                </a:cubicBezTo>
                <a:cubicBezTo>
                  <a:pt x="58" y="30"/>
                  <a:pt x="58" y="30"/>
                  <a:pt x="58" y="30"/>
                </a:cubicBezTo>
                <a:cubicBezTo>
                  <a:pt x="56" y="30"/>
                  <a:pt x="54" y="32"/>
                  <a:pt x="54" y="34"/>
                </a:cubicBezTo>
                <a:cubicBezTo>
                  <a:pt x="54" y="69"/>
                  <a:pt x="54" y="69"/>
                  <a:pt x="54" y="69"/>
                </a:cubicBezTo>
                <a:cubicBezTo>
                  <a:pt x="54" y="71"/>
                  <a:pt x="56" y="73"/>
                  <a:pt x="58" y="73"/>
                </a:cubicBezTo>
                <a:close/>
                <a:moveTo>
                  <a:pt x="63" y="38"/>
                </a:moveTo>
                <a:cubicBezTo>
                  <a:pt x="63" y="38"/>
                  <a:pt x="63" y="38"/>
                  <a:pt x="63" y="38"/>
                </a:cubicBezTo>
                <a:cubicBezTo>
                  <a:pt x="94" y="38"/>
                  <a:pt x="94" y="38"/>
                  <a:pt x="94" y="38"/>
                </a:cubicBezTo>
                <a:cubicBezTo>
                  <a:pt x="94" y="65"/>
                  <a:pt x="94" y="65"/>
                  <a:pt x="94" y="65"/>
                </a:cubicBezTo>
                <a:cubicBezTo>
                  <a:pt x="63" y="65"/>
                  <a:pt x="63" y="65"/>
                  <a:pt x="63" y="65"/>
                </a:cubicBezTo>
                <a:cubicBezTo>
                  <a:pt x="63" y="38"/>
                  <a:pt x="63" y="38"/>
                  <a:pt x="63" y="38"/>
                </a:cubicBezTo>
                <a:close/>
                <a:moveTo>
                  <a:pt x="27" y="121"/>
                </a:moveTo>
                <a:cubicBezTo>
                  <a:pt x="27" y="121"/>
                  <a:pt x="27" y="121"/>
                  <a:pt x="27" y="121"/>
                </a:cubicBezTo>
                <a:cubicBezTo>
                  <a:pt x="189" y="121"/>
                  <a:pt x="189" y="121"/>
                  <a:pt x="189" y="121"/>
                </a:cubicBezTo>
                <a:cubicBezTo>
                  <a:pt x="193" y="121"/>
                  <a:pt x="196" y="118"/>
                  <a:pt x="196" y="114"/>
                </a:cubicBezTo>
                <a:cubicBezTo>
                  <a:pt x="196" y="7"/>
                  <a:pt x="196" y="7"/>
                  <a:pt x="196" y="7"/>
                </a:cubicBezTo>
                <a:cubicBezTo>
                  <a:pt x="196" y="3"/>
                  <a:pt x="193" y="0"/>
                  <a:pt x="189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3" y="0"/>
                  <a:pt x="20" y="3"/>
                  <a:pt x="20" y="7"/>
                </a:cubicBezTo>
                <a:cubicBezTo>
                  <a:pt x="20" y="114"/>
                  <a:pt x="20" y="114"/>
                  <a:pt x="20" y="114"/>
                </a:cubicBezTo>
                <a:cubicBezTo>
                  <a:pt x="20" y="118"/>
                  <a:pt x="23" y="121"/>
                  <a:pt x="27" y="121"/>
                </a:cubicBezTo>
                <a:close/>
                <a:moveTo>
                  <a:pt x="33" y="13"/>
                </a:moveTo>
                <a:cubicBezTo>
                  <a:pt x="33" y="13"/>
                  <a:pt x="33" y="13"/>
                  <a:pt x="33" y="13"/>
                </a:cubicBezTo>
                <a:cubicBezTo>
                  <a:pt x="182" y="13"/>
                  <a:pt x="182" y="13"/>
                  <a:pt x="182" y="13"/>
                </a:cubicBezTo>
                <a:cubicBezTo>
                  <a:pt x="182" y="107"/>
                  <a:pt x="182" y="107"/>
                  <a:pt x="182" y="107"/>
                </a:cubicBezTo>
                <a:cubicBezTo>
                  <a:pt x="33" y="107"/>
                  <a:pt x="33" y="107"/>
                  <a:pt x="33" y="107"/>
                </a:cubicBezTo>
                <a:cubicBezTo>
                  <a:pt x="33" y="13"/>
                  <a:pt x="33" y="13"/>
                  <a:pt x="33" y="13"/>
                </a:cubicBezTo>
                <a:close/>
                <a:moveTo>
                  <a:pt x="157" y="48"/>
                </a:moveTo>
                <a:cubicBezTo>
                  <a:pt x="157" y="48"/>
                  <a:pt x="157" y="48"/>
                  <a:pt x="157" y="48"/>
                </a:cubicBezTo>
                <a:cubicBezTo>
                  <a:pt x="111" y="48"/>
                  <a:pt x="111" y="48"/>
                  <a:pt x="111" y="48"/>
                </a:cubicBezTo>
                <a:cubicBezTo>
                  <a:pt x="108" y="48"/>
                  <a:pt x="107" y="49"/>
                  <a:pt x="107" y="52"/>
                </a:cubicBezTo>
                <a:cubicBezTo>
                  <a:pt x="107" y="54"/>
                  <a:pt x="108" y="56"/>
                  <a:pt x="111" y="56"/>
                </a:cubicBezTo>
                <a:cubicBezTo>
                  <a:pt x="157" y="56"/>
                  <a:pt x="157" y="56"/>
                  <a:pt x="157" y="56"/>
                </a:cubicBezTo>
                <a:cubicBezTo>
                  <a:pt x="159" y="56"/>
                  <a:pt x="161" y="54"/>
                  <a:pt x="161" y="52"/>
                </a:cubicBezTo>
                <a:cubicBezTo>
                  <a:pt x="161" y="49"/>
                  <a:pt x="159" y="48"/>
                  <a:pt x="157" y="48"/>
                </a:cubicBezTo>
                <a:close/>
                <a:moveTo>
                  <a:pt x="157" y="65"/>
                </a:moveTo>
                <a:cubicBezTo>
                  <a:pt x="157" y="65"/>
                  <a:pt x="157" y="65"/>
                  <a:pt x="157" y="65"/>
                </a:cubicBezTo>
                <a:cubicBezTo>
                  <a:pt x="111" y="65"/>
                  <a:pt x="111" y="65"/>
                  <a:pt x="111" y="65"/>
                </a:cubicBezTo>
                <a:cubicBezTo>
                  <a:pt x="108" y="65"/>
                  <a:pt x="107" y="67"/>
                  <a:pt x="107" y="69"/>
                </a:cubicBezTo>
                <a:cubicBezTo>
                  <a:pt x="107" y="71"/>
                  <a:pt x="108" y="73"/>
                  <a:pt x="111" y="73"/>
                </a:cubicBezTo>
                <a:cubicBezTo>
                  <a:pt x="157" y="73"/>
                  <a:pt x="157" y="73"/>
                  <a:pt x="157" y="73"/>
                </a:cubicBezTo>
                <a:cubicBezTo>
                  <a:pt x="159" y="73"/>
                  <a:pt x="161" y="71"/>
                  <a:pt x="161" y="69"/>
                </a:cubicBezTo>
                <a:cubicBezTo>
                  <a:pt x="161" y="67"/>
                  <a:pt x="159" y="65"/>
                  <a:pt x="157" y="65"/>
                </a:cubicBezTo>
                <a:close/>
                <a:moveTo>
                  <a:pt x="157" y="30"/>
                </a:moveTo>
                <a:cubicBezTo>
                  <a:pt x="157" y="30"/>
                  <a:pt x="157" y="30"/>
                  <a:pt x="157" y="30"/>
                </a:cubicBezTo>
                <a:cubicBezTo>
                  <a:pt x="111" y="30"/>
                  <a:pt x="111" y="30"/>
                  <a:pt x="111" y="30"/>
                </a:cubicBezTo>
                <a:cubicBezTo>
                  <a:pt x="108" y="30"/>
                  <a:pt x="107" y="32"/>
                  <a:pt x="107" y="34"/>
                </a:cubicBezTo>
                <a:cubicBezTo>
                  <a:pt x="107" y="37"/>
                  <a:pt x="108" y="38"/>
                  <a:pt x="111" y="38"/>
                </a:cubicBezTo>
                <a:cubicBezTo>
                  <a:pt x="157" y="38"/>
                  <a:pt x="157" y="38"/>
                  <a:pt x="157" y="38"/>
                </a:cubicBezTo>
                <a:cubicBezTo>
                  <a:pt x="159" y="38"/>
                  <a:pt x="161" y="37"/>
                  <a:pt x="161" y="34"/>
                </a:cubicBezTo>
                <a:cubicBezTo>
                  <a:pt x="161" y="32"/>
                  <a:pt x="159" y="30"/>
                  <a:pt x="157" y="30"/>
                </a:cubicBezTo>
                <a:close/>
                <a:moveTo>
                  <a:pt x="209" y="127"/>
                </a:moveTo>
                <a:cubicBezTo>
                  <a:pt x="209" y="127"/>
                  <a:pt x="209" y="127"/>
                  <a:pt x="209" y="127"/>
                </a:cubicBezTo>
                <a:cubicBezTo>
                  <a:pt x="7" y="127"/>
                  <a:pt x="7" y="127"/>
                  <a:pt x="7" y="127"/>
                </a:cubicBezTo>
                <a:cubicBezTo>
                  <a:pt x="3" y="127"/>
                  <a:pt x="0" y="130"/>
                  <a:pt x="0" y="134"/>
                </a:cubicBezTo>
                <a:cubicBezTo>
                  <a:pt x="0" y="137"/>
                  <a:pt x="3" y="140"/>
                  <a:pt x="7" y="140"/>
                </a:cubicBezTo>
                <a:cubicBezTo>
                  <a:pt x="209" y="140"/>
                  <a:pt x="209" y="140"/>
                  <a:pt x="209" y="140"/>
                </a:cubicBezTo>
                <a:cubicBezTo>
                  <a:pt x="212" y="140"/>
                  <a:pt x="215" y="137"/>
                  <a:pt x="215" y="134"/>
                </a:cubicBezTo>
                <a:cubicBezTo>
                  <a:pt x="215" y="130"/>
                  <a:pt x="212" y="127"/>
                  <a:pt x="209" y="127"/>
                </a:cubicBezTo>
                <a:close/>
              </a:path>
            </a:pathLst>
          </a:custGeom>
          <a:solidFill>
            <a:srgbClr val="C0392B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TextBox 128"/>
          <p:cNvSpPr txBox="1"/>
          <p:nvPr/>
        </p:nvSpPr>
        <p:spPr>
          <a:xfrm>
            <a:off x="2187145" y="2145388"/>
            <a:ext cx="5841239" cy="2514139"/>
          </a:xfrm>
          <a:prstGeom prst="rect">
            <a:avLst/>
          </a:prstGeom>
          <a:noFill/>
        </p:spPr>
        <p:txBody>
          <a:bodyPr wrap="square" lIns="51425" tIns="25712" rIns="51425" bIns="25712" rtlCol="0">
            <a:spAutoFit/>
          </a:bodyPr>
          <a:lstStyle/>
          <a:p>
            <a:pPr marL="342900" indent="-342900">
              <a:spcBef>
                <a:spcPts val="1800"/>
              </a:spcBef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ORM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1800"/>
              </a:spcBef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Hibernate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JPA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的概述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1800"/>
              </a:spcBef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JPA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入门案例增删改查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1800"/>
              </a:spcBef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JPA 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1800"/>
              </a:spcBef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JPQL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语句条件查询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36191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632345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学习目标：理解</a:t>
            </a:r>
            <a:r>
              <a:rPr lang="en-US" altLang="zh-CN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jpa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主键生成策略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掌握程度：理解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06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26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17.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主键生成策略的说明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9" name="椭圆 28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0" name="椭圆 29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4223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8094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学习目标：掌握主键生成策略的使用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掌握程度：掌握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07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54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18.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主键生成策略的演示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9" name="椭圆 28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0" name="椭圆 29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8696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8094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学习目标：掌握</a:t>
            </a:r>
            <a:r>
              <a:rPr lang="en-US" altLang="zh-CN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jpa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常用</a:t>
            </a:r>
            <a:r>
              <a:rPr lang="en-US" altLang="zh-CN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api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方法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掌握程度：掌握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12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03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19.api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对象讲解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9" name="椭圆 28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0" name="椭圆 29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6197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8094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学习目标：完成抽取</a:t>
            </a:r>
            <a:r>
              <a:rPr lang="en-US" altLang="zh-CN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jpaUtils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工具类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掌握程度：掌握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06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47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20.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抽取</a:t>
            </a:r>
            <a:r>
              <a:rPr lang="en-US" altLang="zh-CN" sz="2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jpaUtils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工具类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9" name="椭圆 28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0" name="椭圆 29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3155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20.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抽取</a:t>
            </a:r>
            <a:r>
              <a:rPr lang="en-US" altLang="zh-CN" sz="2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jpaUtils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工具类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131840" y="1988840"/>
            <a:ext cx="5580125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Ø"/>
              <a:defRPr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869921" y="2503385"/>
            <a:ext cx="5328592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jpaUtils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工具类 抽取</a:t>
            </a:r>
          </a:p>
        </p:txBody>
      </p:sp>
      <p:sp>
        <p:nvSpPr>
          <p:cNvPr id="23" name="椭圆 22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6" name="椭圆 25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27" name="椭圆 26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grpSp>
        <p:nvGrpSpPr>
          <p:cNvPr id="40" name="组合 39"/>
          <p:cNvGrpSpPr/>
          <p:nvPr/>
        </p:nvGrpSpPr>
        <p:grpSpPr>
          <a:xfrm>
            <a:off x="540000" y="2520000"/>
            <a:ext cx="2232248" cy="2016224"/>
            <a:chOff x="829871" y="4136673"/>
            <a:chExt cx="2232248" cy="2016224"/>
          </a:xfrm>
        </p:grpSpPr>
        <p:sp>
          <p:nvSpPr>
            <p:cNvPr id="41" name="内容占位符 2"/>
            <p:cNvSpPr txBox="1"/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anose="020B0604020202020204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5" name="AutoShape 112"/>
              <p:cNvSpPr/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43" name="圆角矩形 42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175406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8094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学习目标：掌握</a:t>
            </a:r>
            <a:r>
              <a:rPr lang="en-US" altLang="zh-CN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jpaUtils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工具类使用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掌握程度：掌握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02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54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21.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验证工具类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9" name="椭圆 28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0" name="椭圆 29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9877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矩形 56"/>
          <p:cNvSpPr/>
          <p:nvPr/>
        </p:nvSpPr>
        <p:spPr>
          <a:xfrm>
            <a:off x="2987824" y="1585534"/>
            <a:ext cx="396044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find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方法：根据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id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查询客户</a:t>
            </a:r>
          </a:p>
          <a:p>
            <a:pPr>
              <a:spcBef>
                <a:spcPts val="1200"/>
              </a:spcBef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延迟加载与立即加载</a:t>
            </a:r>
          </a:p>
          <a:p>
            <a:pPr>
              <a:spcBef>
                <a:spcPts val="1200"/>
              </a:spcBef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根据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id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删除客户</a:t>
            </a:r>
          </a:p>
          <a:p>
            <a:pPr>
              <a:spcBef>
                <a:spcPts val="1200"/>
              </a:spcBef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客户的更新操作</a:t>
            </a:r>
          </a:p>
          <a:p>
            <a:pPr>
              <a:spcBef>
                <a:spcPts val="1200"/>
              </a:spcBef>
            </a:pP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jpql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的介绍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2699792" y="1268760"/>
            <a:ext cx="5760640" cy="2880320"/>
          </a:xfrm>
          <a:prstGeom prst="rect">
            <a:avLst/>
          </a:prstGeom>
          <a:noFill/>
          <a:ln w="6350">
            <a:solidFill>
              <a:srgbClr val="C039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95536" y="1268759"/>
            <a:ext cx="2304256" cy="2880321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b="1" dirty="0">
                <a:latin typeface="+mn-ea"/>
              </a:rPr>
              <a:t>05</a:t>
            </a:r>
            <a:endParaRPr lang="zh-CN" altLang="en-US" sz="72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208901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8094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学习目标：掌握根据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id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查询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掌握程度：掌握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08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07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22.find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方法：根据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id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查询客户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9" name="椭圆 28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0" name="椭圆 29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3389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8094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学习目标：完成</a:t>
            </a:r>
            <a:r>
              <a:rPr lang="en-US" altLang="zh-CN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jpa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延迟加载与立即加载数据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掌握程度：掌握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12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26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23.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延迟加载与立即加载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9" name="椭圆 28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0" name="椭圆 29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0912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23.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延迟加载与立即加载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131840" y="1988840"/>
            <a:ext cx="5580125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Ø"/>
              <a:defRPr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869921" y="2503385"/>
            <a:ext cx="5328592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完成延迟加载与立即加载功能实现</a:t>
            </a:r>
          </a:p>
        </p:txBody>
      </p:sp>
      <p:sp>
        <p:nvSpPr>
          <p:cNvPr id="23" name="椭圆 22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6" name="椭圆 25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27" name="椭圆 26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grpSp>
        <p:nvGrpSpPr>
          <p:cNvPr id="40" name="组合 39"/>
          <p:cNvGrpSpPr/>
          <p:nvPr/>
        </p:nvGrpSpPr>
        <p:grpSpPr>
          <a:xfrm>
            <a:off x="540000" y="2520000"/>
            <a:ext cx="2232248" cy="2016224"/>
            <a:chOff x="829871" y="4136673"/>
            <a:chExt cx="2232248" cy="2016224"/>
          </a:xfrm>
        </p:grpSpPr>
        <p:sp>
          <p:nvSpPr>
            <p:cNvPr id="41" name="内容占位符 2"/>
            <p:cNvSpPr txBox="1"/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anose="020B0604020202020204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5" name="AutoShape 112"/>
              <p:cNvSpPr/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43" name="圆角矩形 42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42400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矩形 56"/>
          <p:cNvSpPr/>
          <p:nvPr/>
        </p:nvSpPr>
        <p:spPr>
          <a:xfrm>
            <a:off x="2987824" y="1628800"/>
            <a:ext cx="381642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课程安排与今日内容介绍</a:t>
            </a:r>
          </a:p>
          <a:p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回顾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jdbc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操作完成保存用户</a:t>
            </a:r>
          </a:p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orm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思想的引入</a:t>
            </a:r>
          </a:p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orm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思想的概述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hibernate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介绍和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jpa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引入</a:t>
            </a:r>
          </a:p>
          <a:p>
            <a:pPr>
              <a:spcBef>
                <a:spcPts val="1200"/>
              </a:spcBef>
            </a:pP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2699792" y="1268760"/>
            <a:ext cx="5760640" cy="2880320"/>
          </a:xfrm>
          <a:prstGeom prst="rect">
            <a:avLst/>
          </a:prstGeom>
          <a:noFill/>
          <a:ln w="6350">
            <a:solidFill>
              <a:srgbClr val="C039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95536" y="1268759"/>
            <a:ext cx="2304256" cy="2880321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b="1" dirty="0">
                <a:latin typeface="+mn-ea"/>
              </a:rPr>
              <a:t>01</a:t>
            </a:r>
            <a:endParaRPr lang="zh-CN" altLang="en-US" sz="72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16537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8094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学习目标：完成根据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id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删除客户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掌握程度：掌握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03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35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24.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根据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id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删除客户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9" name="椭圆 28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0" name="椭圆 29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1747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8094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学习目标：完成客户更新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掌握程度：掌握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03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58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25.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客户的更新操作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9" name="椭圆 28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0" name="椭圆 29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89633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8094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学习目标：理解</a:t>
            </a:r>
            <a:r>
              <a:rPr lang="en-US" altLang="zh-CN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jpaql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查询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掌握程度：理解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04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11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26.jpql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的介绍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9" name="椭圆 28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0" name="椭圆 29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78670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矩形 56"/>
          <p:cNvSpPr/>
          <p:nvPr/>
        </p:nvSpPr>
        <p:spPr>
          <a:xfrm>
            <a:off x="3203848" y="1412776"/>
            <a:ext cx="36004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jpql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查询：查询全部</a:t>
            </a:r>
          </a:p>
          <a:p>
            <a:pPr>
              <a:spcBef>
                <a:spcPts val="1200"/>
              </a:spcBef>
            </a:pP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jpql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查询：倒序</a:t>
            </a:r>
          </a:p>
          <a:p>
            <a:pPr>
              <a:spcBef>
                <a:spcPts val="1200"/>
              </a:spcBef>
            </a:pP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jpql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查询：统计查询</a:t>
            </a:r>
          </a:p>
          <a:p>
            <a:pPr>
              <a:spcBef>
                <a:spcPts val="1200"/>
              </a:spcBef>
            </a:pP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jpql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查询：分页查询</a:t>
            </a:r>
          </a:p>
          <a:p>
            <a:pPr>
              <a:spcBef>
                <a:spcPts val="1200"/>
              </a:spcBef>
            </a:pP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jpql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查询：条件查询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2699792" y="1268760"/>
            <a:ext cx="5760640" cy="2880320"/>
          </a:xfrm>
          <a:prstGeom prst="rect">
            <a:avLst/>
          </a:prstGeom>
          <a:noFill/>
          <a:ln w="6350">
            <a:solidFill>
              <a:srgbClr val="C039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95536" y="1268759"/>
            <a:ext cx="2304256" cy="2880321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b="1" dirty="0">
                <a:latin typeface="+mn-ea"/>
              </a:rPr>
              <a:t>06</a:t>
            </a:r>
            <a:endParaRPr lang="zh-CN" altLang="en-US" sz="72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7748294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8094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学习目标：完成</a:t>
            </a:r>
            <a:r>
              <a:rPr lang="en-US" altLang="zh-CN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jpql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查询全部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掌握程度：掌握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08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04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27.jpql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查询：查询全部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9" name="椭圆 28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0" name="椭圆 29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40838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27.jpql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查询：查询全部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131840" y="1988840"/>
            <a:ext cx="5580125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Ø"/>
              <a:defRPr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869921" y="2503385"/>
            <a:ext cx="5328592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jpql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语句查询全部</a:t>
            </a:r>
          </a:p>
        </p:txBody>
      </p:sp>
      <p:sp>
        <p:nvSpPr>
          <p:cNvPr id="23" name="椭圆 22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6" name="椭圆 25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27" name="椭圆 26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grpSp>
        <p:nvGrpSpPr>
          <p:cNvPr id="40" name="组合 39"/>
          <p:cNvGrpSpPr/>
          <p:nvPr/>
        </p:nvGrpSpPr>
        <p:grpSpPr>
          <a:xfrm>
            <a:off x="540000" y="2520000"/>
            <a:ext cx="2232248" cy="2016224"/>
            <a:chOff x="829871" y="4136673"/>
            <a:chExt cx="2232248" cy="2016224"/>
          </a:xfrm>
        </p:grpSpPr>
        <p:sp>
          <p:nvSpPr>
            <p:cNvPr id="41" name="内容占位符 2"/>
            <p:cNvSpPr txBox="1"/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anose="020B0604020202020204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5" name="AutoShape 112"/>
              <p:cNvSpPr/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43" name="圆角矩形 42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1678546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8094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学习目标：完成</a:t>
            </a:r>
            <a:r>
              <a:rPr lang="en-US" altLang="zh-CN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jpql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倒序查询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掌握程度：掌握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05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47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28.jpql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查询：倒序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9" name="椭圆 28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0" name="椭圆 29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72134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8094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学习目标：完成</a:t>
            </a:r>
            <a:r>
              <a:rPr lang="en-US" altLang="zh-CN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jpql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统计查询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掌握程度：掌握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05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47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29.jpql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查询：统计查询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9" name="椭圆 28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0" name="椭圆 29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83379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8094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学习目标：完成</a:t>
            </a:r>
            <a:r>
              <a:rPr lang="en-US" altLang="zh-CN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jpql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分页查询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掌握程度：掌握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04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57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30.jpql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查询：分页查询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9" name="椭圆 28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0" name="椭圆 29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8641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8094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学习目标：完成</a:t>
            </a:r>
            <a:r>
              <a:rPr lang="en-US" altLang="zh-CN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jpql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条件查询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掌握程度：掌握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04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52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31.jpql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查询：条件查询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9" name="椭圆 28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0" name="椭圆 29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121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01.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课程安排与今日内容介绍</a:t>
            </a:r>
            <a:b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60254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学习目标：了解</a:t>
            </a:r>
            <a:r>
              <a:rPr lang="en-US" altLang="zh-CN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SpringData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课程安排与第一天学习内容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掌握程度：了解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04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03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3" name="圆角矩形 92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无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6" name="椭圆 95"/>
          <p:cNvSpPr/>
          <p:nvPr/>
        </p:nvSpPr>
        <p:spPr>
          <a:xfrm>
            <a:off x="5194279" y="21639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97" name="椭圆 96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pic>
        <p:nvPicPr>
          <p:cNvPr id="26" name="图片 25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38691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02.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回顾</a:t>
            </a:r>
            <a:r>
              <a:rPr lang="en-US" altLang="zh-CN" sz="2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jdbc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操作完成保存用户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60254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学习目标：知道</a:t>
            </a:r>
            <a:r>
              <a:rPr lang="en-US" altLang="zh-CN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jdbc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编码的问题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掌握程度：了解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09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40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3" name="圆角矩形 92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Jdbc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编码问题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6" name="椭圆 95"/>
          <p:cNvSpPr/>
          <p:nvPr/>
        </p:nvSpPr>
        <p:spPr>
          <a:xfrm>
            <a:off x="5194279" y="21639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97" name="椭圆 96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pic>
        <p:nvPicPr>
          <p:cNvPr id="26" name="图片 25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852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63875" y="3148595"/>
            <a:ext cx="5580125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itchFamily="2" charset="2"/>
              <a:buChar char="Ø"/>
              <a:defRPr/>
            </a:pP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jdbc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编码问题有哪些？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02.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回顾</a:t>
            </a:r>
            <a:r>
              <a:rPr lang="en-US" altLang="zh-CN" sz="2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jdbc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操作完成保存用户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5194279" y="21639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10" name="椭圆 9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grpSp>
        <p:nvGrpSpPr>
          <p:cNvPr id="11" name="组合 10"/>
          <p:cNvGrpSpPr/>
          <p:nvPr/>
        </p:nvGrpSpPr>
        <p:grpSpPr>
          <a:xfrm>
            <a:off x="755576" y="2564904"/>
            <a:ext cx="2355041" cy="1983260"/>
            <a:chOff x="827584" y="2564904"/>
            <a:chExt cx="2232248" cy="2016224"/>
          </a:xfrm>
        </p:grpSpPr>
        <p:sp>
          <p:nvSpPr>
            <p:cNvPr id="14" name="圆角矩形 13"/>
            <p:cNvSpPr/>
            <p:nvPr/>
          </p:nvSpPr>
          <p:spPr>
            <a:xfrm>
              <a:off x="827584" y="2564904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内容占位符 2"/>
            <p:cNvSpPr txBox="1">
              <a:spLocks/>
            </p:cNvSpPr>
            <p:nvPr/>
          </p:nvSpPr>
          <p:spPr>
            <a:xfrm>
              <a:off x="1545102" y="3719059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问答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1690663" y="2996952"/>
              <a:ext cx="506083" cy="506083"/>
              <a:chOff x="643766" y="1652107"/>
              <a:chExt cx="506083" cy="506083"/>
            </a:xfrm>
          </p:grpSpPr>
          <p:sp>
            <p:nvSpPr>
              <p:cNvPr id="18" name="椭圆 17"/>
              <p:cNvSpPr/>
              <p:nvPr/>
            </p:nvSpPr>
            <p:spPr>
              <a:xfrm>
                <a:off x="643766" y="1652107"/>
                <a:ext cx="506083" cy="506083"/>
              </a:xfrm>
              <a:prstGeom prst="ellipse">
                <a:avLst/>
              </a:prstGeom>
              <a:solidFill>
                <a:srgbClr val="F39C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AutoShape 104"/>
              <p:cNvSpPr>
                <a:spLocks/>
              </p:cNvSpPr>
              <p:nvPr/>
            </p:nvSpPr>
            <p:spPr bwMode="auto">
              <a:xfrm>
                <a:off x="753549" y="1734865"/>
                <a:ext cx="302608" cy="35312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6971"/>
                    </a:moveTo>
                    <a:cubicBezTo>
                      <a:pt x="10181" y="16971"/>
                      <a:pt x="9546" y="16918"/>
                      <a:pt x="8912" y="16811"/>
                    </a:cubicBezTo>
                    <a:cubicBezTo>
                      <a:pt x="8847" y="16800"/>
                      <a:pt x="8781" y="16794"/>
                      <a:pt x="8716" y="16794"/>
                    </a:cubicBezTo>
                    <a:cubicBezTo>
                      <a:pt x="8315" y="16794"/>
                      <a:pt x="7931" y="16999"/>
                      <a:pt x="7673" y="17359"/>
                    </a:cubicBezTo>
                    <a:cubicBezTo>
                      <a:pt x="7384" y="17761"/>
                      <a:pt x="6563" y="18657"/>
                      <a:pt x="5591" y="19318"/>
                    </a:cubicBezTo>
                    <a:cubicBezTo>
                      <a:pt x="5854" y="18628"/>
                      <a:pt x="6060" y="17853"/>
                      <a:pt x="6074" y="17056"/>
                    </a:cubicBezTo>
                    <a:cubicBezTo>
                      <a:pt x="6078" y="17006"/>
                      <a:pt x="6080" y="16956"/>
                      <a:pt x="6080" y="16914"/>
                    </a:cubicBezTo>
                    <a:cubicBezTo>
                      <a:pt x="6080" y="16334"/>
                      <a:pt x="5796" y="15803"/>
                      <a:pt x="5344" y="15540"/>
                    </a:cubicBezTo>
                    <a:cubicBezTo>
                      <a:pt x="2843" y="14080"/>
                      <a:pt x="1349" y="11731"/>
                      <a:pt x="1349" y="9257"/>
                    </a:cubicBezTo>
                    <a:cubicBezTo>
                      <a:pt x="1349" y="5003"/>
                      <a:pt x="5588" y="1542"/>
                      <a:pt x="10800" y="1542"/>
                    </a:cubicBezTo>
                    <a:cubicBezTo>
                      <a:pt x="16011" y="1542"/>
                      <a:pt x="20249" y="5003"/>
                      <a:pt x="20249" y="9257"/>
                    </a:cubicBezTo>
                    <a:cubicBezTo>
                      <a:pt x="20249" y="13510"/>
                      <a:pt x="16011" y="16971"/>
                      <a:pt x="10800" y="16971"/>
                    </a:cubicBezTo>
                    <a:moveTo>
                      <a:pt x="10800" y="0"/>
                    </a:moveTo>
                    <a:cubicBezTo>
                      <a:pt x="4835" y="0"/>
                      <a:pt x="0" y="4144"/>
                      <a:pt x="0" y="9257"/>
                    </a:cubicBezTo>
                    <a:cubicBezTo>
                      <a:pt x="0" y="12440"/>
                      <a:pt x="1875" y="15248"/>
                      <a:pt x="4730" y="16914"/>
                    </a:cubicBezTo>
                    <a:cubicBezTo>
                      <a:pt x="4730" y="16935"/>
                      <a:pt x="4724" y="16949"/>
                      <a:pt x="4724" y="16971"/>
                    </a:cubicBezTo>
                    <a:cubicBezTo>
                      <a:pt x="4724" y="18354"/>
                      <a:pt x="3821" y="19843"/>
                      <a:pt x="3423" y="20625"/>
                    </a:cubicBezTo>
                    <a:lnTo>
                      <a:pt x="3425" y="20625"/>
                    </a:lnTo>
                    <a:cubicBezTo>
                      <a:pt x="3393" y="20709"/>
                      <a:pt x="3374" y="20802"/>
                      <a:pt x="3374" y="20900"/>
                    </a:cubicBezTo>
                    <a:cubicBezTo>
                      <a:pt x="3374" y="21287"/>
                      <a:pt x="3648" y="21600"/>
                      <a:pt x="3986" y="21600"/>
                    </a:cubicBezTo>
                    <a:cubicBezTo>
                      <a:pt x="4049" y="21600"/>
                      <a:pt x="4161" y="21580"/>
                      <a:pt x="4158" y="21590"/>
                    </a:cubicBezTo>
                    <a:cubicBezTo>
                      <a:pt x="6268" y="21195"/>
                      <a:pt x="8255" y="18979"/>
                      <a:pt x="8716" y="18338"/>
                    </a:cubicBezTo>
                    <a:cubicBezTo>
                      <a:pt x="9391" y="18451"/>
                      <a:pt x="10086" y="18514"/>
                      <a:pt x="10800" y="18514"/>
                    </a:cubicBezTo>
                    <a:cubicBezTo>
                      <a:pt x="16764" y="18514"/>
                      <a:pt x="21600" y="14369"/>
                      <a:pt x="21600" y="9257"/>
                    </a:cubicBezTo>
                    <a:cubicBezTo>
                      <a:pt x="21600" y="4144"/>
                      <a:pt x="16764" y="0"/>
                      <a:pt x="10800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96857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03.orm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思想的引入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60254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学习目标：理解</a:t>
            </a:r>
            <a:r>
              <a:rPr lang="en-US" altLang="zh-CN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orm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实体与表属性与字段关系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掌握程度：理解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18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3" name="圆角矩形 92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无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6" name="椭圆 95"/>
          <p:cNvSpPr/>
          <p:nvPr/>
        </p:nvSpPr>
        <p:spPr>
          <a:xfrm>
            <a:off x="5194279" y="21639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97" name="椭圆 96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pic>
        <p:nvPicPr>
          <p:cNvPr id="26" name="图片 25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289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651160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学习目标：理解</a:t>
            </a:r>
            <a:r>
              <a:rPr lang="en-US" altLang="zh-CN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orm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思想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掌握程度：理解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28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04. </a:t>
            </a:r>
            <a:r>
              <a:rPr lang="en-US" altLang="zh-CN" sz="2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orm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思想的概述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5" name="圆角矩形 24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</p:txBody>
      </p:sp>
      <p:sp>
        <p:nvSpPr>
          <p:cNvPr id="26" name="椭圆 25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0" name="椭圆 29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31" name="椭圆 30"/>
          <p:cNvSpPr/>
          <p:nvPr/>
        </p:nvSpPr>
        <p:spPr>
          <a:xfrm>
            <a:off x="6084168" y="260648"/>
            <a:ext cx="232137" cy="232137"/>
          </a:xfrm>
          <a:prstGeom prst="ellipse">
            <a:avLst/>
          </a:prstGeom>
          <a:solidFill>
            <a:srgbClr val="643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S</a:t>
            </a:r>
            <a:endParaRPr lang="zh-CN" altLang="en-US" sz="1400" dirty="0"/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099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10239</TotalTime>
  <Words>2030</Words>
  <Application>Microsoft Office PowerPoint</Application>
  <PresentationFormat>全屏显示(4:3)</PresentationFormat>
  <Paragraphs>584</Paragraphs>
  <Slides>50</Slides>
  <Notes>41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50</vt:i4>
      </vt:variant>
    </vt:vector>
  </HeadingPairs>
  <TitlesOfParts>
    <vt:vector size="57" baseType="lpstr">
      <vt:lpstr>Lato</vt:lpstr>
      <vt:lpstr>宋体</vt:lpstr>
      <vt:lpstr>微软雅黑</vt:lpstr>
      <vt:lpstr>Arial</vt:lpstr>
      <vt:lpstr>Calibri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01.课程安排与今日内容介绍 </vt:lpstr>
      <vt:lpstr>02. 回顾jdbc操作完成保存用户</vt:lpstr>
      <vt:lpstr>PowerPoint 演示文稿</vt:lpstr>
      <vt:lpstr>03.orm思想的引入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Y s</cp:lastModifiedBy>
  <cp:revision>2025</cp:revision>
  <dcterms:created xsi:type="dcterms:W3CDTF">2015-06-29T07:19:00Z</dcterms:created>
  <dcterms:modified xsi:type="dcterms:W3CDTF">2018-05-17T04:02:59Z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2052-10.1.0.5777</vt:lpwstr>
  </property>
</Properties>
</file>