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8" r:id="rId12"/>
    <p:sldId id="269" r:id="rId13"/>
    <p:sldId id="265" r:id="rId14"/>
    <p:sldId id="266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F829AA2E-B0E8-4E58-9913-42B247992ED2}">
          <p14:sldIdLst>
            <p14:sldId id="256"/>
            <p14:sldId id="257"/>
          </p14:sldIdLst>
        </p14:section>
        <p14:section name="BigMap&amp;Schedule" id="{563433E4-BDB5-4CA5-B1F1-F0123FA2F70A}">
          <p14:sldIdLst>
            <p14:sldId id="258"/>
            <p14:sldId id="259"/>
          </p14:sldIdLst>
        </p14:section>
        <p14:section name="Scenario Request" id="{ED5838FC-6F99-2547-A7C2-DD61AAE4A2D4}">
          <p14:sldIdLst>
            <p14:sldId id="261"/>
          </p14:sldIdLst>
        </p14:section>
        <p14:section name="Hardware" id="{F641C032-AE84-8A4C-84C9-491024E8C9A3}">
          <p14:sldIdLst>
            <p14:sldId id="260"/>
            <p14:sldId id="262"/>
            <p14:sldId id="263"/>
            <p14:sldId id="264"/>
          </p14:sldIdLst>
        </p14:section>
        <p14:section name="hdpca-handson" id="{4151CC4D-4B6A-8A43-B0DC-07BB05727C3E}">
          <p14:sldIdLst>
            <p14:sldId id="267"/>
          </p14:sldIdLst>
        </p14:section>
        <p14:section name="hdpcd" id="{E6F12CF3-FEC3-0645-AF55-3997BF7DF202}">
          <p14:sldIdLst>
            <p14:sldId id="268"/>
          </p14:sldIdLst>
        </p14:section>
        <p14:section name="hdpcd-spark" id="{7676EA7C-1E18-9146-A34A-BB9C99BC7D9A}">
          <p14:sldIdLst>
            <p14:sldId id="269"/>
          </p14:sldIdLst>
        </p14:section>
        <p14:section name="Linux Part" id="{522FD653-F9F9-4B02-A7F2-D5F535FBE429}">
          <p14:sldIdLst>
            <p14:sldId id="265"/>
          </p14:sldIdLst>
        </p14:section>
        <p14:section name="About Hadoop" id="{17629ED1-F996-4FDE-B474-C619D69E9073}">
          <p14:sldIdLst>
            <p14:sldId id="266"/>
          </p14:sldIdLst>
        </p14:section>
        <p14:section name="HDFS" id="{750A67C0-640E-4725-9674-BC68B58C5B92}">
          <p14:sldIdLst/>
        </p14:section>
        <p14:section name="MapReduce" id="{3380BAA3-5197-46F3-AABA-49AB84F2EBB2}">
          <p14:sldIdLst/>
        </p14:section>
        <p14:section name="Yarn" id="{E196DF4B-7030-4D2E-AD1F-51561C591B04}">
          <p14:sldIdLst/>
        </p14:section>
        <p14:section name="Plan a Hadoop Cluster" id="{A2B002E4-C221-470D-8C5A-7D8DD91AF714}">
          <p14:sldIdLst/>
        </p14:section>
        <p14:section name="Install and config" id="{C7B46AB7-D0C5-4855-9AFE-3372F7F1753B}">
          <p14:sldIdLst/>
        </p14:section>
        <p14:section name="Client install and config" id="{D1A14000-D9DA-4B14-92D9-6AF79A27ECF3}">
          <p14:sldIdLst/>
        </p14:section>
        <p14:section name="Cluster Monidoring" id="{CFBC1B13-17DC-49A9-8CD9-069E013D52C8}">
          <p14:sldIdLst/>
        </p14:section>
        <p14:section name="Cluster Maintainance" id="{7282EC51-AA1A-47D2-A363-4FE0CABFB35E}">
          <p14:sldIdLst/>
        </p14:section>
        <p14:section name="【Later】TroubleShooting" id="{8DB0414C-134D-4644-95BD-E4CBCEB2687F}">
          <p14:sldIdLst/>
        </p14:section>
        <p14:section name="Security" id="{66593AE7-5393-4A7D-9705-2DB56C636144}">
          <p14:sldIdLst/>
        </p14:section>
        <p14:section name="【Later】Federation" id="{E6CEB228-A4CA-49FF-9DF2-801DF8B06A6B}">
          <p14:sldIdLst/>
        </p14:section>
        <p14:section name="Config File" id="{C1FBF328-E7AE-40D3-B4D8-963A7873B616}">
          <p14:sldIdLst/>
        </p14:section>
        <p14:section name="HDPCA" id="{8A22D63C-1488-4E04-B3EF-AEFF284F45E9}">
          <p14:sldIdLst/>
        </p14:section>
        <p14:section name="Hive" id="{1EDE150D-2025-4CBC-802B-E7AD5A46F2F5}">
          <p14:sldIdLst/>
        </p14:section>
        <p14:section name="Tez" id="{6839DBAD-62DB-484C-8541-8955C11784A4}">
          <p14:sldIdLst/>
        </p14:section>
        <p14:section name="Flume" id="{5D18B5FC-E25D-4DCB-82E4-94B65D0F6807}">
          <p14:sldIdLst/>
        </p14:section>
        <p14:section name="Sqoop" id="{5E775248-6CA8-4DF3-896E-CE575A6575EB}">
          <p14:sldIdLst/>
        </p14:section>
        <p14:section name="HBASE" id="{66040E4C-1731-4EBA-870C-D85B971FB079}">
          <p14:sldIdLst/>
        </p14:section>
        <p14:section name="Cassandra" id="{5083A27D-1472-4EAD-8DA8-6EC97EBB1D5E}">
          <p14:sldIdLst/>
        </p14:section>
        <p14:section name="Redis" id="{A6DEA93A-7FA4-4B27-986A-0D9DB7DE327B}">
          <p14:sldIdLst/>
        </p14:section>
        <p14:section name="Mongo" id="{612586EE-58B9-4508-8949-4784504AC8E5}">
          <p14:sldIdLst/>
        </p14:section>
        <p14:section name="Kylin" id="{F43C7A51-16B9-4B6E-B9C7-805BF773D0DF}">
          <p14:sldIdLst/>
        </p14:section>
        <p14:section name="Kafka" id="{C2647142-F517-4587-8DD6-E35D90542C15}">
          <p14:sldIdLst/>
        </p14:section>
        <p14:section name="Hue" id="{A188F2E0-7209-4E1D-892C-ACF35F45A2C1}">
          <p14:sldIdLst/>
        </p14:section>
        <p14:section name="Oozie" id="{8BB13AA3-1C98-4102-918B-3888B9B8E5ED}">
          <p14:sldIdLst/>
        </p14:section>
        <p14:section name="Kudu" id="{C6A0183E-9337-424F-9F1D-4B739D40C00F}">
          <p14:sldIdLst/>
        </p14:section>
        <p14:section name="Storm" id="{83CE4911-BE90-4017-A439-CCD173F05BF2}">
          <p14:sldIdLst/>
        </p14:section>
        <p14:section name="Heron" id="{60F8AAF0-A3D9-4A27-8560-1143DA3C37FD}">
          <p14:sldIdLst/>
        </p14:section>
        <p14:section name="Spark" id="{DCC67BCE-6CCC-453E-87E0-FAB8F4CD5EB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2E1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72" autoAdjust="0"/>
    <p:restoredTop sz="91744" autoAdjust="0"/>
  </p:normalViewPr>
  <p:slideViewPr>
    <p:cSldViewPr>
      <p:cViewPr>
        <p:scale>
          <a:sx n="101" d="100"/>
          <a:sy n="101" d="100"/>
        </p:scale>
        <p:origin x="688" y="10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74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FF00"/>
                </a:solidFill>
              </a:rPr>
              <a:t>Architect/Manager Project</a:t>
            </a:r>
            <a:endParaRPr kumimoji="1" lang="ja-JP" altLang="en-US" dirty="0">
              <a:solidFill>
                <a:srgbClr val="00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FF00"/>
                </a:solidFill>
              </a:rPr>
              <a:t>Xuanbin, Zhang</a:t>
            </a:r>
            <a:endParaRPr kumimoji="1" lang="ja-JP" altLang="en-US" dirty="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FF00"/>
                </a:solidFill>
              </a:rPr>
              <a:t>Agenda</a:t>
            </a:r>
            <a:endParaRPr kumimoji="1" lang="ja-JP" altLang="en-US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700808"/>
            <a:ext cx="10515600" cy="4536504"/>
          </a:xfrm>
        </p:spPr>
        <p:txBody>
          <a:bodyPr numCol="2">
            <a:normAutofit fontScale="62500" lnSpcReduction="20000"/>
          </a:bodyPr>
          <a:lstStyle/>
          <a:p>
            <a:r>
              <a:rPr lang="en-US" altLang="ja-JP" dirty="0" smtClean="0">
                <a:solidFill>
                  <a:srgbClr val="00FF00"/>
                </a:solidFill>
              </a:rPr>
              <a:t>Aws practice </a:t>
            </a:r>
            <a:r>
              <a:rPr lang="en-US" altLang="ja-JP" dirty="0" err="1" smtClean="0">
                <a:solidFill>
                  <a:srgbClr val="00FF00"/>
                </a:solidFill>
              </a:rPr>
              <a:t>env</a:t>
            </a:r>
            <a:r>
              <a:rPr lang="en-US" altLang="ja-JP" dirty="0" smtClean="0">
                <a:solidFill>
                  <a:srgbClr val="00FF00"/>
                </a:solidFill>
              </a:rPr>
              <a:t> prepare</a:t>
            </a:r>
          </a:p>
          <a:p>
            <a:r>
              <a:rPr lang="en-US" altLang="ja-JP" dirty="0">
                <a:solidFill>
                  <a:srgbClr val="00FF00"/>
                </a:solidFill>
              </a:rPr>
              <a:t>01_Configure a local HDP </a:t>
            </a:r>
            <a:r>
              <a:rPr lang="en-US" altLang="ja-JP" dirty="0" smtClean="0">
                <a:solidFill>
                  <a:srgbClr val="00FF00"/>
                </a:solidFill>
              </a:rPr>
              <a:t>repository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02_Install </a:t>
            </a:r>
            <a:r>
              <a:rPr lang="en-US" altLang="ja-JP" dirty="0" err="1">
                <a:solidFill>
                  <a:srgbClr val="00FF00"/>
                </a:solidFill>
              </a:rPr>
              <a:t>ambari</a:t>
            </a:r>
            <a:r>
              <a:rPr lang="en-US" altLang="ja-JP" dirty="0">
                <a:solidFill>
                  <a:srgbClr val="00FF00"/>
                </a:solidFill>
              </a:rPr>
              <a:t>-server and </a:t>
            </a:r>
            <a:r>
              <a:rPr lang="en-US" altLang="ja-JP" dirty="0" err="1" smtClean="0">
                <a:solidFill>
                  <a:srgbClr val="00FF00"/>
                </a:solidFill>
              </a:rPr>
              <a:t>ambari</a:t>
            </a:r>
            <a:r>
              <a:rPr lang="en-US" altLang="ja-JP" dirty="0" smtClean="0">
                <a:solidFill>
                  <a:srgbClr val="00FF00"/>
                </a:solidFill>
              </a:rPr>
              <a:t>-agent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03_Install </a:t>
            </a:r>
            <a:r>
              <a:rPr lang="en-US" altLang="ja-JP" dirty="0">
                <a:solidFill>
                  <a:srgbClr val="00FF00"/>
                </a:solidFill>
              </a:rPr>
              <a:t>HDP using the </a:t>
            </a:r>
            <a:r>
              <a:rPr lang="en-US" altLang="ja-JP" dirty="0" err="1">
                <a:solidFill>
                  <a:srgbClr val="00FF00"/>
                </a:solidFill>
              </a:rPr>
              <a:t>Ambari</a:t>
            </a:r>
            <a:r>
              <a:rPr lang="en-US" altLang="ja-JP" dirty="0">
                <a:solidFill>
                  <a:srgbClr val="00FF00"/>
                </a:solidFill>
              </a:rPr>
              <a:t> install </a:t>
            </a:r>
            <a:r>
              <a:rPr lang="en-US" altLang="ja-JP" dirty="0" smtClean="0">
                <a:solidFill>
                  <a:srgbClr val="00FF00"/>
                </a:solidFill>
              </a:rPr>
              <a:t>wizard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04_Add </a:t>
            </a:r>
            <a:r>
              <a:rPr lang="en-US" altLang="ja-JP" dirty="0">
                <a:solidFill>
                  <a:srgbClr val="00FF00"/>
                </a:solidFill>
              </a:rPr>
              <a:t>a new node to an existing </a:t>
            </a:r>
            <a:r>
              <a:rPr lang="en-US" altLang="ja-JP" dirty="0" smtClean="0">
                <a:solidFill>
                  <a:srgbClr val="00FF00"/>
                </a:solidFill>
              </a:rPr>
              <a:t>cluster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05_Decommission </a:t>
            </a:r>
            <a:r>
              <a:rPr lang="en-US" altLang="ja-JP" dirty="0">
                <a:solidFill>
                  <a:srgbClr val="00FF00"/>
                </a:solidFill>
              </a:rPr>
              <a:t>a </a:t>
            </a:r>
            <a:r>
              <a:rPr lang="en-US" altLang="ja-JP" dirty="0" smtClean="0">
                <a:solidFill>
                  <a:srgbClr val="00FF00"/>
                </a:solidFill>
              </a:rPr>
              <a:t>node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06_Add </a:t>
            </a:r>
            <a:r>
              <a:rPr lang="en-US" altLang="ja-JP" dirty="0">
                <a:solidFill>
                  <a:srgbClr val="00FF00"/>
                </a:solidFill>
              </a:rPr>
              <a:t>an HDP service to a cluster using </a:t>
            </a:r>
            <a:r>
              <a:rPr lang="en-US" altLang="ja-JP" dirty="0" err="1" smtClean="0">
                <a:solidFill>
                  <a:srgbClr val="00FF00"/>
                </a:solidFill>
              </a:rPr>
              <a:t>Ambari</a:t>
            </a:r>
            <a:endParaRPr lang="en-US" altLang="ja-JP" dirty="0" smtClean="0">
              <a:solidFill>
                <a:srgbClr val="00FF00"/>
              </a:solidFill>
            </a:endParaRPr>
          </a:p>
          <a:p>
            <a:r>
              <a:rPr lang="en-US" altLang="ja-JP" dirty="0" smtClean="0">
                <a:solidFill>
                  <a:srgbClr val="00FF00"/>
                </a:solidFill>
              </a:rPr>
              <a:t>07_Define </a:t>
            </a:r>
            <a:r>
              <a:rPr lang="en-US" altLang="ja-JP" dirty="0">
                <a:solidFill>
                  <a:srgbClr val="00FF00"/>
                </a:solidFill>
              </a:rPr>
              <a:t>and deploy a rack topology </a:t>
            </a:r>
            <a:r>
              <a:rPr lang="en-US" altLang="ja-JP" dirty="0" smtClean="0">
                <a:solidFill>
                  <a:srgbClr val="00FF00"/>
                </a:solidFill>
              </a:rPr>
              <a:t>script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08_Change </a:t>
            </a:r>
            <a:r>
              <a:rPr lang="en-US" altLang="ja-JP" dirty="0">
                <a:solidFill>
                  <a:srgbClr val="00FF00"/>
                </a:solidFill>
              </a:rPr>
              <a:t>the configuration of a service using </a:t>
            </a:r>
            <a:r>
              <a:rPr lang="en-US" altLang="ja-JP" dirty="0" err="1" smtClean="0">
                <a:solidFill>
                  <a:srgbClr val="00FF00"/>
                </a:solidFill>
              </a:rPr>
              <a:t>Ambari</a:t>
            </a:r>
            <a:endParaRPr lang="en-US" altLang="ja-JP" dirty="0" smtClean="0">
              <a:solidFill>
                <a:srgbClr val="00FF00"/>
              </a:solidFill>
            </a:endParaRPr>
          </a:p>
          <a:p>
            <a:r>
              <a:rPr lang="en-US" altLang="ja-JP" dirty="0" smtClean="0">
                <a:solidFill>
                  <a:srgbClr val="00FF00"/>
                </a:solidFill>
              </a:rPr>
              <a:t>09_Configure </a:t>
            </a:r>
            <a:r>
              <a:rPr lang="en-US" altLang="ja-JP" dirty="0">
                <a:solidFill>
                  <a:srgbClr val="00FF00"/>
                </a:solidFill>
              </a:rPr>
              <a:t>the Capacity </a:t>
            </a:r>
            <a:r>
              <a:rPr lang="en-US" altLang="ja-JP" dirty="0" smtClean="0">
                <a:solidFill>
                  <a:srgbClr val="00FF00"/>
                </a:solidFill>
              </a:rPr>
              <a:t>Scheduler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10_Configure </a:t>
            </a:r>
            <a:r>
              <a:rPr lang="en-US" altLang="ja-JP" dirty="0">
                <a:solidFill>
                  <a:srgbClr val="00FF00"/>
                </a:solidFill>
              </a:rPr>
              <a:t>the location of log files for </a:t>
            </a:r>
            <a:r>
              <a:rPr lang="en-US" altLang="ja-JP" dirty="0" smtClean="0">
                <a:solidFill>
                  <a:srgbClr val="00FF00"/>
                </a:solidFill>
              </a:rPr>
              <a:t>services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11_Create </a:t>
            </a:r>
            <a:r>
              <a:rPr lang="en-US" altLang="ja-JP" dirty="0">
                <a:solidFill>
                  <a:srgbClr val="00FF00"/>
                </a:solidFill>
              </a:rPr>
              <a:t>a home directory for a user and configure </a:t>
            </a:r>
            <a:r>
              <a:rPr lang="en-US" altLang="ja-JP" dirty="0" smtClean="0">
                <a:solidFill>
                  <a:srgbClr val="00FF00"/>
                </a:solidFill>
              </a:rPr>
              <a:t>permissions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12_Configure </a:t>
            </a:r>
            <a:r>
              <a:rPr lang="en-US" altLang="ja-JP" dirty="0">
                <a:solidFill>
                  <a:srgbClr val="00FF00"/>
                </a:solidFill>
              </a:rPr>
              <a:t>the include and exclude </a:t>
            </a:r>
            <a:r>
              <a:rPr lang="en-US" altLang="ja-JP" dirty="0" err="1">
                <a:solidFill>
                  <a:srgbClr val="00FF00"/>
                </a:solidFill>
              </a:rPr>
              <a:t>DataNode</a:t>
            </a:r>
            <a:r>
              <a:rPr lang="en-US" altLang="ja-JP" dirty="0">
                <a:solidFill>
                  <a:srgbClr val="00FF00"/>
                </a:solidFill>
              </a:rPr>
              <a:t> </a:t>
            </a:r>
            <a:r>
              <a:rPr lang="en-US" altLang="ja-JP" dirty="0" smtClean="0">
                <a:solidFill>
                  <a:srgbClr val="00FF00"/>
                </a:solidFill>
              </a:rPr>
              <a:t>files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13_Restart </a:t>
            </a:r>
            <a:r>
              <a:rPr lang="en-US" altLang="ja-JP" dirty="0">
                <a:solidFill>
                  <a:srgbClr val="00FF00"/>
                </a:solidFill>
              </a:rPr>
              <a:t>an HDP </a:t>
            </a:r>
            <a:r>
              <a:rPr lang="en-US" altLang="ja-JP" dirty="0" smtClean="0">
                <a:solidFill>
                  <a:srgbClr val="00FF00"/>
                </a:solidFill>
              </a:rPr>
              <a:t>service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14_View </a:t>
            </a:r>
            <a:r>
              <a:rPr lang="en-US" altLang="ja-JP" dirty="0">
                <a:solidFill>
                  <a:srgbClr val="00FF00"/>
                </a:solidFill>
              </a:rPr>
              <a:t>an application’s log </a:t>
            </a:r>
            <a:r>
              <a:rPr lang="en-US" altLang="ja-JP" dirty="0" smtClean="0">
                <a:solidFill>
                  <a:srgbClr val="00FF00"/>
                </a:solidFill>
              </a:rPr>
              <a:t>file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15_Configure </a:t>
            </a:r>
            <a:r>
              <a:rPr lang="en-US" altLang="ja-JP" dirty="0">
                <a:solidFill>
                  <a:srgbClr val="00FF00"/>
                </a:solidFill>
              </a:rPr>
              <a:t>and manage </a:t>
            </a:r>
            <a:r>
              <a:rPr lang="en-US" altLang="ja-JP" dirty="0" smtClean="0">
                <a:solidFill>
                  <a:srgbClr val="00FF00"/>
                </a:solidFill>
              </a:rPr>
              <a:t>alerts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16_Troubleshoot </a:t>
            </a:r>
            <a:r>
              <a:rPr lang="en-US" altLang="ja-JP" dirty="0">
                <a:solidFill>
                  <a:srgbClr val="00FF00"/>
                </a:solidFill>
              </a:rPr>
              <a:t>a failed </a:t>
            </a:r>
            <a:r>
              <a:rPr lang="en-US" altLang="ja-JP" dirty="0" smtClean="0">
                <a:solidFill>
                  <a:srgbClr val="00FF00"/>
                </a:solidFill>
              </a:rPr>
              <a:t>job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17_Configure </a:t>
            </a:r>
            <a:r>
              <a:rPr lang="en-US" altLang="ja-JP" dirty="0" err="1">
                <a:solidFill>
                  <a:srgbClr val="00FF00"/>
                </a:solidFill>
              </a:rPr>
              <a:t>NameNode</a:t>
            </a:r>
            <a:r>
              <a:rPr lang="en-US" altLang="ja-JP" dirty="0">
                <a:solidFill>
                  <a:srgbClr val="00FF00"/>
                </a:solidFill>
              </a:rPr>
              <a:t> </a:t>
            </a:r>
            <a:r>
              <a:rPr lang="en-US" altLang="ja-JP" dirty="0" smtClean="0">
                <a:solidFill>
                  <a:srgbClr val="00FF00"/>
                </a:solidFill>
              </a:rPr>
              <a:t>HA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18_Configure </a:t>
            </a:r>
            <a:r>
              <a:rPr lang="en-US" altLang="ja-JP" dirty="0" err="1">
                <a:solidFill>
                  <a:srgbClr val="00FF00"/>
                </a:solidFill>
              </a:rPr>
              <a:t>ResourceManager</a:t>
            </a:r>
            <a:r>
              <a:rPr lang="en-US" altLang="ja-JP" dirty="0">
                <a:solidFill>
                  <a:srgbClr val="00FF00"/>
                </a:solidFill>
              </a:rPr>
              <a:t> </a:t>
            </a:r>
            <a:r>
              <a:rPr lang="en-US" altLang="ja-JP" dirty="0" smtClean="0">
                <a:solidFill>
                  <a:srgbClr val="00FF00"/>
                </a:solidFill>
              </a:rPr>
              <a:t>HA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19_Copy </a:t>
            </a:r>
            <a:r>
              <a:rPr lang="en-US" altLang="ja-JP" dirty="0">
                <a:solidFill>
                  <a:srgbClr val="00FF00"/>
                </a:solidFill>
              </a:rPr>
              <a:t>data between two clusters using </a:t>
            </a:r>
            <a:r>
              <a:rPr lang="en-US" altLang="ja-JP" dirty="0" err="1" smtClean="0">
                <a:solidFill>
                  <a:srgbClr val="00FF00"/>
                </a:solidFill>
              </a:rPr>
              <a:t>distcp</a:t>
            </a:r>
            <a:endParaRPr lang="en-US" altLang="ja-JP" dirty="0" smtClean="0">
              <a:solidFill>
                <a:srgbClr val="00FF00"/>
              </a:solidFill>
            </a:endParaRPr>
          </a:p>
          <a:p>
            <a:r>
              <a:rPr lang="en-US" altLang="ja-JP" dirty="0" smtClean="0">
                <a:solidFill>
                  <a:srgbClr val="00FF00"/>
                </a:solidFill>
              </a:rPr>
              <a:t>20_Create </a:t>
            </a:r>
            <a:r>
              <a:rPr lang="en-US" altLang="ja-JP" dirty="0">
                <a:solidFill>
                  <a:srgbClr val="00FF00"/>
                </a:solidFill>
              </a:rPr>
              <a:t>a snapshot of an HDFS </a:t>
            </a:r>
            <a:r>
              <a:rPr lang="en-US" altLang="ja-JP" dirty="0" smtClean="0">
                <a:solidFill>
                  <a:srgbClr val="00FF00"/>
                </a:solidFill>
              </a:rPr>
              <a:t>directory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21_Recover </a:t>
            </a:r>
            <a:r>
              <a:rPr lang="en-US" altLang="ja-JP" dirty="0">
                <a:solidFill>
                  <a:srgbClr val="00FF00"/>
                </a:solidFill>
              </a:rPr>
              <a:t>a </a:t>
            </a:r>
            <a:r>
              <a:rPr lang="en-US" altLang="ja-JP" dirty="0" smtClean="0">
                <a:solidFill>
                  <a:srgbClr val="00FF00"/>
                </a:solidFill>
              </a:rPr>
              <a:t>snapshot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22_Configure </a:t>
            </a:r>
            <a:r>
              <a:rPr lang="en-US" altLang="ja-JP" dirty="0">
                <a:solidFill>
                  <a:srgbClr val="00FF00"/>
                </a:solidFill>
              </a:rPr>
              <a:t>HiveServer2 HA</a:t>
            </a:r>
            <a:endParaRPr lang="en-US" altLang="ja-JP" dirty="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8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FF00"/>
                </a:solidFill>
              </a:rPr>
              <a:t>Agenda</a:t>
            </a:r>
            <a:endParaRPr kumimoji="1" lang="ja-JP" altLang="en-US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700808"/>
            <a:ext cx="10515600" cy="4536504"/>
          </a:xfrm>
        </p:spPr>
        <p:txBody>
          <a:bodyPr numCol="2">
            <a:normAutofit/>
          </a:bodyPr>
          <a:lstStyle/>
          <a:p>
            <a:r>
              <a:rPr lang="en-US" altLang="ja-JP" dirty="0" smtClean="0">
                <a:solidFill>
                  <a:srgbClr val="00FF00"/>
                </a:solidFill>
              </a:rPr>
              <a:t>1.</a:t>
            </a:r>
            <a:endParaRPr lang="en-US" altLang="ja-JP" dirty="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5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FF00"/>
                </a:solidFill>
              </a:rPr>
              <a:t>Agenda</a:t>
            </a:r>
            <a:endParaRPr kumimoji="1" lang="ja-JP" altLang="en-US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700808"/>
            <a:ext cx="10515600" cy="4536504"/>
          </a:xfrm>
        </p:spPr>
        <p:txBody>
          <a:bodyPr numCol="2">
            <a:normAutofit fontScale="62500" lnSpcReduction="20000"/>
          </a:bodyPr>
          <a:lstStyle/>
          <a:p>
            <a:r>
              <a:rPr lang="en-US" altLang="ja-JP" dirty="0" smtClean="0">
                <a:solidFill>
                  <a:srgbClr val="00FF00"/>
                </a:solidFill>
              </a:rPr>
              <a:t>Aws practice </a:t>
            </a:r>
            <a:r>
              <a:rPr lang="en-US" altLang="ja-JP" dirty="0" err="1" smtClean="0">
                <a:solidFill>
                  <a:srgbClr val="00FF00"/>
                </a:solidFill>
              </a:rPr>
              <a:t>env</a:t>
            </a:r>
            <a:r>
              <a:rPr lang="en-US" altLang="ja-JP" dirty="0" smtClean="0">
                <a:solidFill>
                  <a:srgbClr val="00FF00"/>
                </a:solidFill>
              </a:rPr>
              <a:t> prepare</a:t>
            </a:r>
          </a:p>
          <a:p>
            <a:r>
              <a:rPr lang="en-US" altLang="ja-JP" dirty="0">
                <a:solidFill>
                  <a:srgbClr val="00FF00"/>
                </a:solidFill>
              </a:rPr>
              <a:t>01_Configure a local HDP </a:t>
            </a:r>
            <a:r>
              <a:rPr lang="en-US" altLang="ja-JP" dirty="0" smtClean="0">
                <a:solidFill>
                  <a:srgbClr val="00FF00"/>
                </a:solidFill>
              </a:rPr>
              <a:t>repository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02_Install </a:t>
            </a:r>
            <a:r>
              <a:rPr lang="en-US" altLang="ja-JP" dirty="0" err="1">
                <a:solidFill>
                  <a:srgbClr val="00FF00"/>
                </a:solidFill>
              </a:rPr>
              <a:t>ambari</a:t>
            </a:r>
            <a:r>
              <a:rPr lang="en-US" altLang="ja-JP" dirty="0">
                <a:solidFill>
                  <a:srgbClr val="00FF00"/>
                </a:solidFill>
              </a:rPr>
              <a:t>-server and </a:t>
            </a:r>
            <a:r>
              <a:rPr lang="en-US" altLang="ja-JP" dirty="0" err="1" smtClean="0">
                <a:solidFill>
                  <a:srgbClr val="00FF00"/>
                </a:solidFill>
              </a:rPr>
              <a:t>ambari</a:t>
            </a:r>
            <a:r>
              <a:rPr lang="en-US" altLang="ja-JP" dirty="0" smtClean="0">
                <a:solidFill>
                  <a:srgbClr val="00FF00"/>
                </a:solidFill>
              </a:rPr>
              <a:t>-agent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03_Install </a:t>
            </a:r>
            <a:r>
              <a:rPr lang="en-US" altLang="ja-JP" dirty="0">
                <a:solidFill>
                  <a:srgbClr val="00FF00"/>
                </a:solidFill>
              </a:rPr>
              <a:t>HDP using the </a:t>
            </a:r>
            <a:r>
              <a:rPr lang="en-US" altLang="ja-JP" dirty="0" err="1">
                <a:solidFill>
                  <a:srgbClr val="00FF00"/>
                </a:solidFill>
              </a:rPr>
              <a:t>Ambari</a:t>
            </a:r>
            <a:r>
              <a:rPr lang="en-US" altLang="ja-JP" dirty="0">
                <a:solidFill>
                  <a:srgbClr val="00FF00"/>
                </a:solidFill>
              </a:rPr>
              <a:t> install </a:t>
            </a:r>
            <a:r>
              <a:rPr lang="en-US" altLang="ja-JP" dirty="0" smtClean="0">
                <a:solidFill>
                  <a:srgbClr val="00FF00"/>
                </a:solidFill>
              </a:rPr>
              <a:t>wizard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04_Add </a:t>
            </a:r>
            <a:r>
              <a:rPr lang="en-US" altLang="ja-JP" dirty="0">
                <a:solidFill>
                  <a:srgbClr val="00FF00"/>
                </a:solidFill>
              </a:rPr>
              <a:t>a new node to an existing </a:t>
            </a:r>
            <a:r>
              <a:rPr lang="en-US" altLang="ja-JP" dirty="0" smtClean="0">
                <a:solidFill>
                  <a:srgbClr val="00FF00"/>
                </a:solidFill>
              </a:rPr>
              <a:t>cluster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05_Decommission </a:t>
            </a:r>
            <a:r>
              <a:rPr lang="en-US" altLang="ja-JP" dirty="0">
                <a:solidFill>
                  <a:srgbClr val="00FF00"/>
                </a:solidFill>
              </a:rPr>
              <a:t>a </a:t>
            </a:r>
            <a:r>
              <a:rPr lang="en-US" altLang="ja-JP" dirty="0" smtClean="0">
                <a:solidFill>
                  <a:srgbClr val="00FF00"/>
                </a:solidFill>
              </a:rPr>
              <a:t>node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06_Add </a:t>
            </a:r>
            <a:r>
              <a:rPr lang="en-US" altLang="ja-JP" dirty="0">
                <a:solidFill>
                  <a:srgbClr val="00FF00"/>
                </a:solidFill>
              </a:rPr>
              <a:t>an HDP service to a cluster using </a:t>
            </a:r>
            <a:r>
              <a:rPr lang="en-US" altLang="ja-JP" dirty="0" err="1" smtClean="0">
                <a:solidFill>
                  <a:srgbClr val="00FF00"/>
                </a:solidFill>
              </a:rPr>
              <a:t>Ambari</a:t>
            </a:r>
            <a:endParaRPr lang="en-US" altLang="ja-JP" dirty="0" smtClean="0">
              <a:solidFill>
                <a:srgbClr val="00FF00"/>
              </a:solidFill>
            </a:endParaRPr>
          </a:p>
          <a:p>
            <a:r>
              <a:rPr lang="en-US" altLang="ja-JP" dirty="0" smtClean="0">
                <a:solidFill>
                  <a:srgbClr val="00FF00"/>
                </a:solidFill>
              </a:rPr>
              <a:t>07_Define </a:t>
            </a:r>
            <a:r>
              <a:rPr lang="en-US" altLang="ja-JP" dirty="0">
                <a:solidFill>
                  <a:srgbClr val="00FF00"/>
                </a:solidFill>
              </a:rPr>
              <a:t>and deploy a rack topology </a:t>
            </a:r>
            <a:r>
              <a:rPr lang="en-US" altLang="ja-JP" dirty="0" smtClean="0">
                <a:solidFill>
                  <a:srgbClr val="00FF00"/>
                </a:solidFill>
              </a:rPr>
              <a:t>script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08_Change </a:t>
            </a:r>
            <a:r>
              <a:rPr lang="en-US" altLang="ja-JP" dirty="0">
                <a:solidFill>
                  <a:srgbClr val="00FF00"/>
                </a:solidFill>
              </a:rPr>
              <a:t>the configuration of a service using </a:t>
            </a:r>
            <a:r>
              <a:rPr lang="en-US" altLang="ja-JP" dirty="0" err="1" smtClean="0">
                <a:solidFill>
                  <a:srgbClr val="00FF00"/>
                </a:solidFill>
              </a:rPr>
              <a:t>Ambari</a:t>
            </a:r>
            <a:endParaRPr lang="en-US" altLang="ja-JP" dirty="0" smtClean="0">
              <a:solidFill>
                <a:srgbClr val="00FF00"/>
              </a:solidFill>
            </a:endParaRPr>
          </a:p>
          <a:p>
            <a:r>
              <a:rPr lang="en-US" altLang="ja-JP" dirty="0" smtClean="0">
                <a:solidFill>
                  <a:srgbClr val="00FF00"/>
                </a:solidFill>
              </a:rPr>
              <a:t>09_Configure </a:t>
            </a:r>
            <a:r>
              <a:rPr lang="en-US" altLang="ja-JP" dirty="0">
                <a:solidFill>
                  <a:srgbClr val="00FF00"/>
                </a:solidFill>
              </a:rPr>
              <a:t>the Capacity </a:t>
            </a:r>
            <a:r>
              <a:rPr lang="en-US" altLang="ja-JP" dirty="0" smtClean="0">
                <a:solidFill>
                  <a:srgbClr val="00FF00"/>
                </a:solidFill>
              </a:rPr>
              <a:t>Scheduler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10_Configure </a:t>
            </a:r>
            <a:r>
              <a:rPr lang="en-US" altLang="ja-JP" dirty="0">
                <a:solidFill>
                  <a:srgbClr val="00FF00"/>
                </a:solidFill>
              </a:rPr>
              <a:t>the location of log files for </a:t>
            </a:r>
            <a:r>
              <a:rPr lang="en-US" altLang="ja-JP" dirty="0" smtClean="0">
                <a:solidFill>
                  <a:srgbClr val="00FF00"/>
                </a:solidFill>
              </a:rPr>
              <a:t>services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11_Create </a:t>
            </a:r>
            <a:r>
              <a:rPr lang="en-US" altLang="ja-JP" dirty="0">
                <a:solidFill>
                  <a:srgbClr val="00FF00"/>
                </a:solidFill>
              </a:rPr>
              <a:t>a home directory for a user and configure </a:t>
            </a:r>
            <a:r>
              <a:rPr lang="en-US" altLang="ja-JP" dirty="0" smtClean="0">
                <a:solidFill>
                  <a:srgbClr val="00FF00"/>
                </a:solidFill>
              </a:rPr>
              <a:t>permissions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12_Configure </a:t>
            </a:r>
            <a:r>
              <a:rPr lang="en-US" altLang="ja-JP" dirty="0">
                <a:solidFill>
                  <a:srgbClr val="00FF00"/>
                </a:solidFill>
              </a:rPr>
              <a:t>the include and exclude </a:t>
            </a:r>
            <a:r>
              <a:rPr lang="en-US" altLang="ja-JP" dirty="0" err="1">
                <a:solidFill>
                  <a:srgbClr val="00FF00"/>
                </a:solidFill>
              </a:rPr>
              <a:t>DataNode</a:t>
            </a:r>
            <a:r>
              <a:rPr lang="en-US" altLang="ja-JP" dirty="0">
                <a:solidFill>
                  <a:srgbClr val="00FF00"/>
                </a:solidFill>
              </a:rPr>
              <a:t> </a:t>
            </a:r>
            <a:r>
              <a:rPr lang="en-US" altLang="ja-JP" dirty="0" smtClean="0">
                <a:solidFill>
                  <a:srgbClr val="00FF00"/>
                </a:solidFill>
              </a:rPr>
              <a:t>files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13_Restart </a:t>
            </a:r>
            <a:r>
              <a:rPr lang="en-US" altLang="ja-JP" dirty="0">
                <a:solidFill>
                  <a:srgbClr val="00FF00"/>
                </a:solidFill>
              </a:rPr>
              <a:t>an HDP </a:t>
            </a:r>
            <a:r>
              <a:rPr lang="en-US" altLang="ja-JP" dirty="0" smtClean="0">
                <a:solidFill>
                  <a:srgbClr val="00FF00"/>
                </a:solidFill>
              </a:rPr>
              <a:t>service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14_View </a:t>
            </a:r>
            <a:r>
              <a:rPr lang="en-US" altLang="ja-JP" dirty="0">
                <a:solidFill>
                  <a:srgbClr val="00FF00"/>
                </a:solidFill>
              </a:rPr>
              <a:t>an application’s log </a:t>
            </a:r>
            <a:r>
              <a:rPr lang="en-US" altLang="ja-JP" dirty="0" smtClean="0">
                <a:solidFill>
                  <a:srgbClr val="00FF00"/>
                </a:solidFill>
              </a:rPr>
              <a:t>file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15_Configure </a:t>
            </a:r>
            <a:r>
              <a:rPr lang="en-US" altLang="ja-JP" dirty="0">
                <a:solidFill>
                  <a:srgbClr val="00FF00"/>
                </a:solidFill>
              </a:rPr>
              <a:t>and manage </a:t>
            </a:r>
            <a:r>
              <a:rPr lang="en-US" altLang="ja-JP" dirty="0" smtClean="0">
                <a:solidFill>
                  <a:srgbClr val="00FF00"/>
                </a:solidFill>
              </a:rPr>
              <a:t>alerts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16_Troubleshoot </a:t>
            </a:r>
            <a:r>
              <a:rPr lang="en-US" altLang="ja-JP" dirty="0">
                <a:solidFill>
                  <a:srgbClr val="00FF00"/>
                </a:solidFill>
              </a:rPr>
              <a:t>a failed </a:t>
            </a:r>
            <a:r>
              <a:rPr lang="en-US" altLang="ja-JP" dirty="0" smtClean="0">
                <a:solidFill>
                  <a:srgbClr val="00FF00"/>
                </a:solidFill>
              </a:rPr>
              <a:t>job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17_Configure </a:t>
            </a:r>
            <a:r>
              <a:rPr lang="en-US" altLang="ja-JP" dirty="0" err="1">
                <a:solidFill>
                  <a:srgbClr val="00FF00"/>
                </a:solidFill>
              </a:rPr>
              <a:t>NameNode</a:t>
            </a:r>
            <a:r>
              <a:rPr lang="en-US" altLang="ja-JP" dirty="0">
                <a:solidFill>
                  <a:srgbClr val="00FF00"/>
                </a:solidFill>
              </a:rPr>
              <a:t> </a:t>
            </a:r>
            <a:r>
              <a:rPr lang="en-US" altLang="ja-JP" dirty="0" smtClean="0">
                <a:solidFill>
                  <a:srgbClr val="00FF00"/>
                </a:solidFill>
              </a:rPr>
              <a:t>HA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18_Configure </a:t>
            </a:r>
            <a:r>
              <a:rPr lang="en-US" altLang="ja-JP" dirty="0" err="1">
                <a:solidFill>
                  <a:srgbClr val="00FF00"/>
                </a:solidFill>
              </a:rPr>
              <a:t>ResourceManager</a:t>
            </a:r>
            <a:r>
              <a:rPr lang="en-US" altLang="ja-JP" dirty="0">
                <a:solidFill>
                  <a:srgbClr val="00FF00"/>
                </a:solidFill>
              </a:rPr>
              <a:t> </a:t>
            </a:r>
            <a:r>
              <a:rPr lang="en-US" altLang="ja-JP" dirty="0" smtClean="0">
                <a:solidFill>
                  <a:srgbClr val="00FF00"/>
                </a:solidFill>
              </a:rPr>
              <a:t>HA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19_Copy </a:t>
            </a:r>
            <a:r>
              <a:rPr lang="en-US" altLang="ja-JP" dirty="0">
                <a:solidFill>
                  <a:srgbClr val="00FF00"/>
                </a:solidFill>
              </a:rPr>
              <a:t>data between two clusters using </a:t>
            </a:r>
            <a:r>
              <a:rPr lang="en-US" altLang="ja-JP" dirty="0" err="1" smtClean="0">
                <a:solidFill>
                  <a:srgbClr val="00FF00"/>
                </a:solidFill>
              </a:rPr>
              <a:t>distcp</a:t>
            </a:r>
            <a:endParaRPr lang="en-US" altLang="ja-JP" dirty="0" smtClean="0">
              <a:solidFill>
                <a:srgbClr val="00FF00"/>
              </a:solidFill>
            </a:endParaRPr>
          </a:p>
          <a:p>
            <a:r>
              <a:rPr lang="en-US" altLang="ja-JP" dirty="0" smtClean="0">
                <a:solidFill>
                  <a:srgbClr val="00FF00"/>
                </a:solidFill>
              </a:rPr>
              <a:t>20_Create </a:t>
            </a:r>
            <a:r>
              <a:rPr lang="en-US" altLang="ja-JP" dirty="0">
                <a:solidFill>
                  <a:srgbClr val="00FF00"/>
                </a:solidFill>
              </a:rPr>
              <a:t>a snapshot of an HDFS </a:t>
            </a:r>
            <a:r>
              <a:rPr lang="en-US" altLang="ja-JP" dirty="0" smtClean="0">
                <a:solidFill>
                  <a:srgbClr val="00FF00"/>
                </a:solidFill>
              </a:rPr>
              <a:t>directory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21_Recover </a:t>
            </a:r>
            <a:r>
              <a:rPr lang="en-US" altLang="ja-JP" dirty="0">
                <a:solidFill>
                  <a:srgbClr val="00FF00"/>
                </a:solidFill>
              </a:rPr>
              <a:t>a </a:t>
            </a:r>
            <a:r>
              <a:rPr lang="en-US" altLang="ja-JP" dirty="0" smtClean="0">
                <a:solidFill>
                  <a:srgbClr val="00FF00"/>
                </a:solidFill>
              </a:rPr>
              <a:t>snapshot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22_Configure </a:t>
            </a:r>
            <a:r>
              <a:rPr lang="en-US" altLang="ja-JP" dirty="0">
                <a:solidFill>
                  <a:srgbClr val="00FF00"/>
                </a:solidFill>
              </a:rPr>
              <a:t>HiveServer2 HA</a:t>
            </a:r>
            <a:endParaRPr lang="en-US" altLang="ja-JP" dirty="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1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FF00"/>
                </a:solidFill>
              </a:rPr>
              <a:t>Agenda</a:t>
            </a:r>
            <a:endParaRPr kumimoji="1" lang="ja-JP" altLang="en-US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700808"/>
            <a:ext cx="10515600" cy="4536504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>
                <a:solidFill>
                  <a:srgbClr val="00FF00"/>
                </a:solidFill>
              </a:rPr>
              <a:t>Install(PXE + Kickstart)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Virtualization(KVM, Xen, </a:t>
            </a:r>
            <a:r>
              <a:rPr lang="en-US" altLang="ja-JP" dirty="0" err="1" smtClean="0">
                <a:solidFill>
                  <a:srgbClr val="00FF00"/>
                </a:solidFill>
              </a:rPr>
              <a:t>Virtualbox</a:t>
            </a:r>
            <a:r>
              <a:rPr lang="en-US" altLang="ja-JP" dirty="0" smtClean="0">
                <a:solidFill>
                  <a:srgbClr val="00FF00"/>
                </a:solidFill>
              </a:rPr>
              <a:t>, vagrant)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OS Optimization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100 commands(filesystem, management, network, monitor</a:t>
            </a:r>
            <a:r>
              <a:rPr lang="mr-IN" altLang="ja-JP" dirty="0" smtClean="0">
                <a:solidFill>
                  <a:srgbClr val="00FF00"/>
                </a:solidFill>
              </a:rPr>
              <a:t>…</a:t>
            </a:r>
            <a:r>
              <a:rPr lang="en-US" altLang="ja-JP" dirty="0" smtClean="0">
                <a:solidFill>
                  <a:srgbClr val="00FF00"/>
                </a:solidFill>
              </a:rPr>
              <a:t>)</a:t>
            </a:r>
          </a:p>
          <a:p>
            <a:r>
              <a:rPr kumimoji="1" lang="en-US" altLang="ja-JP" dirty="0" smtClean="0">
                <a:solidFill>
                  <a:srgbClr val="00FF00"/>
                </a:solidFill>
              </a:rPr>
              <a:t>Automation(</a:t>
            </a:r>
            <a:r>
              <a:rPr kumimoji="1" lang="en-US" altLang="ja-JP" dirty="0" err="1" smtClean="0">
                <a:solidFill>
                  <a:srgbClr val="00FF00"/>
                </a:solidFill>
              </a:rPr>
              <a:t>Ansible</a:t>
            </a:r>
            <a:r>
              <a:rPr kumimoji="1" lang="en-US" altLang="ja-JP" dirty="0" smtClean="0">
                <a:solidFill>
                  <a:srgbClr val="00FF00"/>
                </a:solidFill>
              </a:rPr>
              <a:t>, </a:t>
            </a:r>
            <a:r>
              <a:rPr kumimoji="1" lang="en-US" altLang="ja-JP" dirty="0" err="1" smtClean="0">
                <a:solidFill>
                  <a:srgbClr val="00FF00"/>
                </a:solidFill>
              </a:rPr>
              <a:t>slatstack</a:t>
            </a:r>
            <a:r>
              <a:rPr kumimoji="1" lang="en-US" altLang="ja-JP" dirty="0" smtClean="0">
                <a:solidFill>
                  <a:srgbClr val="00FF00"/>
                </a:solidFill>
              </a:rPr>
              <a:t>, Chef)</a:t>
            </a:r>
          </a:p>
          <a:p>
            <a:r>
              <a:rPr lang="en-US" altLang="ja-JP" dirty="0" err="1" smtClean="0">
                <a:solidFill>
                  <a:srgbClr val="00FF00"/>
                </a:solidFill>
              </a:rPr>
              <a:t>Zabbix</a:t>
            </a:r>
            <a:r>
              <a:rPr lang="en-US" altLang="ja-JP" dirty="0" smtClean="0">
                <a:solidFill>
                  <a:srgbClr val="00FF00"/>
                </a:solidFill>
              </a:rPr>
              <a:t>, </a:t>
            </a:r>
            <a:r>
              <a:rPr lang="en-US" altLang="ja-JP" dirty="0" err="1" smtClean="0">
                <a:solidFill>
                  <a:srgbClr val="00FF00"/>
                </a:solidFill>
              </a:rPr>
              <a:t>Shinken</a:t>
            </a:r>
            <a:endParaRPr lang="en-US" altLang="ja-JP" dirty="0">
              <a:solidFill>
                <a:srgbClr val="00FF00"/>
              </a:solidFill>
            </a:endParaRPr>
          </a:p>
          <a:p>
            <a:r>
              <a:rPr lang="en-US" altLang="ja-JP" dirty="0" smtClean="0">
                <a:solidFill>
                  <a:srgbClr val="00FF00"/>
                </a:solidFill>
              </a:rPr>
              <a:t>Yum repo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Rpm Package</a:t>
            </a:r>
          </a:p>
          <a:p>
            <a:r>
              <a:rPr lang="en-US" altLang="zh-CN" dirty="0" smtClean="0">
                <a:solidFill>
                  <a:srgbClr val="00FF00"/>
                </a:solidFill>
              </a:rPr>
              <a:t>50</a:t>
            </a:r>
            <a:r>
              <a:rPr lang="zh-CN" altLang="en-US" dirty="0" smtClean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nodes</a:t>
            </a:r>
            <a:r>
              <a:rPr lang="zh-CN" altLang="en-US" dirty="0" smtClean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server</a:t>
            </a:r>
            <a:r>
              <a:rPr lang="zh-CN" altLang="en-US" dirty="0" smtClean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arch</a:t>
            </a:r>
            <a:r>
              <a:rPr lang="zh-CN" altLang="en-US" dirty="0" smtClean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design</a:t>
            </a:r>
            <a:endParaRPr lang="en-US" altLang="ja-JP" dirty="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FF00"/>
                </a:solidFill>
              </a:rPr>
              <a:t>Agenda</a:t>
            </a:r>
            <a:endParaRPr kumimoji="1" lang="ja-JP" altLang="en-US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700808"/>
            <a:ext cx="10515600" cy="453650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FF00"/>
                </a:solidFill>
              </a:rPr>
              <a:t>Distributed</a:t>
            </a:r>
            <a:r>
              <a:rPr lang="zh-CN" altLang="en-US" dirty="0" smtClean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File</a:t>
            </a:r>
            <a:r>
              <a:rPr lang="zh-CN" altLang="en-US" dirty="0" smtClean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System</a:t>
            </a:r>
          </a:p>
          <a:p>
            <a:pPr lvl="1"/>
            <a:r>
              <a:rPr lang="en-US" altLang="zh-CN" dirty="0" smtClean="0">
                <a:solidFill>
                  <a:srgbClr val="00FF00"/>
                </a:solidFill>
              </a:rPr>
              <a:t>HDFS</a:t>
            </a:r>
          </a:p>
          <a:p>
            <a:r>
              <a:rPr lang="en-US" altLang="zh-CN" dirty="0">
                <a:solidFill>
                  <a:srgbClr val="00FF00"/>
                </a:solidFill>
              </a:rPr>
              <a:t>Distributed</a:t>
            </a:r>
            <a:r>
              <a:rPr lang="zh-CN" altLang="en-US" dirty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Yarn</a:t>
            </a:r>
          </a:p>
          <a:p>
            <a:endParaRPr lang="en-US" altLang="ja-JP" dirty="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28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FF00"/>
                </a:solidFill>
              </a:rPr>
              <a:t>Agenda</a:t>
            </a:r>
            <a:endParaRPr kumimoji="1" lang="ja-JP" altLang="en-US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700808"/>
            <a:ext cx="10515600" cy="4536504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smtClean="0">
                <a:solidFill>
                  <a:srgbClr val="00FF00"/>
                </a:solidFill>
              </a:rPr>
              <a:t>Big Map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Schedule</a:t>
            </a:r>
          </a:p>
          <a:p>
            <a:r>
              <a:rPr lang="en-US" altLang="zh-CN" dirty="0" smtClean="0">
                <a:solidFill>
                  <a:srgbClr val="00FF00"/>
                </a:solidFill>
              </a:rPr>
              <a:t>Hardware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OS</a:t>
            </a:r>
          </a:p>
          <a:p>
            <a:r>
              <a:rPr lang="en-US" altLang="ja-JP" dirty="0" err="1" smtClean="0">
                <a:solidFill>
                  <a:srgbClr val="00FF00"/>
                </a:solidFill>
              </a:rPr>
              <a:t>Hadoop</a:t>
            </a:r>
            <a:endParaRPr lang="en-US" altLang="ja-JP" dirty="0" smtClean="0">
              <a:solidFill>
                <a:srgbClr val="00FF00"/>
              </a:solidFill>
            </a:endParaRPr>
          </a:p>
          <a:p>
            <a:r>
              <a:rPr lang="en-US" altLang="ja-JP" dirty="0" smtClean="0">
                <a:solidFill>
                  <a:srgbClr val="00FF00"/>
                </a:solidFill>
              </a:rPr>
              <a:t>AWS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Data Lake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BI—Tableau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PMP</a:t>
            </a:r>
          </a:p>
          <a:p>
            <a:r>
              <a:rPr lang="en-US" altLang="ja-JP" dirty="0" smtClean="0">
                <a:solidFill>
                  <a:srgbClr val="00FF00"/>
                </a:solidFill>
              </a:rPr>
              <a:t>Data analyze</a:t>
            </a:r>
          </a:p>
          <a:p>
            <a:endParaRPr kumimoji="1" lang="en-US" altLang="ja-JP" dirty="0" smtClean="0">
              <a:solidFill>
                <a:srgbClr val="00FF00"/>
              </a:solidFill>
            </a:endParaRPr>
          </a:p>
          <a:p>
            <a:endParaRPr kumimoji="1" lang="ja-JP" alt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3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423592" y="5877272"/>
            <a:ext cx="9145016" cy="70658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</a:rPr>
              <a:t>①</a:t>
            </a:r>
            <a:r>
              <a:rPr kumimoji="1" lang="en-US" altLang="ja-JP" sz="2400" b="1" dirty="0" err="1" smtClean="0">
                <a:solidFill>
                  <a:srgbClr val="00FF00"/>
                </a:solidFill>
              </a:rPr>
              <a:t>HardWare</a:t>
            </a:r>
            <a:endParaRPr kumimoji="1" lang="ja-JP" altLang="en-US" sz="2400" b="1" dirty="0">
              <a:solidFill>
                <a:srgbClr val="00FF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23592" y="5225930"/>
            <a:ext cx="9145016" cy="65134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</a:rPr>
              <a:t>②</a:t>
            </a:r>
            <a:r>
              <a:rPr kumimoji="1" lang="en-US" altLang="ja-JP" sz="2400" b="1" dirty="0" smtClean="0">
                <a:solidFill>
                  <a:srgbClr val="00FF00"/>
                </a:solidFill>
              </a:rPr>
              <a:t>OS</a:t>
            </a:r>
            <a:endParaRPr kumimoji="1" lang="ja-JP" altLang="en-US" sz="2400" b="1" dirty="0">
              <a:solidFill>
                <a:srgbClr val="00FF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23593" y="3412236"/>
            <a:ext cx="4104456" cy="181369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rgbClr val="FF0000"/>
                </a:solidFill>
              </a:rPr>
              <a:t>③</a:t>
            </a:r>
            <a:r>
              <a:rPr lang="en-US" altLang="ja-JP" sz="2400" b="1" dirty="0" err="1" smtClean="0">
                <a:solidFill>
                  <a:srgbClr val="00FF00"/>
                </a:solidFill>
              </a:rPr>
              <a:t>Hadoop</a:t>
            </a:r>
            <a:endParaRPr kumimoji="1" lang="ja-JP" altLang="en-US" sz="2400" b="1" dirty="0">
              <a:solidFill>
                <a:srgbClr val="00FF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28049" y="3412236"/>
            <a:ext cx="2880319" cy="181369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rgbClr val="FF0000"/>
                </a:solidFill>
              </a:rPr>
              <a:t>④</a:t>
            </a:r>
            <a:r>
              <a:rPr lang="en-US" altLang="ja-JP" sz="2400" b="1" dirty="0" smtClean="0">
                <a:solidFill>
                  <a:srgbClr val="00FF00"/>
                </a:solidFill>
              </a:rPr>
              <a:t>AWS</a:t>
            </a:r>
            <a:endParaRPr kumimoji="1" lang="ja-JP" altLang="en-US" sz="2400" b="1" dirty="0">
              <a:solidFill>
                <a:srgbClr val="00FF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95400" y="1645564"/>
            <a:ext cx="1728192" cy="502379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</a:rPr>
              <a:t>⑦</a:t>
            </a:r>
            <a:r>
              <a:rPr lang="en-US" altLang="ja-JP" sz="2400" b="1" dirty="0" smtClean="0">
                <a:solidFill>
                  <a:srgbClr val="00FF00"/>
                </a:solidFill>
              </a:rPr>
              <a:t>PMP</a:t>
            </a:r>
            <a:endParaRPr kumimoji="1" lang="ja-JP" altLang="en-US" sz="2400" b="1" dirty="0">
              <a:solidFill>
                <a:srgbClr val="00FF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39157" y="2564904"/>
            <a:ext cx="9145015" cy="84733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</a:rPr>
              <a:t>⑤</a:t>
            </a:r>
            <a:r>
              <a:rPr kumimoji="1" lang="en-US" altLang="ja-JP" sz="2400" b="1" dirty="0" err="1" smtClean="0">
                <a:solidFill>
                  <a:srgbClr val="00FF00"/>
                </a:solidFill>
              </a:rPr>
              <a:t>DataLake</a:t>
            </a:r>
            <a:endParaRPr kumimoji="1" lang="ja-JP" altLang="en-US" sz="2400" b="1" dirty="0">
              <a:solidFill>
                <a:srgbClr val="00FF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408368" y="3425730"/>
            <a:ext cx="2175804" cy="181369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rgbClr val="FF0000"/>
                </a:solidFill>
              </a:rPr>
              <a:t>⑨</a:t>
            </a:r>
            <a:r>
              <a:rPr lang="en-US" altLang="ja-JP" sz="2400" b="1" dirty="0" err="1" smtClean="0">
                <a:solidFill>
                  <a:srgbClr val="00FF00"/>
                </a:solidFill>
              </a:rPr>
              <a:t>Openstack</a:t>
            </a:r>
            <a:endParaRPr kumimoji="1" lang="ja-JP" altLang="en-US" sz="2400" b="1" dirty="0">
              <a:solidFill>
                <a:srgbClr val="00FF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423592" y="1645564"/>
            <a:ext cx="9145015" cy="91934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</a:rPr>
              <a:t>⑧</a:t>
            </a:r>
            <a:r>
              <a:rPr kumimoji="1" lang="en-US" altLang="ja-JP" sz="2400" b="1" dirty="0" smtClean="0">
                <a:solidFill>
                  <a:srgbClr val="00FF00"/>
                </a:solidFill>
              </a:rPr>
              <a:t>Data </a:t>
            </a:r>
            <a:r>
              <a:rPr lang="en-US" altLang="ja-JP" sz="2400" b="1" dirty="0" smtClean="0">
                <a:solidFill>
                  <a:srgbClr val="00FF00"/>
                </a:solidFill>
              </a:rPr>
              <a:t>analyze &amp; 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⑥</a:t>
            </a:r>
            <a:r>
              <a:rPr lang="en-US" altLang="ja-JP" sz="2400" b="1" dirty="0" smtClean="0">
                <a:solidFill>
                  <a:srgbClr val="00FF00"/>
                </a:solidFill>
              </a:rPr>
              <a:t>Display</a:t>
            </a:r>
            <a:r>
              <a:rPr kumimoji="1" lang="en-US" altLang="ja-JP" sz="2400" b="1" dirty="0" smtClean="0">
                <a:solidFill>
                  <a:srgbClr val="00FF00"/>
                </a:solidFill>
              </a:rPr>
              <a:t> </a:t>
            </a:r>
            <a:endParaRPr kumimoji="1" lang="ja-JP" altLang="en-US" sz="2400" b="1" dirty="0">
              <a:solidFill>
                <a:srgbClr val="00FF00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1325563"/>
          </a:xfrm>
        </p:spPr>
        <p:txBody>
          <a:bodyPr/>
          <a:lstStyle/>
          <a:p>
            <a:r>
              <a:rPr lang="en-US" altLang="ja-JP" dirty="0" smtClean="0">
                <a:solidFill>
                  <a:srgbClr val="00FF00"/>
                </a:solidFill>
              </a:rPr>
              <a:t>Architect/Manager Big Map</a:t>
            </a:r>
            <a:endParaRPr kumimoji="1" lang="ja-JP" alt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56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FF00"/>
                </a:solidFill>
              </a:rPr>
              <a:t>Schedule</a:t>
            </a:r>
            <a:endParaRPr kumimoji="1" lang="ja-JP" altLang="en-US" dirty="0">
              <a:solidFill>
                <a:srgbClr val="00FF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842043"/>
              </p:ext>
            </p:extLst>
          </p:nvPr>
        </p:nvGraphicFramePr>
        <p:xfrm>
          <a:off x="407368" y="1700808"/>
          <a:ext cx="11449263" cy="4450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45203"/>
                <a:gridCol w="545203"/>
                <a:gridCol w="545203"/>
                <a:gridCol w="545203"/>
                <a:gridCol w="545203"/>
                <a:gridCol w="545203"/>
                <a:gridCol w="545203"/>
                <a:gridCol w="545203"/>
                <a:gridCol w="545203"/>
                <a:gridCol w="545203"/>
                <a:gridCol w="545203"/>
                <a:gridCol w="545203"/>
                <a:gridCol w="545203"/>
                <a:gridCol w="545203"/>
                <a:gridCol w="545203"/>
                <a:gridCol w="545203"/>
                <a:gridCol w="545203"/>
                <a:gridCol w="545203"/>
                <a:gridCol w="545203"/>
                <a:gridCol w="545203"/>
                <a:gridCol w="545203"/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00FF00"/>
                          </a:solidFill>
                        </a:rPr>
                        <a:t>Items</a:t>
                      </a:r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00FF00"/>
                          </a:solidFill>
                        </a:rPr>
                        <a:t>Time Line</a:t>
                      </a:r>
                      <a:endParaRPr kumimoji="1" lang="ja-JP" altLang="en-US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zh-CN" b="1" dirty="0" smtClean="0">
                          <a:solidFill>
                            <a:srgbClr val="00FF00"/>
                          </a:solidFill>
                        </a:rPr>
                        <a:t>M</a:t>
                      </a:r>
                      <a:r>
                        <a:rPr kumimoji="1" lang="en-US" altLang="ja-JP" b="1" dirty="0" smtClean="0">
                          <a:solidFill>
                            <a:srgbClr val="00FF00"/>
                          </a:solidFill>
                        </a:rPr>
                        <a:t>8</a:t>
                      </a:r>
                      <a:endParaRPr kumimoji="1" lang="ja-JP" altLang="en-US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zh-CN" b="1" dirty="0" smtClean="0">
                          <a:solidFill>
                            <a:srgbClr val="00FF00"/>
                          </a:solidFill>
                        </a:rPr>
                        <a:t>M</a:t>
                      </a:r>
                      <a:r>
                        <a:rPr kumimoji="1" lang="en-US" altLang="ja-JP" b="1" dirty="0" smtClean="0">
                          <a:solidFill>
                            <a:srgbClr val="00FF00"/>
                          </a:solidFill>
                        </a:rPr>
                        <a:t>9</a:t>
                      </a:r>
                      <a:endParaRPr kumimoji="1" lang="ja-JP" altLang="en-US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zh-CN" b="1" dirty="0" smtClean="0">
                          <a:solidFill>
                            <a:srgbClr val="00FF00"/>
                          </a:solidFill>
                        </a:rPr>
                        <a:t>M</a:t>
                      </a:r>
                      <a:r>
                        <a:rPr kumimoji="1" lang="en-US" altLang="ja-JP" b="1" dirty="0" smtClean="0">
                          <a:solidFill>
                            <a:srgbClr val="00FF00"/>
                          </a:solidFill>
                        </a:rPr>
                        <a:t>10</a:t>
                      </a:r>
                      <a:endParaRPr kumimoji="1" lang="ja-JP" altLang="en-US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zh-CN" b="1" dirty="0" smtClean="0">
                          <a:solidFill>
                            <a:srgbClr val="00FF00"/>
                          </a:solidFill>
                        </a:rPr>
                        <a:t>M</a:t>
                      </a:r>
                      <a:r>
                        <a:rPr kumimoji="1" lang="en-US" altLang="ja-JP" b="1" dirty="0" smtClean="0">
                          <a:solidFill>
                            <a:srgbClr val="00FF00"/>
                          </a:solidFill>
                        </a:rPr>
                        <a:t>11</a:t>
                      </a:r>
                      <a:endParaRPr kumimoji="1" lang="ja-JP" altLang="en-US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zh-CN" b="1" dirty="0" smtClean="0">
                          <a:solidFill>
                            <a:srgbClr val="00FF00"/>
                          </a:solidFill>
                        </a:rPr>
                        <a:t>M</a:t>
                      </a:r>
                      <a:r>
                        <a:rPr kumimoji="1" lang="en-US" altLang="ja-JP" b="1" dirty="0" smtClean="0">
                          <a:solidFill>
                            <a:srgbClr val="00FF00"/>
                          </a:solidFill>
                        </a:rPr>
                        <a:t>12</a:t>
                      </a:r>
                      <a:endParaRPr kumimoji="1" lang="ja-JP" altLang="en-US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00FF00"/>
                          </a:solidFill>
                        </a:rPr>
                        <a:t>W1</a:t>
                      </a:r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00FF00"/>
                          </a:solidFill>
                        </a:rPr>
                        <a:t>W2</a:t>
                      </a:r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00FF00"/>
                          </a:solidFill>
                        </a:rPr>
                        <a:t>W3</a:t>
                      </a:r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00FF00"/>
                          </a:solidFill>
                        </a:rPr>
                        <a:t>W4</a:t>
                      </a:r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00FF00"/>
                          </a:solidFill>
                        </a:rPr>
                        <a:t>W1</a:t>
                      </a:r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00FF00"/>
                          </a:solidFill>
                        </a:rPr>
                        <a:t>W2</a:t>
                      </a:r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00FF00"/>
                          </a:solidFill>
                        </a:rPr>
                        <a:t>W3</a:t>
                      </a:r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00FF00"/>
                          </a:solidFill>
                        </a:rPr>
                        <a:t>W4</a:t>
                      </a:r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00FF00"/>
                          </a:solidFill>
                        </a:rPr>
                        <a:t>W1</a:t>
                      </a:r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00FF00"/>
                          </a:solidFill>
                        </a:rPr>
                        <a:t>W2</a:t>
                      </a:r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00FF00"/>
                          </a:solidFill>
                        </a:rPr>
                        <a:t>W3</a:t>
                      </a:r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00FF00"/>
                          </a:solidFill>
                        </a:rPr>
                        <a:t>W4</a:t>
                      </a:r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00FF00"/>
                          </a:solidFill>
                        </a:rPr>
                        <a:t>W1</a:t>
                      </a:r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00FF00"/>
                          </a:solidFill>
                        </a:rPr>
                        <a:t>W2</a:t>
                      </a:r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00FF00"/>
                          </a:solidFill>
                        </a:rPr>
                        <a:t>W3</a:t>
                      </a:r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00FF00"/>
                          </a:solidFill>
                        </a:rPr>
                        <a:t>W4</a:t>
                      </a:r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00FF00"/>
                          </a:solidFill>
                        </a:rPr>
                        <a:t>W1</a:t>
                      </a:r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00FF00"/>
                          </a:solidFill>
                        </a:rPr>
                        <a:t>W2</a:t>
                      </a:r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00FF00"/>
                          </a:solidFill>
                        </a:rPr>
                        <a:t>W3</a:t>
                      </a:r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00FF00"/>
                          </a:solidFill>
                        </a:rPr>
                        <a:t>W4</a:t>
                      </a:r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rgbClr val="FF0000"/>
                          </a:solidFill>
                        </a:rPr>
                        <a:t>①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rgbClr val="FF0000"/>
                          </a:solidFill>
                        </a:rPr>
                        <a:t>②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rgbClr val="FF0000"/>
                          </a:solidFill>
                        </a:rPr>
                        <a:t>③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rgbClr val="FF0000"/>
                          </a:solidFill>
                        </a:rPr>
                        <a:t>④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rgbClr val="FF0000"/>
                          </a:solidFill>
                        </a:rPr>
                        <a:t>⑤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rgbClr val="FF0000"/>
                          </a:solidFill>
                        </a:rPr>
                        <a:t>⑥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rgbClr val="FF0000"/>
                          </a:solidFill>
                        </a:rPr>
                        <a:t>⑦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rgbClr val="FF0000"/>
                          </a:solidFill>
                        </a:rPr>
                        <a:t>⑧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 smtClean="0">
                          <a:solidFill>
                            <a:srgbClr val="FF0000"/>
                          </a:solidFill>
                        </a:rPr>
                        <a:t>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983432" y="2867450"/>
            <a:ext cx="268738" cy="216024"/>
          </a:xfrm>
          <a:prstGeom prst="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ight Arrow 6"/>
          <p:cNvSpPr/>
          <p:nvPr/>
        </p:nvSpPr>
        <p:spPr>
          <a:xfrm>
            <a:off x="1191107" y="3256518"/>
            <a:ext cx="843417" cy="216024"/>
          </a:xfrm>
          <a:prstGeom prst="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ight Arrow 7"/>
          <p:cNvSpPr/>
          <p:nvPr/>
        </p:nvSpPr>
        <p:spPr>
          <a:xfrm>
            <a:off x="2063552" y="3630510"/>
            <a:ext cx="3202879" cy="216024"/>
          </a:xfrm>
          <a:prstGeom prst="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ight Arrow 8"/>
          <p:cNvSpPr/>
          <p:nvPr/>
        </p:nvSpPr>
        <p:spPr>
          <a:xfrm>
            <a:off x="5316513" y="4005064"/>
            <a:ext cx="1643583" cy="216024"/>
          </a:xfrm>
          <a:prstGeom prst="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ight Arrow 9"/>
          <p:cNvSpPr/>
          <p:nvPr/>
        </p:nvSpPr>
        <p:spPr>
          <a:xfrm>
            <a:off x="6960096" y="4365104"/>
            <a:ext cx="523695" cy="216024"/>
          </a:xfrm>
          <a:prstGeom prst="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ight Arrow 10"/>
          <p:cNvSpPr/>
          <p:nvPr/>
        </p:nvSpPr>
        <p:spPr>
          <a:xfrm>
            <a:off x="7536160" y="4753610"/>
            <a:ext cx="1020535" cy="216024"/>
          </a:xfrm>
          <a:prstGeom prst="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Right Arrow 11"/>
          <p:cNvSpPr/>
          <p:nvPr/>
        </p:nvSpPr>
        <p:spPr>
          <a:xfrm>
            <a:off x="8616280" y="5114212"/>
            <a:ext cx="2187609" cy="216024"/>
          </a:xfrm>
          <a:prstGeom prst="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7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FF00"/>
                </a:solidFill>
              </a:rPr>
              <a:t>Request</a:t>
            </a:r>
            <a:endParaRPr kumimoji="1" lang="ja-JP" altLang="en-US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700808"/>
            <a:ext cx="10515600" cy="4536504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FF00"/>
                </a:solidFill>
              </a:rPr>
              <a:t>20</a:t>
            </a:r>
            <a:r>
              <a:rPr lang="zh-CN" altLang="en-US" dirty="0">
                <a:solidFill>
                  <a:srgbClr val="00FF00"/>
                </a:solidFill>
              </a:rPr>
              <a:t> </a:t>
            </a:r>
            <a:r>
              <a:rPr lang="en-US" altLang="zh-CN" dirty="0">
                <a:solidFill>
                  <a:srgbClr val="00FF00"/>
                </a:solidFill>
              </a:rPr>
              <a:t>services</a:t>
            </a:r>
            <a:r>
              <a:rPr lang="zh-CN" altLang="en-US" dirty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will</a:t>
            </a:r>
            <a:r>
              <a:rPr lang="zh-CN" altLang="en-US" dirty="0" smtClean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use </a:t>
            </a:r>
            <a:r>
              <a:rPr lang="en-US" altLang="zh-CN" dirty="0">
                <a:solidFill>
                  <a:srgbClr val="00FF00"/>
                </a:solidFill>
              </a:rPr>
              <a:t>15PB</a:t>
            </a:r>
            <a:r>
              <a:rPr kumimoji="1" lang="zh-CN" altLang="en-US" dirty="0" smtClean="0">
                <a:solidFill>
                  <a:srgbClr val="00FF00"/>
                </a:solidFill>
              </a:rPr>
              <a:t> </a:t>
            </a:r>
            <a:r>
              <a:rPr kumimoji="1" lang="en-US" altLang="zh-CN" dirty="0" smtClean="0">
                <a:solidFill>
                  <a:srgbClr val="00FF00"/>
                </a:solidFill>
              </a:rPr>
              <a:t>data,</a:t>
            </a:r>
            <a:r>
              <a:rPr kumimoji="1" lang="zh-CN" altLang="en-US" dirty="0" smtClean="0">
                <a:solidFill>
                  <a:srgbClr val="00FF00"/>
                </a:solidFill>
              </a:rPr>
              <a:t> </a:t>
            </a:r>
            <a:r>
              <a:rPr kumimoji="1" lang="en-US" altLang="zh-CN" dirty="0" smtClean="0">
                <a:solidFill>
                  <a:srgbClr val="00FF00"/>
                </a:solidFill>
              </a:rPr>
              <a:t>please</a:t>
            </a:r>
            <a:r>
              <a:rPr kumimoji="1" lang="zh-CN" altLang="en-US" dirty="0" smtClean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choose</a:t>
            </a:r>
            <a:r>
              <a:rPr lang="zh-CN" altLang="en-US" dirty="0" smtClean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the</a:t>
            </a:r>
            <a:r>
              <a:rPr lang="zh-CN" altLang="en-US" dirty="0" smtClean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hardware,</a:t>
            </a:r>
            <a:r>
              <a:rPr lang="zh-CN" altLang="en-US" dirty="0" smtClean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design</a:t>
            </a:r>
            <a:r>
              <a:rPr lang="zh-CN" altLang="en-US" dirty="0" smtClean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the</a:t>
            </a:r>
            <a:r>
              <a:rPr lang="zh-CN" altLang="en-US" dirty="0" smtClean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data</a:t>
            </a:r>
            <a:r>
              <a:rPr lang="zh-CN" altLang="en-US" dirty="0" smtClean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center,</a:t>
            </a:r>
            <a:r>
              <a:rPr lang="zh-CN" altLang="en-US" dirty="0" smtClean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network,</a:t>
            </a:r>
            <a:r>
              <a:rPr lang="zh-CN" altLang="en-US" dirty="0" smtClean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OS,</a:t>
            </a:r>
            <a:r>
              <a:rPr lang="zh-CN" altLang="en-US" dirty="0" smtClean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big</a:t>
            </a:r>
            <a:r>
              <a:rPr lang="zh-CN" altLang="en-US" dirty="0" smtClean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data</a:t>
            </a:r>
            <a:r>
              <a:rPr lang="zh-CN" altLang="en-US" dirty="0" smtClean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platform.</a:t>
            </a:r>
          </a:p>
          <a:p>
            <a:pPr lvl="1"/>
            <a:r>
              <a:rPr lang="en-US" altLang="zh-CN" dirty="0" smtClean="0">
                <a:solidFill>
                  <a:srgbClr val="00FF00"/>
                </a:solidFill>
              </a:rPr>
              <a:t>1.</a:t>
            </a:r>
            <a:r>
              <a:rPr lang="zh-CN" altLang="en-US" dirty="0" smtClean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Hardware</a:t>
            </a:r>
          </a:p>
          <a:p>
            <a:pPr lvl="1"/>
            <a:r>
              <a:rPr kumimoji="1" lang="en-US" altLang="zh-CN" dirty="0" smtClean="0">
                <a:solidFill>
                  <a:srgbClr val="00FF00"/>
                </a:solidFill>
              </a:rPr>
              <a:t>2.</a:t>
            </a:r>
            <a:r>
              <a:rPr kumimoji="1" lang="zh-CN" altLang="en-US" dirty="0" smtClean="0">
                <a:solidFill>
                  <a:srgbClr val="00FF00"/>
                </a:solidFill>
              </a:rPr>
              <a:t> </a:t>
            </a:r>
            <a:r>
              <a:rPr kumimoji="1" lang="en-US" altLang="zh-CN" dirty="0" smtClean="0">
                <a:solidFill>
                  <a:srgbClr val="00FF00"/>
                </a:solidFill>
              </a:rPr>
              <a:t>Datacenter</a:t>
            </a:r>
            <a:r>
              <a:rPr kumimoji="1" lang="zh-CN" altLang="en-US" dirty="0" smtClean="0">
                <a:solidFill>
                  <a:srgbClr val="00FF00"/>
                </a:solidFill>
              </a:rPr>
              <a:t> </a:t>
            </a:r>
            <a:r>
              <a:rPr kumimoji="1" lang="en-US" altLang="zh-CN" dirty="0" smtClean="0">
                <a:solidFill>
                  <a:srgbClr val="00FF00"/>
                </a:solidFill>
              </a:rPr>
              <a:t>design</a:t>
            </a:r>
          </a:p>
          <a:p>
            <a:pPr lvl="1"/>
            <a:r>
              <a:rPr lang="en-US" altLang="zh-CN" dirty="0" smtClean="0">
                <a:solidFill>
                  <a:srgbClr val="00FF00"/>
                </a:solidFill>
              </a:rPr>
              <a:t>3.</a:t>
            </a:r>
            <a:r>
              <a:rPr lang="zh-CN" altLang="en-US" dirty="0" smtClean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network</a:t>
            </a:r>
            <a:r>
              <a:rPr lang="zh-CN" altLang="en-US" dirty="0" smtClean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design</a:t>
            </a:r>
          </a:p>
          <a:p>
            <a:pPr lvl="1"/>
            <a:r>
              <a:rPr kumimoji="1" lang="en-US" altLang="zh-CN" dirty="0" smtClean="0">
                <a:solidFill>
                  <a:srgbClr val="00FF00"/>
                </a:solidFill>
              </a:rPr>
              <a:t>4.</a:t>
            </a:r>
            <a:r>
              <a:rPr kumimoji="1" lang="zh-CN" altLang="en-US" dirty="0" smtClean="0">
                <a:solidFill>
                  <a:srgbClr val="00FF00"/>
                </a:solidFill>
              </a:rPr>
              <a:t> </a:t>
            </a:r>
            <a:r>
              <a:rPr kumimoji="1" lang="en-US" altLang="zh-CN" dirty="0" smtClean="0">
                <a:solidFill>
                  <a:srgbClr val="00FF00"/>
                </a:solidFill>
              </a:rPr>
              <a:t>OS</a:t>
            </a:r>
            <a:r>
              <a:rPr kumimoji="1" lang="zh-CN" altLang="en-US" dirty="0" smtClean="0">
                <a:solidFill>
                  <a:srgbClr val="00FF00"/>
                </a:solidFill>
              </a:rPr>
              <a:t> </a:t>
            </a:r>
            <a:r>
              <a:rPr kumimoji="1" lang="en-US" altLang="zh-CN" dirty="0" smtClean="0">
                <a:solidFill>
                  <a:srgbClr val="00FF00"/>
                </a:solidFill>
              </a:rPr>
              <a:t>design/automation</a:t>
            </a:r>
          </a:p>
          <a:p>
            <a:pPr lvl="1"/>
            <a:r>
              <a:rPr lang="en-US" altLang="zh-CN" dirty="0" smtClean="0">
                <a:solidFill>
                  <a:srgbClr val="00FF00"/>
                </a:solidFill>
              </a:rPr>
              <a:t>5.</a:t>
            </a:r>
            <a:r>
              <a:rPr lang="zh-CN" altLang="en-US" dirty="0" smtClean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OS</a:t>
            </a:r>
            <a:r>
              <a:rPr lang="zh-CN" altLang="en-US" dirty="0" smtClean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installation/Monitoring</a:t>
            </a:r>
          </a:p>
          <a:p>
            <a:pPr lvl="1"/>
            <a:r>
              <a:rPr kumimoji="1" lang="en-US" altLang="zh-CN" dirty="0" smtClean="0">
                <a:solidFill>
                  <a:srgbClr val="00FF00"/>
                </a:solidFill>
              </a:rPr>
              <a:t>6.</a:t>
            </a:r>
            <a:r>
              <a:rPr kumimoji="1" lang="zh-CN" altLang="en-US" dirty="0" smtClean="0">
                <a:solidFill>
                  <a:srgbClr val="00FF00"/>
                </a:solidFill>
              </a:rPr>
              <a:t> </a:t>
            </a:r>
            <a:r>
              <a:rPr kumimoji="1" lang="en-US" altLang="zh-CN" dirty="0" smtClean="0">
                <a:solidFill>
                  <a:srgbClr val="00FF00"/>
                </a:solidFill>
              </a:rPr>
              <a:t>Hadoop</a:t>
            </a:r>
            <a:r>
              <a:rPr kumimoji="1" lang="zh-CN" altLang="en-US" dirty="0" smtClean="0">
                <a:solidFill>
                  <a:srgbClr val="00FF00"/>
                </a:solidFill>
              </a:rPr>
              <a:t> </a:t>
            </a:r>
            <a:r>
              <a:rPr kumimoji="1" lang="en-US" altLang="zh-CN" dirty="0" smtClean="0">
                <a:solidFill>
                  <a:srgbClr val="00FF00"/>
                </a:solidFill>
              </a:rPr>
              <a:t>cluster</a:t>
            </a:r>
            <a:r>
              <a:rPr kumimoji="1" lang="zh-CN" altLang="en-US" dirty="0" smtClean="0">
                <a:solidFill>
                  <a:srgbClr val="00FF00"/>
                </a:solidFill>
              </a:rPr>
              <a:t> </a:t>
            </a:r>
            <a:r>
              <a:rPr kumimoji="1" lang="en-US" altLang="zh-CN" dirty="0" smtClean="0">
                <a:solidFill>
                  <a:srgbClr val="00FF00"/>
                </a:solidFill>
              </a:rPr>
              <a:t>design</a:t>
            </a:r>
          </a:p>
          <a:p>
            <a:pPr lvl="1"/>
            <a:r>
              <a:rPr lang="en-US" altLang="zh-CN" dirty="0" smtClean="0">
                <a:solidFill>
                  <a:srgbClr val="00FF00"/>
                </a:solidFill>
              </a:rPr>
              <a:t>7.</a:t>
            </a:r>
            <a:r>
              <a:rPr lang="zh-CN" altLang="en-US" dirty="0" smtClean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Hadoop</a:t>
            </a:r>
            <a:r>
              <a:rPr lang="zh-CN" altLang="en-US" dirty="0" smtClean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cluster</a:t>
            </a:r>
            <a:r>
              <a:rPr lang="zh-CN" altLang="en-US" dirty="0" smtClean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installation/Monitoring</a:t>
            </a:r>
          </a:p>
          <a:p>
            <a:pPr lvl="1"/>
            <a:r>
              <a:rPr kumimoji="1" lang="en-US" altLang="zh-CN" dirty="0" smtClean="0">
                <a:solidFill>
                  <a:srgbClr val="00FF00"/>
                </a:solidFill>
              </a:rPr>
              <a:t>8.</a:t>
            </a:r>
            <a:r>
              <a:rPr kumimoji="1" lang="zh-CN" altLang="en-US" dirty="0" smtClean="0">
                <a:solidFill>
                  <a:srgbClr val="00FF00"/>
                </a:solidFill>
              </a:rPr>
              <a:t> </a:t>
            </a:r>
            <a:r>
              <a:rPr kumimoji="1" lang="en-US" altLang="zh-CN" dirty="0" smtClean="0">
                <a:solidFill>
                  <a:srgbClr val="00FF00"/>
                </a:solidFill>
              </a:rPr>
              <a:t>Data lake</a:t>
            </a:r>
            <a:r>
              <a:rPr kumimoji="1" lang="zh-CN" altLang="en-US" dirty="0" smtClean="0">
                <a:solidFill>
                  <a:srgbClr val="00FF00"/>
                </a:solidFill>
              </a:rPr>
              <a:t> </a:t>
            </a:r>
            <a:r>
              <a:rPr kumimoji="1" lang="en-US" altLang="zh-CN" dirty="0" smtClean="0">
                <a:solidFill>
                  <a:srgbClr val="00FF00"/>
                </a:solidFill>
              </a:rPr>
              <a:t>design/implement</a:t>
            </a:r>
          </a:p>
          <a:p>
            <a:pPr lvl="1"/>
            <a:r>
              <a:rPr lang="en-US" altLang="zh-CN" dirty="0" smtClean="0">
                <a:solidFill>
                  <a:srgbClr val="00FF00"/>
                </a:solidFill>
              </a:rPr>
              <a:t>9.</a:t>
            </a:r>
            <a:r>
              <a:rPr lang="zh-CN" altLang="en-US" dirty="0" smtClean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Service</a:t>
            </a:r>
            <a:r>
              <a:rPr lang="zh-CN" altLang="en-US" dirty="0" smtClean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supply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FF00"/>
                </a:solidFill>
              </a:rPr>
              <a:t>Server</a:t>
            </a:r>
            <a:r>
              <a:rPr kumimoji="1" lang="zh-CN" altLang="en-US" dirty="0" smtClean="0">
                <a:solidFill>
                  <a:srgbClr val="00FF00"/>
                </a:solidFill>
              </a:rPr>
              <a:t> </a:t>
            </a:r>
            <a:r>
              <a:rPr kumimoji="1" lang="en-US" altLang="zh-CN" dirty="0" smtClean="0">
                <a:solidFill>
                  <a:srgbClr val="00FF00"/>
                </a:solidFill>
              </a:rPr>
              <a:t>component</a:t>
            </a:r>
            <a:endParaRPr kumimoji="1" lang="ja-JP" altLang="en-US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700808"/>
            <a:ext cx="10515600" cy="4536504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rgbClr val="00FF00"/>
                </a:solidFill>
              </a:rPr>
              <a:t>Power</a:t>
            </a:r>
          </a:p>
          <a:p>
            <a:r>
              <a:rPr lang="en-US" altLang="zh-CN" dirty="0" smtClean="0">
                <a:solidFill>
                  <a:srgbClr val="00FF00"/>
                </a:solidFill>
              </a:rPr>
              <a:t>CPU</a:t>
            </a:r>
          </a:p>
          <a:p>
            <a:r>
              <a:rPr kumimoji="1" lang="en-US" altLang="zh-CN" dirty="0" smtClean="0">
                <a:solidFill>
                  <a:srgbClr val="00FF00"/>
                </a:solidFill>
              </a:rPr>
              <a:t>Memory</a:t>
            </a:r>
          </a:p>
          <a:p>
            <a:r>
              <a:rPr lang="en-US" altLang="zh-CN" dirty="0" smtClean="0">
                <a:solidFill>
                  <a:srgbClr val="00FF00"/>
                </a:solidFill>
              </a:rPr>
              <a:t>Disk</a:t>
            </a:r>
          </a:p>
          <a:p>
            <a:r>
              <a:rPr kumimoji="1" lang="en-US" altLang="zh-CN" dirty="0" smtClean="0">
                <a:solidFill>
                  <a:srgbClr val="00FF00"/>
                </a:solidFill>
              </a:rPr>
              <a:t>Mother</a:t>
            </a:r>
            <a:r>
              <a:rPr kumimoji="1" lang="zh-CN" altLang="en-US" dirty="0" smtClean="0">
                <a:solidFill>
                  <a:srgbClr val="00FF00"/>
                </a:solidFill>
              </a:rPr>
              <a:t> </a:t>
            </a:r>
            <a:r>
              <a:rPr kumimoji="1" lang="en-US" altLang="zh-CN" dirty="0" smtClean="0">
                <a:solidFill>
                  <a:srgbClr val="00FF00"/>
                </a:solidFill>
              </a:rPr>
              <a:t>Board</a:t>
            </a:r>
          </a:p>
          <a:p>
            <a:r>
              <a:rPr lang="en-US" altLang="zh-CN" dirty="0" smtClean="0">
                <a:solidFill>
                  <a:srgbClr val="00FF00"/>
                </a:solidFill>
              </a:rPr>
              <a:t>Network</a:t>
            </a:r>
            <a:r>
              <a:rPr lang="zh-CN" altLang="en-US" dirty="0" smtClean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interface</a:t>
            </a:r>
            <a:r>
              <a:rPr lang="zh-CN" altLang="en-US" dirty="0" smtClean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Card</a:t>
            </a:r>
            <a:endParaRPr kumimoji="1" lang="ja-JP" alt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63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FF00"/>
                </a:solidFill>
              </a:rPr>
              <a:t>Switch</a:t>
            </a:r>
            <a:endParaRPr kumimoji="1" lang="ja-JP" altLang="en-US" dirty="0">
              <a:solidFill>
                <a:srgbClr val="00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2213708"/>
            <a:ext cx="6019920" cy="308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20" y="2217652"/>
            <a:ext cx="5181600" cy="308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5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FF00"/>
                </a:solidFill>
              </a:rPr>
              <a:t>Server</a:t>
            </a:r>
            <a:endParaRPr kumimoji="1" lang="ja-JP" altLang="en-US" dirty="0">
              <a:solidFill>
                <a:srgbClr val="00FF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9416" y="1700808"/>
            <a:ext cx="10515600" cy="4536504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>
                <a:solidFill>
                  <a:srgbClr val="00FF00"/>
                </a:solidFill>
              </a:rPr>
              <a:t>Dell</a:t>
            </a:r>
          </a:p>
          <a:p>
            <a:pPr lvl="1"/>
            <a:r>
              <a:rPr lang="en-US" altLang="zh-CN" dirty="0" smtClean="0">
                <a:solidFill>
                  <a:srgbClr val="00FF00"/>
                </a:solidFill>
              </a:rPr>
              <a:t>1U-R420,430,620,630</a:t>
            </a:r>
          </a:p>
          <a:p>
            <a:pPr lvl="1"/>
            <a:r>
              <a:rPr kumimoji="1" lang="en-US" altLang="zh-CN" dirty="0" smtClean="0">
                <a:solidFill>
                  <a:srgbClr val="00FF00"/>
                </a:solidFill>
              </a:rPr>
              <a:t>2U-R720,730,815</a:t>
            </a:r>
          </a:p>
          <a:p>
            <a:r>
              <a:rPr lang="en-US" altLang="zh-CN" dirty="0" smtClean="0">
                <a:solidFill>
                  <a:srgbClr val="00FF00"/>
                </a:solidFill>
              </a:rPr>
              <a:t>IBM</a:t>
            </a:r>
          </a:p>
          <a:p>
            <a:pPr lvl="1"/>
            <a:r>
              <a:rPr kumimoji="1" lang="en-US" altLang="zh-CN" dirty="0" smtClean="0">
                <a:solidFill>
                  <a:srgbClr val="00FF00"/>
                </a:solidFill>
              </a:rPr>
              <a:t>1U-3550</a:t>
            </a:r>
          </a:p>
          <a:p>
            <a:pPr lvl="1"/>
            <a:r>
              <a:rPr lang="en-US" altLang="zh-CN" dirty="0" smtClean="0">
                <a:solidFill>
                  <a:srgbClr val="00FF00"/>
                </a:solidFill>
              </a:rPr>
              <a:t>2U-3650</a:t>
            </a:r>
          </a:p>
          <a:p>
            <a:pPr lvl="1"/>
            <a:r>
              <a:rPr lang="en-US" altLang="zh-CN" dirty="0" smtClean="0">
                <a:solidFill>
                  <a:srgbClr val="00FF00"/>
                </a:solidFill>
              </a:rPr>
              <a:t>4U-</a:t>
            </a:r>
          </a:p>
          <a:p>
            <a:r>
              <a:rPr kumimoji="1" lang="en-US" altLang="zh-CN" dirty="0" smtClean="0">
                <a:solidFill>
                  <a:srgbClr val="00FF00"/>
                </a:solidFill>
              </a:rPr>
              <a:t>HP</a:t>
            </a:r>
          </a:p>
          <a:p>
            <a:pPr lvl="1"/>
            <a:r>
              <a:rPr lang="en-US" altLang="zh-CN" dirty="0" smtClean="0">
                <a:solidFill>
                  <a:srgbClr val="00FF00"/>
                </a:solidFill>
              </a:rPr>
              <a:t>2U-</a:t>
            </a:r>
          </a:p>
          <a:p>
            <a:r>
              <a:rPr kumimoji="1" lang="en-US" altLang="zh-CN" dirty="0" err="1" smtClean="0">
                <a:solidFill>
                  <a:srgbClr val="00FF00"/>
                </a:solidFill>
              </a:rPr>
              <a:t>Weihua</a:t>
            </a:r>
            <a:endParaRPr kumimoji="1" lang="en-US" altLang="zh-CN" dirty="0" smtClean="0">
              <a:solidFill>
                <a:srgbClr val="00FF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FF00"/>
                </a:solidFill>
              </a:rPr>
              <a:t>1U-</a:t>
            </a:r>
          </a:p>
          <a:p>
            <a:pPr lvl="1"/>
            <a:r>
              <a:rPr kumimoji="1" lang="en-US" altLang="zh-CN" dirty="0" smtClean="0">
                <a:solidFill>
                  <a:srgbClr val="00FF00"/>
                </a:solidFill>
              </a:rPr>
              <a:t>2U-U-</a:t>
            </a:r>
            <a:endParaRPr kumimoji="1" lang="ja-JP" alt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38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FF00"/>
                </a:solidFill>
              </a:rPr>
              <a:t>Remote</a:t>
            </a:r>
            <a:r>
              <a:rPr lang="zh-CN" altLang="en-US" dirty="0" smtClean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Control</a:t>
            </a:r>
            <a:endParaRPr kumimoji="1" lang="ja-JP" altLang="en-US" dirty="0">
              <a:solidFill>
                <a:srgbClr val="00FF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9416" y="1700808"/>
            <a:ext cx="10515600" cy="4536504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rgbClr val="00FF00"/>
                </a:solidFill>
              </a:rPr>
              <a:t>Dell</a:t>
            </a:r>
          </a:p>
          <a:p>
            <a:pPr lvl="1"/>
            <a:r>
              <a:rPr lang="en-US" altLang="zh-CN" dirty="0" err="1" smtClean="0">
                <a:solidFill>
                  <a:srgbClr val="00FF00"/>
                </a:solidFill>
              </a:rPr>
              <a:t>iDRAC</a:t>
            </a:r>
            <a:endParaRPr lang="en-US" altLang="zh-CN" dirty="0" smtClean="0">
              <a:solidFill>
                <a:srgbClr val="00FF00"/>
              </a:solidFill>
            </a:endParaRPr>
          </a:p>
          <a:p>
            <a:r>
              <a:rPr kumimoji="1" lang="en-US" altLang="zh-CN" dirty="0" smtClean="0">
                <a:solidFill>
                  <a:srgbClr val="00FF00"/>
                </a:solidFill>
              </a:rPr>
              <a:t>IBM</a:t>
            </a:r>
          </a:p>
          <a:p>
            <a:pPr lvl="1"/>
            <a:r>
              <a:rPr lang="en-US" altLang="zh-CN" dirty="0" smtClean="0">
                <a:solidFill>
                  <a:srgbClr val="00FF00"/>
                </a:solidFill>
              </a:rPr>
              <a:t>BMC</a:t>
            </a:r>
          </a:p>
          <a:p>
            <a:r>
              <a:rPr kumimoji="1" lang="en-US" altLang="zh-CN" dirty="0" smtClean="0">
                <a:solidFill>
                  <a:srgbClr val="00FF00"/>
                </a:solidFill>
              </a:rPr>
              <a:t>HP</a:t>
            </a:r>
          </a:p>
          <a:p>
            <a:pPr lvl="1"/>
            <a:r>
              <a:rPr lang="en-US" altLang="zh-CN" dirty="0" err="1" smtClean="0">
                <a:solidFill>
                  <a:srgbClr val="00FF00"/>
                </a:solidFill>
              </a:rPr>
              <a:t>iLO</a:t>
            </a:r>
            <a:endParaRPr kumimoji="1" lang="ja-JP" alt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2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20635</TotalTime>
  <Words>488</Words>
  <Application>Microsoft Macintosh PowerPoint</Application>
  <PresentationFormat>Widescreen</PresentationFormat>
  <Paragraphs>164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Mangal</vt:lpstr>
      <vt:lpstr>ＭＳ Ｐゴシック</vt:lpstr>
      <vt:lpstr>宋体</vt:lpstr>
      <vt:lpstr>Arial</vt:lpstr>
      <vt:lpstr>Office テーマ</vt:lpstr>
      <vt:lpstr>Architect/Manager Project</vt:lpstr>
      <vt:lpstr>Agenda</vt:lpstr>
      <vt:lpstr>Architect/Manager Big Map</vt:lpstr>
      <vt:lpstr>Schedule</vt:lpstr>
      <vt:lpstr>Request</vt:lpstr>
      <vt:lpstr>Server component</vt:lpstr>
      <vt:lpstr>Switch</vt:lpstr>
      <vt:lpstr>Server</vt:lpstr>
      <vt:lpstr>Remote Control</vt:lpstr>
      <vt:lpstr>Agenda</vt:lpstr>
      <vt:lpstr>Agenda</vt:lpstr>
      <vt:lpstr>Agenda</vt:lpstr>
      <vt:lpstr>Agenda</vt:lpstr>
      <vt:lpstr>Agenda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Architect Training</dc:title>
  <dc:creator>Zhang, Xuanbin | ECTD</dc:creator>
  <cp:lastModifiedBy>Microsoft Office User</cp:lastModifiedBy>
  <cp:revision>1261</cp:revision>
  <dcterms:created xsi:type="dcterms:W3CDTF">2016-10-04T11:40:00Z</dcterms:created>
  <dcterms:modified xsi:type="dcterms:W3CDTF">2017-08-02T21:09:32Z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1033-10.1.0.5783</vt:lpwstr>
  </property>
</Properties>
</file>