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wjr0102/PRNG_with_rule30.git" TargetMode="External"/><Relationship Id="rId3" Type="http://schemas.openxmlformats.org/officeDocument/2006/relationships/hyperlink" Target="https://csrc.nist.gov/projects/random-bit-generation/documentation-and-software" TargetMode="External"/><Relationship Id="rId4" Type="http://schemas.openxmlformats.org/officeDocument/2006/relationships/hyperlink" Target="http://www.wolfram.com/mathematica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cs.indiana.edu/~dgerman/2005midwestNKSconference/dgelbm.pdf" TargetMode="External"/><Relationship Id="rId3" Type="http://schemas.openxmlformats.org/officeDocument/2006/relationships/hyperlink" Target="https://csrc.nist.gov/Projects/Random-Bit-Generation/Documentation-and-Software/Guide-to-the-Statistical-Tests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ANDOM"/>
          <p:cNvSpPr txBox="1"/>
          <p:nvPr>
            <p:ph type="ctrTitle"/>
          </p:nvPr>
        </p:nvSpPr>
        <p:spPr>
          <a:xfrm>
            <a:off x="400704" y="3470277"/>
            <a:ext cx="12203392" cy="2533646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round/>
          </a:ln>
          <a:effectLst>
            <a:outerShdw sx="100000" sy="100000" kx="0" ky="0" algn="b" rotWithShape="0" blurRad="266700" dist="0" dir="0">
              <a:srgbClr val="000000">
                <a:alpha val="79921"/>
              </a:srgbClr>
            </a:outerShdw>
          </a:effectLst>
        </p:spPr>
        <p:txBody>
          <a:bodyPr/>
          <a:lstStyle>
            <a:lvl1pPr>
              <a:defRPr baseline="5357" cap="all" spc="2520" sz="168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RANDOM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seudo Random Number Gen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>
                <a:solidFill>
                  <a:schemeClr val="accent1"/>
                </a:solidFill>
              </a:defRPr>
            </a:lvl1pPr>
          </a:lstStyle>
          <a:p>
            <a:pPr/>
            <a:r>
              <a:t>Pseudo Random Number Generator</a:t>
            </a:r>
          </a:p>
        </p:txBody>
      </p:sp>
      <p:sp>
        <p:nvSpPr>
          <p:cNvPr id="157" name="Generating a sequence of numbers whose properties approximate the properties of sequences of random numb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Generating </a:t>
            </a:r>
            <a:r>
              <a:rPr>
                <a:solidFill>
                  <a:schemeClr val="accent1"/>
                </a:solidFill>
              </a:rPr>
              <a:t>a sequence of numbers</a:t>
            </a:r>
            <a:r>
              <a:t> whose properties approximate the properties of sequences of </a:t>
            </a:r>
            <a:r>
              <a:rPr>
                <a:solidFill>
                  <a:schemeClr val="accent1"/>
                </a:solidFill>
              </a:rPr>
              <a:t>random numbers</a:t>
            </a:r>
            <a:endParaRPr>
              <a:solidFill>
                <a:schemeClr val="accent1"/>
              </a:solidFill>
            </a:endParaRPr>
          </a:p>
          <a:p>
            <a:pPr lvl="1"/>
            <a:r>
              <a:t>Mostly, </a:t>
            </a:r>
            <a:r>
              <a:rPr>
                <a:solidFill>
                  <a:schemeClr val="accent1"/>
                </a:solidFill>
              </a:rPr>
              <a:t>X</a:t>
            </a:r>
            <a:r>
              <a:rPr baseline="-5999">
                <a:solidFill>
                  <a:schemeClr val="accent1"/>
                </a:solidFill>
              </a:rPr>
              <a:t>n</a:t>
            </a:r>
            <a:r>
              <a:rPr>
                <a:solidFill>
                  <a:schemeClr val="accent1"/>
                </a:solidFill>
              </a:rPr>
              <a:t> = f(X</a:t>
            </a:r>
            <a:r>
              <a:rPr baseline="-5999">
                <a:solidFill>
                  <a:schemeClr val="accent1"/>
                </a:solidFill>
              </a:rPr>
              <a:t>n-1</a:t>
            </a:r>
            <a:r>
              <a:rPr>
                <a:solidFill>
                  <a:schemeClr val="accent1"/>
                </a:solidFill>
              </a:rPr>
              <a:t>)</a:t>
            </a:r>
            <a:endParaRPr>
              <a:solidFill>
                <a:schemeClr val="accent1"/>
              </a:solidFill>
            </a:endParaRPr>
          </a:p>
          <a:p>
            <a:pPr/>
            <a:r>
              <a:t>It is not truly random but completely </a:t>
            </a:r>
            <a:r>
              <a:rPr>
                <a:solidFill>
                  <a:schemeClr val="accent1"/>
                </a:solidFill>
              </a:rPr>
              <a:t>determined</a:t>
            </a:r>
            <a:r>
              <a:t> by the initial value (</a:t>
            </a:r>
            <a:r>
              <a:rPr>
                <a:solidFill>
                  <a:schemeClr val="accent1"/>
                </a:solidFill>
              </a:rPr>
              <a:t>seed</a:t>
            </a:r>
            <a:r>
              <a:t>)</a:t>
            </a:r>
          </a:p>
          <a:p>
            <a:pPr/>
            <a:r>
              <a:t>Advantages:</a:t>
            </a:r>
          </a:p>
          <a:p>
            <a:pPr lvl="1">
              <a:defRPr>
                <a:solidFill>
                  <a:schemeClr val="accent1"/>
                </a:solidFill>
              </a:defRPr>
            </a:pPr>
            <a:r>
              <a:t>High efficiency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seudo Random Number Generator 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Pseudo Random Number Generator History</a:t>
            </a:r>
          </a:p>
        </p:txBody>
      </p:sp>
      <p:sp>
        <p:nvSpPr>
          <p:cNvPr id="160" name="Line"/>
          <p:cNvSpPr/>
          <p:nvPr/>
        </p:nvSpPr>
        <p:spPr>
          <a:xfrm>
            <a:off x="941882" y="5376490"/>
            <a:ext cx="111210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Line"/>
          <p:cNvSpPr/>
          <p:nvPr/>
        </p:nvSpPr>
        <p:spPr>
          <a:xfrm flipV="1">
            <a:off x="1432367" y="4846242"/>
            <a:ext cx="1" cy="5163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Line"/>
          <p:cNvSpPr/>
          <p:nvPr/>
        </p:nvSpPr>
        <p:spPr>
          <a:xfrm flipV="1">
            <a:off x="1586493" y="5059361"/>
            <a:ext cx="1" cy="3032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Line"/>
          <p:cNvSpPr/>
          <p:nvPr/>
        </p:nvSpPr>
        <p:spPr>
          <a:xfrm flipV="1">
            <a:off x="1740619" y="5059361"/>
            <a:ext cx="1" cy="3032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Line"/>
          <p:cNvSpPr/>
          <p:nvPr/>
        </p:nvSpPr>
        <p:spPr>
          <a:xfrm flipV="1">
            <a:off x="1894744" y="5059361"/>
            <a:ext cx="1" cy="3032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Line"/>
          <p:cNvSpPr/>
          <p:nvPr/>
        </p:nvSpPr>
        <p:spPr>
          <a:xfrm flipV="1">
            <a:off x="2048870" y="5059361"/>
            <a:ext cx="1" cy="3032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Line"/>
          <p:cNvSpPr/>
          <p:nvPr/>
        </p:nvSpPr>
        <p:spPr>
          <a:xfrm flipV="1">
            <a:off x="2202995" y="4846242"/>
            <a:ext cx="1" cy="5163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72" name="Group"/>
          <p:cNvGrpSpPr/>
          <p:nvPr/>
        </p:nvGrpSpPr>
        <p:grpSpPr>
          <a:xfrm>
            <a:off x="3920535" y="4846242"/>
            <a:ext cx="616503" cy="516368"/>
            <a:chOff x="0" y="0"/>
            <a:chExt cx="616502" cy="516366"/>
          </a:xfrm>
        </p:grpSpPr>
        <p:sp>
          <p:nvSpPr>
            <p:cNvPr id="167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78" name="Group"/>
          <p:cNvGrpSpPr/>
          <p:nvPr/>
        </p:nvGrpSpPr>
        <p:grpSpPr>
          <a:xfrm>
            <a:off x="3142521" y="4846242"/>
            <a:ext cx="616503" cy="516368"/>
            <a:chOff x="0" y="0"/>
            <a:chExt cx="616502" cy="516366"/>
          </a:xfrm>
        </p:grpSpPr>
        <p:sp>
          <p:nvSpPr>
            <p:cNvPr id="173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2364507" y="4846242"/>
            <a:ext cx="616503" cy="516368"/>
            <a:chOff x="0" y="0"/>
            <a:chExt cx="616502" cy="516366"/>
          </a:xfrm>
        </p:grpSpPr>
        <p:sp>
          <p:nvSpPr>
            <p:cNvPr id="179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4698548" y="4846242"/>
            <a:ext cx="616504" cy="516368"/>
            <a:chOff x="0" y="0"/>
            <a:chExt cx="616502" cy="516366"/>
          </a:xfrm>
        </p:grpSpPr>
        <p:sp>
          <p:nvSpPr>
            <p:cNvPr id="185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5476562" y="4846242"/>
            <a:ext cx="616503" cy="516368"/>
            <a:chOff x="0" y="0"/>
            <a:chExt cx="616502" cy="516366"/>
          </a:xfrm>
        </p:grpSpPr>
        <p:sp>
          <p:nvSpPr>
            <p:cNvPr id="191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6254576" y="4846242"/>
            <a:ext cx="616503" cy="516368"/>
            <a:chOff x="0" y="0"/>
            <a:chExt cx="616502" cy="516366"/>
          </a:xfrm>
        </p:grpSpPr>
        <p:sp>
          <p:nvSpPr>
            <p:cNvPr id="197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7032590" y="4846242"/>
            <a:ext cx="616503" cy="516368"/>
            <a:chOff x="0" y="0"/>
            <a:chExt cx="616502" cy="516366"/>
          </a:xfrm>
        </p:grpSpPr>
        <p:sp>
          <p:nvSpPr>
            <p:cNvPr id="203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7810603" y="4846242"/>
            <a:ext cx="616504" cy="516368"/>
            <a:chOff x="0" y="0"/>
            <a:chExt cx="616502" cy="516366"/>
          </a:xfrm>
        </p:grpSpPr>
        <p:sp>
          <p:nvSpPr>
            <p:cNvPr id="209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8588617" y="4846242"/>
            <a:ext cx="616503" cy="516368"/>
            <a:chOff x="0" y="0"/>
            <a:chExt cx="616502" cy="516366"/>
          </a:xfrm>
        </p:grpSpPr>
        <p:sp>
          <p:nvSpPr>
            <p:cNvPr id="215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9366631" y="4846242"/>
            <a:ext cx="616503" cy="516368"/>
            <a:chOff x="0" y="0"/>
            <a:chExt cx="616502" cy="516366"/>
          </a:xfrm>
        </p:grpSpPr>
        <p:sp>
          <p:nvSpPr>
            <p:cNvPr id="221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10144645" y="4846242"/>
            <a:ext cx="616503" cy="516368"/>
            <a:chOff x="0" y="0"/>
            <a:chExt cx="616502" cy="516366"/>
          </a:xfrm>
        </p:grpSpPr>
        <p:sp>
          <p:nvSpPr>
            <p:cNvPr id="227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10922658" y="4846242"/>
            <a:ext cx="616504" cy="516368"/>
            <a:chOff x="0" y="0"/>
            <a:chExt cx="616502" cy="516366"/>
          </a:xfrm>
        </p:grpSpPr>
        <p:sp>
          <p:nvSpPr>
            <p:cNvPr id="233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39" name="Line"/>
          <p:cNvSpPr/>
          <p:nvPr/>
        </p:nvSpPr>
        <p:spPr>
          <a:xfrm flipV="1">
            <a:off x="1116730" y="5059361"/>
            <a:ext cx="1" cy="3032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Line"/>
          <p:cNvSpPr/>
          <p:nvPr/>
        </p:nvSpPr>
        <p:spPr>
          <a:xfrm flipV="1">
            <a:off x="1270856" y="5059361"/>
            <a:ext cx="1" cy="3032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Line"/>
          <p:cNvSpPr/>
          <p:nvPr/>
        </p:nvSpPr>
        <p:spPr>
          <a:xfrm flipV="1">
            <a:off x="1424982" y="4846242"/>
            <a:ext cx="1" cy="5163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Line"/>
          <p:cNvSpPr/>
          <p:nvPr/>
        </p:nvSpPr>
        <p:spPr>
          <a:xfrm flipV="1">
            <a:off x="11700673" y="5059361"/>
            <a:ext cx="1" cy="3032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46" name="Group"/>
          <p:cNvGrpSpPr/>
          <p:nvPr/>
        </p:nvGrpSpPr>
        <p:grpSpPr>
          <a:xfrm>
            <a:off x="250047" y="3214941"/>
            <a:ext cx="2344556" cy="2755989"/>
            <a:chOff x="0" y="0"/>
            <a:chExt cx="2344555" cy="2755987"/>
          </a:xfrm>
        </p:grpSpPr>
        <p:sp>
          <p:nvSpPr>
            <p:cNvPr id="243" name="Middle-square method"/>
            <p:cNvSpPr txBox="1"/>
            <p:nvPr/>
          </p:nvSpPr>
          <p:spPr>
            <a:xfrm>
              <a:off x="0" y="0"/>
              <a:ext cx="2324470" cy="829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Middle-square method</a:t>
              </a:r>
            </a:p>
          </p:txBody>
        </p:sp>
        <p:sp>
          <p:nvSpPr>
            <p:cNvPr id="248" name="Connection Line"/>
            <p:cNvSpPr/>
            <p:nvPr/>
          </p:nvSpPr>
          <p:spPr>
            <a:xfrm>
              <a:off x="1167032" y="829358"/>
              <a:ext cx="10212" cy="882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5" name="1946"/>
            <p:cNvSpPr txBox="1"/>
            <p:nvPr/>
          </p:nvSpPr>
          <p:spPr>
            <a:xfrm>
              <a:off x="20085" y="2294928"/>
              <a:ext cx="2324471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1946</a:t>
              </a:r>
            </a:p>
          </p:txBody>
        </p:sp>
      </p:grpSp>
      <p:sp>
        <p:nvSpPr>
          <p:cNvPr id="247" name="Ruler"/>
          <p:cNvSpPr/>
          <p:nvPr/>
        </p:nvSpPr>
        <p:spPr>
          <a:xfrm>
            <a:off x="4513252" y="6504834"/>
            <a:ext cx="6960630" cy="1292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7" y="0"/>
                </a:moveTo>
                <a:cubicBezTo>
                  <a:pt x="196" y="0"/>
                  <a:pt x="0" y="1044"/>
                  <a:pt x="0" y="2342"/>
                </a:cubicBezTo>
                <a:lnTo>
                  <a:pt x="0" y="19258"/>
                </a:lnTo>
                <a:cubicBezTo>
                  <a:pt x="0" y="20556"/>
                  <a:pt x="196" y="21600"/>
                  <a:pt x="437" y="21600"/>
                </a:cubicBezTo>
                <a:lnTo>
                  <a:pt x="21163" y="21600"/>
                </a:lnTo>
                <a:cubicBezTo>
                  <a:pt x="21404" y="21600"/>
                  <a:pt x="21600" y="20556"/>
                  <a:pt x="21600" y="19258"/>
                </a:cubicBezTo>
                <a:lnTo>
                  <a:pt x="21600" y="2342"/>
                </a:lnTo>
                <a:cubicBezTo>
                  <a:pt x="21600" y="1044"/>
                  <a:pt x="21404" y="0"/>
                  <a:pt x="21163" y="0"/>
                </a:cubicBezTo>
                <a:lnTo>
                  <a:pt x="437" y="0"/>
                </a:lnTo>
                <a:close/>
                <a:moveTo>
                  <a:pt x="19439" y="7273"/>
                </a:moveTo>
                <a:cubicBezTo>
                  <a:pt x="19672" y="7273"/>
                  <a:pt x="19860" y="8287"/>
                  <a:pt x="19860" y="9542"/>
                </a:cubicBezTo>
                <a:cubicBezTo>
                  <a:pt x="19860" y="10798"/>
                  <a:pt x="19672" y="11821"/>
                  <a:pt x="19439" y="11821"/>
                </a:cubicBezTo>
                <a:cubicBezTo>
                  <a:pt x="19206" y="11821"/>
                  <a:pt x="19018" y="10797"/>
                  <a:pt x="19018" y="9542"/>
                </a:cubicBezTo>
                <a:cubicBezTo>
                  <a:pt x="19018" y="8287"/>
                  <a:pt x="19206" y="7273"/>
                  <a:pt x="19439" y="7273"/>
                </a:cubicBezTo>
                <a:close/>
                <a:moveTo>
                  <a:pt x="677" y="9478"/>
                </a:moveTo>
                <a:lnTo>
                  <a:pt x="893" y="9478"/>
                </a:lnTo>
                <a:lnTo>
                  <a:pt x="893" y="19103"/>
                </a:lnTo>
                <a:lnTo>
                  <a:pt x="677" y="19103"/>
                </a:lnTo>
                <a:lnTo>
                  <a:pt x="677" y="9478"/>
                </a:lnTo>
                <a:close/>
                <a:moveTo>
                  <a:pt x="5658" y="9478"/>
                </a:moveTo>
                <a:lnTo>
                  <a:pt x="5875" y="9478"/>
                </a:lnTo>
                <a:lnTo>
                  <a:pt x="5875" y="19103"/>
                </a:lnTo>
                <a:lnTo>
                  <a:pt x="5658" y="19103"/>
                </a:lnTo>
                <a:lnTo>
                  <a:pt x="5658" y="9478"/>
                </a:lnTo>
                <a:close/>
                <a:moveTo>
                  <a:pt x="10694" y="9478"/>
                </a:moveTo>
                <a:lnTo>
                  <a:pt x="10911" y="9478"/>
                </a:lnTo>
                <a:lnTo>
                  <a:pt x="10911" y="19103"/>
                </a:lnTo>
                <a:lnTo>
                  <a:pt x="10694" y="19103"/>
                </a:lnTo>
                <a:lnTo>
                  <a:pt x="10694" y="9478"/>
                </a:lnTo>
                <a:close/>
                <a:moveTo>
                  <a:pt x="15730" y="9478"/>
                </a:moveTo>
                <a:lnTo>
                  <a:pt x="15947" y="9478"/>
                </a:lnTo>
                <a:lnTo>
                  <a:pt x="15947" y="19103"/>
                </a:lnTo>
                <a:lnTo>
                  <a:pt x="15730" y="19103"/>
                </a:lnTo>
                <a:lnTo>
                  <a:pt x="15730" y="9478"/>
                </a:lnTo>
                <a:close/>
                <a:moveTo>
                  <a:pt x="20712" y="9478"/>
                </a:moveTo>
                <a:lnTo>
                  <a:pt x="20928" y="9478"/>
                </a:lnTo>
                <a:lnTo>
                  <a:pt x="20928" y="19103"/>
                </a:lnTo>
                <a:lnTo>
                  <a:pt x="20712" y="19103"/>
                </a:lnTo>
                <a:lnTo>
                  <a:pt x="20712" y="9478"/>
                </a:lnTo>
                <a:close/>
                <a:moveTo>
                  <a:pt x="3168" y="12395"/>
                </a:moveTo>
                <a:lnTo>
                  <a:pt x="3384" y="12395"/>
                </a:lnTo>
                <a:lnTo>
                  <a:pt x="3384" y="19103"/>
                </a:lnTo>
                <a:lnTo>
                  <a:pt x="3168" y="19103"/>
                </a:lnTo>
                <a:lnTo>
                  <a:pt x="3168" y="12395"/>
                </a:lnTo>
                <a:close/>
                <a:moveTo>
                  <a:pt x="8203" y="12395"/>
                </a:moveTo>
                <a:lnTo>
                  <a:pt x="8420" y="12395"/>
                </a:lnTo>
                <a:lnTo>
                  <a:pt x="8420" y="19103"/>
                </a:lnTo>
                <a:lnTo>
                  <a:pt x="8203" y="19103"/>
                </a:lnTo>
                <a:lnTo>
                  <a:pt x="8203" y="12395"/>
                </a:lnTo>
                <a:close/>
                <a:moveTo>
                  <a:pt x="13185" y="12395"/>
                </a:moveTo>
                <a:lnTo>
                  <a:pt x="13402" y="12395"/>
                </a:lnTo>
                <a:lnTo>
                  <a:pt x="13402" y="19103"/>
                </a:lnTo>
                <a:lnTo>
                  <a:pt x="13185" y="19103"/>
                </a:lnTo>
                <a:lnTo>
                  <a:pt x="13185" y="12395"/>
                </a:lnTo>
                <a:close/>
                <a:moveTo>
                  <a:pt x="18221" y="12395"/>
                </a:moveTo>
                <a:lnTo>
                  <a:pt x="18437" y="12395"/>
                </a:lnTo>
                <a:lnTo>
                  <a:pt x="18437" y="19103"/>
                </a:lnTo>
                <a:lnTo>
                  <a:pt x="18221" y="19103"/>
                </a:lnTo>
                <a:lnTo>
                  <a:pt x="18221" y="12395"/>
                </a:lnTo>
                <a:close/>
                <a:moveTo>
                  <a:pt x="1272" y="15020"/>
                </a:moveTo>
                <a:lnTo>
                  <a:pt x="1489" y="15020"/>
                </a:lnTo>
                <a:lnTo>
                  <a:pt x="1489" y="19103"/>
                </a:lnTo>
                <a:lnTo>
                  <a:pt x="1272" y="19103"/>
                </a:lnTo>
                <a:lnTo>
                  <a:pt x="1272" y="15020"/>
                </a:lnTo>
                <a:close/>
                <a:moveTo>
                  <a:pt x="1922" y="15020"/>
                </a:moveTo>
                <a:lnTo>
                  <a:pt x="2139" y="15020"/>
                </a:lnTo>
                <a:lnTo>
                  <a:pt x="2139" y="19103"/>
                </a:lnTo>
                <a:lnTo>
                  <a:pt x="1922" y="19103"/>
                </a:lnTo>
                <a:lnTo>
                  <a:pt x="1922" y="15020"/>
                </a:lnTo>
                <a:close/>
                <a:moveTo>
                  <a:pt x="2518" y="15020"/>
                </a:moveTo>
                <a:lnTo>
                  <a:pt x="2734" y="15020"/>
                </a:lnTo>
                <a:lnTo>
                  <a:pt x="2734" y="19103"/>
                </a:lnTo>
                <a:lnTo>
                  <a:pt x="2518" y="19103"/>
                </a:lnTo>
                <a:lnTo>
                  <a:pt x="2518" y="15020"/>
                </a:lnTo>
                <a:close/>
                <a:moveTo>
                  <a:pt x="3817" y="15020"/>
                </a:moveTo>
                <a:lnTo>
                  <a:pt x="4034" y="15020"/>
                </a:lnTo>
                <a:lnTo>
                  <a:pt x="4034" y="19103"/>
                </a:lnTo>
                <a:lnTo>
                  <a:pt x="3817" y="19103"/>
                </a:lnTo>
                <a:lnTo>
                  <a:pt x="3817" y="15020"/>
                </a:lnTo>
                <a:close/>
                <a:moveTo>
                  <a:pt x="4413" y="15020"/>
                </a:moveTo>
                <a:lnTo>
                  <a:pt x="4630" y="15020"/>
                </a:lnTo>
                <a:lnTo>
                  <a:pt x="4630" y="19103"/>
                </a:lnTo>
                <a:lnTo>
                  <a:pt x="4413" y="19103"/>
                </a:lnTo>
                <a:lnTo>
                  <a:pt x="4413" y="15020"/>
                </a:lnTo>
                <a:close/>
                <a:moveTo>
                  <a:pt x="5063" y="15020"/>
                </a:moveTo>
                <a:lnTo>
                  <a:pt x="5279" y="15020"/>
                </a:lnTo>
                <a:lnTo>
                  <a:pt x="5279" y="19103"/>
                </a:lnTo>
                <a:lnTo>
                  <a:pt x="5063" y="19103"/>
                </a:lnTo>
                <a:lnTo>
                  <a:pt x="5063" y="15020"/>
                </a:lnTo>
                <a:close/>
                <a:moveTo>
                  <a:pt x="6308" y="15020"/>
                </a:moveTo>
                <a:lnTo>
                  <a:pt x="6525" y="15020"/>
                </a:lnTo>
                <a:lnTo>
                  <a:pt x="6525" y="19103"/>
                </a:lnTo>
                <a:lnTo>
                  <a:pt x="6308" y="19103"/>
                </a:lnTo>
                <a:lnTo>
                  <a:pt x="6308" y="15020"/>
                </a:lnTo>
                <a:close/>
                <a:moveTo>
                  <a:pt x="6904" y="15020"/>
                </a:moveTo>
                <a:lnTo>
                  <a:pt x="7120" y="15020"/>
                </a:lnTo>
                <a:lnTo>
                  <a:pt x="7120" y="19103"/>
                </a:lnTo>
                <a:lnTo>
                  <a:pt x="6904" y="19103"/>
                </a:lnTo>
                <a:lnTo>
                  <a:pt x="6904" y="15020"/>
                </a:lnTo>
                <a:close/>
                <a:moveTo>
                  <a:pt x="7554" y="15020"/>
                </a:moveTo>
                <a:lnTo>
                  <a:pt x="7770" y="15020"/>
                </a:lnTo>
                <a:lnTo>
                  <a:pt x="7770" y="19103"/>
                </a:lnTo>
                <a:lnTo>
                  <a:pt x="7554" y="19103"/>
                </a:lnTo>
                <a:lnTo>
                  <a:pt x="7554" y="15020"/>
                </a:lnTo>
                <a:close/>
                <a:moveTo>
                  <a:pt x="8799" y="15020"/>
                </a:moveTo>
                <a:lnTo>
                  <a:pt x="9016" y="15020"/>
                </a:lnTo>
                <a:lnTo>
                  <a:pt x="9016" y="19103"/>
                </a:lnTo>
                <a:lnTo>
                  <a:pt x="8799" y="19103"/>
                </a:lnTo>
                <a:lnTo>
                  <a:pt x="8799" y="15020"/>
                </a:lnTo>
                <a:close/>
                <a:moveTo>
                  <a:pt x="9449" y="15020"/>
                </a:moveTo>
                <a:lnTo>
                  <a:pt x="9665" y="15020"/>
                </a:lnTo>
                <a:lnTo>
                  <a:pt x="9665" y="19103"/>
                </a:lnTo>
                <a:lnTo>
                  <a:pt x="9449" y="19103"/>
                </a:lnTo>
                <a:lnTo>
                  <a:pt x="9449" y="15020"/>
                </a:lnTo>
                <a:close/>
                <a:moveTo>
                  <a:pt x="10044" y="15020"/>
                </a:moveTo>
                <a:lnTo>
                  <a:pt x="10261" y="15020"/>
                </a:lnTo>
                <a:lnTo>
                  <a:pt x="10261" y="19103"/>
                </a:lnTo>
                <a:lnTo>
                  <a:pt x="10044" y="19103"/>
                </a:lnTo>
                <a:lnTo>
                  <a:pt x="10044" y="15020"/>
                </a:lnTo>
                <a:close/>
                <a:moveTo>
                  <a:pt x="11344" y="15020"/>
                </a:moveTo>
                <a:lnTo>
                  <a:pt x="11506" y="15020"/>
                </a:lnTo>
                <a:lnTo>
                  <a:pt x="11506" y="19103"/>
                </a:lnTo>
                <a:lnTo>
                  <a:pt x="11344" y="19103"/>
                </a:lnTo>
                <a:lnTo>
                  <a:pt x="11344" y="15020"/>
                </a:lnTo>
                <a:close/>
                <a:moveTo>
                  <a:pt x="11940" y="15020"/>
                </a:moveTo>
                <a:lnTo>
                  <a:pt x="12156" y="15020"/>
                </a:lnTo>
                <a:lnTo>
                  <a:pt x="12156" y="19103"/>
                </a:lnTo>
                <a:lnTo>
                  <a:pt x="11940" y="19103"/>
                </a:lnTo>
                <a:lnTo>
                  <a:pt x="11940" y="15020"/>
                </a:lnTo>
                <a:close/>
                <a:moveTo>
                  <a:pt x="12589" y="15020"/>
                </a:moveTo>
                <a:lnTo>
                  <a:pt x="12806" y="15020"/>
                </a:lnTo>
                <a:lnTo>
                  <a:pt x="12806" y="19103"/>
                </a:lnTo>
                <a:lnTo>
                  <a:pt x="12589" y="19103"/>
                </a:lnTo>
                <a:lnTo>
                  <a:pt x="12589" y="15020"/>
                </a:lnTo>
                <a:close/>
                <a:moveTo>
                  <a:pt x="13835" y="15020"/>
                </a:moveTo>
                <a:lnTo>
                  <a:pt x="14051" y="15020"/>
                </a:lnTo>
                <a:lnTo>
                  <a:pt x="14051" y="19103"/>
                </a:lnTo>
                <a:lnTo>
                  <a:pt x="13835" y="19103"/>
                </a:lnTo>
                <a:lnTo>
                  <a:pt x="13835" y="15020"/>
                </a:lnTo>
                <a:close/>
                <a:moveTo>
                  <a:pt x="14430" y="15020"/>
                </a:moveTo>
                <a:lnTo>
                  <a:pt x="14647" y="15020"/>
                </a:lnTo>
                <a:lnTo>
                  <a:pt x="14647" y="19103"/>
                </a:lnTo>
                <a:lnTo>
                  <a:pt x="14430" y="19103"/>
                </a:lnTo>
                <a:lnTo>
                  <a:pt x="14430" y="15020"/>
                </a:lnTo>
                <a:close/>
                <a:moveTo>
                  <a:pt x="15080" y="15020"/>
                </a:moveTo>
                <a:lnTo>
                  <a:pt x="15297" y="15020"/>
                </a:lnTo>
                <a:lnTo>
                  <a:pt x="15297" y="19103"/>
                </a:lnTo>
                <a:lnTo>
                  <a:pt x="15080" y="19103"/>
                </a:lnTo>
                <a:lnTo>
                  <a:pt x="15080" y="15020"/>
                </a:lnTo>
                <a:close/>
                <a:moveTo>
                  <a:pt x="16326" y="15020"/>
                </a:moveTo>
                <a:lnTo>
                  <a:pt x="16542" y="15020"/>
                </a:lnTo>
                <a:lnTo>
                  <a:pt x="16542" y="19103"/>
                </a:lnTo>
                <a:lnTo>
                  <a:pt x="16326" y="19103"/>
                </a:lnTo>
                <a:lnTo>
                  <a:pt x="16326" y="15020"/>
                </a:lnTo>
                <a:close/>
                <a:moveTo>
                  <a:pt x="16975" y="15020"/>
                </a:moveTo>
                <a:lnTo>
                  <a:pt x="17192" y="15020"/>
                </a:lnTo>
                <a:lnTo>
                  <a:pt x="17192" y="19103"/>
                </a:lnTo>
                <a:lnTo>
                  <a:pt x="16975" y="19103"/>
                </a:lnTo>
                <a:lnTo>
                  <a:pt x="16975" y="15020"/>
                </a:lnTo>
                <a:close/>
                <a:moveTo>
                  <a:pt x="17571" y="15020"/>
                </a:moveTo>
                <a:lnTo>
                  <a:pt x="17788" y="15020"/>
                </a:lnTo>
                <a:lnTo>
                  <a:pt x="17788" y="19103"/>
                </a:lnTo>
                <a:lnTo>
                  <a:pt x="17571" y="19103"/>
                </a:lnTo>
                <a:lnTo>
                  <a:pt x="17571" y="15020"/>
                </a:lnTo>
                <a:close/>
                <a:moveTo>
                  <a:pt x="18816" y="15020"/>
                </a:moveTo>
                <a:lnTo>
                  <a:pt x="19033" y="15020"/>
                </a:lnTo>
                <a:lnTo>
                  <a:pt x="19033" y="19103"/>
                </a:lnTo>
                <a:lnTo>
                  <a:pt x="18816" y="19103"/>
                </a:lnTo>
                <a:lnTo>
                  <a:pt x="18816" y="15020"/>
                </a:lnTo>
                <a:close/>
                <a:moveTo>
                  <a:pt x="19466" y="15020"/>
                </a:moveTo>
                <a:lnTo>
                  <a:pt x="19683" y="15020"/>
                </a:lnTo>
                <a:lnTo>
                  <a:pt x="19683" y="19103"/>
                </a:lnTo>
                <a:lnTo>
                  <a:pt x="19466" y="19103"/>
                </a:lnTo>
                <a:lnTo>
                  <a:pt x="19466" y="15020"/>
                </a:lnTo>
                <a:close/>
                <a:moveTo>
                  <a:pt x="20116" y="15020"/>
                </a:moveTo>
                <a:lnTo>
                  <a:pt x="20333" y="15020"/>
                </a:lnTo>
                <a:lnTo>
                  <a:pt x="20333" y="19103"/>
                </a:lnTo>
                <a:lnTo>
                  <a:pt x="20116" y="19103"/>
                </a:lnTo>
                <a:lnTo>
                  <a:pt x="20116" y="1502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Middle_square_method_2_digits.svg.png" descr="Middle_square_method_2_digits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5815" y="1891808"/>
            <a:ext cx="4935280" cy="7402919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Middle-Square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Middle-Square Method </a:t>
            </a:r>
          </a:p>
        </p:txBody>
      </p:sp>
      <p:sp>
        <p:nvSpPr>
          <p:cNvPr id="252" name="Input: seed, n"/>
          <p:cNvSpPr/>
          <p:nvPr/>
        </p:nvSpPr>
        <p:spPr>
          <a:xfrm>
            <a:off x="2069819" y="2512523"/>
            <a:ext cx="2454679" cy="889607"/>
          </a:xfrm>
          <a:prstGeom prst="roundRect">
            <a:avLst>
              <a:gd name="adj" fmla="val 214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Input: seed, n</a:t>
            </a:r>
          </a:p>
        </p:txBody>
      </p:sp>
      <p:sp>
        <p:nvSpPr>
          <p:cNvPr id="253" name="Seen = {}"/>
          <p:cNvSpPr/>
          <p:nvPr/>
        </p:nvSpPr>
        <p:spPr>
          <a:xfrm>
            <a:off x="2110507" y="3909490"/>
            <a:ext cx="2454679" cy="88960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Seen = {}</a:t>
            </a:r>
          </a:p>
        </p:txBody>
      </p:sp>
      <p:sp>
        <p:nvSpPr>
          <p:cNvPr id="254" name="Num seen?"/>
          <p:cNvSpPr/>
          <p:nvPr/>
        </p:nvSpPr>
        <p:spPr>
          <a:xfrm>
            <a:off x="2110507" y="5306457"/>
            <a:ext cx="2454679" cy="1464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Num seen?</a:t>
            </a:r>
          </a:p>
        </p:txBody>
      </p:sp>
      <p:sp>
        <p:nvSpPr>
          <p:cNvPr id="255" name="Terminal"/>
          <p:cNvSpPr/>
          <p:nvPr/>
        </p:nvSpPr>
        <p:spPr>
          <a:xfrm>
            <a:off x="609972" y="7725569"/>
            <a:ext cx="2454679" cy="889607"/>
          </a:xfrm>
          <a:prstGeom prst="roundRect">
            <a:avLst>
              <a:gd name="adj" fmla="val 214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Terminal</a:t>
            </a:r>
          </a:p>
        </p:txBody>
      </p:sp>
      <p:sp>
        <p:nvSpPr>
          <p:cNvPr id="256" name="Seen.add(Num)…"/>
          <p:cNvSpPr/>
          <p:nvPr/>
        </p:nvSpPr>
        <p:spPr>
          <a:xfrm>
            <a:off x="3676400" y="7278730"/>
            <a:ext cx="2454679" cy="1689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Seen.add(Num)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Num = Num</a:t>
            </a:r>
            <a:r>
              <a:rPr baseline="31999"/>
              <a:t>2</a:t>
            </a:r>
            <a:r>
              <a:t>.middle</a:t>
            </a:r>
          </a:p>
        </p:txBody>
      </p:sp>
      <p:cxnSp>
        <p:nvCxnSpPr>
          <p:cNvPr id="257" name="Connection Line"/>
          <p:cNvCxnSpPr>
            <a:stCxn id="253" idx="0"/>
            <a:endCxn id="252" idx="0"/>
          </p:cNvCxnSpPr>
          <p:nvPr/>
        </p:nvCxnSpPr>
        <p:spPr>
          <a:xfrm flipH="1" flipV="1">
            <a:off x="3297158" y="2957326"/>
            <a:ext cx="40689" cy="139696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</p:cxnSp>
      <p:cxnSp>
        <p:nvCxnSpPr>
          <p:cNvPr id="258" name="Connection Line"/>
          <p:cNvCxnSpPr>
            <a:stCxn id="254" idx="0"/>
            <a:endCxn id="253" idx="0"/>
          </p:cNvCxnSpPr>
          <p:nvPr/>
        </p:nvCxnSpPr>
        <p:spPr>
          <a:xfrm flipV="1">
            <a:off x="3337846" y="4354293"/>
            <a:ext cx="1" cy="16846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</p:cxnSp>
      <p:cxnSp>
        <p:nvCxnSpPr>
          <p:cNvPr id="259" name="Connection Line"/>
          <p:cNvCxnSpPr>
            <a:stCxn id="255" idx="0"/>
            <a:endCxn id="254" idx="0"/>
          </p:cNvCxnSpPr>
          <p:nvPr/>
        </p:nvCxnSpPr>
        <p:spPr>
          <a:xfrm flipH="1" flipV="1" rot="5400000">
            <a:off x="1530350" y="6356350"/>
            <a:ext cx="2120900" cy="1498600"/>
          </a:xfrm>
          <a:prstGeom prst="bentConnector2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</p:cxnSp>
      <p:sp>
        <p:nvSpPr>
          <p:cNvPr id="260" name="Yes"/>
          <p:cNvSpPr txBox="1"/>
          <p:nvPr/>
        </p:nvSpPr>
        <p:spPr>
          <a:xfrm>
            <a:off x="1132278" y="6524696"/>
            <a:ext cx="62240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Yes</a:t>
            </a:r>
          </a:p>
        </p:txBody>
      </p:sp>
      <p:cxnSp>
        <p:nvCxnSpPr>
          <p:cNvPr id="261" name="Connection Line"/>
          <p:cNvCxnSpPr>
            <a:stCxn id="254" idx="0"/>
            <a:endCxn id="256" idx="0"/>
          </p:cNvCxnSpPr>
          <p:nvPr/>
        </p:nvCxnSpPr>
        <p:spPr>
          <a:xfrm>
            <a:off x="3340100" y="6045200"/>
            <a:ext cx="1562100" cy="2082800"/>
          </a:xfrm>
          <a:prstGeom prst="bentConnector2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262" name="No"/>
          <p:cNvSpPr txBox="1"/>
          <p:nvPr/>
        </p:nvSpPr>
        <p:spPr>
          <a:xfrm>
            <a:off x="4921012" y="6524696"/>
            <a:ext cx="52639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</a:t>
            </a:r>
          </a:p>
        </p:txBody>
      </p:sp>
      <p:cxnSp>
        <p:nvCxnSpPr>
          <p:cNvPr id="263" name="Connection Line"/>
          <p:cNvCxnSpPr>
            <a:stCxn id="254" idx="0"/>
            <a:endCxn id="256" idx="0"/>
          </p:cNvCxnSpPr>
          <p:nvPr/>
        </p:nvCxnSpPr>
        <p:spPr>
          <a:xfrm flipH="1" rot="16200000">
            <a:off x="3079750" y="6305550"/>
            <a:ext cx="2082800" cy="1562100"/>
          </a:xfrm>
          <a:prstGeom prst="bentConnector2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</p:cxnSp>
      <p:sp>
        <p:nvSpPr>
          <p:cNvPr id="264" name="seed: initial number…"/>
          <p:cNvSpPr txBox="1"/>
          <p:nvPr/>
        </p:nvSpPr>
        <p:spPr>
          <a:xfrm>
            <a:off x="-46010" y="2677203"/>
            <a:ext cx="2192338" cy="62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solidFill>
                  <a:srgbClr val="929292"/>
                </a:solidFill>
              </a:defRPr>
            </a:pPr>
            <a:r>
              <a:t>seed: initial number</a:t>
            </a:r>
          </a:p>
          <a:p>
            <a:pPr>
              <a:defRPr sz="1700">
                <a:solidFill>
                  <a:srgbClr val="929292"/>
                </a:solidFill>
              </a:defRPr>
            </a:pPr>
            <a:r>
              <a:t>n: n-digit number</a:t>
            </a:r>
          </a:p>
        </p:txBody>
      </p:sp>
      <p:sp>
        <p:nvSpPr>
          <p:cNvPr id="265" name="(1,2)"/>
          <p:cNvSpPr txBox="1"/>
          <p:nvPr/>
        </p:nvSpPr>
        <p:spPr>
          <a:xfrm>
            <a:off x="4746225" y="2761043"/>
            <a:ext cx="71841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(1,2)</a:t>
            </a:r>
          </a:p>
        </p:txBody>
      </p:sp>
      <p:sp>
        <p:nvSpPr>
          <p:cNvPr id="266" name="Seen={}…"/>
          <p:cNvSpPr txBox="1"/>
          <p:nvPr/>
        </p:nvSpPr>
        <p:spPr>
          <a:xfrm>
            <a:off x="4595188" y="3924544"/>
            <a:ext cx="1318871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t>Seen={}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Num = 1</a:t>
            </a:r>
          </a:p>
        </p:txBody>
      </p:sp>
      <p:sp>
        <p:nvSpPr>
          <p:cNvPr id="267" name="Seen={1}"/>
          <p:cNvSpPr txBox="1"/>
          <p:nvPr/>
        </p:nvSpPr>
        <p:spPr>
          <a:xfrm>
            <a:off x="6160908" y="7504326"/>
            <a:ext cx="139811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Seen={1}</a:t>
            </a:r>
          </a:p>
        </p:txBody>
      </p:sp>
      <p:sp>
        <p:nvSpPr>
          <p:cNvPr id="268" name="1*1 = 1…"/>
          <p:cNvSpPr txBox="1"/>
          <p:nvPr/>
        </p:nvSpPr>
        <p:spPr>
          <a:xfrm>
            <a:off x="8535874" y="4699659"/>
            <a:ext cx="2941321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t>1*1 = 1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Fill to 2-digit:  0001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Choose Middle: 00</a:t>
            </a:r>
          </a:p>
        </p:txBody>
      </p:sp>
      <p:sp>
        <p:nvSpPr>
          <p:cNvPr id="269" name="Num=0"/>
          <p:cNvSpPr txBox="1"/>
          <p:nvPr/>
        </p:nvSpPr>
        <p:spPr>
          <a:xfrm>
            <a:off x="6285266" y="8133149"/>
            <a:ext cx="11494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Num=0</a:t>
            </a:r>
          </a:p>
        </p:txBody>
      </p:sp>
      <p:sp>
        <p:nvSpPr>
          <p:cNvPr id="270" name="Seen={1,0}"/>
          <p:cNvSpPr txBox="1"/>
          <p:nvPr/>
        </p:nvSpPr>
        <p:spPr>
          <a:xfrm>
            <a:off x="6182997" y="7504326"/>
            <a:ext cx="165232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Seen={1,0}</a:t>
            </a:r>
          </a:p>
        </p:txBody>
      </p:sp>
      <p:sp>
        <p:nvSpPr>
          <p:cNvPr id="271" name="0*0 = 0…"/>
          <p:cNvSpPr txBox="1"/>
          <p:nvPr/>
        </p:nvSpPr>
        <p:spPr>
          <a:xfrm>
            <a:off x="8535874" y="4699659"/>
            <a:ext cx="2941321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t>0*0 = 0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Fill to 2-digit:  0000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Choose Middle: 00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xit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mph" nodeType="click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7"/>
      <p:bldP build="whole" bldLvl="1" animBg="1" rev="0" advAuto="0" spid="266" grpId="2"/>
      <p:bldP build="whole" bldLvl="1" animBg="1" rev="0" advAuto="0" spid="271" grpId="11"/>
      <p:bldP build="whole" bldLvl="1" animBg="1" rev="0" advAuto="0" spid="271" grpId="12"/>
      <p:bldP build="whole" bldLvl="1" animBg="1" rev="0" advAuto="0" spid="265" grpId="1"/>
      <p:bldP build="whole" bldLvl="1" animBg="1" rev="0" advAuto="0" spid="267" grpId="4"/>
      <p:bldP build="whole" bldLvl="1" animBg="1" rev="0" advAuto="0" spid="250" grpId="15"/>
      <p:bldP build="whole" bldLvl="1" animBg="1" rev="0" advAuto="0" spid="261" grpId="3"/>
      <p:bldP build="whole" bldLvl="1" animBg="1" rev="0" advAuto="0" spid="267" grpId="9"/>
      <p:bldP build="whole" bldLvl="1" animBg="1" rev="0" advAuto="0" spid="268" grpId="5"/>
      <p:bldP build="whole" bldLvl="1" animBg="1" rev="0" advAuto="0" spid="268" grpId="6"/>
      <p:bldP build="whole" bldLvl="1" animBg="1" rev="0" advAuto="0" spid="261" grpId="8"/>
      <p:bldP build="whole" bldLvl="1" animBg="1" rev="0" advAuto="0" spid="259" grpId="13"/>
      <p:bldP build="whole" bldLvl="1" animBg="1" rev="0" advAuto="0" spid="270" grpId="1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Middle-Square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Middle-Square Method </a:t>
            </a:r>
          </a:p>
        </p:txBody>
      </p:sp>
      <p:sp>
        <p:nvSpPr>
          <p:cNvPr id="274" name="Easy to impl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 to implement</a:t>
            </a:r>
          </a:p>
          <a:p>
            <a:pPr/>
            <a:r>
              <a:t>Poor quality</a:t>
            </a:r>
          </a:p>
          <a:p>
            <a:pPr lvl="1"/>
            <a:r>
              <a:t>Unstable periods dependent on seed</a:t>
            </a:r>
          </a:p>
          <a:p>
            <a:pPr lvl="1"/>
            <a:r>
              <a:t>Only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seudo Random Number Generator 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Pseudo Random Number Generator History</a:t>
            </a:r>
          </a:p>
        </p:txBody>
      </p:sp>
      <p:sp>
        <p:nvSpPr>
          <p:cNvPr id="277" name="Line"/>
          <p:cNvSpPr/>
          <p:nvPr/>
        </p:nvSpPr>
        <p:spPr>
          <a:xfrm>
            <a:off x="941882" y="5376490"/>
            <a:ext cx="111210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" name="Line"/>
          <p:cNvSpPr/>
          <p:nvPr/>
        </p:nvSpPr>
        <p:spPr>
          <a:xfrm flipV="1">
            <a:off x="1432367" y="4846242"/>
            <a:ext cx="1" cy="5163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9" name="Line"/>
          <p:cNvSpPr/>
          <p:nvPr/>
        </p:nvSpPr>
        <p:spPr>
          <a:xfrm flipV="1">
            <a:off x="1586493" y="5059361"/>
            <a:ext cx="1" cy="3032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" name="Line"/>
          <p:cNvSpPr/>
          <p:nvPr/>
        </p:nvSpPr>
        <p:spPr>
          <a:xfrm flipV="1">
            <a:off x="1740619" y="5059361"/>
            <a:ext cx="1" cy="3032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Line"/>
          <p:cNvSpPr/>
          <p:nvPr/>
        </p:nvSpPr>
        <p:spPr>
          <a:xfrm flipV="1">
            <a:off x="1894744" y="5059361"/>
            <a:ext cx="1" cy="3032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Line"/>
          <p:cNvSpPr/>
          <p:nvPr/>
        </p:nvSpPr>
        <p:spPr>
          <a:xfrm flipV="1">
            <a:off x="2048870" y="5059361"/>
            <a:ext cx="1" cy="3032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Line"/>
          <p:cNvSpPr/>
          <p:nvPr/>
        </p:nvSpPr>
        <p:spPr>
          <a:xfrm flipV="1">
            <a:off x="2202995" y="4846242"/>
            <a:ext cx="1" cy="5163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89" name="Group"/>
          <p:cNvGrpSpPr/>
          <p:nvPr/>
        </p:nvGrpSpPr>
        <p:grpSpPr>
          <a:xfrm>
            <a:off x="3920535" y="4846242"/>
            <a:ext cx="616503" cy="516368"/>
            <a:chOff x="0" y="0"/>
            <a:chExt cx="616502" cy="516366"/>
          </a:xfrm>
        </p:grpSpPr>
        <p:sp>
          <p:nvSpPr>
            <p:cNvPr id="284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95" name="Group"/>
          <p:cNvGrpSpPr/>
          <p:nvPr/>
        </p:nvGrpSpPr>
        <p:grpSpPr>
          <a:xfrm>
            <a:off x="3142521" y="4846242"/>
            <a:ext cx="616503" cy="516368"/>
            <a:chOff x="0" y="0"/>
            <a:chExt cx="616502" cy="516366"/>
          </a:xfrm>
        </p:grpSpPr>
        <p:sp>
          <p:nvSpPr>
            <p:cNvPr id="290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01" name="Group"/>
          <p:cNvGrpSpPr/>
          <p:nvPr/>
        </p:nvGrpSpPr>
        <p:grpSpPr>
          <a:xfrm>
            <a:off x="2364507" y="4846242"/>
            <a:ext cx="616503" cy="516368"/>
            <a:chOff x="0" y="0"/>
            <a:chExt cx="616502" cy="516366"/>
          </a:xfrm>
        </p:grpSpPr>
        <p:sp>
          <p:nvSpPr>
            <p:cNvPr id="296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4698548" y="4846242"/>
            <a:ext cx="616504" cy="516368"/>
            <a:chOff x="0" y="0"/>
            <a:chExt cx="616502" cy="516366"/>
          </a:xfrm>
        </p:grpSpPr>
        <p:sp>
          <p:nvSpPr>
            <p:cNvPr id="302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13" name="Group"/>
          <p:cNvGrpSpPr/>
          <p:nvPr/>
        </p:nvGrpSpPr>
        <p:grpSpPr>
          <a:xfrm>
            <a:off x="5476562" y="4846242"/>
            <a:ext cx="616503" cy="516368"/>
            <a:chOff x="0" y="0"/>
            <a:chExt cx="616502" cy="516366"/>
          </a:xfrm>
        </p:grpSpPr>
        <p:sp>
          <p:nvSpPr>
            <p:cNvPr id="308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19" name="Group"/>
          <p:cNvGrpSpPr/>
          <p:nvPr/>
        </p:nvGrpSpPr>
        <p:grpSpPr>
          <a:xfrm>
            <a:off x="6254576" y="4846242"/>
            <a:ext cx="616503" cy="516368"/>
            <a:chOff x="0" y="0"/>
            <a:chExt cx="616502" cy="516366"/>
          </a:xfrm>
        </p:grpSpPr>
        <p:sp>
          <p:nvSpPr>
            <p:cNvPr id="314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25" name="Group"/>
          <p:cNvGrpSpPr/>
          <p:nvPr/>
        </p:nvGrpSpPr>
        <p:grpSpPr>
          <a:xfrm>
            <a:off x="7032590" y="4846242"/>
            <a:ext cx="616503" cy="516368"/>
            <a:chOff x="0" y="0"/>
            <a:chExt cx="616502" cy="516366"/>
          </a:xfrm>
        </p:grpSpPr>
        <p:sp>
          <p:nvSpPr>
            <p:cNvPr id="320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7810603" y="4846242"/>
            <a:ext cx="616504" cy="516368"/>
            <a:chOff x="0" y="0"/>
            <a:chExt cx="616502" cy="516366"/>
          </a:xfrm>
        </p:grpSpPr>
        <p:sp>
          <p:nvSpPr>
            <p:cNvPr id="326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37" name="Group"/>
          <p:cNvGrpSpPr/>
          <p:nvPr/>
        </p:nvGrpSpPr>
        <p:grpSpPr>
          <a:xfrm>
            <a:off x="8588617" y="4846242"/>
            <a:ext cx="616503" cy="516368"/>
            <a:chOff x="0" y="0"/>
            <a:chExt cx="616502" cy="516366"/>
          </a:xfrm>
        </p:grpSpPr>
        <p:sp>
          <p:nvSpPr>
            <p:cNvPr id="332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43" name="Group"/>
          <p:cNvGrpSpPr/>
          <p:nvPr/>
        </p:nvGrpSpPr>
        <p:grpSpPr>
          <a:xfrm>
            <a:off x="9366631" y="4846242"/>
            <a:ext cx="616503" cy="516368"/>
            <a:chOff x="0" y="0"/>
            <a:chExt cx="616502" cy="516366"/>
          </a:xfrm>
        </p:grpSpPr>
        <p:sp>
          <p:nvSpPr>
            <p:cNvPr id="338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10144645" y="4846242"/>
            <a:ext cx="616503" cy="516368"/>
            <a:chOff x="0" y="0"/>
            <a:chExt cx="616502" cy="516366"/>
          </a:xfrm>
        </p:grpSpPr>
        <p:sp>
          <p:nvSpPr>
            <p:cNvPr id="344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10922658" y="4846242"/>
            <a:ext cx="616504" cy="516368"/>
            <a:chOff x="0" y="0"/>
            <a:chExt cx="616502" cy="516366"/>
          </a:xfrm>
        </p:grpSpPr>
        <p:sp>
          <p:nvSpPr>
            <p:cNvPr id="350" name="Line"/>
            <p:cNvSpPr/>
            <p:nvPr/>
          </p:nvSpPr>
          <p:spPr>
            <a:xfrm flipV="1">
              <a:off x="-1" y="213119"/>
              <a:ext cx="2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 flipV="1">
              <a:off x="154125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 flipV="1">
              <a:off x="308250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 flipV="1">
              <a:off x="462376" y="213119"/>
              <a:ext cx="1" cy="303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 flipV="1">
              <a:off x="616502" y="-1"/>
              <a:ext cx="1" cy="516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56" name="Line"/>
          <p:cNvSpPr/>
          <p:nvPr/>
        </p:nvSpPr>
        <p:spPr>
          <a:xfrm flipV="1">
            <a:off x="1116730" y="5059361"/>
            <a:ext cx="1" cy="3032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" name="Line"/>
          <p:cNvSpPr/>
          <p:nvPr/>
        </p:nvSpPr>
        <p:spPr>
          <a:xfrm flipV="1">
            <a:off x="1270856" y="5059361"/>
            <a:ext cx="1" cy="3032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8" name="Line"/>
          <p:cNvSpPr/>
          <p:nvPr/>
        </p:nvSpPr>
        <p:spPr>
          <a:xfrm flipV="1">
            <a:off x="1424982" y="4846242"/>
            <a:ext cx="1" cy="5163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9" name="Line"/>
          <p:cNvSpPr/>
          <p:nvPr/>
        </p:nvSpPr>
        <p:spPr>
          <a:xfrm flipV="1">
            <a:off x="11700673" y="5059361"/>
            <a:ext cx="1" cy="3032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0" name="Middle-square method"/>
          <p:cNvSpPr txBox="1"/>
          <p:nvPr/>
        </p:nvSpPr>
        <p:spPr>
          <a:xfrm>
            <a:off x="250047" y="3214941"/>
            <a:ext cx="232447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Middle-square method</a:t>
            </a:r>
          </a:p>
        </p:txBody>
      </p:sp>
      <p:sp>
        <p:nvSpPr>
          <p:cNvPr id="368" name="Connection Line"/>
          <p:cNvSpPr/>
          <p:nvPr/>
        </p:nvSpPr>
        <p:spPr>
          <a:xfrm>
            <a:off x="1417079" y="4044300"/>
            <a:ext cx="10212" cy="882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diamond"/>
          </a:ln>
        </p:spPr>
        <p:txBody>
          <a:bodyPr/>
          <a:lstStyle/>
          <a:p>
            <a:pPr/>
          </a:p>
        </p:txBody>
      </p:sp>
      <p:sp>
        <p:nvSpPr>
          <p:cNvPr id="362" name="1946"/>
          <p:cNvSpPr txBox="1"/>
          <p:nvPr/>
        </p:nvSpPr>
        <p:spPr>
          <a:xfrm>
            <a:off x="270133" y="5509870"/>
            <a:ext cx="23244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1946</a:t>
            </a:r>
          </a:p>
        </p:txBody>
      </p:sp>
      <p:sp>
        <p:nvSpPr>
          <p:cNvPr id="363" name="Lehmer"/>
          <p:cNvSpPr txBox="1"/>
          <p:nvPr/>
        </p:nvSpPr>
        <p:spPr>
          <a:xfrm>
            <a:off x="1053460" y="2386817"/>
            <a:ext cx="23244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Lehmer</a:t>
            </a:r>
          </a:p>
        </p:txBody>
      </p:sp>
      <p:sp>
        <p:nvSpPr>
          <p:cNvPr id="369" name="Connection Line"/>
          <p:cNvSpPr/>
          <p:nvPr/>
        </p:nvSpPr>
        <p:spPr>
          <a:xfrm>
            <a:off x="2203041" y="2847876"/>
            <a:ext cx="11365" cy="2030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diamond"/>
          </a:ln>
        </p:spPr>
        <p:txBody>
          <a:bodyPr/>
          <a:lstStyle/>
          <a:p>
            <a:pPr/>
          </a:p>
        </p:txBody>
      </p:sp>
      <p:sp>
        <p:nvSpPr>
          <p:cNvPr id="365" name="1951"/>
          <p:cNvSpPr txBox="1"/>
          <p:nvPr/>
        </p:nvSpPr>
        <p:spPr>
          <a:xfrm>
            <a:off x="1040760" y="5509870"/>
            <a:ext cx="23244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1951</a:t>
            </a:r>
          </a:p>
        </p:txBody>
      </p:sp>
      <p:sp>
        <p:nvSpPr>
          <p:cNvPr id="366" name="middle(Xn)"/>
          <p:cNvSpPr/>
          <p:nvPr/>
        </p:nvSpPr>
        <p:spPr>
          <a:xfrm>
            <a:off x="546237" y="5955437"/>
            <a:ext cx="1732090" cy="729397"/>
          </a:xfrm>
          <a:prstGeom prst="roundRect">
            <a:avLst>
              <a:gd name="adj" fmla="val 26118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middle(X</a:t>
            </a:r>
            <a:r>
              <a:rPr baseline="-5999"/>
              <a:t>n</a:t>
            </a:r>
            <a:r>
              <a:t>)</a:t>
            </a:r>
          </a:p>
        </p:txBody>
      </p:sp>
      <p:sp>
        <p:nvSpPr>
          <p:cNvPr id="367" name="g*Xn mod n"/>
          <p:cNvSpPr/>
          <p:nvPr/>
        </p:nvSpPr>
        <p:spPr>
          <a:xfrm>
            <a:off x="1191602" y="6896204"/>
            <a:ext cx="2022788" cy="729397"/>
          </a:xfrm>
          <a:prstGeom prst="roundRect">
            <a:avLst>
              <a:gd name="adj" fmla="val 26118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g*X</a:t>
            </a:r>
            <a:r>
              <a:rPr baseline="-5999"/>
              <a:t>n</a:t>
            </a:r>
            <a:r>
              <a:t> mod 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seudo Random Number Generator with Cellular Automation (Rule 30)"/>
          <p:cNvSpPr txBox="1"/>
          <p:nvPr>
            <p:ph type="ctrTitle"/>
          </p:nvPr>
        </p:nvSpPr>
        <p:spPr>
          <a:xfrm>
            <a:off x="400704" y="2227572"/>
            <a:ext cx="12203392" cy="2533646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round/>
          </a:ln>
          <a:effectLst>
            <a:outerShdw sx="100000" sy="100000" kx="0" ky="0" algn="b" rotWithShape="0" blurRad="266700" dist="0" dir="0">
              <a:srgbClr val="000000">
                <a:alpha val="79921"/>
              </a:srgbClr>
            </a:outerShdw>
          </a:effectLst>
        </p:spPr>
        <p:txBody>
          <a:bodyPr anchor="ctr"/>
          <a:lstStyle>
            <a:lvl1pPr defTabSz="414781">
              <a:defRPr sz="568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Pseudo Random Number Generator with Cellular Automation (Rule 30)</a:t>
            </a:r>
          </a:p>
        </p:txBody>
      </p:sp>
      <p:pic>
        <p:nvPicPr>
          <p:cNvPr id="122" name="11510281 吴静柔" descr="11510281 吴静柔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3785" y="5627371"/>
            <a:ext cx="4957230" cy="831932"/>
          </a:xfrm>
          <a:prstGeom prst="rect">
            <a:avLst/>
          </a:prstGeom>
          <a:effectLst>
            <a:outerShdw sx="100000" sy="100000" kx="0" ky="0" algn="b" rotWithShape="0" blurRad="355600" dist="0" dir="0">
              <a:srgbClr val="000000">
                <a:alpha val="70053"/>
              </a:srgbClr>
            </a:outerShdw>
          </a:effectLst>
        </p:spPr>
      </p:pic>
      <p:pic>
        <p:nvPicPr>
          <p:cNvPr id="123" name="2018.12.27" descr="2018.12.27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3366" y="7287355"/>
            <a:ext cx="3178068" cy="614875"/>
          </a:xfrm>
          <a:prstGeom prst="rect">
            <a:avLst/>
          </a:prstGeom>
          <a:effectLst>
            <a:outerShdw sx="100000" sy="100000" kx="0" ky="0" algn="b" rotWithShape="0" blurRad="266700" dist="0" dir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645AD"/>
                </a:solidFill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126" name="Pseudo Random Number Generator (PRNG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Pseudo Random Number Generator (PRNG)</a:t>
            </a:r>
          </a:p>
          <a:p>
            <a:pPr lvl="1" marL="889000" indent="-444500">
              <a:spcBef>
                <a:spcPts val="4200"/>
              </a:spcBef>
              <a:defRPr sz="3200"/>
            </a:pPr>
            <a:r>
              <a:t>Generating </a:t>
            </a:r>
            <a:r>
              <a:rPr>
                <a:solidFill>
                  <a:srgbClr val="0645AD"/>
                </a:solidFill>
              </a:rPr>
              <a:t>a sequence of numbers </a:t>
            </a:r>
            <a:r>
              <a:t>whose properties approximate the properties of sequences of </a:t>
            </a:r>
            <a:r>
              <a:rPr>
                <a:solidFill>
                  <a:srgbClr val="0645AD"/>
                </a:solidFill>
              </a:rPr>
              <a:t>random numbers</a:t>
            </a:r>
          </a:p>
        </p:txBody>
      </p:sp>
      <p:sp>
        <p:nvSpPr>
          <p:cNvPr id="127" name="Cellular Automation (CA)…"/>
          <p:cNvSpPr txBox="1"/>
          <p:nvPr/>
        </p:nvSpPr>
        <p:spPr>
          <a:xfrm>
            <a:off x="6718300" y="259080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42900" indent="-342900" algn="l">
              <a:spcBef>
                <a:spcPts val="3200"/>
              </a:spcBef>
              <a:buSzPct val="145000"/>
              <a:buChar char="•"/>
              <a:defRPr b="0" sz="2800"/>
            </a:pPr>
            <a:r>
              <a:t>Cellular Automation (CA)</a:t>
            </a:r>
          </a:p>
          <a:p>
            <a:pPr lvl="1" marL="685800" indent="-342900" algn="l">
              <a:spcBef>
                <a:spcPts val="3200"/>
              </a:spcBef>
              <a:buSzPct val="145000"/>
              <a:buChar char="•"/>
              <a:defRPr b="0" sz="2800"/>
            </a:pPr>
            <a:r>
              <a:t>A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645AD"/>
                </a:solidFill>
              </a:rPr>
              <a:t>discrete</a:t>
            </a:r>
            <a:r>
              <a:rPr>
                <a:solidFill>
                  <a:srgbClr val="222222"/>
                </a:solidFill>
              </a:rPr>
              <a:t> model consist of </a:t>
            </a:r>
            <a:r>
              <a:t>a regular grid of </a:t>
            </a:r>
            <a:r>
              <a:rPr i="1"/>
              <a:t>cells</a:t>
            </a:r>
            <a:r>
              <a:t>, each of a finite number of </a:t>
            </a:r>
            <a:r>
              <a:rPr i="1">
                <a:solidFill>
                  <a:srgbClr val="0645AD"/>
                </a:solidFill>
              </a:rPr>
              <a:t>states</a:t>
            </a:r>
            <a:endParaRPr i="1">
              <a:solidFill>
                <a:srgbClr val="0645AD"/>
              </a:solidFill>
            </a:endParaRPr>
          </a:p>
          <a:p>
            <a:pPr algn="l">
              <a:spcBef>
                <a:spcPts val="3200"/>
              </a:spcBef>
              <a:defRPr b="0" sz="2800"/>
            </a:pPr>
            <a:endParaRPr i="1">
              <a:solidFill>
                <a:srgbClr val="0645AD"/>
              </a:solidFill>
            </a:endParaRPr>
          </a:p>
        </p:txBody>
      </p:sp>
      <p:pic>
        <p:nvPicPr>
          <p:cNvPr id="128" name="Gospers_glider_gun.gif" descr="Gospers_glider_gun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5192" y="5601854"/>
            <a:ext cx="4520216" cy="32545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ule 3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645AD"/>
                </a:solidFill>
              </a:defRPr>
            </a:lvl1pPr>
          </a:lstStyle>
          <a:p>
            <a:pPr/>
            <a:r>
              <a:t>Rule 30</a:t>
            </a:r>
          </a:p>
        </p:txBody>
      </p:sp>
      <p:sp>
        <p:nvSpPr>
          <p:cNvPr id="131" name="One-dimensional binary rule…"/>
          <p:cNvSpPr txBox="1"/>
          <p:nvPr>
            <p:ph type="body" sz="quarter" idx="1"/>
          </p:nvPr>
        </p:nvSpPr>
        <p:spPr>
          <a:xfrm>
            <a:off x="545616" y="1964726"/>
            <a:ext cx="5334001" cy="4261882"/>
          </a:xfrm>
          <a:prstGeom prst="rect">
            <a:avLst/>
          </a:prstGeom>
        </p:spPr>
        <p:txBody>
          <a:bodyPr anchor="t"/>
          <a:lstStyle/>
          <a:p>
            <a:pPr/>
            <a:r>
              <a:t>One-dimensional binary rule</a:t>
            </a:r>
          </a:p>
          <a:p>
            <a:pPr lvl="1"/>
            <a:r>
              <a:t>Every cell spontaneously changes state </a:t>
            </a:r>
            <a:r>
              <a:rPr>
                <a:solidFill>
                  <a:srgbClr val="0645AD"/>
                </a:solidFill>
              </a:rPr>
              <a:t>based on its current state and the state of its two neighbors</a:t>
            </a:r>
          </a:p>
          <a:p>
            <a:pPr/>
            <a:r>
              <a:t>Display </a:t>
            </a:r>
            <a:r>
              <a:rPr>
                <a:solidFill>
                  <a:srgbClr val="0645AD"/>
                </a:solidFill>
              </a:rPr>
              <a:t>aperiodic</a:t>
            </a:r>
            <a:r>
              <a:t>, </a:t>
            </a:r>
            <a:r>
              <a:rPr>
                <a:solidFill>
                  <a:srgbClr val="0645AD"/>
                </a:solidFill>
              </a:rPr>
              <a:t>chaotic </a:t>
            </a:r>
            <a:r>
              <a:t>behavior</a:t>
            </a:r>
          </a:p>
        </p:txBody>
      </p:sp>
      <p:graphicFrame>
        <p:nvGraphicFramePr>
          <p:cNvPr id="132" name="Table 1 The new state of the cell"/>
          <p:cNvGraphicFramePr/>
          <p:nvPr/>
        </p:nvGraphicFramePr>
        <p:xfrm>
          <a:off x="1034916" y="6713887"/>
          <a:ext cx="10934968" cy="2159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090690"/>
                <a:gridCol w="1118438"/>
                <a:gridCol w="1103742"/>
                <a:gridCol w="1103682"/>
                <a:gridCol w="1103682"/>
                <a:gridCol w="1103682"/>
                <a:gridCol w="1103682"/>
                <a:gridCol w="1103682"/>
                <a:gridCol w="1103682"/>
              </a:tblGrid>
              <a:tr h="461058">
                <a:tc gridSpan="9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 Light"/>
                          <a:ea typeface="Helvetica Neue Light"/>
                          <a:cs typeface="Helvetica Neue Light"/>
                        </a:rPr>
                        <a:t>Table 1 The new state of the cell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795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Current pattern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010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000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New state of center cell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  <p:pic>
        <p:nvPicPr>
          <p:cNvPr id="133" name="rule30.gif" descr="rule30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5082" y="2092691"/>
            <a:ext cx="6860436" cy="3430219"/>
          </a:xfrm>
          <a:prstGeom prst="rect">
            <a:avLst/>
          </a:prstGeom>
        </p:spPr>
      </p:pic>
      <p:sp>
        <p:nvSpPr>
          <p:cNvPr id="134" name="Fig 1. One example with seed = [1]"/>
          <p:cNvSpPr txBox="1"/>
          <p:nvPr/>
        </p:nvSpPr>
        <p:spPr>
          <a:xfrm>
            <a:off x="6967169" y="5758265"/>
            <a:ext cx="483626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Fig 1. One example with seed = [1]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RNG with Rule 3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645AD"/>
                </a:solidFill>
              </a:defRPr>
            </a:lvl1pPr>
          </a:lstStyle>
          <a:p>
            <a:pPr/>
            <a:r>
              <a:t>PRNG with Rule 30</a:t>
            </a:r>
          </a:p>
        </p:txBody>
      </p:sp>
      <p:sp>
        <p:nvSpPr>
          <p:cNvPr id="137" name="Use the center colum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Use the center column</a:t>
            </a:r>
          </a:p>
          <a:p>
            <a:pPr/>
            <a:r>
              <a:t>Parameters</a:t>
            </a:r>
          </a:p>
          <a:p>
            <a:pPr lvl="1"/>
            <a:r>
              <a:t>Window size : # of binary bits</a:t>
            </a:r>
          </a:p>
          <a:p>
            <a:pPr lvl="1"/>
            <a:r>
              <a:t>Seed: Initial 01 string</a:t>
            </a:r>
          </a:p>
          <a:p>
            <a:pPr lvl="1"/>
            <a:r>
              <a:t>n: iteration times</a:t>
            </a:r>
          </a:p>
        </p:txBody>
      </p:sp>
      <p:grpSp>
        <p:nvGrpSpPr>
          <p:cNvPr id="140" name="2560px-Cellular_Automata_running_Wolfram-rule-30.svg.png"/>
          <p:cNvGrpSpPr/>
          <p:nvPr/>
        </p:nvGrpSpPr>
        <p:grpSpPr>
          <a:xfrm>
            <a:off x="5998874" y="2507237"/>
            <a:ext cx="6772852" cy="4261883"/>
            <a:chOff x="0" y="0"/>
            <a:chExt cx="6772850" cy="4261881"/>
          </a:xfrm>
        </p:grpSpPr>
        <p:pic>
          <p:nvPicPr>
            <p:cNvPr id="139" name="2560px-Cellular_Automata_running_Wolfram-rule-30.svg.png" descr="2560px-Cellular_Automata_running_Wolfram-rule-30.svg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6518851" cy="393168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8" name="2560px-Cellular_Automata_running_Wolfram-rule-30.svg.png" descr="2560px-Cellular_Automata_running_Wolfram-rule-30.svg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772851" cy="4261882"/>
            </a:xfrm>
            <a:prstGeom prst="rect">
              <a:avLst/>
            </a:prstGeom>
            <a:effectLst/>
          </p:spPr>
        </p:pic>
      </p:grpSp>
      <p:sp>
        <p:nvSpPr>
          <p:cNvPr id="141" name="Fig 2. seed = [1], n = 21"/>
          <p:cNvSpPr txBox="1"/>
          <p:nvPr/>
        </p:nvSpPr>
        <p:spPr>
          <a:xfrm>
            <a:off x="7551968" y="6653410"/>
            <a:ext cx="33259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Fig 2. seed = [1], n = 21</a:t>
            </a:r>
          </a:p>
        </p:txBody>
      </p:sp>
      <p:sp>
        <p:nvSpPr>
          <p:cNvPr id="142" name="Shape"/>
          <p:cNvSpPr/>
          <p:nvPr/>
        </p:nvSpPr>
        <p:spPr>
          <a:xfrm>
            <a:off x="9276259" y="2543073"/>
            <a:ext cx="230076" cy="3440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73" y="63"/>
                </a:moveTo>
                <a:lnTo>
                  <a:pt x="0" y="21600"/>
                </a:lnTo>
                <a:lnTo>
                  <a:pt x="21600" y="21529"/>
                </a:lnTo>
                <a:lnTo>
                  <a:pt x="20640" y="0"/>
                </a:lnTo>
                <a:lnTo>
                  <a:pt x="1273" y="63"/>
                </a:lnTo>
                <a:close/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143" name="Table 2 PRNG with different window size"/>
          <p:cNvGraphicFramePr/>
          <p:nvPr/>
        </p:nvGraphicFramePr>
        <p:xfrm>
          <a:off x="952500" y="7487245"/>
          <a:ext cx="11099800" cy="1840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498104"/>
                <a:gridCol w="7601695"/>
              </a:tblGrid>
              <a:tr h="461058">
                <a:tc gridSpan="2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 Light"/>
                          <a:ea typeface="Helvetica Neue Light"/>
                          <a:cs typeface="Helvetica Neue Light"/>
                        </a:rPr>
                        <a:t>Table 2 PRNG with different window size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6895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Window size = 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[1, 1, 0, 1, 1, 1, 0, 0, 1, 1, 0, 0, 0, 1, 0, 1, 1, 0, 0, 1, 0]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6895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Window size = 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[3, 2, 1, 3, 3, 2, 0, 1, 3, 2, 0, 0, 1, 2, 1, 3, 2, 0, 1, 2]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NIST Randomness 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645AD"/>
                </a:solidFill>
              </a:defRPr>
            </a:lvl1pPr>
          </a:lstStyle>
          <a:p>
            <a:pPr/>
            <a:r>
              <a:t>NIST Randomness Test</a:t>
            </a:r>
          </a:p>
        </p:txBody>
      </p:sp>
      <p:graphicFrame>
        <p:nvGraphicFramePr>
          <p:cNvPr id="146" name="Table"/>
          <p:cNvGraphicFramePr/>
          <p:nvPr/>
        </p:nvGraphicFramePr>
        <p:xfrm>
          <a:off x="200507" y="2208794"/>
          <a:ext cx="12603786" cy="70632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145704"/>
                <a:gridCol w="3126566"/>
                <a:gridCol w="2889411"/>
                <a:gridCol w="2442104"/>
              </a:tblGrid>
              <a:tr h="441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Ws = 1, n=100, seed = [1]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p-value (Result)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Memo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Recommendation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1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Frequency 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0.6892 (Pass)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 &gt;= 100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1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Frequency Test  within a Block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0.8013 (Pass)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M = 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 &gt;= 100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1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Runs 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0.4138 (Pass)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 &gt;= 100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14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r>
                        <a:t>Longest Run Of Ones</a:t>
                      </a:r>
                      <a:br/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1"/>
                          </a:solidFill>
                          <a:sym typeface="Helvetica Neue"/>
                        </a:rPr>
                        <a:t>n &gt; 128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1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Binary Matrix Rank 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0.4171 (Pass)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M=Q=3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chemeClr val="accent1"/>
                          </a:solidFill>
                          <a:sym typeface="Helvetica Neue"/>
                        </a:defRPr>
                      </a:pPr>
                      <a:r>
                        <a:t>M = Q = 32 </a:t>
                      </a:r>
                      <a:endParaRPr sz="1200"/>
                    </a:p>
                  </a:txBody>
                  <a:tcPr marL="50800" marR="50800" marT="50800" marB="50800" anchor="ctr" anchorCtr="0" horzOverflow="overflow"/>
                </a:tc>
              </a:tr>
              <a:tr h="441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Discrete Fourier Transform (Spectral) 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0.7456 (Pass)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1"/>
                          </a:solidFill>
                          <a:sym typeface="Helvetica Neue"/>
                        </a:rPr>
                        <a:t>n&gt;=1000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1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Non-overlapping Template Matching 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0.3841 (Pass)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M=10, B=001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1"/>
                          </a:solidFill>
                          <a:sym typeface="Helvetica Neue"/>
                        </a:rPr>
                        <a:t>m=9/10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1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Overlapping Template Matching 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0.7362 (Pass)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M=10, K=5, B=[1,1]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1"/>
                          </a:solidFill>
                          <a:sym typeface="Helvetica Neue"/>
                        </a:rPr>
                        <a:t>n&gt;=10^6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1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Maurer's“Universal Statistical”Test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0.9291 (Pass)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M=2, Q=4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chemeClr val="accent1"/>
                          </a:solidFill>
                          <a:sym typeface="Helvetica Neue"/>
                        </a:defRPr>
                      </a:pPr>
                      <a:r>
                        <a:t>n&gt;=387,840 </a:t>
                      </a:r>
                      <a:endParaRPr sz="1200"/>
                    </a:p>
                  </a:txBody>
                  <a:tcPr marL="50800" marR="50800" marT="50800" marB="50800" anchor="ctr" anchorCtr="0" horzOverflow="overflow"/>
                </a:tc>
              </a:tr>
              <a:tr h="441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Linear Complexity 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0.8088 (Pass)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M=13, K=6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1"/>
                          </a:solidFill>
                          <a:sym typeface="Helvetica Neue"/>
                        </a:rPr>
                        <a:t>n&gt;=10^6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1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Serial 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2/2 p-value&gt;0.01(Pass)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r>
                        <a:t>m &lt; </a:t>
                      </a:r>
                      <a:r>
                        <a:rPr>
                          <a:latin typeface="Symbol"/>
                          <a:ea typeface="Symbol"/>
                          <a:cs typeface="Symbol"/>
                          <a:sym typeface="Symbol"/>
                        </a:rPr>
                        <a:t></a:t>
                      </a:r>
                      <a:r>
                        <a:t>log</a:t>
                      </a:r>
                      <a:r>
                        <a:rPr baseline="-32144" sz="933"/>
                        <a:t>2 </a:t>
                      </a:r>
                      <a:r>
                        <a:t>n</a:t>
                      </a:r>
                      <a:r>
                        <a:rPr>
                          <a:latin typeface="Symbol"/>
                          <a:ea typeface="Symbol"/>
                          <a:cs typeface="Symbol"/>
                          <a:sym typeface="Symbol"/>
                        </a:rPr>
                        <a:t> </a:t>
                      </a:r>
                      <a:r>
                        <a:t>-2 </a:t>
                      </a:r>
                      <a:endParaRPr sz="1200"/>
                    </a:p>
                  </a:txBody>
                  <a:tcPr marL="50800" marR="50800" marT="50800" marB="50800" anchor="ctr" anchorCtr="0" horzOverflow="overflow"/>
                </a:tc>
              </a:tr>
              <a:tr h="441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Approximate Entropy 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0.8843 (Pass)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m=2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r>
                        <a:t>m &lt; </a:t>
                      </a:r>
                      <a:r>
                        <a:rPr>
                          <a:latin typeface="Symbol"/>
                          <a:ea typeface="Symbol"/>
                          <a:cs typeface="Symbol"/>
                          <a:sym typeface="Symbol"/>
                        </a:rPr>
                        <a:t></a:t>
                      </a:r>
                      <a:r>
                        <a:t>log</a:t>
                      </a:r>
                      <a:r>
                        <a:rPr baseline="-32144" sz="933"/>
                        <a:t>2 </a:t>
                      </a:r>
                      <a:r>
                        <a:t>n</a:t>
                      </a:r>
                      <a:r>
                        <a:rPr>
                          <a:latin typeface="Symbol"/>
                          <a:ea typeface="Symbol"/>
                          <a:cs typeface="Symbol"/>
                          <a:sym typeface="Symbol"/>
                        </a:rPr>
                        <a:t> </a:t>
                      </a:r>
                      <a:r>
                        <a:t>-2 </a:t>
                      </a:r>
                      <a:endParaRPr sz="1200"/>
                    </a:p>
                  </a:txBody>
                  <a:tcPr marL="50800" marR="50800" marT="50800" marB="50800" anchor="ctr" anchorCtr="0" horzOverflow="overflow"/>
                </a:tc>
              </a:tr>
              <a:tr h="441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Cumulative Sums (Cusum) 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0.6292 (Pass)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Forward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 &gt;= 100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1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Random Excursions 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lumOff val="-29866"/>
                            </a:schemeClr>
                          </a:solidFill>
                          <a:sym typeface="Helvetica Neue"/>
                        </a:rPr>
                        <a:t>4/8 p-value &lt;0.01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Further test needed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1"/>
                          </a:solidFill>
                          <a:sym typeface="Helvetica Neue"/>
                        </a:rPr>
                        <a:t>n&gt;=10^6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14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r>
                        <a:t>Random Excursions Variant Test 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lumOff val="-29866"/>
                            </a:schemeClr>
                          </a:solidFill>
                          <a:sym typeface="Helvetica Neue"/>
                        </a:rPr>
                        <a:t>2/18 p-value &lt;0.01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Further test needed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1"/>
                          </a:solidFill>
                          <a:sym typeface="Helvetica Neue"/>
                        </a:rPr>
                        <a:t>n&gt;=10^6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645AD"/>
                </a:solidFill>
              </a:defRPr>
            </a:lvl1pPr>
          </a:lstStyle>
          <a:p>
            <a:pPr/>
            <a:r>
              <a:t>Resources</a:t>
            </a:r>
          </a:p>
        </p:txBody>
      </p:sp>
      <p:sp>
        <p:nvSpPr>
          <p:cNvPr id="149" name="My codes:…"/>
          <p:cNvSpPr txBox="1"/>
          <p:nvPr>
            <p:ph type="body" idx="1"/>
          </p:nvPr>
        </p:nvSpPr>
        <p:spPr>
          <a:xfrm>
            <a:off x="952500" y="2590800"/>
            <a:ext cx="11281813" cy="6453704"/>
          </a:xfrm>
          <a:prstGeom prst="rect">
            <a:avLst/>
          </a:prstGeom>
        </p:spPr>
        <p:txBody>
          <a:bodyPr anchor="t"/>
          <a:lstStyle/>
          <a:p>
            <a:pPr/>
            <a:r>
              <a:t>My codes:</a:t>
            </a:r>
          </a:p>
          <a:p>
            <a:pPr lvl="1"/>
            <a:r>
              <a:t>Github: </a:t>
            </a:r>
            <a:r>
              <a:rPr u="sng">
                <a:solidFill>
                  <a:schemeClr val="accent1">
                    <a:hueOff val="114395"/>
                    <a:lumOff val="-24975"/>
                  </a:schemeClr>
                </a:solidFill>
                <a:hlinkClick r:id="rId2" invalidUrl="" action="" tgtFrame="" tooltip="" history="1" highlightClick="0" endSnd="0"/>
              </a:rPr>
              <a:t>https://github.com/wjr0102/PRNG_with_rule30.git</a:t>
            </a:r>
          </a:p>
          <a:p>
            <a:pPr lvl="2"/>
            <a:r>
              <a:t>Code of rule 30, some other PRNGs and NIST randomness test (python 2.7)</a:t>
            </a:r>
          </a:p>
          <a:p>
            <a:pPr/>
            <a:r>
              <a:t>NIST randomness test official website</a:t>
            </a:r>
          </a:p>
          <a:p>
            <a:pPr lvl="1"/>
            <a:r>
              <a:t>Document and download: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 </a:t>
            </a:r>
            <a:r>
              <a:rPr u="sng">
                <a:solidFill>
                  <a:schemeClr val="accent1">
                    <a:hueOff val="114395"/>
                    <a:lumOff val="-24975"/>
                  </a:schemeClr>
                </a:solidFill>
                <a:hlinkClick r:id="rId3" invalidUrl="" action="" tgtFrame="" tooltip="" history="1" highlightClick="0" endSnd="0"/>
              </a:rPr>
              <a:t>https://csrc.nist.gov/projects/random-bit-generation/documentation-and-software</a:t>
            </a:r>
          </a:p>
          <a:p>
            <a:pPr/>
            <a:r>
              <a:t>The software using rule 30 to generate random number</a:t>
            </a:r>
          </a:p>
          <a:p>
            <a:pPr lvl="1"/>
            <a:r>
              <a:t>Wolfram Mathematica:  </a:t>
            </a:r>
            <a:r>
              <a:rPr u="sng">
                <a:solidFill>
                  <a:schemeClr val="accent1">
                    <a:hueOff val="114395"/>
                    <a:lumOff val="-24975"/>
                  </a:schemeClr>
                </a:solidFill>
                <a:hlinkClick r:id="rId4" invalidUrl="" action="" tgtFrame="" tooltip="" history="1" highlightClick="0" endSnd="0"/>
              </a:rPr>
              <a:t>http://www.wolfram.com/mathematica/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645AD"/>
                </a:solid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52" name="Wolfram, S. . (1986). Random sequence generation by cellular automata. Advances in Applied Mathematics, 7(2), 123-169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17830" indent="-417830" defTabSz="549148">
              <a:spcBef>
                <a:spcPts val="3900"/>
              </a:spcBef>
              <a:defRPr sz="3008"/>
            </a:pPr>
            <a:r>
              <a:t>Wolfram, S. . (1986). Random sequence generation by cellular automata. </a:t>
            </a:r>
            <a:r>
              <a:rPr i="1"/>
              <a:t>Advances in Applied Mathematics,</a:t>
            </a:r>
            <a:r>
              <a:t> </a:t>
            </a:r>
            <a:r>
              <a:rPr i="1"/>
              <a:t>7</a:t>
            </a:r>
            <a:r>
              <a:t>(2), 123-169.</a:t>
            </a:r>
          </a:p>
          <a:p>
            <a:pPr marL="417830" indent="-417830" defTabSz="549148">
              <a:spcBef>
                <a:spcPts val="3900"/>
              </a:spcBef>
              <a:defRPr sz="3008"/>
            </a:pPr>
            <a:r>
              <a:t>Spencer, J. . (2013). Cellular automata in cryptographic random generators. </a:t>
            </a:r>
            <a:r>
              <a:rPr i="1"/>
              <a:t>Computer Science</a:t>
            </a:r>
            <a:r>
              <a:t>.</a:t>
            </a:r>
          </a:p>
          <a:p>
            <a:pPr marL="417830" indent="-417830" defTabSz="549148">
              <a:spcBef>
                <a:spcPts val="3900"/>
              </a:spcBef>
              <a:defRPr sz="3008"/>
            </a:pPr>
            <a:r>
              <a:t>Gage, D.., Laub, E.., Mcgarry, G.. Cellular Automate: Is Rule 30 Random? (</a:t>
            </a:r>
            <a:r>
              <a:rPr u="sng">
                <a:solidFill>
                  <a:schemeClr val="accent1">
                    <a:hueOff val="114395"/>
                    <a:lumOff val="-24975"/>
                  </a:schemeClr>
                </a:solidFill>
                <a:hlinkClick r:id="rId2" invalidUrl="" action="" tgtFrame="" tooltip="" history="1" highlightClick="0" endSnd="0"/>
              </a:rPr>
              <a:t>https://www.cs.indiana.edu/~dgerman/2005midwestNKSconference/dgelbm.pdf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)</a:t>
            </a:r>
          </a:p>
          <a:p>
            <a:pPr marL="417830" indent="-417830" defTabSz="549148">
              <a:spcBef>
                <a:spcPts val="3900"/>
              </a:spcBef>
              <a:defRPr sz="3008"/>
            </a:pPr>
            <a:r>
              <a:t>NIST SP 800-22 Guidance (</a:t>
            </a:r>
            <a:r>
              <a:rPr u="sng">
                <a:solidFill>
                  <a:schemeClr val="accent1">
                    <a:hueOff val="114395"/>
                    <a:lumOff val="-24975"/>
                  </a:schemeClr>
                </a:solidFill>
                <a:hlinkClick r:id="rId3" invalidUrl="" action="" tgtFrame="" tooltip="" history="1" highlightClick="0" endSnd="0"/>
              </a:rPr>
              <a:t>https://csrc.nist.gov/Projects/Random-Bit-Generation/Documentation-and-Software/Guide-to-the-Statistical-Tests</a:t>
            </a:r>
            <a:r>
              <a:t>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hanks"/>
          <p:cNvSpPr txBox="1"/>
          <p:nvPr>
            <p:ph type="ctrTitle"/>
          </p:nvPr>
        </p:nvSpPr>
        <p:spPr>
          <a:xfrm>
            <a:off x="3056759" y="3814419"/>
            <a:ext cx="6891282" cy="1655137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round/>
          </a:ln>
          <a:effectLst>
            <a:outerShdw sx="100000" sy="100000" kx="0" ky="0" algn="b" rotWithShape="0" blurRad="266700" dist="0" dir="0">
              <a:srgbClr val="000000">
                <a:alpha val="79921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