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61"/>
  </p:notesMasterIdLst>
  <p:sldIdLst>
    <p:sldId id="612" r:id="rId2"/>
    <p:sldId id="689" r:id="rId3"/>
    <p:sldId id="690" r:id="rId4"/>
    <p:sldId id="725" r:id="rId5"/>
    <p:sldId id="651" r:id="rId6"/>
    <p:sldId id="641" r:id="rId7"/>
    <p:sldId id="668" r:id="rId8"/>
    <p:sldId id="691" r:id="rId9"/>
    <p:sldId id="669" r:id="rId10"/>
    <p:sldId id="670" r:id="rId11"/>
    <p:sldId id="671" r:id="rId12"/>
    <p:sldId id="672" r:id="rId13"/>
    <p:sldId id="673" r:id="rId14"/>
    <p:sldId id="667" r:id="rId15"/>
    <p:sldId id="674" r:id="rId16"/>
    <p:sldId id="675" r:id="rId17"/>
    <p:sldId id="676" r:id="rId18"/>
    <p:sldId id="677" r:id="rId19"/>
    <p:sldId id="724" r:id="rId20"/>
    <p:sldId id="679" r:id="rId21"/>
    <p:sldId id="680" r:id="rId22"/>
    <p:sldId id="681" r:id="rId23"/>
    <p:sldId id="720" r:id="rId24"/>
    <p:sldId id="721" r:id="rId25"/>
    <p:sldId id="722" r:id="rId26"/>
    <p:sldId id="723" r:id="rId27"/>
    <p:sldId id="684" r:id="rId28"/>
    <p:sldId id="707" r:id="rId29"/>
    <p:sldId id="708" r:id="rId30"/>
    <p:sldId id="709" r:id="rId31"/>
    <p:sldId id="710" r:id="rId32"/>
    <p:sldId id="711" r:id="rId33"/>
    <p:sldId id="712" r:id="rId34"/>
    <p:sldId id="713" r:id="rId35"/>
    <p:sldId id="714" r:id="rId36"/>
    <p:sldId id="715" r:id="rId37"/>
    <p:sldId id="716" r:id="rId38"/>
    <p:sldId id="717" r:id="rId39"/>
    <p:sldId id="718" r:id="rId40"/>
    <p:sldId id="719" r:id="rId41"/>
    <p:sldId id="685" r:id="rId42"/>
    <p:sldId id="726" r:id="rId43"/>
    <p:sldId id="686" r:id="rId44"/>
    <p:sldId id="687" r:id="rId45"/>
    <p:sldId id="692" r:id="rId46"/>
    <p:sldId id="693" r:id="rId47"/>
    <p:sldId id="694" r:id="rId48"/>
    <p:sldId id="695" r:id="rId49"/>
    <p:sldId id="696" r:id="rId50"/>
    <p:sldId id="697" r:id="rId51"/>
    <p:sldId id="698" r:id="rId52"/>
    <p:sldId id="699" r:id="rId53"/>
    <p:sldId id="700" r:id="rId54"/>
    <p:sldId id="701" r:id="rId55"/>
    <p:sldId id="702" r:id="rId56"/>
    <p:sldId id="703" r:id="rId57"/>
    <p:sldId id="704" r:id="rId58"/>
    <p:sldId id="705" r:id="rId59"/>
    <p:sldId id="70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6115" autoAdjust="0"/>
  </p:normalViewPr>
  <p:slideViewPr>
    <p:cSldViewPr>
      <p:cViewPr varScale="1">
        <p:scale>
          <a:sx n="64" d="100"/>
          <a:sy n="64" d="100"/>
        </p:scale>
        <p:origin x="-120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BCCD3-9769-463D-B5A1-07599DBE1BB1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CAAF8-6A5F-4EA2-91BF-9ED63F7DCE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CAAF8-6A5F-4EA2-91BF-9ED63F7DCEB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5D16B800-D075-4C70-9B66-6414FDC30FF2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0868EB2-2BCB-4EFC-A873-EFE0BC7B6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Scores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Psychometrics from the Ground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5791200"/>
            <a:ext cx="2726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W. Joel Schneider</a:t>
            </a:r>
          </a:p>
          <a:p>
            <a:r>
              <a:rPr lang="en-US" dirty="0" smtClean="0"/>
              <a:t>Department of Psychology</a:t>
            </a:r>
          </a:p>
          <a:p>
            <a:r>
              <a:rPr lang="en-US" dirty="0" smtClean="0"/>
              <a:t>Illinois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1938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Stanines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5,</a:t>
            </a:r>
            <a:r>
              <a:rPr lang="el-GR" dirty="0"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2)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stanine = ½ SD</a:t>
            </a:r>
            <a:endParaRPr lang="en-US" sz="2800" dirty="0"/>
          </a:p>
        </p:txBody>
      </p:sp>
      <p:pic>
        <p:nvPicPr>
          <p:cNvPr id="2052" name="Picture 4" descr="picture of punch ca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9" b="99257" l="1207" r="99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44" y="2057400"/>
            <a:ext cx="55245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Sten</a:t>
            </a:r>
            <a:r>
              <a:rPr lang="en-US" dirty="0" smtClean="0"/>
              <a:t> 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5.5,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 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2)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</a:t>
            </a:r>
            <a:r>
              <a:rPr lang="en-US" sz="2800" smtClean="0"/>
              <a:t>sten </a:t>
            </a:r>
            <a:r>
              <a:rPr lang="en-US" sz="2800" dirty="0" smtClean="0"/>
              <a:t>= ½ SD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67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1938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Scaled </a:t>
            </a:r>
            <a:r>
              <a:rPr lang="en-US" dirty="0" smtClean="0"/>
              <a:t>Score 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10,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 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3)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3978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scaled score =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⅓</a:t>
            </a:r>
            <a:r>
              <a:rPr lang="en-US" sz="2800" dirty="0" smtClean="0"/>
              <a:t> SD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73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1938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5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771897"/>
                  </p:ext>
                </p:extLst>
              </p:nvPr>
            </p:nvGraphicFramePr>
            <p:xfrm>
              <a:off x="-1" y="-4"/>
              <a:ext cx="9144004" cy="6858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2900"/>
                    <a:gridCol w="1550368"/>
                    <a:gridCol w="1550368"/>
                    <a:gridCol w="1550368"/>
                  </a:tblGrid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Standard 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Range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z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±</a:t>
                          </a:r>
                          <a:r>
                            <a:rPr lang="en-US" sz="28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∞</a:t>
                          </a:r>
                          <a:endParaRPr lang="en-US" sz="28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Stanine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2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to 9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Sten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5.5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2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to 10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Scaled 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3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to 19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T 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±</a:t>
                          </a:r>
                          <a:r>
                            <a:rPr lang="en-US" sz="28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∞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Normal</a:t>
                          </a:r>
                          <a:r>
                            <a:rPr lang="en-US" sz="2800" baseline="0" dirty="0" smtClean="0"/>
                            <a:t> Curve Equivalent 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21.06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</a:t>
                          </a:r>
                          <a:r>
                            <a:rPr lang="en-US" sz="2800" smtClean="0"/>
                            <a:t>to 99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Index 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100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15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±</a:t>
                          </a:r>
                          <a:r>
                            <a:rPr lang="en-US" sz="28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∞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771897"/>
                  </p:ext>
                </p:extLst>
              </p:nvPr>
            </p:nvGraphicFramePr>
            <p:xfrm>
              <a:off x="-1" y="-4"/>
              <a:ext cx="9144004" cy="6858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2900"/>
                    <a:gridCol w="1550368"/>
                    <a:gridCol w="1550368"/>
                    <a:gridCol w="1550368"/>
                  </a:tblGrid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Standard 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0157" r="-200394" b="-6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88627" r="-99608" b="-6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Range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z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±</a:t>
                          </a:r>
                          <a:r>
                            <a:rPr lang="en-US" sz="28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∞</a:t>
                          </a:r>
                          <a:endParaRPr lang="en-US" sz="28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Stanine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2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to 9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Sten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5.5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2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to 10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Scaled </a:t>
                          </a:r>
                          <a:r>
                            <a:rPr lang="en-US" sz="2800" dirty="0" smtClean="0"/>
                            <a:t>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3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to 19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T 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±</a:t>
                          </a:r>
                          <a:r>
                            <a:rPr lang="en-US" sz="28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∞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Normal</a:t>
                          </a:r>
                          <a:r>
                            <a:rPr lang="en-US" sz="2800" baseline="0" dirty="0" smtClean="0"/>
                            <a:t> Curve Equivalent 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50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21.06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 </a:t>
                          </a:r>
                          <a:r>
                            <a:rPr lang="en-US" sz="2800" smtClean="0"/>
                            <a:t>to 99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  <a:tr h="857251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Index </a:t>
                          </a:r>
                          <a:r>
                            <a:rPr lang="en-US" sz="2800" dirty="0" smtClean="0"/>
                            <a:t>Score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smtClean="0"/>
                            <a:t>100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15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±</a:t>
                          </a:r>
                          <a:r>
                            <a:rPr lang="en-US" sz="28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∞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18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old score to 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new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Among Standard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4742067" cy="172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𝑂𝑙𝑑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4742067" cy="1725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scaled score </a:t>
            </a:r>
            <a:r>
              <a:rPr lang="en-US" sz="4400" dirty="0" smtClean="0">
                <a:solidFill>
                  <a:schemeClr val="tx2"/>
                </a:solidFill>
              </a:rPr>
              <a:t>to 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4742067" cy="172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𝑂𝑙𝑑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4742067" cy="1725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5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4254883" cy="1745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4254883" cy="17458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7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3566297" cy="1714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15−10</m:t>
                          </m:r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3566297" cy="1714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3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807820" cy="1714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807820" cy="1714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6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7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4953000"/>
                <a:ext cx="5678349" cy="1297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4953000"/>
                <a:ext cx="5678349" cy="12975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4953000"/>
                <a:ext cx="4991688" cy="1297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5+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4953000"/>
                <a:ext cx="4991688" cy="12975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4953000"/>
                <a:ext cx="5468164" cy="1297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∗5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4953000"/>
                <a:ext cx="5468164" cy="12975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1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331945"/>
                <a:ext cx="5101781" cy="76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∗5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331945"/>
                <a:ext cx="5101781" cy="7640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255745"/>
                <a:ext cx="4654159" cy="76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25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255745"/>
                <a:ext cx="4654159" cy="7640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scaled </a:t>
            </a:r>
            <a:r>
              <a:rPr lang="en-US" sz="4400" dirty="0" smtClean="0">
                <a:solidFill>
                  <a:schemeClr val="tx2"/>
                </a:solidFill>
              </a:rPr>
              <a:t>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235714"/>
                <a:ext cx="42262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25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00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235714"/>
                <a:ext cx="4226222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2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scaled score </a:t>
            </a:r>
            <a:r>
              <a:rPr lang="en-US" sz="4400" dirty="0" smtClean="0">
                <a:solidFill>
                  <a:schemeClr val="tx2"/>
                </a:solidFill>
              </a:rPr>
              <a:t>to 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index score.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a Scaled Score of 15 to an Index 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1808379" cy="14950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81600"/>
                <a:ext cx="30506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25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81600"/>
                <a:ext cx="305064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4742067" cy="172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𝑂𝑙𝑑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4742067" cy="1725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</a:t>
            </a:r>
            <a:r>
              <a:rPr lang="en-US" sz="4400" smtClean="0">
                <a:solidFill>
                  <a:schemeClr val="tx2"/>
                </a:solidFill>
              </a:rPr>
              <a:t>to </a:t>
            </a:r>
            <a:r>
              <a:rPr lang="en-US" sz="440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4254883" cy="1730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72</m:t>
                          </m:r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4254883" cy="1730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9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676250"/>
                <a:ext cx="4071178" cy="1971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76250"/>
                <a:ext cx="4071178" cy="1971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</a:t>
            </a:r>
            <a:r>
              <a:rPr lang="en-US" sz="4400" smtClean="0">
                <a:solidFill>
                  <a:schemeClr val="tx2"/>
                </a:solidFill>
              </a:rPr>
              <a:t>to </a:t>
            </a:r>
            <a:r>
              <a:rPr lang="en-US" sz="440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3907736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72</m:t>
                          </m:r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3907736" cy="16989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3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</a:t>
            </a:r>
            <a:r>
              <a:rPr lang="en-US" sz="4400" smtClean="0">
                <a:solidFill>
                  <a:schemeClr val="tx2"/>
                </a:solidFill>
              </a:rPr>
              <a:t>to </a:t>
            </a:r>
            <a:r>
              <a:rPr lang="en-US" sz="440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807820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807820" cy="16989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062493" cy="831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7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921190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921190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1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6166368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6166368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5853782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5853782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5447132" cy="1378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56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5447132" cy="13781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5853782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−18</m:t>
                      </m:r>
                      <m:f>
                        <m:f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5853782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5071132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−18</m:t>
                      </m:r>
                      <m:f>
                        <m:f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5071132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2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134277"/>
                <a:ext cx="3351943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31</m:t>
                      </m:r>
                      <m:f>
                        <m:f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134277"/>
                <a:ext cx="3351943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5800" y="2676250"/>
                <a:ext cx="7360092" cy="1977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−23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5.01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76250"/>
                <a:ext cx="7360092" cy="19779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7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</a:t>
            </a:r>
            <a:r>
              <a:rPr lang="en-US" sz="4400" dirty="0" smtClean="0">
                <a:solidFill>
                  <a:schemeClr val="tx2"/>
                </a:solidFill>
              </a:rPr>
              <a:t>index score to </a:t>
            </a:r>
            <a:r>
              <a:rPr lang="en-US" sz="4400" dirty="0" smtClean="0">
                <a:solidFill>
                  <a:schemeClr val="tx2"/>
                </a:solidFill>
              </a:rPr>
              <a:t>z score.</a:t>
            </a:r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endParaRPr lang="en-US" sz="4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>
                <a:solidFill>
                  <a:schemeClr val="tx2"/>
                </a:solidFill>
              </a:rPr>
              <a:t>Convert z score to </a:t>
            </a:r>
            <a:r>
              <a:rPr lang="en-US" sz="4400" dirty="0" smtClean="0">
                <a:solidFill>
                  <a:schemeClr val="tx2"/>
                </a:solidFill>
              </a:rPr>
              <a:t>T score</a:t>
            </a:r>
            <a:r>
              <a:rPr lang="en-US" sz="4400" dirty="0" smtClean="0">
                <a:solidFill>
                  <a:schemeClr val="tx2"/>
                </a:solidFill>
              </a:rPr>
              <a:t>.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Convert </a:t>
            </a:r>
            <a:r>
              <a:rPr lang="en-US" sz="3200" dirty="0" smtClean="0"/>
              <a:t>an Index </a:t>
            </a:r>
            <a:r>
              <a:rPr lang="en-US" sz="3200" dirty="0" smtClean="0"/>
              <a:t>Score of </a:t>
            </a:r>
            <a:r>
              <a:rPr lang="en-US" sz="3200" dirty="0" smtClean="0"/>
              <a:t>72</a:t>
            </a:r>
            <a:r>
              <a:rPr lang="en-US" sz="3200" dirty="0" smtClean="0"/>
              <a:t> </a:t>
            </a:r>
            <a:r>
              <a:rPr lang="en-US" sz="3200" dirty="0" smtClean="0"/>
              <a:t>to </a:t>
            </a:r>
            <a:r>
              <a:rPr lang="en-US" sz="3200" dirty="0" smtClean="0"/>
              <a:t>a T </a:t>
            </a:r>
            <a:r>
              <a:rPr lang="en-US" sz="3200" dirty="0" smtClean="0"/>
              <a:t>Score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−28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54585"/>
                <a:ext cx="2609882" cy="147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5107" y="5478959"/>
                <a:ext cx="29452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31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7" y="5478959"/>
                <a:ext cx="29452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2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Among Standard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200400"/>
                <a:ext cx="9131474" cy="149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𝑁𝑒𝑤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/>
                                          <a:ea typeface="Cambria Math"/>
                                        </a:rPr>
                                        <m:t>𝑁𝑒𝑤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/>
                                          <a:ea typeface="Cambria Math"/>
                                        </a:rPr>
                                        <m:t>𝑂𝑙𝑑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𝑂𝑙𝑑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𝑂𝑙𝑑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𝑁𝑒𝑤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9131474" cy="14975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tells us the proportion of a distribution that is less than or equal to a given number.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the CDF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the PDF, then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Cumulative Distribution Function (CDF)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5000" y="4397829"/>
                <a:ext cx="5169364" cy="1688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4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sz="4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8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97829"/>
                <a:ext cx="5169364" cy="16884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96545"/>
              </p:ext>
            </p:extLst>
          </p:nvPr>
        </p:nvGraphicFramePr>
        <p:xfrm>
          <a:off x="0" y="0"/>
          <a:ext cx="9144000" cy="6880860"/>
        </p:xfrm>
        <a:graphic>
          <a:graphicData uri="http://schemas.openxmlformats.org/drawingml/2006/table">
            <a:tbl>
              <a:tblPr firstRow="1" firstCol="1" lastRow="1" lastCol="1" bandRow="1" bandCol="1">
                <a:solidFill>
                  <a:schemeClr val="bg2"/>
                </a:solidFill>
              </a:tblPr>
              <a:tblGrid>
                <a:gridCol w="3048000"/>
                <a:gridCol w="3048000"/>
                <a:gridCol w="3048000"/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Index Score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Scaled Score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Percentile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145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19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99.9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140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18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99.6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135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17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99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130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16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98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120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91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115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13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84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110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63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50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37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90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85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16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80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70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60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.4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55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.1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06512"/>
              </p:ext>
            </p:extLst>
          </p:nvPr>
        </p:nvGraphicFramePr>
        <p:xfrm>
          <a:off x="0" y="0"/>
          <a:ext cx="9144000" cy="6857998"/>
        </p:xfrm>
        <a:graphic>
          <a:graphicData uri="http://schemas.openxmlformats.org/drawingml/2006/table">
            <a:tbl>
              <a:tblPr firstRow="1" firstCol="1" lastRow="1" lastCol="1" bandRow="1" bandCol="1">
                <a:solidFill>
                  <a:schemeClr val="bg2"/>
                </a:solidFill>
              </a:tblPr>
              <a:tblGrid>
                <a:gridCol w="4854559"/>
                <a:gridCol w="4289441"/>
              </a:tblGrid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T-Score</a:t>
                      </a:r>
                      <a:endParaRPr lang="en-US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Percentile</a:t>
                      </a:r>
                      <a:endParaRPr lang="en-US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80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99.9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70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98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65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60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84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50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50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40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16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30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.6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20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.1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3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819399"/>
                <a:ext cx="8234049" cy="2167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19399"/>
                <a:ext cx="8234049" cy="21670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9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841563"/>
                <a:ext cx="7861511" cy="2035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41563"/>
                <a:ext cx="7861511" cy="2035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841563"/>
                <a:ext cx="8874032" cy="2035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6000" i="1"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41563"/>
                <a:ext cx="8874032" cy="2035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2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841563"/>
                <a:ext cx="7861511" cy="2035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41563"/>
                <a:ext cx="7861511" cy="2035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048000"/>
                <a:ext cx="7185429" cy="1818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7185429" cy="18183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2691610"/>
                <a:ext cx="8488799" cy="264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Deviation</m:t>
                          </m:r>
                        </m:num>
                        <m:den>
                          <m:eqArr>
                            <m:eqArr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Standard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Deviation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691610"/>
                <a:ext cx="8488799" cy="26423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45475" y="1371599"/>
            <a:ext cx="2906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Observed distance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from the mean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071" y="5715000"/>
            <a:ext cx="2441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Typical distance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from the mean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098918" y="2325706"/>
            <a:ext cx="0" cy="365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7098918" y="5410200"/>
            <a:ext cx="0" cy="3048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898823"/>
                <a:ext cx="5378332" cy="1977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98823"/>
                <a:ext cx="5378332" cy="19779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352800"/>
                <a:ext cx="499001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4990019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276600"/>
                <a:ext cx="6379760" cy="1134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6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6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76600"/>
                <a:ext cx="6379760" cy="11345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6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276600"/>
                <a:ext cx="6043769" cy="1134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6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76600"/>
                <a:ext cx="6043769" cy="11345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327737"/>
                <a:ext cx="403296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27737"/>
                <a:ext cx="4032964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286000"/>
                <a:ext cx="7330405" cy="3064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6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60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60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0"/>
                <a:ext cx="7330405" cy="30649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691265"/>
                <a:ext cx="6920036" cy="2185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6000" i="1"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en-US" sz="6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6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60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60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6000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6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91265"/>
                <a:ext cx="6920036" cy="21855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1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657218"/>
                <a:ext cx="6600205" cy="221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6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6000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60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6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6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57218"/>
                <a:ext cx="6600205" cy="22195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2657218"/>
                <a:ext cx="3106491" cy="218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57218"/>
                <a:ext cx="3106491" cy="2181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251537"/>
                <a:ext cx="268002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51537"/>
                <a:ext cx="2680029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0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Standardizing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1362" y="5410199"/>
                <a:ext cx="268002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362" y="5410199"/>
                <a:ext cx="2680029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6600" y="4191000"/>
                <a:ext cx="25895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91000"/>
                <a:ext cx="2589555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5788" y="1676400"/>
                <a:ext cx="4071178" cy="1971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6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6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88" y="1676400"/>
                <a:ext cx="4071178" cy="19719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10" b="64901" l="1417" r="991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9" t="43687" b="38065"/>
          <a:stretch/>
        </p:blipFill>
        <p:spPr bwMode="auto">
          <a:xfrm rot="10800000">
            <a:off x="-40184" y="4038600"/>
            <a:ext cx="9031784" cy="53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61810" y="3276600"/>
            <a:ext cx="8763000" cy="533400"/>
            <a:chOff x="152400" y="3048000"/>
            <a:chExt cx="8763000" cy="533400"/>
          </a:xfrm>
        </p:grpSpPr>
        <p:sp>
          <p:nvSpPr>
            <p:cNvPr id="2" name="Rectangle 1"/>
            <p:cNvSpPr/>
            <p:nvPr/>
          </p:nvSpPr>
          <p:spPr>
            <a:xfrm>
              <a:off x="152400" y="3048000"/>
              <a:ext cx="8763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7620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5240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2860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0480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8862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7244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4864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2484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9342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5438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153400" y="30480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0894" y="321206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2.01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32894" y="321206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4.92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94894" y="321206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7.56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99186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10.32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37385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13.23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5586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15.97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37586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18.51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9586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21.11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97683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23.65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94986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25.72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04586" y="321206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27.84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200" y="2357735"/>
            <a:ext cx="50577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The object is 15.97cm long.</a:t>
            </a:r>
            <a:endParaRPr lang="en-US" sz="3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61810" y="3048000"/>
            <a:ext cx="4791190" cy="0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59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6832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7705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8578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9451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0324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1197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0207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82944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1938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0718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2997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7718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24118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18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90918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4318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1902" y="51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85302" y="51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8302" y="51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61702" y="51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95102" y="51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86800" y="5187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</Template>
  <TotalTime>67626</TotalTime>
  <Words>2069</Words>
  <Application>Microsoft Office PowerPoint</Application>
  <PresentationFormat>On-screen Show (4:3)</PresentationFormat>
  <Paragraphs>423</Paragraphs>
  <Slides>59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Mountain</vt:lpstr>
      <vt:lpstr>Standard Scores</vt:lpstr>
      <vt:lpstr>PowerPoint Presentation</vt:lpstr>
      <vt:lpstr>Standardizing Variables</vt:lpstr>
      <vt:lpstr>Standardizing Variables</vt:lpstr>
      <vt:lpstr>Standardizing Variables</vt:lpstr>
      <vt:lpstr>Standardizing Variables</vt:lpstr>
      <vt:lpstr>PowerPoint Presentation</vt:lpstr>
      <vt:lpstr>PowerPoint Presentation</vt:lpstr>
      <vt:lpstr>PowerPoint Presentation</vt:lpstr>
      <vt:lpstr>Stanines (μ = 5, σ = 2)</vt:lpstr>
      <vt:lpstr>Sten (μ = 5.5, σ = 2)</vt:lpstr>
      <vt:lpstr>Scaled Score (μ = 10, σ = 3)</vt:lpstr>
      <vt:lpstr>PowerPoint Presentation</vt:lpstr>
      <vt:lpstr>PowerPoint Presentation</vt:lpstr>
      <vt:lpstr>Converting Among Standard Scores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 Scaled Score of 15 to an Index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 an Index Score of 72 to a T Score</vt:lpstr>
      <vt:lpstr>Converting Among Standard Scores</vt:lpstr>
      <vt:lpstr>Cumulative Distribution Function (CDF)</vt:lpstr>
      <vt:lpstr>PowerPoint Presentation</vt:lpstr>
      <vt:lpstr>PowerPoint Presentation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  <vt:lpstr>Standardizing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Distributions</dc:title>
  <dc:creator>Joel Schneider</dc:creator>
  <cp:lastModifiedBy>W. Joel Schneider</cp:lastModifiedBy>
  <cp:revision>1853</cp:revision>
  <dcterms:created xsi:type="dcterms:W3CDTF">2010-10-15T19:51:26Z</dcterms:created>
  <dcterms:modified xsi:type="dcterms:W3CDTF">2012-09-24T00:03:04Z</dcterms:modified>
</cp:coreProperties>
</file>