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1"/>
  </p:notesMasterIdLst>
  <p:handoutMasterIdLst>
    <p:handoutMasterId r:id="rId22"/>
  </p:handoutMasterIdLst>
  <p:sldIdLst>
    <p:sldId id="282" r:id="rId5"/>
    <p:sldId id="292" r:id="rId6"/>
    <p:sldId id="283" r:id="rId7"/>
    <p:sldId id="297" r:id="rId8"/>
    <p:sldId id="306" r:id="rId9"/>
    <p:sldId id="307" r:id="rId10"/>
    <p:sldId id="298" r:id="rId11"/>
    <p:sldId id="299" r:id="rId12"/>
    <p:sldId id="303" r:id="rId13"/>
    <p:sldId id="308" r:id="rId14"/>
    <p:sldId id="309" r:id="rId15"/>
    <p:sldId id="300" r:id="rId16"/>
    <p:sldId id="304" r:id="rId17"/>
    <p:sldId id="301" r:id="rId18"/>
    <p:sldId id="305" r:id="rId19"/>
    <p:sldId id="29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31" autoAdjust="0"/>
  </p:normalViewPr>
  <p:slideViewPr>
    <p:cSldViewPr snapToGrid="0">
      <p:cViewPr varScale="1">
        <p:scale>
          <a:sx n="73" d="100"/>
          <a:sy n="73" d="100"/>
        </p:scale>
        <p:origin x="408" y="2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242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D934CD-896F-491E-8829-C800FD4C244E}"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EBBD5F00-00AA-4274-BCFD-192A0EF85039}">
      <dgm:prSet phldrT="[Text]"/>
      <dgm:spPr/>
      <dgm:t>
        <a:bodyPr/>
        <a:lstStyle/>
        <a:p>
          <a:r>
            <a:rPr lang="en-US" dirty="0"/>
            <a:t>Toronto Crime</a:t>
          </a:r>
        </a:p>
      </dgm:t>
    </dgm:pt>
    <dgm:pt modelId="{0C8FFE3F-1FAD-4B95-88E0-A801CBBE5E14}" type="parTrans" cxnId="{DE871D6C-4AB3-4598-B6DE-07A40C6EE4DE}">
      <dgm:prSet/>
      <dgm:spPr/>
      <dgm:t>
        <a:bodyPr/>
        <a:lstStyle/>
        <a:p>
          <a:endParaRPr lang="en-US"/>
        </a:p>
      </dgm:t>
    </dgm:pt>
    <dgm:pt modelId="{AB3EA213-AEA4-4925-A703-CABFDA75C0E9}" type="sibTrans" cxnId="{DE871D6C-4AB3-4598-B6DE-07A40C6EE4DE}">
      <dgm:prSet/>
      <dgm:spPr/>
      <dgm:t>
        <a:bodyPr/>
        <a:lstStyle/>
        <a:p>
          <a:endParaRPr lang="en-US"/>
        </a:p>
      </dgm:t>
    </dgm:pt>
    <dgm:pt modelId="{3DF2E2AA-E8B7-47F6-9841-77FF473C9C59}">
      <dgm:prSet phldrT="[Text]"/>
      <dgm:spPr/>
      <dgm:t>
        <a:bodyPr/>
        <a:lstStyle/>
        <a:p>
          <a:r>
            <a:rPr lang="en-US" dirty="0"/>
            <a:t>2004 data are selected</a:t>
          </a:r>
        </a:p>
      </dgm:t>
    </dgm:pt>
    <dgm:pt modelId="{3098CF8D-29C7-4311-BF94-FAE81A1A5F03}" type="parTrans" cxnId="{FE6F8E1D-1542-42FC-AC2A-7787B4836543}">
      <dgm:prSet/>
      <dgm:spPr/>
      <dgm:t>
        <a:bodyPr/>
        <a:lstStyle/>
        <a:p>
          <a:endParaRPr lang="en-US"/>
        </a:p>
      </dgm:t>
    </dgm:pt>
    <dgm:pt modelId="{9A7481D8-4E59-451B-8AB8-4DD5E5B4E85D}" type="sibTrans" cxnId="{FE6F8E1D-1542-42FC-AC2A-7787B4836543}">
      <dgm:prSet/>
      <dgm:spPr/>
      <dgm:t>
        <a:bodyPr/>
        <a:lstStyle/>
        <a:p>
          <a:endParaRPr lang="en-US"/>
        </a:p>
      </dgm:t>
    </dgm:pt>
    <dgm:pt modelId="{085C37F8-02C8-4E4D-A804-438C2BEB1399}">
      <dgm:prSet phldrT="[Text]"/>
      <dgm:spPr/>
      <dgm:t>
        <a:bodyPr/>
        <a:lstStyle/>
        <a:p>
          <a:r>
            <a:rPr lang="en-US" dirty="0"/>
            <a:t>Major categories are pivoted to get the total crimes per </a:t>
          </a:r>
          <a:r>
            <a:rPr lang="en-US" dirty="0" err="1"/>
            <a:t>neighbourhood</a:t>
          </a:r>
          <a:endParaRPr lang="en-US" dirty="0"/>
        </a:p>
      </dgm:t>
    </dgm:pt>
    <dgm:pt modelId="{62DB3A25-6D9F-40C8-806A-3B862B1BE8FE}" type="parTrans" cxnId="{621EBE66-ADE8-445D-ABE1-8D12CBFE866F}">
      <dgm:prSet/>
      <dgm:spPr/>
      <dgm:t>
        <a:bodyPr/>
        <a:lstStyle/>
        <a:p>
          <a:endParaRPr lang="en-US"/>
        </a:p>
      </dgm:t>
    </dgm:pt>
    <dgm:pt modelId="{40F6B2A9-D359-42F8-A475-6E7851FAEC90}" type="sibTrans" cxnId="{621EBE66-ADE8-445D-ABE1-8D12CBFE866F}">
      <dgm:prSet/>
      <dgm:spPr/>
      <dgm:t>
        <a:bodyPr/>
        <a:lstStyle/>
        <a:p>
          <a:endParaRPr lang="en-US"/>
        </a:p>
      </dgm:t>
    </dgm:pt>
    <dgm:pt modelId="{9BAB065B-9C32-4BA2-9219-1D2935DE8158}">
      <dgm:prSet phldrT="[Text]"/>
      <dgm:spPr/>
      <dgm:t>
        <a:bodyPr/>
        <a:lstStyle/>
        <a:p>
          <a:r>
            <a:rPr lang="en-US" dirty="0" err="1"/>
            <a:t>Wikipidia</a:t>
          </a:r>
          <a:endParaRPr lang="en-US" dirty="0"/>
        </a:p>
      </dgm:t>
    </dgm:pt>
    <dgm:pt modelId="{584F55CA-063A-4521-8B8B-82E8AE3A3233}" type="parTrans" cxnId="{DC21EFF6-889B-4B90-B43B-25EC420DA7F0}">
      <dgm:prSet/>
      <dgm:spPr/>
      <dgm:t>
        <a:bodyPr/>
        <a:lstStyle/>
        <a:p>
          <a:endParaRPr lang="en-US"/>
        </a:p>
      </dgm:t>
    </dgm:pt>
    <dgm:pt modelId="{16D99E30-804D-436E-8840-01967220E092}" type="sibTrans" cxnId="{DC21EFF6-889B-4B90-B43B-25EC420DA7F0}">
      <dgm:prSet/>
      <dgm:spPr/>
      <dgm:t>
        <a:bodyPr/>
        <a:lstStyle/>
        <a:p>
          <a:endParaRPr lang="en-US"/>
        </a:p>
      </dgm:t>
    </dgm:pt>
    <dgm:pt modelId="{29BC7679-8F69-4478-8EBE-5BB582247E13}">
      <dgm:prSet phldrT="[Text]"/>
      <dgm:spPr/>
      <dgm:t>
        <a:bodyPr/>
        <a:lstStyle/>
        <a:p>
          <a:r>
            <a:rPr lang="en-US" dirty="0"/>
            <a:t>Data is scraped from </a:t>
          </a:r>
          <a:r>
            <a:rPr lang="en-US" dirty="0" err="1"/>
            <a:t>Wikipidia</a:t>
          </a:r>
          <a:r>
            <a:rPr lang="en-US" dirty="0"/>
            <a:t> using the Beautiful Soup Library in Python</a:t>
          </a:r>
        </a:p>
      </dgm:t>
    </dgm:pt>
    <dgm:pt modelId="{83176933-0C78-4232-A06D-E85DD801FA61}" type="parTrans" cxnId="{EFD5DDB0-4941-4897-BDA3-208774B7D4D0}">
      <dgm:prSet/>
      <dgm:spPr/>
      <dgm:t>
        <a:bodyPr/>
        <a:lstStyle/>
        <a:p>
          <a:endParaRPr lang="en-US"/>
        </a:p>
      </dgm:t>
    </dgm:pt>
    <dgm:pt modelId="{2F9E02DF-6C6B-460E-BCA5-1D3F5FA17765}" type="sibTrans" cxnId="{EFD5DDB0-4941-4897-BDA3-208774B7D4D0}">
      <dgm:prSet/>
      <dgm:spPr/>
      <dgm:t>
        <a:bodyPr/>
        <a:lstStyle/>
        <a:p>
          <a:endParaRPr lang="en-US"/>
        </a:p>
      </dgm:t>
    </dgm:pt>
    <dgm:pt modelId="{92F55641-5348-4B12-8160-6AD309A7C4FE}">
      <dgm:prSet phldrT="[Text]"/>
      <dgm:spPr/>
      <dgm:t>
        <a:bodyPr/>
        <a:lstStyle/>
        <a:p>
          <a:r>
            <a:rPr lang="en-US" dirty="0"/>
            <a:t>Using this library we can extract data as shown in the website</a:t>
          </a:r>
        </a:p>
      </dgm:t>
    </dgm:pt>
    <dgm:pt modelId="{BEF5C429-E976-4A83-B175-F6E777E80424}" type="parTrans" cxnId="{4A3D727B-2D12-44F8-AF12-699E860C4048}">
      <dgm:prSet/>
      <dgm:spPr/>
      <dgm:t>
        <a:bodyPr/>
        <a:lstStyle/>
        <a:p>
          <a:endParaRPr lang="en-US"/>
        </a:p>
      </dgm:t>
    </dgm:pt>
    <dgm:pt modelId="{299D4CF8-7CE5-4DF8-A971-4FBB54EA8BFF}" type="sibTrans" cxnId="{4A3D727B-2D12-44F8-AF12-699E860C4048}">
      <dgm:prSet/>
      <dgm:spPr/>
      <dgm:t>
        <a:bodyPr/>
        <a:lstStyle/>
        <a:p>
          <a:endParaRPr lang="en-US"/>
        </a:p>
      </dgm:t>
    </dgm:pt>
    <dgm:pt modelId="{F60F3618-0BE0-4646-BDF5-E5C01C0FCDF6}">
      <dgm:prSet phldrT="[Text]"/>
      <dgm:spPr/>
      <dgm:t>
        <a:bodyPr/>
        <a:lstStyle/>
        <a:p>
          <a:r>
            <a:rPr lang="en-US" dirty="0"/>
            <a:t>Visualization</a:t>
          </a:r>
        </a:p>
      </dgm:t>
    </dgm:pt>
    <dgm:pt modelId="{BFD73C39-D107-4EC6-B8E3-EB97265BA346}" type="parTrans" cxnId="{3C2F4CBB-DA84-46E6-832B-398E68CE96BA}">
      <dgm:prSet/>
      <dgm:spPr/>
      <dgm:t>
        <a:bodyPr/>
        <a:lstStyle/>
        <a:p>
          <a:endParaRPr lang="en-US"/>
        </a:p>
      </dgm:t>
    </dgm:pt>
    <dgm:pt modelId="{5D4A563F-88A0-42C1-862A-6E21017BC149}" type="sibTrans" cxnId="{3C2F4CBB-DA84-46E6-832B-398E68CE96BA}">
      <dgm:prSet/>
      <dgm:spPr/>
      <dgm:t>
        <a:bodyPr/>
        <a:lstStyle/>
        <a:p>
          <a:endParaRPr lang="en-US"/>
        </a:p>
      </dgm:t>
    </dgm:pt>
    <dgm:pt modelId="{5D176995-E5AE-494C-806B-4F91420CF5A9}">
      <dgm:prSet phldrT="[Text]"/>
      <dgm:spPr/>
      <dgm:t>
        <a:bodyPr/>
        <a:lstStyle/>
        <a:p>
          <a:r>
            <a:rPr lang="en-US" dirty="0"/>
            <a:t>Visualize crime rates in each </a:t>
          </a:r>
          <a:r>
            <a:rPr lang="en-US" dirty="0" err="1"/>
            <a:t>neighbourhood</a:t>
          </a:r>
          <a:r>
            <a:rPr lang="en-US" dirty="0"/>
            <a:t> and identify the </a:t>
          </a:r>
          <a:r>
            <a:rPr lang="en-US" dirty="0" err="1"/>
            <a:t>neighbourhood</a:t>
          </a:r>
          <a:r>
            <a:rPr lang="en-US" dirty="0"/>
            <a:t> with the lowest crime rate</a:t>
          </a:r>
        </a:p>
      </dgm:t>
    </dgm:pt>
    <dgm:pt modelId="{83BEC4BA-0B16-4AEE-95AD-249F7CB103BB}" type="parTrans" cxnId="{3069671F-28BF-446E-AA54-873279C03435}">
      <dgm:prSet/>
      <dgm:spPr/>
      <dgm:t>
        <a:bodyPr/>
        <a:lstStyle/>
        <a:p>
          <a:endParaRPr lang="en-US"/>
        </a:p>
      </dgm:t>
    </dgm:pt>
    <dgm:pt modelId="{1E4821D8-885E-45CB-8709-BFFDE7417A41}" type="sibTrans" cxnId="{3069671F-28BF-446E-AA54-873279C03435}">
      <dgm:prSet/>
      <dgm:spPr/>
      <dgm:t>
        <a:bodyPr/>
        <a:lstStyle/>
        <a:p>
          <a:endParaRPr lang="en-US"/>
        </a:p>
      </dgm:t>
    </dgm:pt>
    <dgm:pt modelId="{DDCFD82D-AFB6-4F14-BAE6-A1E8B4DAB0E7}" type="pres">
      <dgm:prSet presAssocID="{C8D934CD-896F-491E-8829-C800FD4C244E}" presName="linearFlow" presStyleCnt="0">
        <dgm:presLayoutVars>
          <dgm:dir/>
          <dgm:animLvl val="lvl"/>
          <dgm:resizeHandles val="exact"/>
        </dgm:presLayoutVars>
      </dgm:prSet>
      <dgm:spPr/>
    </dgm:pt>
    <dgm:pt modelId="{59ACF72C-2E08-419B-8306-6A3C9867055A}" type="pres">
      <dgm:prSet presAssocID="{EBBD5F00-00AA-4274-BCFD-192A0EF85039}" presName="composite" presStyleCnt="0"/>
      <dgm:spPr/>
    </dgm:pt>
    <dgm:pt modelId="{BEE8CDE3-B912-418D-9732-695A713B78EA}" type="pres">
      <dgm:prSet presAssocID="{EBBD5F00-00AA-4274-BCFD-192A0EF85039}" presName="parentText" presStyleLbl="alignNode1" presStyleIdx="0" presStyleCnt="3">
        <dgm:presLayoutVars>
          <dgm:chMax val="1"/>
          <dgm:bulletEnabled val="1"/>
        </dgm:presLayoutVars>
      </dgm:prSet>
      <dgm:spPr/>
    </dgm:pt>
    <dgm:pt modelId="{F3CDA5F3-B143-4276-9316-F66F44044749}" type="pres">
      <dgm:prSet presAssocID="{EBBD5F00-00AA-4274-BCFD-192A0EF85039}" presName="descendantText" presStyleLbl="alignAcc1" presStyleIdx="0" presStyleCnt="3">
        <dgm:presLayoutVars>
          <dgm:bulletEnabled val="1"/>
        </dgm:presLayoutVars>
      </dgm:prSet>
      <dgm:spPr/>
    </dgm:pt>
    <dgm:pt modelId="{E798D905-268B-4463-BEA7-512957E2F6F4}" type="pres">
      <dgm:prSet presAssocID="{AB3EA213-AEA4-4925-A703-CABFDA75C0E9}" presName="sp" presStyleCnt="0"/>
      <dgm:spPr/>
    </dgm:pt>
    <dgm:pt modelId="{4230166D-D1BC-4BA7-A68C-E3F20208C39E}" type="pres">
      <dgm:prSet presAssocID="{9BAB065B-9C32-4BA2-9219-1D2935DE8158}" presName="composite" presStyleCnt="0"/>
      <dgm:spPr/>
    </dgm:pt>
    <dgm:pt modelId="{FB7AA8E2-424B-4781-B185-6EC69FC5E2CF}" type="pres">
      <dgm:prSet presAssocID="{9BAB065B-9C32-4BA2-9219-1D2935DE8158}" presName="parentText" presStyleLbl="alignNode1" presStyleIdx="1" presStyleCnt="3">
        <dgm:presLayoutVars>
          <dgm:chMax val="1"/>
          <dgm:bulletEnabled val="1"/>
        </dgm:presLayoutVars>
      </dgm:prSet>
      <dgm:spPr/>
    </dgm:pt>
    <dgm:pt modelId="{75C05522-A5C7-463B-9B32-D785789C592E}" type="pres">
      <dgm:prSet presAssocID="{9BAB065B-9C32-4BA2-9219-1D2935DE8158}" presName="descendantText" presStyleLbl="alignAcc1" presStyleIdx="1" presStyleCnt="3">
        <dgm:presLayoutVars>
          <dgm:bulletEnabled val="1"/>
        </dgm:presLayoutVars>
      </dgm:prSet>
      <dgm:spPr/>
    </dgm:pt>
    <dgm:pt modelId="{60CEAC32-FA5F-44AF-B7E5-201DC08440BA}" type="pres">
      <dgm:prSet presAssocID="{16D99E30-804D-436E-8840-01967220E092}" presName="sp" presStyleCnt="0"/>
      <dgm:spPr/>
    </dgm:pt>
    <dgm:pt modelId="{1608C529-E66A-430C-8338-6455FA21EB4F}" type="pres">
      <dgm:prSet presAssocID="{F60F3618-0BE0-4646-BDF5-E5C01C0FCDF6}" presName="composite" presStyleCnt="0"/>
      <dgm:spPr/>
    </dgm:pt>
    <dgm:pt modelId="{CEA30E1E-53E5-4C7F-A792-98D019CE6967}" type="pres">
      <dgm:prSet presAssocID="{F60F3618-0BE0-4646-BDF5-E5C01C0FCDF6}" presName="parentText" presStyleLbl="alignNode1" presStyleIdx="2" presStyleCnt="3">
        <dgm:presLayoutVars>
          <dgm:chMax val="1"/>
          <dgm:bulletEnabled val="1"/>
        </dgm:presLayoutVars>
      </dgm:prSet>
      <dgm:spPr/>
    </dgm:pt>
    <dgm:pt modelId="{625986E9-F69D-4E16-B62B-872843839214}" type="pres">
      <dgm:prSet presAssocID="{F60F3618-0BE0-4646-BDF5-E5C01C0FCDF6}" presName="descendantText" presStyleLbl="alignAcc1" presStyleIdx="2" presStyleCnt="3">
        <dgm:presLayoutVars>
          <dgm:bulletEnabled val="1"/>
        </dgm:presLayoutVars>
      </dgm:prSet>
      <dgm:spPr/>
    </dgm:pt>
  </dgm:ptLst>
  <dgm:cxnLst>
    <dgm:cxn modelId="{1AF79C01-9328-4544-8E71-5E75DF988B15}" type="presOf" srcId="{F60F3618-0BE0-4646-BDF5-E5C01C0FCDF6}" destId="{CEA30E1E-53E5-4C7F-A792-98D019CE6967}" srcOrd="0" destOrd="0" presId="urn:microsoft.com/office/officeart/2005/8/layout/chevron2"/>
    <dgm:cxn modelId="{FE6F8E1D-1542-42FC-AC2A-7787B4836543}" srcId="{EBBD5F00-00AA-4274-BCFD-192A0EF85039}" destId="{3DF2E2AA-E8B7-47F6-9841-77FF473C9C59}" srcOrd="0" destOrd="0" parTransId="{3098CF8D-29C7-4311-BF94-FAE81A1A5F03}" sibTransId="{9A7481D8-4E59-451B-8AB8-4DD5E5B4E85D}"/>
    <dgm:cxn modelId="{3069671F-28BF-446E-AA54-873279C03435}" srcId="{F60F3618-0BE0-4646-BDF5-E5C01C0FCDF6}" destId="{5D176995-E5AE-494C-806B-4F91420CF5A9}" srcOrd="0" destOrd="0" parTransId="{83BEC4BA-0B16-4AEE-95AD-249F7CB103BB}" sibTransId="{1E4821D8-885E-45CB-8709-BFFDE7417A41}"/>
    <dgm:cxn modelId="{0538B829-D4F1-4CF1-AAD9-5806E5FAF29F}" type="presOf" srcId="{29BC7679-8F69-4478-8EBE-5BB582247E13}" destId="{75C05522-A5C7-463B-9B32-D785789C592E}" srcOrd="0" destOrd="0" presId="urn:microsoft.com/office/officeart/2005/8/layout/chevron2"/>
    <dgm:cxn modelId="{0B4EEF37-241C-4674-A830-3F9EBD38FE77}" type="presOf" srcId="{3DF2E2AA-E8B7-47F6-9841-77FF473C9C59}" destId="{F3CDA5F3-B143-4276-9316-F66F44044749}" srcOrd="0" destOrd="0" presId="urn:microsoft.com/office/officeart/2005/8/layout/chevron2"/>
    <dgm:cxn modelId="{3BDB293D-9567-41BE-B182-E2867A23816E}" type="presOf" srcId="{EBBD5F00-00AA-4274-BCFD-192A0EF85039}" destId="{BEE8CDE3-B912-418D-9732-695A713B78EA}" srcOrd="0" destOrd="0" presId="urn:microsoft.com/office/officeart/2005/8/layout/chevron2"/>
    <dgm:cxn modelId="{621EBE66-ADE8-445D-ABE1-8D12CBFE866F}" srcId="{EBBD5F00-00AA-4274-BCFD-192A0EF85039}" destId="{085C37F8-02C8-4E4D-A804-438C2BEB1399}" srcOrd="1" destOrd="0" parTransId="{62DB3A25-6D9F-40C8-806A-3B862B1BE8FE}" sibTransId="{40F6B2A9-D359-42F8-A475-6E7851FAEC90}"/>
    <dgm:cxn modelId="{DE871D6C-4AB3-4598-B6DE-07A40C6EE4DE}" srcId="{C8D934CD-896F-491E-8829-C800FD4C244E}" destId="{EBBD5F00-00AA-4274-BCFD-192A0EF85039}" srcOrd="0" destOrd="0" parTransId="{0C8FFE3F-1FAD-4B95-88E0-A801CBBE5E14}" sibTransId="{AB3EA213-AEA4-4925-A703-CABFDA75C0E9}"/>
    <dgm:cxn modelId="{EA0C2F75-BF8E-4DC0-ACDE-276CB2F37BC9}" type="presOf" srcId="{9BAB065B-9C32-4BA2-9219-1D2935DE8158}" destId="{FB7AA8E2-424B-4781-B185-6EC69FC5E2CF}" srcOrd="0" destOrd="0" presId="urn:microsoft.com/office/officeart/2005/8/layout/chevron2"/>
    <dgm:cxn modelId="{BBE33D57-3D3C-49D3-9661-A5C170A0A6CA}" type="presOf" srcId="{92F55641-5348-4B12-8160-6AD309A7C4FE}" destId="{75C05522-A5C7-463B-9B32-D785789C592E}" srcOrd="0" destOrd="1" presId="urn:microsoft.com/office/officeart/2005/8/layout/chevron2"/>
    <dgm:cxn modelId="{4A3D727B-2D12-44F8-AF12-699E860C4048}" srcId="{9BAB065B-9C32-4BA2-9219-1D2935DE8158}" destId="{92F55641-5348-4B12-8160-6AD309A7C4FE}" srcOrd="1" destOrd="0" parTransId="{BEF5C429-E976-4A83-B175-F6E777E80424}" sibTransId="{299D4CF8-7CE5-4DF8-A971-4FBB54EA8BFF}"/>
    <dgm:cxn modelId="{EFD5DDB0-4941-4897-BDA3-208774B7D4D0}" srcId="{9BAB065B-9C32-4BA2-9219-1D2935DE8158}" destId="{29BC7679-8F69-4478-8EBE-5BB582247E13}" srcOrd="0" destOrd="0" parTransId="{83176933-0C78-4232-A06D-E85DD801FA61}" sibTransId="{2F9E02DF-6C6B-460E-BCA5-1D3F5FA17765}"/>
    <dgm:cxn modelId="{9C838CB3-ADDC-4173-A20B-6E567CC7F2E7}" type="presOf" srcId="{C8D934CD-896F-491E-8829-C800FD4C244E}" destId="{DDCFD82D-AFB6-4F14-BAE6-A1E8B4DAB0E7}" srcOrd="0" destOrd="0" presId="urn:microsoft.com/office/officeart/2005/8/layout/chevron2"/>
    <dgm:cxn modelId="{3C2F4CBB-DA84-46E6-832B-398E68CE96BA}" srcId="{C8D934CD-896F-491E-8829-C800FD4C244E}" destId="{F60F3618-0BE0-4646-BDF5-E5C01C0FCDF6}" srcOrd="2" destOrd="0" parTransId="{BFD73C39-D107-4EC6-B8E3-EB97265BA346}" sibTransId="{5D4A563F-88A0-42C1-862A-6E21017BC149}"/>
    <dgm:cxn modelId="{64CB0BE4-FCC1-4FAB-BE9E-1499E37007AA}" type="presOf" srcId="{5D176995-E5AE-494C-806B-4F91420CF5A9}" destId="{625986E9-F69D-4E16-B62B-872843839214}" srcOrd="0" destOrd="0" presId="urn:microsoft.com/office/officeart/2005/8/layout/chevron2"/>
    <dgm:cxn modelId="{DC21EFF6-889B-4B90-B43B-25EC420DA7F0}" srcId="{C8D934CD-896F-491E-8829-C800FD4C244E}" destId="{9BAB065B-9C32-4BA2-9219-1D2935DE8158}" srcOrd="1" destOrd="0" parTransId="{584F55CA-063A-4521-8B8B-82E8AE3A3233}" sibTransId="{16D99E30-804D-436E-8840-01967220E092}"/>
    <dgm:cxn modelId="{1C833DFF-7E4A-4BB7-AC9D-E759CC618F93}" type="presOf" srcId="{085C37F8-02C8-4E4D-A804-438C2BEB1399}" destId="{F3CDA5F3-B143-4276-9316-F66F44044749}" srcOrd="0" destOrd="1" presId="urn:microsoft.com/office/officeart/2005/8/layout/chevron2"/>
    <dgm:cxn modelId="{590EE661-C9C5-433F-98CD-DE352658DA17}" type="presParOf" srcId="{DDCFD82D-AFB6-4F14-BAE6-A1E8B4DAB0E7}" destId="{59ACF72C-2E08-419B-8306-6A3C9867055A}" srcOrd="0" destOrd="0" presId="urn:microsoft.com/office/officeart/2005/8/layout/chevron2"/>
    <dgm:cxn modelId="{82F7BAE7-8960-4B8E-855F-92D75AF748CD}" type="presParOf" srcId="{59ACF72C-2E08-419B-8306-6A3C9867055A}" destId="{BEE8CDE3-B912-418D-9732-695A713B78EA}" srcOrd="0" destOrd="0" presId="urn:microsoft.com/office/officeart/2005/8/layout/chevron2"/>
    <dgm:cxn modelId="{3DE39EAD-8971-45AF-B374-4CE247CCB37C}" type="presParOf" srcId="{59ACF72C-2E08-419B-8306-6A3C9867055A}" destId="{F3CDA5F3-B143-4276-9316-F66F44044749}" srcOrd="1" destOrd="0" presId="urn:microsoft.com/office/officeart/2005/8/layout/chevron2"/>
    <dgm:cxn modelId="{B016530D-42DA-423D-8D3A-AAD6C7162E80}" type="presParOf" srcId="{DDCFD82D-AFB6-4F14-BAE6-A1E8B4DAB0E7}" destId="{E798D905-268B-4463-BEA7-512957E2F6F4}" srcOrd="1" destOrd="0" presId="urn:microsoft.com/office/officeart/2005/8/layout/chevron2"/>
    <dgm:cxn modelId="{E5F474FF-B8EC-43AE-8BAD-68CF5C0964DC}" type="presParOf" srcId="{DDCFD82D-AFB6-4F14-BAE6-A1E8B4DAB0E7}" destId="{4230166D-D1BC-4BA7-A68C-E3F20208C39E}" srcOrd="2" destOrd="0" presId="urn:microsoft.com/office/officeart/2005/8/layout/chevron2"/>
    <dgm:cxn modelId="{021F1A2E-3534-4F8E-BDAA-E0DAFBE20B6A}" type="presParOf" srcId="{4230166D-D1BC-4BA7-A68C-E3F20208C39E}" destId="{FB7AA8E2-424B-4781-B185-6EC69FC5E2CF}" srcOrd="0" destOrd="0" presId="urn:microsoft.com/office/officeart/2005/8/layout/chevron2"/>
    <dgm:cxn modelId="{64D65D8E-5CE4-41FE-BFA9-10E43D9C4DCC}" type="presParOf" srcId="{4230166D-D1BC-4BA7-A68C-E3F20208C39E}" destId="{75C05522-A5C7-463B-9B32-D785789C592E}" srcOrd="1" destOrd="0" presId="urn:microsoft.com/office/officeart/2005/8/layout/chevron2"/>
    <dgm:cxn modelId="{D0A644AE-EB29-4666-9C48-75B45E8E0532}" type="presParOf" srcId="{DDCFD82D-AFB6-4F14-BAE6-A1E8B4DAB0E7}" destId="{60CEAC32-FA5F-44AF-B7E5-201DC08440BA}" srcOrd="3" destOrd="0" presId="urn:microsoft.com/office/officeart/2005/8/layout/chevron2"/>
    <dgm:cxn modelId="{90227681-2E4E-426D-8BD9-AE497C26AE6F}" type="presParOf" srcId="{DDCFD82D-AFB6-4F14-BAE6-A1E8B4DAB0E7}" destId="{1608C529-E66A-430C-8338-6455FA21EB4F}" srcOrd="4" destOrd="0" presId="urn:microsoft.com/office/officeart/2005/8/layout/chevron2"/>
    <dgm:cxn modelId="{06238924-0310-41C7-9283-02142B941828}" type="presParOf" srcId="{1608C529-E66A-430C-8338-6455FA21EB4F}" destId="{CEA30E1E-53E5-4C7F-A792-98D019CE6967}" srcOrd="0" destOrd="0" presId="urn:microsoft.com/office/officeart/2005/8/layout/chevron2"/>
    <dgm:cxn modelId="{D8522614-7D4C-452B-B25C-B6F625447EAC}" type="presParOf" srcId="{1608C529-E66A-430C-8338-6455FA21EB4F}" destId="{625986E9-F69D-4E16-B62B-87284383921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E8CDE3-B912-418D-9732-695A713B78EA}">
      <dsp:nvSpPr>
        <dsp:cNvPr id="0" name=""/>
        <dsp:cNvSpPr/>
      </dsp:nvSpPr>
      <dsp:spPr>
        <a:xfrm rot="5400000">
          <a:off x="-259985" y="261089"/>
          <a:ext cx="1733235" cy="12132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Toronto Crime</a:t>
          </a:r>
        </a:p>
      </dsp:txBody>
      <dsp:txXfrm rot="-5400000">
        <a:off x="1" y="607735"/>
        <a:ext cx="1213264" cy="519971"/>
      </dsp:txXfrm>
    </dsp:sp>
    <dsp:sp modelId="{F3CDA5F3-B143-4276-9316-F66F44044749}">
      <dsp:nvSpPr>
        <dsp:cNvPr id="0" name=""/>
        <dsp:cNvSpPr/>
      </dsp:nvSpPr>
      <dsp:spPr>
        <a:xfrm rot="5400000">
          <a:off x="3536629" y="-2322260"/>
          <a:ext cx="1126603" cy="577333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2004 data are selected</a:t>
          </a:r>
        </a:p>
        <a:p>
          <a:pPr marL="171450" lvl="1" indent="-171450" algn="l" defTabSz="800100">
            <a:lnSpc>
              <a:spcPct val="90000"/>
            </a:lnSpc>
            <a:spcBef>
              <a:spcPct val="0"/>
            </a:spcBef>
            <a:spcAft>
              <a:spcPct val="15000"/>
            </a:spcAft>
            <a:buChar char="•"/>
          </a:pPr>
          <a:r>
            <a:rPr lang="en-US" sz="1800" kern="1200" dirty="0"/>
            <a:t>Major categories are pivoted to get the total crimes per </a:t>
          </a:r>
          <a:r>
            <a:rPr lang="en-US" sz="1800" kern="1200" dirty="0" err="1"/>
            <a:t>neighbourhood</a:t>
          </a:r>
          <a:endParaRPr lang="en-US" sz="1800" kern="1200" dirty="0"/>
        </a:p>
      </dsp:txBody>
      <dsp:txXfrm rot="-5400000">
        <a:off x="1213265" y="56100"/>
        <a:ext cx="5718336" cy="1016611"/>
      </dsp:txXfrm>
    </dsp:sp>
    <dsp:sp modelId="{FB7AA8E2-424B-4781-B185-6EC69FC5E2CF}">
      <dsp:nvSpPr>
        <dsp:cNvPr id="0" name=""/>
        <dsp:cNvSpPr/>
      </dsp:nvSpPr>
      <dsp:spPr>
        <a:xfrm rot="5400000">
          <a:off x="-259985" y="1801553"/>
          <a:ext cx="1733235" cy="12132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err="1"/>
            <a:t>Wikipidia</a:t>
          </a:r>
          <a:endParaRPr lang="en-US" sz="1700" kern="1200" dirty="0"/>
        </a:p>
      </dsp:txBody>
      <dsp:txXfrm rot="-5400000">
        <a:off x="1" y="2148199"/>
        <a:ext cx="1213264" cy="519971"/>
      </dsp:txXfrm>
    </dsp:sp>
    <dsp:sp modelId="{75C05522-A5C7-463B-9B32-D785789C592E}">
      <dsp:nvSpPr>
        <dsp:cNvPr id="0" name=""/>
        <dsp:cNvSpPr/>
      </dsp:nvSpPr>
      <dsp:spPr>
        <a:xfrm rot="5400000">
          <a:off x="3536629" y="-781796"/>
          <a:ext cx="1126603" cy="577333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Data is scraped from </a:t>
          </a:r>
          <a:r>
            <a:rPr lang="en-US" sz="1800" kern="1200" dirty="0" err="1"/>
            <a:t>Wikipidia</a:t>
          </a:r>
          <a:r>
            <a:rPr lang="en-US" sz="1800" kern="1200" dirty="0"/>
            <a:t> using the Beautiful Soup Library in Python</a:t>
          </a:r>
        </a:p>
        <a:p>
          <a:pPr marL="171450" lvl="1" indent="-171450" algn="l" defTabSz="800100">
            <a:lnSpc>
              <a:spcPct val="90000"/>
            </a:lnSpc>
            <a:spcBef>
              <a:spcPct val="0"/>
            </a:spcBef>
            <a:spcAft>
              <a:spcPct val="15000"/>
            </a:spcAft>
            <a:buChar char="•"/>
          </a:pPr>
          <a:r>
            <a:rPr lang="en-US" sz="1800" kern="1200" dirty="0"/>
            <a:t>Using this library we can extract data as shown in the website</a:t>
          </a:r>
        </a:p>
      </dsp:txBody>
      <dsp:txXfrm rot="-5400000">
        <a:off x="1213265" y="1596564"/>
        <a:ext cx="5718336" cy="1016611"/>
      </dsp:txXfrm>
    </dsp:sp>
    <dsp:sp modelId="{CEA30E1E-53E5-4C7F-A792-98D019CE6967}">
      <dsp:nvSpPr>
        <dsp:cNvPr id="0" name=""/>
        <dsp:cNvSpPr/>
      </dsp:nvSpPr>
      <dsp:spPr>
        <a:xfrm rot="5400000">
          <a:off x="-259985" y="3342017"/>
          <a:ext cx="1733235" cy="12132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Visualization</a:t>
          </a:r>
        </a:p>
      </dsp:txBody>
      <dsp:txXfrm rot="-5400000">
        <a:off x="1" y="3688663"/>
        <a:ext cx="1213264" cy="519971"/>
      </dsp:txXfrm>
    </dsp:sp>
    <dsp:sp modelId="{625986E9-F69D-4E16-B62B-872843839214}">
      <dsp:nvSpPr>
        <dsp:cNvPr id="0" name=""/>
        <dsp:cNvSpPr/>
      </dsp:nvSpPr>
      <dsp:spPr>
        <a:xfrm rot="5400000">
          <a:off x="3536629" y="758667"/>
          <a:ext cx="1126603" cy="577333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Visualize crime rates in each </a:t>
          </a:r>
          <a:r>
            <a:rPr lang="en-US" sz="1800" kern="1200" dirty="0" err="1"/>
            <a:t>neighbourhood</a:t>
          </a:r>
          <a:r>
            <a:rPr lang="en-US" sz="1800" kern="1200" dirty="0"/>
            <a:t> and identify the </a:t>
          </a:r>
          <a:r>
            <a:rPr lang="en-US" sz="1800" kern="1200" dirty="0" err="1"/>
            <a:t>neighbourhood</a:t>
          </a:r>
          <a:r>
            <a:rPr lang="en-US" sz="1800" kern="1200" dirty="0"/>
            <a:t> with the lowest crime rate</a:t>
          </a:r>
        </a:p>
      </dsp:txBody>
      <dsp:txXfrm rot="-5400000">
        <a:off x="1213265" y="3137027"/>
        <a:ext cx="5718336" cy="101661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1/8/2020</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1/8/2020</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a:p>
        </p:txBody>
      </p:sp>
    </p:spTree>
    <p:extLst>
      <p:ext uri="{BB962C8B-B14F-4D97-AF65-F5344CB8AC3E}">
        <p14:creationId xmlns:p14="http://schemas.microsoft.com/office/powerpoint/2010/main" val="386151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a:p>
        </p:txBody>
      </p:sp>
    </p:spTree>
    <p:extLst>
      <p:ext uri="{BB962C8B-B14F-4D97-AF65-F5344CB8AC3E}">
        <p14:creationId xmlns:p14="http://schemas.microsoft.com/office/powerpoint/2010/main" val="2457486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a:p>
        </p:txBody>
      </p:sp>
    </p:spTree>
    <p:extLst>
      <p:ext uri="{BB962C8B-B14F-4D97-AF65-F5344CB8AC3E}">
        <p14:creationId xmlns:p14="http://schemas.microsoft.com/office/powerpoint/2010/main" val="1496249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16</a:t>
            </a:fld>
            <a:endParaRPr lang="en-US" noProof="0"/>
          </a:p>
        </p:txBody>
      </p:sp>
    </p:spTree>
    <p:extLst>
      <p:ext uri="{BB962C8B-B14F-4D97-AF65-F5344CB8AC3E}">
        <p14:creationId xmlns:p14="http://schemas.microsoft.com/office/powerpoint/2010/main" val="4189610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tx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572900" y="1511476"/>
            <a:ext cx="2916000" cy="467924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6713800" y="1511475"/>
            <a:ext cx="2916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29045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14890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007350" y="1507535"/>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7865800" y="1507535"/>
            <a:ext cx="1764000" cy="468371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1227779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hasCustomPrompt="1"/>
          </p:nvPr>
        </p:nvSpPr>
        <p:spPr>
          <a:xfrm>
            <a:off x="432000" y="1046375"/>
            <a:ext cx="9198000"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008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hasCustomPrompt="1"/>
          </p:nvPr>
        </p:nvSpPr>
        <p:spPr>
          <a:xfrm>
            <a:off x="432000"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hasCustomPrompt="1"/>
          </p:nvPr>
        </p:nvSpPr>
        <p:spPr>
          <a:xfrm>
            <a:off x="5194169"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7439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hasCustomPrompt="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hasCustomPrompt="1"/>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hasCustomPrompt="1"/>
          </p:nvPr>
        </p:nvSpPr>
        <p:spPr>
          <a:xfrm>
            <a:off x="432001"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hasCustomPrompt="1"/>
          </p:nvPr>
        </p:nvSpPr>
        <p:spPr>
          <a:xfrm>
            <a:off x="5195160"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6346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hasCustomPrompt="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72000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02147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37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23393" y="1343906"/>
            <a:ext cx="3736800" cy="3933645"/>
          </a:xfrm>
          <a:solidFill>
            <a:schemeClr val="bg1"/>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a:lstStyle/>
          <a:p>
            <a:r>
              <a:rPr lang="en-US" noProof="0"/>
              <a:t>Click to edit Master title style</a:t>
            </a:r>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432296"/>
            <a:ext cx="4500000" cy="527076"/>
          </a:xfrm>
          <a:solidFill>
            <a:schemeClr val="tx1"/>
          </a:solidFill>
        </p:spPr>
        <p:txBody>
          <a:bodyPr lIns="180000" tIns="3600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4500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5129800" y="1433105"/>
            <a:ext cx="4500000" cy="525283"/>
          </a:xfrm>
          <a:solidFill>
            <a:schemeClr val="tx1"/>
          </a:solidFill>
        </p:spPr>
        <p:txBody>
          <a:bodyPr lIns="180000" tIns="36000" anchor="ctr"/>
          <a:lstStyle>
            <a:lvl1pPr marL="0" indent="0">
              <a:buNone/>
              <a:defRPr sz="2400" b="1" spc="-150">
                <a:solidFill>
                  <a:schemeClr val="bg1"/>
                </a:solidFill>
                <a:latin typeface="+mj-lt"/>
              </a:defRPr>
            </a:lvl1pPr>
          </a:lstStyle>
          <a:p>
            <a:pPr lvl="0"/>
            <a:r>
              <a:rPr lang="en-US"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5129800" y="2020359"/>
            <a:ext cx="4500000" cy="417089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16EFF903-F1F3-440A-B12C-9FD51606B03D}"/>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anchor="ctr"/>
          <a:lstStyle>
            <a:lvl1pPr algn="ctr">
              <a:lnSpc>
                <a:spcPct val="100000"/>
              </a:lnSpc>
              <a:defRPr sz="6000" b="1" cap="all" spc="-300" baseline="0">
                <a:solidFill>
                  <a:schemeClr val="tx1"/>
                </a:solidFill>
                <a:latin typeface="+mj-lt"/>
              </a:defRPr>
            </a:lvl1pPr>
          </a:lstStyle>
          <a:p>
            <a:r>
              <a:rPr lang="en-US" noProof="0"/>
              <a:t>Thank you</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US" sz="1600" b="1" spc="-100" baseline="0" noProof="0" dirty="0">
                <a:solidFill>
                  <a:schemeClr val="tx1">
                    <a:lumMod val="50000"/>
                    <a:lumOff val="50000"/>
                  </a:schemeClr>
                </a:solidFill>
                <a:latin typeface="Corbel" panose="020B0503020204020204" pitchFamily="34" charset="0"/>
              </a:rPr>
              <a:t>WOODGROVE</a:t>
            </a:r>
            <a:r>
              <a:rPr lang="en-US" sz="1600" b="1" spc="-100" baseline="0" noProof="0" dirty="0">
                <a:solidFill>
                  <a:schemeClr val="accent1"/>
                </a:solidFill>
                <a:latin typeface="Corbel" panose="020B0503020204020204" pitchFamily="34" charset="0"/>
              </a:rPr>
              <a:t> </a:t>
            </a:r>
            <a:r>
              <a:rPr lang="en-US" sz="1600" b="1" spc="-100" baseline="0" noProof="0" dirty="0">
                <a:solidFill>
                  <a:schemeClr val="tx1"/>
                </a:solidFill>
                <a:latin typeface="Corbel" panose="020B0503020204020204" pitchFamily="34" charset="0"/>
              </a:rPr>
              <a:t>BANK</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66" r:id="rId13"/>
    <p:sldLayoutId id="2147483667" r:id="rId14"/>
    <p:sldLayoutId id="2147483668" r:id="rId15"/>
    <p:sldLayoutId id="2147483669" r:id="rId16"/>
    <p:sldLayoutId id="2147483670" r:id="rId17"/>
    <p:sldLayoutId id="2147483671" r:id="rId18"/>
    <p:sldLayoutId id="2147483672"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dirty="0" err="1"/>
              <a:t>Cousera</a:t>
            </a:r>
            <a:r>
              <a:rPr lang="en-US" dirty="0"/>
              <a:t> Capstone Project</a:t>
            </a:r>
          </a:p>
        </p:txBody>
      </p:sp>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9980476" y="0"/>
            <a:ext cx="2211524" cy="6858000"/>
          </a:xfrm>
        </p:spPr>
      </p:pic>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r>
              <a:rPr lang="en-US" dirty="0"/>
              <a:t>Lorem ipsum dolor sit amet, consectetur adipiscing elit.</a:t>
            </a:r>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1915DFB-BC36-4BB4-8122-9BF8C3DCAC56}"/>
              </a:ext>
            </a:extLst>
          </p:cNvPr>
          <p:cNvSpPr>
            <a:spLocks noGrp="1"/>
          </p:cNvSpPr>
          <p:nvPr>
            <p:ph type="sldNum" sz="quarter" idx="34"/>
          </p:nvPr>
        </p:nvSpPr>
        <p:spPr/>
        <p:txBody>
          <a:bodyPr/>
          <a:lstStyle/>
          <a:p>
            <a:fld id="{19B51A1E-902D-48AF-9020-955120F399B6}" type="slidenum">
              <a:rPr lang="en-US" noProof="0" smtClean="0"/>
              <a:pPr/>
              <a:t>10</a:t>
            </a:fld>
            <a:endParaRPr lang="en-US" noProof="0" dirty="0"/>
          </a:p>
        </p:txBody>
      </p:sp>
      <p:pic>
        <p:nvPicPr>
          <p:cNvPr id="8" name="Picture 7" descr="A screenshot of a social media post&#10;&#10;Description automatically generated">
            <a:extLst>
              <a:ext uri="{FF2B5EF4-FFF2-40B4-BE49-F238E27FC236}">
                <a16:creationId xmlns:a16="http://schemas.microsoft.com/office/drawing/2014/main" id="{3F98DD74-A467-4575-B07E-45D8B753AAFB}"/>
              </a:ext>
            </a:extLst>
          </p:cNvPr>
          <p:cNvPicPr>
            <a:picLocks noChangeAspect="1"/>
          </p:cNvPicPr>
          <p:nvPr/>
        </p:nvPicPr>
        <p:blipFill>
          <a:blip r:embed="rId2"/>
          <a:stretch>
            <a:fillRect/>
          </a:stretch>
        </p:blipFill>
        <p:spPr>
          <a:xfrm>
            <a:off x="952872" y="1817325"/>
            <a:ext cx="8531054" cy="1983966"/>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F8E58D41-D0F2-42F6-9F79-4A32FACDB487}"/>
              </a:ext>
            </a:extLst>
          </p:cNvPr>
          <p:cNvPicPr>
            <a:picLocks noChangeAspect="1"/>
          </p:cNvPicPr>
          <p:nvPr/>
        </p:nvPicPr>
        <p:blipFill>
          <a:blip r:embed="rId3"/>
          <a:stretch>
            <a:fillRect/>
          </a:stretch>
        </p:blipFill>
        <p:spPr>
          <a:xfrm>
            <a:off x="2101730" y="3885724"/>
            <a:ext cx="6233337" cy="2790350"/>
          </a:xfrm>
          <a:prstGeom prst="rect">
            <a:avLst/>
          </a:prstGeom>
        </p:spPr>
      </p:pic>
      <p:sp>
        <p:nvSpPr>
          <p:cNvPr id="11" name="TextBox 10">
            <a:extLst>
              <a:ext uri="{FF2B5EF4-FFF2-40B4-BE49-F238E27FC236}">
                <a16:creationId xmlns:a16="http://schemas.microsoft.com/office/drawing/2014/main" id="{7B48ABC7-9B17-4CFC-B094-8175D0808EFF}"/>
              </a:ext>
            </a:extLst>
          </p:cNvPr>
          <p:cNvSpPr txBox="1"/>
          <p:nvPr/>
        </p:nvSpPr>
        <p:spPr>
          <a:xfrm>
            <a:off x="3187337" y="919939"/>
            <a:ext cx="5449824" cy="523220"/>
          </a:xfrm>
          <a:prstGeom prst="rect">
            <a:avLst/>
          </a:prstGeom>
          <a:noFill/>
        </p:spPr>
        <p:txBody>
          <a:bodyPr wrap="square" rtlCol="0">
            <a:spAutoFit/>
          </a:bodyPr>
          <a:lstStyle/>
          <a:p>
            <a:r>
              <a:rPr lang="en-US" sz="2800" b="1" dirty="0"/>
              <a:t>Pivot Table After Preprocessing</a:t>
            </a:r>
          </a:p>
        </p:txBody>
      </p:sp>
    </p:spTree>
    <p:extLst>
      <p:ext uri="{BB962C8B-B14F-4D97-AF65-F5344CB8AC3E}">
        <p14:creationId xmlns:p14="http://schemas.microsoft.com/office/powerpoint/2010/main" val="3487354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681D925-1AF9-4656-98C7-A1776DABF69E}"/>
              </a:ext>
            </a:extLst>
          </p:cNvPr>
          <p:cNvSpPr>
            <a:spLocks noGrp="1"/>
          </p:cNvSpPr>
          <p:nvPr>
            <p:ph type="sldNum" sz="quarter" idx="34"/>
          </p:nvPr>
        </p:nvSpPr>
        <p:spPr/>
        <p:txBody>
          <a:bodyPr/>
          <a:lstStyle/>
          <a:p>
            <a:fld id="{19B51A1E-902D-48AF-9020-955120F399B6}" type="slidenum">
              <a:rPr lang="en-US" noProof="0" smtClean="0"/>
              <a:pPr/>
              <a:t>11</a:t>
            </a:fld>
            <a:endParaRPr lang="en-US" noProof="0" dirty="0"/>
          </a:p>
        </p:txBody>
      </p:sp>
      <p:pic>
        <p:nvPicPr>
          <p:cNvPr id="8" name="Picture 7" descr="A screenshot of a cell phone&#10;&#10;Description automatically generated">
            <a:extLst>
              <a:ext uri="{FF2B5EF4-FFF2-40B4-BE49-F238E27FC236}">
                <a16:creationId xmlns:a16="http://schemas.microsoft.com/office/drawing/2014/main" id="{CAECCD6E-1050-4999-A5F9-F6A11F3AE789}"/>
              </a:ext>
            </a:extLst>
          </p:cNvPr>
          <p:cNvPicPr>
            <a:picLocks noChangeAspect="1"/>
          </p:cNvPicPr>
          <p:nvPr/>
        </p:nvPicPr>
        <p:blipFill>
          <a:blip r:embed="rId2"/>
          <a:stretch>
            <a:fillRect/>
          </a:stretch>
        </p:blipFill>
        <p:spPr>
          <a:xfrm>
            <a:off x="287853" y="1935174"/>
            <a:ext cx="5694331" cy="3621205"/>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F178C452-92AE-4E0C-8568-BDEE3C002A68}"/>
              </a:ext>
            </a:extLst>
          </p:cNvPr>
          <p:cNvPicPr>
            <a:picLocks noChangeAspect="1"/>
          </p:cNvPicPr>
          <p:nvPr/>
        </p:nvPicPr>
        <p:blipFill>
          <a:blip r:embed="rId3"/>
          <a:stretch>
            <a:fillRect/>
          </a:stretch>
        </p:blipFill>
        <p:spPr>
          <a:xfrm>
            <a:off x="6402061" y="1935175"/>
            <a:ext cx="5692796" cy="3621205"/>
          </a:xfrm>
          <a:prstGeom prst="rect">
            <a:avLst/>
          </a:prstGeom>
        </p:spPr>
      </p:pic>
      <p:sp>
        <p:nvSpPr>
          <p:cNvPr id="11" name="TextBox 10">
            <a:extLst>
              <a:ext uri="{FF2B5EF4-FFF2-40B4-BE49-F238E27FC236}">
                <a16:creationId xmlns:a16="http://schemas.microsoft.com/office/drawing/2014/main" id="{30DBEE19-F0F7-461F-B233-3127F7A5B68F}"/>
              </a:ext>
            </a:extLst>
          </p:cNvPr>
          <p:cNvSpPr txBox="1"/>
          <p:nvPr/>
        </p:nvSpPr>
        <p:spPr>
          <a:xfrm>
            <a:off x="4624252" y="766638"/>
            <a:ext cx="5031813" cy="646331"/>
          </a:xfrm>
          <a:prstGeom prst="rect">
            <a:avLst/>
          </a:prstGeom>
          <a:noFill/>
        </p:spPr>
        <p:txBody>
          <a:bodyPr wrap="square" rtlCol="0">
            <a:spAutoFit/>
          </a:bodyPr>
          <a:lstStyle/>
          <a:p>
            <a:r>
              <a:rPr lang="en-US" sz="3600" b="1" dirty="0"/>
              <a:t>Final Results</a:t>
            </a:r>
          </a:p>
        </p:txBody>
      </p:sp>
    </p:spTree>
    <p:extLst>
      <p:ext uri="{BB962C8B-B14F-4D97-AF65-F5344CB8AC3E}">
        <p14:creationId xmlns:p14="http://schemas.microsoft.com/office/powerpoint/2010/main" val="1481613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B2758-B784-42C5-885A-1AE56075D84C}"/>
              </a:ext>
            </a:extLst>
          </p:cNvPr>
          <p:cNvSpPr>
            <a:spLocks noGrp="1"/>
          </p:cNvSpPr>
          <p:nvPr>
            <p:ph type="ctrTitle"/>
          </p:nvPr>
        </p:nvSpPr>
        <p:spPr/>
        <p:txBody>
          <a:bodyPr/>
          <a:lstStyle/>
          <a:p>
            <a:r>
              <a:rPr lang="en-US" dirty="0"/>
              <a:t>discussion</a:t>
            </a:r>
          </a:p>
        </p:txBody>
      </p:sp>
      <p:sp>
        <p:nvSpPr>
          <p:cNvPr id="3" name="Subtitle 2">
            <a:extLst>
              <a:ext uri="{FF2B5EF4-FFF2-40B4-BE49-F238E27FC236}">
                <a16:creationId xmlns:a16="http://schemas.microsoft.com/office/drawing/2014/main" id="{CA41C5DE-047D-47E8-AB63-9D95AAAFD0A6}"/>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621F8B5B-1B1B-49F8-8943-7549C3655C3B}"/>
              </a:ext>
            </a:extLst>
          </p:cNvPr>
          <p:cNvSpPr>
            <a:spLocks noGrp="1"/>
          </p:cNvSpPr>
          <p:nvPr>
            <p:ph type="sldNum" sz="quarter" idx="11"/>
          </p:nvPr>
        </p:nvSpPr>
        <p:spPr/>
        <p:txBody>
          <a:bodyPr/>
          <a:lstStyle/>
          <a:p>
            <a:fld id="{19B51A1E-902D-48AF-9020-955120F399B6}" type="slidenum">
              <a:rPr lang="en-US" noProof="0" smtClean="0"/>
              <a:pPr/>
              <a:t>12</a:t>
            </a:fld>
            <a:endParaRPr lang="en-US" noProof="0" dirty="0"/>
          </a:p>
        </p:txBody>
      </p:sp>
    </p:spTree>
    <p:extLst>
      <p:ext uri="{BB962C8B-B14F-4D97-AF65-F5344CB8AC3E}">
        <p14:creationId xmlns:p14="http://schemas.microsoft.com/office/powerpoint/2010/main" val="2476765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93188EF-D1E5-45BC-8902-03CD0B9D02F3}"/>
              </a:ext>
            </a:extLst>
          </p:cNvPr>
          <p:cNvSpPr>
            <a:spLocks noGrp="1"/>
          </p:cNvSpPr>
          <p:nvPr>
            <p:ph type="sldNum" sz="quarter" idx="34"/>
          </p:nvPr>
        </p:nvSpPr>
        <p:spPr/>
        <p:txBody>
          <a:bodyPr/>
          <a:lstStyle/>
          <a:p>
            <a:fld id="{19B51A1E-902D-48AF-9020-955120F399B6}" type="slidenum">
              <a:rPr lang="en-US" noProof="0" smtClean="0"/>
              <a:pPr/>
              <a:t>13</a:t>
            </a:fld>
            <a:endParaRPr lang="en-US" noProof="0" dirty="0"/>
          </a:p>
        </p:txBody>
      </p:sp>
      <p:sp>
        <p:nvSpPr>
          <p:cNvPr id="8" name="TextBox 7">
            <a:extLst>
              <a:ext uri="{FF2B5EF4-FFF2-40B4-BE49-F238E27FC236}">
                <a16:creationId xmlns:a16="http://schemas.microsoft.com/office/drawing/2014/main" id="{A6CA4487-1509-4362-9229-915409D2F266}"/>
              </a:ext>
            </a:extLst>
          </p:cNvPr>
          <p:cNvSpPr txBox="1"/>
          <p:nvPr/>
        </p:nvSpPr>
        <p:spPr>
          <a:xfrm>
            <a:off x="1112957" y="930075"/>
            <a:ext cx="8250500" cy="4524315"/>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dirty="0"/>
              <a:t>The aim of this project was to provide information to those (immigrants) who want to relocate to the safest </a:t>
            </a:r>
            <a:r>
              <a:rPr lang="en-US" dirty="0" err="1"/>
              <a:t>neighbourhood</a:t>
            </a:r>
            <a:r>
              <a:rPr lang="en-US" dirty="0"/>
              <a:t> in Toronto.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Through observing the 2004 homicide data provided by the Toronto police department (in Kaggle) I was able to lead to the conclusion that Kingsway South, Bayview Woods-Steeles, Yonge-Eglinton, </a:t>
            </a:r>
            <a:r>
              <a:rPr lang="en-US" dirty="0" err="1"/>
              <a:t>Newtonbrook</a:t>
            </a:r>
            <a:r>
              <a:rPr lang="en-US" dirty="0"/>
              <a:t> West were the safest </a:t>
            </a:r>
            <a:r>
              <a:rPr lang="en-US" dirty="0" err="1"/>
              <a:t>neighbourhoods</a:t>
            </a:r>
            <a:r>
              <a:rPr lang="en-US" dirty="0"/>
              <a:t> within Toronto.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 showing results of 5 </a:t>
            </a:r>
            <a:r>
              <a:rPr lang="en-US" dirty="0" err="1"/>
              <a:t>neighbourhoods</a:t>
            </a:r>
            <a:r>
              <a:rPr lang="en-US" dirty="0"/>
              <a:t> with the highest crime rates have also been dealt with; Mount Olive-Silverstone-Jamestown, Glenfield-Jane, Heights, Moss, </a:t>
            </a:r>
            <a:r>
              <a:rPr lang="en-US" dirty="0" err="1"/>
              <a:t>ParkMalvern</a:t>
            </a:r>
            <a:r>
              <a:rPr lang="en-US" dirty="0"/>
              <a:t> and Rogue being the </a:t>
            </a:r>
            <a:r>
              <a:rPr lang="en-US" dirty="0" err="1"/>
              <a:t>neighbourhoods</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New immigrants arriving in Toronto will hopefully be able to choose </a:t>
            </a:r>
            <a:r>
              <a:rPr lang="en-US" dirty="0" err="1"/>
              <a:t>neighbourhoods</a:t>
            </a:r>
            <a:r>
              <a:rPr lang="en-US" dirty="0"/>
              <a:t> that suit their </a:t>
            </a:r>
            <a:r>
              <a:rPr lang="en-US" dirty="0" err="1"/>
              <a:t>saftey</a:t>
            </a:r>
            <a:r>
              <a:rPr lang="en-US" dirty="0"/>
              <a:t> needs through these </a:t>
            </a:r>
            <a:r>
              <a:rPr lang="en-US" dirty="0" err="1"/>
              <a:t>reulsts</a:t>
            </a:r>
            <a:endParaRPr lang="en-US" dirty="0"/>
          </a:p>
        </p:txBody>
      </p:sp>
    </p:spTree>
    <p:extLst>
      <p:ext uri="{BB962C8B-B14F-4D97-AF65-F5344CB8AC3E}">
        <p14:creationId xmlns:p14="http://schemas.microsoft.com/office/powerpoint/2010/main" val="2776291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1A5F-59DD-46DC-AE67-8692DD073105}"/>
              </a:ext>
            </a:extLst>
          </p:cNvPr>
          <p:cNvSpPr>
            <a:spLocks noGrp="1"/>
          </p:cNvSpPr>
          <p:nvPr>
            <p:ph type="ctrTitle"/>
          </p:nvPr>
        </p:nvSpPr>
        <p:spPr/>
        <p:txBody>
          <a:bodyPr/>
          <a:lstStyle/>
          <a:p>
            <a:r>
              <a:rPr lang="en-US" dirty="0"/>
              <a:t>conclusion</a:t>
            </a:r>
          </a:p>
        </p:txBody>
      </p:sp>
      <p:sp>
        <p:nvSpPr>
          <p:cNvPr id="3" name="Subtitle 2">
            <a:extLst>
              <a:ext uri="{FF2B5EF4-FFF2-40B4-BE49-F238E27FC236}">
                <a16:creationId xmlns:a16="http://schemas.microsoft.com/office/drawing/2014/main" id="{D7BEB2E0-7453-47A0-BDD6-27DF72A7CC74}"/>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43A1D3F6-A632-4726-A801-CE812D84BB30}"/>
              </a:ext>
            </a:extLst>
          </p:cNvPr>
          <p:cNvSpPr>
            <a:spLocks noGrp="1"/>
          </p:cNvSpPr>
          <p:nvPr>
            <p:ph type="sldNum" sz="quarter" idx="11"/>
          </p:nvPr>
        </p:nvSpPr>
        <p:spPr/>
        <p:txBody>
          <a:bodyPr/>
          <a:lstStyle/>
          <a:p>
            <a:fld id="{19B51A1E-902D-48AF-9020-955120F399B6}" type="slidenum">
              <a:rPr lang="en-US" noProof="0" smtClean="0"/>
              <a:pPr/>
              <a:t>14</a:t>
            </a:fld>
            <a:endParaRPr lang="en-US" noProof="0" dirty="0"/>
          </a:p>
        </p:txBody>
      </p:sp>
    </p:spTree>
    <p:extLst>
      <p:ext uri="{BB962C8B-B14F-4D97-AF65-F5344CB8AC3E}">
        <p14:creationId xmlns:p14="http://schemas.microsoft.com/office/powerpoint/2010/main" val="2226625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73278A9-7F60-40A4-A109-03DEE054B332}"/>
              </a:ext>
            </a:extLst>
          </p:cNvPr>
          <p:cNvSpPr>
            <a:spLocks noGrp="1"/>
          </p:cNvSpPr>
          <p:nvPr>
            <p:ph type="sldNum" sz="quarter" idx="34"/>
          </p:nvPr>
        </p:nvSpPr>
        <p:spPr/>
        <p:txBody>
          <a:bodyPr/>
          <a:lstStyle/>
          <a:p>
            <a:fld id="{19B51A1E-902D-48AF-9020-955120F399B6}" type="slidenum">
              <a:rPr lang="en-US" noProof="0" smtClean="0"/>
              <a:pPr/>
              <a:t>15</a:t>
            </a:fld>
            <a:endParaRPr lang="en-US" noProof="0" dirty="0"/>
          </a:p>
        </p:txBody>
      </p:sp>
      <p:sp>
        <p:nvSpPr>
          <p:cNvPr id="7" name="TextBox 6">
            <a:extLst>
              <a:ext uri="{FF2B5EF4-FFF2-40B4-BE49-F238E27FC236}">
                <a16:creationId xmlns:a16="http://schemas.microsoft.com/office/drawing/2014/main" id="{7823C979-1AAA-4890-BB1A-FAECC13059DD}"/>
              </a:ext>
            </a:extLst>
          </p:cNvPr>
          <p:cNvSpPr txBox="1"/>
          <p:nvPr/>
        </p:nvSpPr>
        <p:spPr>
          <a:xfrm>
            <a:off x="1159981" y="1997839"/>
            <a:ext cx="8156447"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This project helps individuals and families get a better grasp at understanding Toronto neighborhoods with respect to crime rates as well as venues that are located within the neighborhood. It is always helpful to make use of technology to stay one step ahead, for instance, sufficiently examining and understanding a particular </a:t>
            </a:r>
            <a:r>
              <a:rPr lang="en-US" dirty="0" err="1"/>
              <a:t>neighbourhood</a:t>
            </a:r>
            <a:r>
              <a:rPr lang="en-US" dirty="0"/>
              <a:t> before moving in.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Further progress of this project can be achieved by taking multiple other factors, such as cost of living in areas, into consideration in order to provide a much detailed and beneficial report to those in need.</a:t>
            </a:r>
          </a:p>
        </p:txBody>
      </p:sp>
    </p:spTree>
    <p:extLst>
      <p:ext uri="{BB962C8B-B14F-4D97-AF65-F5344CB8AC3E}">
        <p14:creationId xmlns:p14="http://schemas.microsoft.com/office/powerpoint/2010/main" val="184857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a:xfrm>
            <a:off x="2174360" y="2112793"/>
            <a:ext cx="6798250" cy="1674470"/>
          </a:xfrm>
        </p:spPr>
        <p:txBody>
          <a:bodyPr/>
          <a:lstStyle/>
          <a:p>
            <a:r>
              <a:rPr lang="en-US" dirty="0"/>
              <a:t>THANK YOU</a:t>
            </a:r>
          </a:p>
        </p:txBody>
      </p:sp>
      <p:sp>
        <p:nvSpPr>
          <p:cNvPr id="22" name="TextBox 21">
            <a:extLst>
              <a:ext uri="{FF2B5EF4-FFF2-40B4-BE49-F238E27FC236}">
                <a16:creationId xmlns:a16="http://schemas.microsoft.com/office/drawing/2014/main" id="{19352CF6-0F22-45A8-B28B-37FAFCE5C5D6}"/>
              </a:ext>
            </a:extLst>
          </p:cNvPr>
          <p:cNvSpPr txBox="1"/>
          <p:nvPr/>
        </p:nvSpPr>
        <p:spPr>
          <a:xfrm>
            <a:off x="10251642" y="182562"/>
            <a:ext cx="1662546" cy="404658"/>
          </a:xfrm>
          <a:prstGeom prst="rect">
            <a:avLst/>
          </a:prstGeom>
          <a:noFill/>
        </p:spPr>
        <p:txBody>
          <a:bodyPr wrap="square" lIns="0" tIns="36000" rIns="0" bIns="0" rtlCol="0">
            <a:spAutoFit/>
          </a:bodyPr>
          <a:lstStyle/>
          <a:p>
            <a:pPr algn="r">
              <a:lnSpc>
                <a:spcPts val="1400"/>
              </a:lnSpc>
            </a:pPr>
            <a:r>
              <a:rPr lang="en-US" sz="1600" b="1" spc="-100" baseline="0" dirty="0">
                <a:solidFill>
                  <a:schemeClr val="tx1">
                    <a:lumMod val="50000"/>
                    <a:lumOff val="50000"/>
                  </a:schemeClr>
                </a:solidFill>
                <a:latin typeface="Corbel" panose="020B0503020204020204" pitchFamily="34" charset="0"/>
              </a:rPr>
              <a:t>WOODGROVE</a:t>
            </a:r>
            <a:r>
              <a:rPr lang="en-US" sz="1600" b="1" spc="-100" baseline="0" dirty="0">
                <a:solidFill>
                  <a:schemeClr val="accent1"/>
                </a:solidFill>
                <a:latin typeface="Corbel" panose="020B0503020204020204" pitchFamily="34" charset="0"/>
              </a:rPr>
              <a:t> </a:t>
            </a:r>
            <a:r>
              <a:rPr lang="en-US" sz="1600" b="1" spc="-100" baseline="0" dirty="0">
                <a:solidFill>
                  <a:schemeClr val="tx1"/>
                </a:solidFill>
                <a:latin typeface="Corbel" panose="020B0503020204020204" pitchFamily="34" charset="0"/>
              </a:rPr>
              <a:t>BANK</a:t>
            </a:r>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dirty="0"/>
              <a:t>Introduction and Business Problem</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r>
              <a:rPr lang="en-US" dirty="0"/>
              <a:t>Lorem ipsum dolor sit amet, consectetur</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1"/>
          </p:nvPr>
        </p:nvSpPr>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409167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p:txBody>
          <a:bodyPr/>
          <a:lstStyle/>
          <a:p>
            <a:fld id="{19B51A1E-902D-48AF-9020-955120F399B6}" type="slidenum">
              <a:rPr lang="en-US" smtClean="0"/>
              <a:pPr/>
              <a:t>3</a:t>
            </a:fld>
            <a:endParaRPr lang="en-US" dirty="0"/>
          </a:p>
        </p:txBody>
      </p:sp>
      <p:sp>
        <p:nvSpPr>
          <p:cNvPr id="13" name="TextBox 12">
            <a:extLst>
              <a:ext uri="{FF2B5EF4-FFF2-40B4-BE49-F238E27FC236}">
                <a16:creationId xmlns:a16="http://schemas.microsoft.com/office/drawing/2014/main" id="{4AAA03B9-F0D1-4AEC-BDDB-5D00C3824900}"/>
              </a:ext>
            </a:extLst>
          </p:cNvPr>
          <p:cNvSpPr txBox="1"/>
          <p:nvPr/>
        </p:nvSpPr>
        <p:spPr>
          <a:xfrm>
            <a:off x="1640696" y="2168434"/>
            <a:ext cx="7524206" cy="2308324"/>
          </a:xfrm>
          <a:prstGeom prst="rect">
            <a:avLst/>
          </a:prstGeom>
          <a:noFill/>
        </p:spPr>
        <p:txBody>
          <a:bodyPr wrap="square" rtlCol="0">
            <a:spAutoFit/>
          </a:bodyPr>
          <a:lstStyle/>
          <a:p>
            <a:r>
              <a:rPr lang="en-US" b="1" dirty="0"/>
              <a:t>Background : </a:t>
            </a:r>
            <a:r>
              <a:rPr lang="en-US" dirty="0"/>
              <a:t>Safety is a top concern when moving to a new area. Lots of Canadian immigrants are having difficulty choosing a home.</a:t>
            </a:r>
          </a:p>
          <a:p>
            <a:endParaRPr lang="en-US" dirty="0"/>
          </a:p>
          <a:p>
            <a:r>
              <a:rPr lang="en-US" b="1" dirty="0"/>
              <a:t>Problem : </a:t>
            </a:r>
            <a:r>
              <a:rPr lang="en-US" dirty="0"/>
              <a:t>This project aims to select the safest </a:t>
            </a:r>
            <a:r>
              <a:rPr lang="en-US" dirty="0" err="1"/>
              <a:t>neighbourhood</a:t>
            </a:r>
            <a:r>
              <a:rPr lang="en-US" dirty="0"/>
              <a:t> in Toronto based on crime rates</a:t>
            </a:r>
          </a:p>
          <a:p>
            <a:endParaRPr lang="en-US" dirty="0"/>
          </a:p>
          <a:p>
            <a:r>
              <a:rPr lang="en-US" b="1" dirty="0"/>
              <a:t>Interest : </a:t>
            </a:r>
            <a:r>
              <a:rPr lang="en-US" dirty="0"/>
              <a:t>Those (Immigrants and citizens) that are hoping to relocate in Toronto will be interested to identify the safest </a:t>
            </a:r>
            <a:r>
              <a:rPr lang="en-US" dirty="0" err="1"/>
              <a:t>neighbourhood</a:t>
            </a:r>
            <a:r>
              <a:rPr lang="en-US" dirty="0"/>
              <a:t> in Toronto</a:t>
            </a:r>
          </a:p>
        </p:txBody>
      </p:sp>
      <p:sp>
        <p:nvSpPr>
          <p:cNvPr id="15" name="Picture Placeholder 14">
            <a:extLst>
              <a:ext uri="{FF2B5EF4-FFF2-40B4-BE49-F238E27FC236}">
                <a16:creationId xmlns:a16="http://schemas.microsoft.com/office/drawing/2014/main" id="{815F8596-603A-43BE-9BE4-B537AFAD515C}"/>
              </a:ext>
            </a:extLst>
          </p:cNvPr>
          <p:cNvSpPr>
            <a:spLocks noGrp="1"/>
          </p:cNvSpPr>
          <p:nvPr>
            <p:ph type="pic" sz="quarter" idx="33"/>
          </p:nvPr>
        </p:nvSpPr>
        <p:spPr/>
      </p:sp>
    </p:spTree>
    <p:extLst>
      <p:ext uri="{BB962C8B-B14F-4D97-AF65-F5344CB8AC3E}">
        <p14:creationId xmlns:p14="http://schemas.microsoft.com/office/powerpoint/2010/main" val="132974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FD25-A6B1-4558-A43D-AC2326DAFB62}"/>
              </a:ext>
            </a:extLst>
          </p:cNvPr>
          <p:cNvSpPr>
            <a:spLocks noGrp="1"/>
          </p:cNvSpPr>
          <p:nvPr>
            <p:ph type="ctrTitle"/>
          </p:nvPr>
        </p:nvSpPr>
        <p:spPr/>
        <p:txBody>
          <a:bodyPr/>
          <a:lstStyle/>
          <a:p>
            <a:r>
              <a:rPr lang="en-US" dirty="0"/>
              <a:t>Data handling</a:t>
            </a:r>
          </a:p>
        </p:txBody>
      </p:sp>
      <p:sp>
        <p:nvSpPr>
          <p:cNvPr id="3" name="Subtitle 2">
            <a:extLst>
              <a:ext uri="{FF2B5EF4-FFF2-40B4-BE49-F238E27FC236}">
                <a16:creationId xmlns:a16="http://schemas.microsoft.com/office/drawing/2014/main" id="{D59F62BA-9541-4845-B9DD-C3EF01285616}"/>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76DDD5ED-449F-4FE9-B9FB-0621B07D894C}"/>
              </a:ext>
            </a:extLst>
          </p:cNvPr>
          <p:cNvSpPr>
            <a:spLocks noGrp="1"/>
          </p:cNvSpPr>
          <p:nvPr>
            <p:ph type="sldNum" sz="quarter" idx="11"/>
          </p:nvPr>
        </p:nvSpPr>
        <p:spPr/>
        <p:txBody>
          <a:bodyPr/>
          <a:lstStyle/>
          <a:p>
            <a:fld id="{19B51A1E-902D-48AF-9020-955120F399B6}" type="slidenum">
              <a:rPr lang="en-US" noProof="0" smtClean="0"/>
              <a:pPr/>
              <a:t>4</a:t>
            </a:fld>
            <a:endParaRPr lang="en-US" noProof="0" dirty="0"/>
          </a:p>
        </p:txBody>
      </p:sp>
    </p:spTree>
    <p:extLst>
      <p:ext uri="{BB962C8B-B14F-4D97-AF65-F5344CB8AC3E}">
        <p14:creationId xmlns:p14="http://schemas.microsoft.com/office/powerpoint/2010/main" val="306733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4E0F3DC-AD1C-4F6E-BE38-10D1AF9F6D3B}"/>
              </a:ext>
            </a:extLst>
          </p:cNvPr>
          <p:cNvSpPr>
            <a:spLocks noGrp="1"/>
          </p:cNvSpPr>
          <p:nvPr>
            <p:ph type="pic" sz="quarter" idx="33"/>
          </p:nvPr>
        </p:nvSpPr>
        <p:spPr/>
      </p:sp>
      <p:sp>
        <p:nvSpPr>
          <p:cNvPr id="6" name="Slide Number Placeholder 5">
            <a:extLst>
              <a:ext uri="{FF2B5EF4-FFF2-40B4-BE49-F238E27FC236}">
                <a16:creationId xmlns:a16="http://schemas.microsoft.com/office/drawing/2014/main" id="{E7406F37-99E4-4D69-96BD-0C9FAD7D62ED}"/>
              </a:ext>
            </a:extLst>
          </p:cNvPr>
          <p:cNvSpPr>
            <a:spLocks noGrp="1"/>
          </p:cNvSpPr>
          <p:nvPr>
            <p:ph type="sldNum" sz="quarter" idx="34"/>
          </p:nvPr>
        </p:nvSpPr>
        <p:spPr/>
        <p:txBody>
          <a:bodyPr/>
          <a:lstStyle/>
          <a:p>
            <a:fld id="{19B51A1E-902D-48AF-9020-955120F399B6}" type="slidenum">
              <a:rPr lang="en-US" noProof="0" smtClean="0"/>
              <a:pPr/>
              <a:t>5</a:t>
            </a:fld>
            <a:endParaRPr lang="en-US" noProof="0" dirty="0"/>
          </a:p>
        </p:txBody>
      </p:sp>
      <p:sp>
        <p:nvSpPr>
          <p:cNvPr id="7" name="TextBox 6">
            <a:extLst>
              <a:ext uri="{FF2B5EF4-FFF2-40B4-BE49-F238E27FC236}">
                <a16:creationId xmlns:a16="http://schemas.microsoft.com/office/drawing/2014/main" id="{128507B1-3AC8-4429-A265-86E6B43E25BC}"/>
              </a:ext>
            </a:extLst>
          </p:cNvPr>
          <p:cNvSpPr txBox="1"/>
          <p:nvPr/>
        </p:nvSpPr>
        <p:spPr>
          <a:xfrm>
            <a:off x="1546643" y="2330413"/>
            <a:ext cx="7524206" cy="2585323"/>
          </a:xfrm>
          <a:prstGeom prst="rect">
            <a:avLst/>
          </a:prstGeom>
          <a:noFill/>
        </p:spPr>
        <p:txBody>
          <a:bodyPr wrap="square" rtlCol="0">
            <a:spAutoFit/>
          </a:bodyPr>
          <a:lstStyle/>
          <a:p>
            <a:r>
              <a:rPr lang="en-US" b="1" dirty="0"/>
              <a:t>Data Acquisition : </a:t>
            </a:r>
            <a:r>
              <a:rPr lang="en-US" dirty="0"/>
              <a:t>The data acquired for this project is a combination of data from 2 sources</a:t>
            </a:r>
          </a:p>
          <a:p>
            <a:endParaRPr lang="en-US" dirty="0"/>
          </a:p>
          <a:p>
            <a:pPr marL="342900" indent="-342900">
              <a:buAutoNum type="arabicParenR"/>
            </a:pPr>
            <a:r>
              <a:rPr lang="en-US" dirty="0"/>
              <a:t>Toronto Crime Data of 2004 by the Toronto Police Department</a:t>
            </a:r>
          </a:p>
          <a:p>
            <a:pPr marL="342900" indent="-342900">
              <a:buAutoNum type="arabicParenR"/>
            </a:pPr>
            <a:endParaRPr lang="en-US" dirty="0"/>
          </a:p>
          <a:p>
            <a:pPr marL="342900" indent="-342900">
              <a:buAutoNum type="arabicParenR"/>
            </a:pPr>
            <a:r>
              <a:rPr lang="en-US" dirty="0"/>
              <a:t>Scraped data from a Wikipedia Page on the list of Toronto </a:t>
            </a:r>
            <a:r>
              <a:rPr lang="en-US" dirty="0" err="1"/>
              <a:t>neighbourhoods</a:t>
            </a:r>
            <a:endParaRPr lang="en-US" dirty="0"/>
          </a:p>
          <a:p>
            <a:pPr marL="342900" indent="-342900">
              <a:buAutoNum type="arabicParenR"/>
            </a:pPr>
            <a:endParaRPr lang="en-US" dirty="0"/>
          </a:p>
          <a:p>
            <a:endParaRPr lang="en-US" dirty="0"/>
          </a:p>
          <a:p>
            <a:endParaRPr lang="en-US" dirty="0"/>
          </a:p>
        </p:txBody>
      </p:sp>
    </p:spTree>
    <p:extLst>
      <p:ext uri="{BB962C8B-B14F-4D97-AF65-F5344CB8AC3E}">
        <p14:creationId xmlns:p14="http://schemas.microsoft.com/office/powerpoint/2010/main" val="1271172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1C2E2EE-9F62-4FD1-B765-7F76463C10CE}"/>
              </a:ext>
            </a:extLst>
          </p:cNvPr>
          <p:cNvSpPr>
            <a:spLocks noGrp="1"/>
          </p:cNvSpPr>
          <p:nvPr>
            <p:ph type="pic" sz="quarter" idx="33"/>
          </p:nvPr>
        </p:nvSpPr>
        <p:spPr/>
      </p:sp>
      <p:sp>
        <p:nvSpPr>
          <p:cNvPr id="6" name="Slide Number Placeholder 5">
            <a:extLst>
              <a:ext uri="{FF2B5EF4-FFF2-40B4-BE49-F238E27FC236}">
                <a16:creationId xmlns:a16="http://schemas.microsoft.com/office/drawing/2014/main" id="{939324AF-F46D-4FB8-881C-5CC104D626E2}"/>
              </a:ext>
            </a:extLst>
          </p:cNvPr>
          <p:cNvSpPr>
            <a:spLocks noGrp="1"/>
          </p:cNvSpPr>
          <p:nvPr>
            <p:ph type="sldNum" sz="quarter" idx="34"/>
          </p:nvPr>
        </p:nvSpPr>
        <p:spPr/>
        <p:txBody>
          <a:bodyPr/>
          <a:lstStyle/>
          <a:p>
            <a:fld id="{19B51A1E-902D-48AF-9020-955120F399B6}" type="slidenum">
              <a:rPr lang="en-US" noProof="0" smtClean="0"/>
              <a:pPr/>
              <a:t>6</a:t>
            </a:fld>
            <a:endParaRPr lang="en-US" noProof="0" dirty="0"/>
          </a:p>
        </p:txBody>
      </p:sp>
      <p:graphicFrame>
        <p:nvGraphicFramePr>
          <p:cNvPr id="8" name="Diagram 7">
            <a:extLst>
              <a:ext uri="{FF2B5EF4-FFF2-40B4-BE49-F238E27FC236}">
                <a16:creationId xmlns:a16="http://schemas.microsoft.com/office/drawing/2014/main" id="{F1751044-D4AF-4D5B-A054-9D57CFBD62F1}"/>
              </a:ext>
            </a:extLst>
          </p:cNvPr>
          <p:cNvGraphicFramePr/>
          <p:nvPr>
            <p:extLst>
              <p:ext uri="{D42A27DB-BD31-4B8C-83A1-F6EECF244321}">
                <p14:modId xmlns:p14="http://schemas.microsoft.com/office/powerpoint/2010/main" val="1454969593"/>
              </p:ext>
            </p:extLst>
          </p:nvPr>
        </p:nvGraphicFramePr>
        <p:xfrm>
          <a:off x="2141728" y="1510066"/>
          <a:ext cx="6986597" cy="48163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4551487F-B3C5-4000-B024-4724991A9601}"/>
              </a:ext>
            </a:extLst>
          </p:cNvPr>
          <p:cNvSpPr txBox="1"/>
          <p:nvPr/>
        </p:nvSpPr>
        <p:spPr>
          <a:xfrm>
            <a:off x="3923296" y="666000"/>
            <a:ext cx="7524206" cy="461665"/>
          </a:xfrm>
          <a:prstGeom prst="rect">
            <a:avLst/>
          </a:prstGeom>
          <a:noFill/>
        </p:spPr>
        <p:txBody>
          <a:bodyPr wrap="square" rtlCol="0">
            <a:spAutoFit/>
          </a:bodyPr>
          <a:lstStyle/>
          <a:p>
            <a:r>
              <a:rPr lang="en-US" sz="2400" b="1" dirty="0"/>
              <a:t>Data Cleaning</a:t>
            </a:r>
            <a:endParaRPr lang="en-US" sz="2400" dirty="0"/>
          </a:p>
        </p:txBody>
      </p:sp>
    </p:spTree>
    <p:extLst>
      <p:ext uri="{BB962C8B-B14F-4D97-AF65-F5344CB8AC3E}">
        <p14:creationId xmlns:p14="http://schemas.microsoft.com/office/powerpoint/2010/main" val="2804587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5CBF-C7D3-41BF-B06A-D83EC136733E}"/>
              </a:ext>
            </a:extLst>
          </p:cNvPr>
          <p:cNvSpPr>
            <a:spLocks noGrp="1"/>
          </p:cNvSpPr>
          <p:nvPr>
            <p:ph type="ctrTitle"/>
          </p:nvPr>
        </p:nvSpPr>
        <p:spPr/>
        <p:txBody>
          <a:bodyPr/>
          <a:lstStyle/>
          <a:p>
            <a:r>
              <a:rPr lang="en-US" dirty="0" err="1"/>
              <a:t>methodoloogy</a:t>
            </a:r>
            <a:endParaRPr lang="en-US" dirty="0"/>
          </a:p>
        </p:txBody>
      </p:sp>
      <p:sp>
        <p:nvSpPr>
          <p:cNvPr id="3" name="Subtitle 2">
            <a:extLst>
              <a:ext uri="{FF2B5EF4-FFF2-40B4-BE49-F238E27FC236}">
                <a16:creationId xmlns:a16="http://schemas.microsoft.com/office/drawing/2014/main" id="{E7D3BC7A-845F-4A9E-80D0-861987A9C512}"/>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9956C87F-B09A-473D-8ED7-28DFC55FF6C2}"/>
              </a:ext>
            </a:extLst>
          </p:cNvPr>
          <p:cNvSpPr>
            <a:spLocks noGrp="1"/>
          </p:cNvSpPr>
          <p:nvPr>
            <p:ph type="sldNum" sz="quarter" idx="11"/>
          </p:nvPr>
        </p:nvSpPr>
        <p:spPr/>
        <p:txBody>
          <a:bodyPr/>
          <a:lstStyle/>
          <a:p>
            <a:fld id="{19B51A1E-902D-48AF-9020-955120F399B6}" type="slidenum">
              <a:rPr lang="en-US" noProof="0" smtClean="0"/>
              <a:pPr/>
              <a:t>7</a:t>
            </a:fld>
            <a:endParaRPr lang="en-US" noProof="0" dirty="0"/>
          </a:p>
        </p:txBody>
      </p:sp>
    </p:spTree>
    <p:extLst>
      <p:ext uri="{BB962C8B-B14F-4D97-AF65-F5344CB8AC3E}">
        <p14:creationId xmlns:p14="http://schemas.microsoft.com/office/powerpoint/2010/main" val="4109956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3BB4D-157C-47F4-A77B-27F234CB909D}"/>
              </a:ext>
            </a:extLst>
          </p:cNvPr>
          <p:cNvSpPr>
            <a:spLocks noGrp="1"/>
          </p:cNvSpPr>
          <p:nvPr>
            <p:ph type="ctrTitle"/>
          </p:nvPr>
        </p:nvSpPr>
        <p:spPr/>
        <p:txBody>
          <a:bodyPr/>
          <a:lstStyle/>
          <a:p>
            <a:r>
              <a:rPr lang="en-US" dirty="0"/>
              <a:t>Results</a:t>
            </a:r>
          </a:p>
        </p:txBody>
      </p:sp>
      <p:sp>
        <p:nvSpPr>
          <p:cNvPr id="3" name="Subtitle 2">
            <a:extLst>
              <a:ext uri="{FF2B5EF4-FFF2-40B4-BE49-F238E27FC236}">
                <a16:creationId xmlns:a16="http://schemas.microsoft.com/office/drawing/2014/main" id="{812EE7DB-F7B4-4F5D-A18F-141D906A9E45}"/>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C45D69E9-8919-4AAF-9B82-4E681FAC530C}"/>
              </a:ext>
            </a:extLst>
          </p:cNvPr>
          <p:cNvSpPr>
            <a:spLocks noGrp="1"/>
          </p:cNvSpPr>
          <p:nvPr>
            <p:ph type="sldNum" sz="quarter" idx="11"/>
          </p:nvPr>
        </p:nvSpPr>
        <p:spPr/>
        <p:txBody>
          <a:bodyPr/>
          <a:lstStyle/>
          <a:p>
            <a:fld id="{19B51A1E-902D-48AF-9020-955120F399B6}" type="slidenum">
              <a:rPr lang="en-US" noProof="0" smtClean="0"/>
              <a:pPr/>
              <a:t>8</a:t>
            </a:fld>
            <a:endParaRPr lang="en-US" noProof="0" dirty="0"/>
          </a:p>
        </p:txBody>
      </p:sp>
    </p:spTree>
    <p:extLst>
      <p:ext uri="{BB962C8B-B14F-4D97-AF65-F5344CB8AC3E}">
        <p14:creationId xmlns:p14="http://schemas.microsoft.com/office/powerpoint/2010/main" val="1350962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0EA8F37-B8CA-4CFA-A8F8-03936E9C12FD}"/>
              </a:ext>
            </a:extLst>
          </p:cNvPr>
          <p:cNvSpPr>
            <a:spLocks noGrp="1"/>
          </p:cNvSpPr>
          <p:nvPr>
            <p:ph type="sldNum" sz="quarter" idx="34"/>
          </p:nvPr>
        </p:nvSpPr>
        <p:spPr/>
        <p:txBody>
          <a:bodyPr/>
          <a:lstStyle/>
          <a:p>
            <a:fld id="{19B51A1E-902D-48AF-9020-955120F399B6}" type="slidenum">
              <a:rPr lang="en-US" noProof="0" smtClean="0"/>
              <a:pPr/>
              <a:t>9</a:t>
            </a:fld>
            <a:endParaRPr lang="en-US" noProof="0" dirty="0"/>
          </a:p>
        </p:txBody>
      </p:sp>
      <p:pic>
        <p:nvPicPr>
          <p:cNvPr id="16" name="Picture 15" descr="A screenshot of a cell phone&#10;&#10;Description automatically generated">
            <a:extLst>
              <a:ext uri="{FF2B5EF4-FFF2-40B4-BE49-F238E27FC236}">
                <a16:creationId xmlns:a16="http://schemas.microsoft.com/office/drawing/2014/main" id="{C2B798C1-051D-4235-862C-CCC686E45AB5}"/>
              </a:ext>
            </a:extLst>
          </p:cNvPr>
          <p:cNvPicPr>
            <a:picLocks noChangeAspect="1"/>
          </p:cNvPicPr>
          <p:nvPr/>
        </p:nvPicPr>
        <p:blipFill>
          <a:blip r:embed="rId2"/>
          <a:stretch>
            <a:fillRect/>
          </a:stretch>
        </p:blipFill>
        <p:spPr>
          <a:xfrm>
            <a:off x="1627330" y="2147533"/>
            <a:ext cx="6852176" cy="1853728"/>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540A50CF-E2A5-4270-9465-88D58392D2F1}"/>
              </a:ext>
            </a:extLst>
          </p:cNvPr>
          <p:cNvPicPr>
            <a:picLocks noChangeAspect="1"/>
          </p:cNvPicPr>
          <p:nvPr/>
        </p:nvPicPr>
        <p:blipFill>
          <a:blip r:embed="rId3"/>
          <a:stretch>
            <a:fillRect/>
          </a:stretch>
        </p:blipFill>
        <p:spPr>
          <a:xfrm>
            <a:off x="1627330" y="4440545"/>
            <a:ext cx="6992414" cy="1511720"/>
          </a:xfrm>
          <a:prstGeom prst="rect">
            <a:avLst/>
          </a:prstGeom>
        </p:spPr>
      </p:pic>
      <p:sp>
        <p:nvSpPr>
          <p:cNvPr id="19" name="TextBox 18">
            <a:extLst>
              <a:ext uri="{FF2B5EF4-FFF2-40B4-BE49-F238E27FC236}">
                <a16:creationId xmlns:a16="http://schemas.microsoft.com/office/drawing/2014/main" id="{35CB3EBB-6311-44C3-98A9-EF4F77A21BC8}"/>
              </a:ext>
            </a:extLst>
          </p:cNvPr>
          <p:cNvSpPr txBox="1"/>
          <p:nvPr/>
        </p:nvSpPr>
        <p:spPr>
          <a:xfrm>
            <a:off x="3615797" y="1061918"/>
            <a:ext cx="3432919" cy="646331"/>
          </a:xfrm>
          <a:prstGeom prst="rect">
            <a:avLst/>
          </a:prstGeom>
          <a:noFill/>
        </p:spPr>
        <p:txBody>
          <a:bodyPr wrap="square" rtlCol="0">
            <a:spAutoFit/>
          </a:bodyPr>
          <a:lstStyle/>
          <a:p>
            <a:r>
              <a:rPr lang="en-US" sz="3600" b="1" dirty="0"/>
              <a:t>Processing Data</a:t>
            </a:r>
          </a:p>
        </p:txBody>
      </p:sp>
    </p:spTree>
    <p:extLst>
      <p:ext uri="{BB962C8B-B14F-4D97-AF65-F5344CB8AC3E}">
        <p14:creationId xmlns:p14="http://schemas.microsoft.com/office/powerpoint/2010/main" val="1509287631"/>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328976_Minimalist presentation_RVA_v4" id="{DA616D2A-CFEC-48D2-90FC-DF66CF8D2F8A}" vid="{8F2838F8-33B8-457C-9B19-1E5863B0E0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7323504-CBC8-4A2F-BF86-8DF0D94D4A3D}">
  <ds:schemaRefs>
    <ds:schemaRef ds:uri="http://schemas.microsoft.com/sharepoint/v3/contenttype/forms"/>
  </ds:schemaRefs>
</ds:datastoreItem>
</file>

<file path=customXml/itemProps2.xml><?xml version="1.0" encoding="utf-8"?>
<ds:datastoreItem xmlns:ds="http://schemas.openxmlformats.org/officeDocument/2006/customXml" ds:itemID="{853D8350-BC36-420E-83B3-2CFFF4E97F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6100F67-BC3D-46B4-8D39-802DC9D7F2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Minimalist presentation</Template>
  <TotalTime>0</TotalTime>
  <Words>443</Words>
  <Application>Microsoft Office PowerPoint</Application>
  <PresentationFormat>Widescreen</PresentationFormat>
  <Paragraphs>65</Paragraphs>
  <Slides>16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Corbel</vt:lpstr>
      <vt:lpstr>Times New Roman</vt:lpstr>
      <vt:lpstr>Office Theme</vt:lpstr>
      <vt:lpstr>Cousera Capstone Project</vt:lpstr>
      <vt:lpstr>Introduction and Business Problem</vt:lpstr>
      <vt:lpstr>PowerPoint Presentation</vt:lpstr>
      <vt:lpstr>Data handling</vt:lpstr>
      <vt:lpstr>PowerPoint Presentation</vt:lpstr>
      <vt:lpstr>PowerPoint Presentation</vt:lpstr>
      <vt:lpstr>methodoloogy</vt:lpstr>
      <vt:lpstr>Results</vt:lpstr>
      <vt:lpstr>PowerPoint Presentation</vt:lpstr>
      <vt:lpstr>PowerPoint Presentation</vt:lpstr>
      <vt:lpstr>PowerPoint Presentation</vt:lpstr>
      <vt:lpstr>discussion</vt:lpstr>
      <vt:lpstr>PowerPoint Presentation</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2020-01-09T02:27:10Z</dcterms:created>
  <dcterms:modified xsi:type="dcterms:W3CDTF">2020-01-09T02:45:23Z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