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9.xml.rels" ContentType="application/vnd.openxmlformats-package.relationships+xml"/>
  <Override PartName="/ppt/notesSlides/_rels/notesSlide24.xml.rels" ContentType="application/vnd.openxmlformats-package.relationships+xml"/>
  <Override PartName="/ppt/notesSlides/_rels/notesSlide33.xml.rels" ContentType="application/vnd.openxmlformats-package.relationships+xml"/>
  <Override PartName="/ppt/notesSlides/_rels/notesSlide66.xml.rels" ContentType="application/vnd.openxmlformats-package.relationships+xml"/>
  <Override PartName="/ppt/notesSlides/_rels/notesSlide72.xml.rels" ContentType="application/vnd.openxmlformats-package.relationships+xml"/>
  <Override PartName="/ppt/notesSlides/_rels/notesSlide5.xml.rels" ContentType="application/vnd.openxmlformats-package.relationships+xml"/>
  <Override PartName="/ppt/notesSlides/_rels/notesSlide77.xml.rels" ContentType="application/vnd.openxmlformats-package.relationships+xml"/>
  <Override PartName="/ppt/notesSlides/notesSlide79.xml" ContentType="application/vnd.openxmlformats-officedocument.presentationml.notesSlide+xml"/>
  <Override PartName="/ppt/notesSlides/notesSlide72.xml" ContentType="application/vnd.openxmlformats-officedocument.presentationml.notesSlide+xml"/>
  <Override PartName="/ppt/notesSlides/notesSlide24.xml" ContentType="application/vnd.openxmlformats-officedocument.presentationml.notesSlide+xml"/>
  <Override PartName="/ppt/notesSlides/notesSlide5.xml" ContentType="application/vnd.openxmlformats-officedocument.presentationml.notesSlide+xml"/>
  <Override PartName="/ppt/notesSlides/notesSlide66.xml" ContentType="application/vnd.openxmlformats-officedocument.presentationml.notesSlide+xml"/>
  <Override PartName="/ppt/notesSlides/notesSlide33.xml" ContentType="application/vnd.openxmlformats-officedocument.presentationml.notesSlide+xml"/>
  <Override PartName="/ppt/notesSlides/notesSlide77.xml" ContentType="application/vnd.openxmlformats-officedocument.presentationml.notesSlide+xml"/>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43.xml" ContentType="application/vnd.openxmlformats-officedocument.presentationml.slide+xml"/>
  <Override PartName="/ppt/slides/slide142.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41.xml" ContentType="application/vnd.openxmlformats-officedocument.presentationml.slide+xml"/>
  <Override PartName="/ppt/slides/slide99.xml" ContentType="application/vnd.openxmlformats-officedocument.presentationml.slide+xml"/>
  <Override PartName="/ppt/slides/slide140.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131.xml" ContentType="application/vnd.openxmlformats-officedocument.presentationml.slide+xml"/>
  <Override PartName="/ppt/slides/slide89.xml" ContentType="application/vnd.openxmlformats-officedocument.presentationml.slide+xml"/>
  <Override PartName="/ppt/slides/slide130.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121.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41.xml.rels" ContentType="application/vnd.openxmlformats-package.relationships+xml"/>
  <Override PartName="/ppt/slides/_rels/slide139.xml.rels" ContentType="application/vnd.openxmlformats-package.relationships+xml"/>
  <Override PartName="/ppt/slides/_rels/slide138.xml.rels" ContentType="application/vnd.openxmlformats-package.relationships+xml"/>
  <Override PartName="/ppt/slides/_rels/slide137.xml.rels" ContentType="application/vnd.openxmlformats-package.relationships+xml"/>
  <Override PartName="/ppt/slides/_rels/slide136.xml.rels" ContentType="application/vnd.openxmlformats-package.relationships+xml"/>
  <Override PartName="/ppt/slides/_rels/slide135.xml.rels" ContentType="application/vnd.openxmlformats-package.relationships+xml"/>
  <Override PartName="/ppt/slides/_rels/slide134.xml.rels" ContentType="application/vnd.openxmlformats-package.relationships+xml"/>
  <Override PartName="/ppt/slides/_rels/slide133.xml.rels" ContentType="application/vnd.openxmlformats-package.relationships+xml"/>
  <Override PartName="/ppt/slides/_rels/slide132.xml.rels" ContentType="application/vnd.openxmlformats-package.relationships+xml"/>
  <Override PartName="/ppt/slides/_rels/slide131.xml.rels" ContentType="application/vnd.openxmlformats-package.relationships+xml"/>
  <Override PartName="/ppt/slides/_rels/slide129.xml.rels" ContentType="application/vnd.openxmlformats-package.relationships+xml"/>
  <Override PartName="/ppt/slides/_rels/slide128.xml.rels" ContentType="application/vnd.openxmlformats-package.relationships+xml"/>
  <Override PartName="/ppt/slides/_rels/slide127.xml.rels" ContentType="application/vnd.openxmlformats-package.relationships+xml"/>
  <Override PartName="/ppt/slides/_rels/slide122.xml.rels" ContentType="application/vnd.openxmlformats-package.relationships+xml"/>
  <Override PartName="/ppt/slides/_rels/slide121.xml.rels" ContentType="application/vnd.openxmlformats-package.relationships+xml"/>
  <Override PartName="/ppt/slides/_rels/slide120.xml.rels" ContentType="application/vnd.openxmlformats-package.relationships+xml"/>
  <Override PartName="/ppt/slides/_rels/slide119.xml.rels" ContentType="application/vnd.openxmlformats-package.relationships+xml"/>
  <Override PartName="/ppt/slides/_rels/slide118.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126.xml.rels" ContentType="application/vnd.openxmlformats-package.relationships+xml"/>
  <Override PartName="/ppt/slides/_rels/slide99.xml.rels" ContentType="application/vnd.openxmlformats-package.relationships+xml"/>
  <Override PartName="/ppt/slides/_rels/slide143.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130.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23.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142.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124.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125.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140.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120.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116"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17"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18"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19"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20" name="PlaceHolder 6"/>
          <p:cNvSpPr>
            <a:spLocks noGrp="1"/>
          </p:cNvSpPr>
          <p:nvPr>
            <p:ph type="sldNum"/>
          </p:nvPr>
        </p:nvSpPr>
        <p:spPr>
          <a:xfrm>
            <a:off x="4278960" y="10157400"/>
            <a:ext cx="3280680" cy="534240"/>
          </a:xfrm>
          <a:prstGeom prst="rect">
            <a:avLst/>
          </a:prstGeom>
        </p:spPr>
        <p:txBody>
          <a:bodyPr lIns="0" rIns="0" tIns="0" bIns="0" anchor="b"/>
          <a:p>
            <a:pPr algn="r"/>
            <a:fld id="{0B95632E-BA10-4026-A330-4EABBAE7E2FF}"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6" name="PlaceHolder 1"/>
          <p:cNvSpPr>
            <a:spLocks noGrp="1"/>
          </p:cNvSpPr>
          <p:nvPr>
            <p:ph type="sldImg"/>
          </p:nvPr>
        </p:nvSpPr>
        <p:spPr>
          <a:xfrm>
            <a:off x="1143000" y="685800"/>
            <a:ext cx="4571280" cy="3428280"/>
          </a:xfrm>
          <a:prstGeom prst="rect">
            <a:avLst/>
          </a:prstGeom>
        </p:spPr>
      </p:sp>
      <p:sp>
        <p:nvSpPr>
          <p:cNvPr id="1577"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GB" sz="2000" spc="-1" strike="noStrike">
                <a:latin typeface="Arial"/>
              </a:rPr>
              <a:t>most IDE will highlight the keywords.</a:t>
            </a:r>
            <a:endParaRPr b="0" lang="en-GB" sz="2000" spc="-1" strike="noStrike">
              <a:latin typeface="Arial"/>
            </a:endParaRPr>
          </a:p>
        </p:txBody>
      </p:sp>
      <p:sp>
        <p:nvSpPr>
          <p:cNvPr id="1578"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7A4F516-AED3-43B7-AECA-1439C3975096}"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9" name="PlaceHolder 1"/>
          <p:cNvSpPr>
            <a:spLocks noGrp="1"/>
          </p:cNvSpPr>
          <p:nvPr>
            <p:ph type="sldImg"/>
          </p:nvPr>
        </p:nvSpPr>
        <p:spPr>
          <a:xfrm>
            <a:off x="1143000" y="685800"/>
            <a:ext cx="4571280" cy="3428280"/>
          </a:xfrm>
          <a:prstGeom prst="rect">
            <a:avLst/>
          </a:prstGeom>
        </p:spPr>
      </p:sp>
      <p:sp>
        <p:nvSpPr>
          <p:cNvPr id="1580" name="PlaceHolder 2"/>
          <p:cNvSpPr>
            <a:spLocks noGrp="1"/>
          </p:cNvSpPr>
          <p:nvPr>
            <p:ph type="body"/>
          </p:nvPr>
        </p:nvSpPr>
        <p:spPr>
          <a:xfrm>
            <a:off x="685800" y="4343400"/>
            <a:ext cx="5485680" cy="4114080"/>
          </a:xfrm>
          <a:prstGeom prst="rect">
            <a:avLst/>
          </a:prstGeom>
        </p:spPr>
        <p:txBody>
          <a:bodyPr lIns="0" rIns="0" tIns="0" bIns="0">
            <a:normAutofit/>
          </a:bodyPr>
          <a:p>
            <a:pPr marL="216000" indent="-215640">
              <a:lnSpc>
                <a:spcPct val="100000"/>
              </a:lnSpc>
            </a:pPr>
            <a:r>
              <a:rPr b="0" lang="en-GB" sz="2000" spc="-1" strike="noStrike">
                <a:latin typeface="Arial"/>
              </a:rPr>
              <a:t>What is this kind of error?</a:t>
            </a:r>
            <a:endParaRPr b="0" lang="en-GB" sz="2000" spc="-1" strike="noStrike">
              <a:latin typeface="Arial"/>
            </a:endParaRPr>
          </a:p>
        </p:txBody>
      </p:sp>
      <p:sp>
        <p:nvSpPr>
          <p:cNvPr id="158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F0FBA7B-E9D7-4A7F-B224-B099E270AAA8}"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3" name="PlaceHolder 1"/>
          <p:cNvSpPr>
            <a:spLocks noGrp="1"/>
          </p:cNvSpPr>
          <p:nvPr>
            <p:ph type="sldImg"/>
          </p:nvPr>
        </p:nvSpPr>
        <p:spPr>
          <a:xfrm>
            <a:off x="1143000" y="685800"/>
            <a:ext cx="4571280" cy="3428280"/>
          </a:xfrm>
          <a:prstGeom prst="rect">
            <a:avLst/>
          </a:prstGeom>
        </p:spPr>
      </p:sp>
      <p:sp>
        <p:nvSpPr>
          <p:cNvPr id="1574"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1575"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5E6BDA8-DA3E-4B33-A538-BD28178C03E4}"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2" name="PlaceHolder 1"/>
          <p:cNvSpPr>
            <a:spLocks noGrp="1"/>
          </p:cNvSpPr>
          <p:nvPr>
            <p:ph type="sldImg"/>
          </p:nvPr>
        </p:nvSpPr>
        <p:spPr>
          <a:xfrm>
            <a:off x="1143000" y="685800"/>
            <a:ext cx="4571280" cy="3428280"/>
          </a:xfrm>
          <a:prstGeom prst="rect">
            <a:avLst/>
          </a:prstGeom>
        </p:spPr>
      </p:sp>
      <p:sp>
        <p:nvSpPr>
          <p:cNvPr id="1583"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158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11369C3-A011-4EA1-8205-20C19EDFA980}"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5" name="PlaceHolder 1"/>
          <p:cNvSpPr>
            <a:spLocks noGrp="1"/>
          </p:cNvSpPr>
          <p:nvPr>
            <p:ph type="sldImg"/>
          </p:nvPr>
        </p:nvSpPr>
        <p:spPr>
          <a:xfrm>
            <a:off x="1143000" y="685800"/>
            <a:ext cx="4571280" cy="3428280"/>
          </a:xfrm>
          <a:prstGeom prst="rect">
            <a:avLst/>
          </a:prstGeom>
        </p:spPr>
      </p:sp>
      <p:sp>
        <p:nvSpPr>
          <p:cNvPr id="1586"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GB" sz="2000" spc="-1" strike="noStrike">
                <a:latin typeface="Arial"/>
              </a:rPr>
              <a:t>Write a program here to show how to compose the entire program from this program segment</a:t>
            </a:r>
            <a:endParaRPr b="0" lang="en-GB" sz="2000" spc="-1" strike="noStrike">
              <a:latin typeface="Arial"/>
            </a:endParaRPr>
          </a:p>
        </p:txBody>
      </p:sp>
      <p:sp>
        <p:nvSpPr>
          <p:cNvPr id="158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9497C4B-4AB4-4749-87CC-FBF01BDC79A2}" type="slidenum">
              <a:rPr b="0" lang="en-GB" sz="1200" spc="-1" strike="noStrike">
                <a:solidFill>
                  <a:srgbClr val="000000"/>
                </a:solidFill>
                <a:latin typeface="+mn-lt"/>
                <a:ea typeface="+mn-ea"/>
              </a:rPr>
              <a:t>&lt;number&gt;</a:t>
            </a:fld>
            <a:endParaRPr b="0" lang="en-GB" sz="12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8" name="PlaceHolder 1"/>
          <p:cNvSpPr>
            <a:spLocks noGrp="1"/>
          </p:cNvSpPr>
          <p:nvPr>
            <p:ph type="sldImg"/>
          </p:nvPr>
        </p:nvSpPr>
        <p:spPr>
          <a:xfrm>
            <a:off x="1143000" y="685800"/>
            <a:ext cx="4571280" cy="3428280"/>
          </a:xfrm>
          <a:prstGeom prst="rect">
            <a:avLst/>
          </a:prstGeom>
        </p:spPr>
      </p:sp>
      <p:sp>
        <p:nvSpPr>
          <p:cNvPr id="1589"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159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B9C88081-1457-4D31-A9BC-C12F6859F5A1}" type="slidenum">
              <a:rPr b="0" lang="en-GB" sz="1200" spc="-1" strike="noStrike">
                <a:latin typeface="Times New Roman"/>
              </a:rPr>
              <a:t>&lt;number&gt;</a:t>
            </a:fld>
            <a:endParaRPr b="0" lang="en-GB" sz="12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1" name="PlaceHolder 1"/>
          <p:cNvSpPr>
            <a:spLocks noGrp="1"/>
          </p:cNvSpPr>
          <p:nvPr>
            <p:ph type="sldImg"/>
          </p:nvPr>
        </p:nvSpPr>
        <p:spPr>
          <a:xfrm>
            <a:off x="1143000" y="685800"/>
            <a:ext cx="4571280" cy="3428280"/>
          </a:xfrm>
          <a:prstGeom prst="rect">
            <a:avLst/>
          </a:prstGeom>
        </p:spPr>
      </p:sp>
      <p:sp>
        <p:nvSpPr>
          <p:cNvPr id="1592" name="PlaceHolder 2"/>
          <p:cNvSpPr>
            <a:spLocks noGrp="1"/>
          </p:cNvSpPr>
          <p:nvPr>
            <p:ph type="body"/>
          </p:nvPr>
        </p:nvSpPr>
        <p:spPr>
          <a:xfrm>
            <a:off x="685800" y="4343400"/>
            <a:ext cx="5485680" cy="4114080"/>
          </a:xfrm>
          <a:prstGeom prst="rect">
            <a:avLst/>
          </a:prstGeom>
        </p:spPr>
        <p:txBody>
          <a:bodyPr lIns="0" rIns="0" tIns="0" bIns="0"/>
          <a:p>
            <a:endParaRPr b="0" lang="en-GB" sz="2000" spc="-1" strike="noStrike">
              <a:latin typeface="Arial"/>
            </a:endParaRPr>
          </a:p>
        </p:txBody>
      </p:sp>
      <p:sp>
        <p:nvSpPr>
          <p:cNvPr id="159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FB89645-2240-4143-A753-EAD8CEF96FC7}" type="slidenum">
              <a:rPr b="0" lang="en-GB" sz="1200" spc="-1" strike="noStrike">
                <a:latin typeface="Times New Roman"/>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91"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457200" y="1604520"/>
            <a:ext cx="8229240" cy="189684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
        <p:nvSpPr>
          <p:cNvPr id="10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09" name="PlaceHolder 2"/>
          <p:cNvSpPr>
            <a:spLocks noGrp="1"/>
          </p:cNvSpPr>
          <p:nvPr>
            <p:ph type="body"/>
          </p:nvPr>
        </p:nvSpPr>
        <p:spPr>
          <a:xfrm>
            <a:off x="457200" y="1604520"/>
            <a:ext cx="2649600" cy="1896840"/>
          </a:xfrm>
          <a:prstGeom prst="rect">
            <a:avLst/>
          </a:prstGeom>
        </p:spPr>
        <p:txBody>
          <a:bodyPr lIns="0" rIns="0" tIns="0" bIns="0">
            <a:normAutofit/>
          </a:bodyPr>
          <a:p>
            <a:endParaRPr b="0" lang="en-GB" sz="3200" spc="-1" strike="noStrike">
              <a:latin typeface="Arial"/>
            </a:endParaRPr>
          </a:p>
        </p:txBody>
      </p:sp>
      <p:sp>
        <p:nvSpPr>
          <p:cNvPr id="1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GB" sz="3200" spc="-1" strike="noStrike">
              <a:latin typeface="Arial"/>
            </a:endParaRPr>
          </a:p>
        </p:txBody>
      </p:sp>
      <p:sp>
        <p:nvSpPr>
          <p:cNvPr id="1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GB" sz="3200" spc="-1" strike="noStrike">
              <a:latin typeface="Arial"/>
            </a:endParaRPr>
          </a:p>
        </p:txBody>
      </p:sp>
      <p:sp>
        <p:nvSpPr>
          <p:cNvPr id="112" name="PlaceHolder 5"/>
          <p:cNvSpPr>
            <a:spLocks noGrp="1"/>
          </p:cNvSpPr>
          <p:nvPr>
            <p:ph type="body"/>
          </p:nvPr>
        </p:nvSpPr>
        <p:spPr>
          <a:xfrm>
            <a:off x="457200" y="3682080"/>
            <a:ext cx="2649600" cy="1896840"/>
          </a:xfrm>
          <a:prstGeom prst="rect">
            <a:avLst/>
          </a:prstGeom>
        </p:spPr>
        <p:txBody>
          <a:bodyPr lIns="0" rIns="0" tIns="0" bIns="0">
            <a:normAutofit/>
          </a:bodyPr>
          <a:p>
            <a:endParaRPr b="0" lang="en-GB" sz="3200" spc="-1" strike="noStrike">
              <a:latin typeface="Arial"/>
            </a:endParaRPr>
          </a:p>
        </p:txBody>
      </p:sp>
      <p:sp>
        <p:nvSpPr>
          <p:cNvPr id="1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GB" sz="3200" spc="-1" strike="noStrike">
              <a:latin typeface="Arial"/>
            </a:endParaRPr>
          </a:p>
        </p:txBody>
      </p:sp>
      <p:sp>
        <p:nvSpPr>
          <p:cNvPr id="11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flipV="1">
            <a:off x="685800" y="4392720"/>
            <a:ext cx="7772400" cy="25920"/>
          </a:xfrm>
          <a:prstGeom prst="line">
            <a:avLst/>
          </a:prstGeom>
          <a:ln w="9360">
            <a:solidFill>
              <a:schemeClr val="bg1">
                <a:lumMod val="85000"/>
              </a:schemeClr>
            </a:solidFill>
            <a:round/>
          </a:ln>
        </p:spPr>
        <p:style>
          <a:lnRef idx="2">
            <a:schemeClr val="dk1"/>
          </a:lnRef>
          <a:fillRef idx="0">
            <a:schemeClr val="dk1"/>
          </a:fillRef>
          <a:effectRef idx="1">
            <a:schemeClr val="dk1"/>
          </a:effectRef>
          <a:fontRef idx="minor"/>
        </p:style>
      </p:sp>
      <p:sp>
        <p:nvSpPr>
          <p:cNvPr id="1" name="PlaceHolder 2"/>
          <p:cNvSpPr>
            <a:spLocks noGrp="1"/>
          </p:cNvSpPr>
          <p:nvPr>
            <p:ph type="title"/>
          </p:nvPr>
        </p:nvSpPr>
        <p:spPr>
          <a:xfrm>
            <a:off x="457200" y="274680"/>
            <a:ext cx="8228880" cy="114228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a:t>
            </a:r>
            <a:r>
              <a:rPr b="0" lang="en-GB" sz="4400" spc="-1" strike="noStrike">
                <a:latin typeface="Arial"/>
              </a:rPr>
              <a:t>edit the </a:t>
            </a:r>
            <a:r>
              <a:rPr b="0" lang="en-GB" sz="4400" spc="-1" strike="noStrike">
                <a:latin typeface="Arial"/>
              </a:rPr>
              <a:t>title text </a:t>
            </a:r>
            <a:r>
              <a:rPr b="0" lang="en-GB" sz="4400" spc="-1" strike="noStrike">
                <a:latin typeface="Arial"/>
              </a:rPr>
              <a:t>format</a:t>
            </a:r>
            <a:endParaRPr b="0" lang="en-GB"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r>
              <a:rPr b="0" lang="en-GB" sz="4400" spc="-1" strike="noStrike">
                <a:latin typeface="Arial"/>
              </a:rPr>
              <a:t>Click to </a:t>
            </a:r>
            <a:r>
              <a:rPr b="0" lang="en-GB" sz="4400" spc="-1" strike="noStrike">
                <a:latin typeface="Arial"/>
              </a:rPr>
              <a:t>edit the </a:t>
            </a:r>
            <a:r>
              <a:rPr b="0" lang="en-GB" sz="4400" spc="-1" strike="noStrike">
                <a:latin typeface="Arial"/>
              </a:rPr>
              <a:t>title text </a:t>
            </a:r>
            <a:r>
              <a:rPr b="0" lang="en-GB" sz="4400" spc="-1" strike="noStrike">
                <a:latin typeface="Arial"/>
              </a:rPr>
              <a:t>format</a:t>
            </a:r>
            <a:endParaRPr b="0" lang="en-GB" sz="4400" spc="-1" strike="noStrike">
              <a:latin typeface="Arial"/>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atom.io/"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13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13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138.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www.cplusplus.com/" TargetMode="External"/><Relationship Id="rId2" Type="http://schemas.openxmlformats.org/officeDocument/2006/relationships/hyperlink" Target="http://www.cplusplus.com/doc/tutorial/"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en.wikipedia.org/wiki/ANSI_C" TargetMode="External"/><Relationship Id="rId2" Type="http://schemas.openxmlformats.org/officeDocument/2006/relationships/hyperlink" Target="https://isocpp.org/std/the-standard"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1" Type="http://schemas.openxmlformats.org/officeDocument/2006/relationships/image" Target="../media/image24.png"/><Relationship Id="rId12" Type="http://schemas.openxmlformats.org/officeDocument/2006/relationships/image" Target="../media/image25.png"/><Relationship Id="rId13" Type="http://schemas.openxmlformats.org/officeDocument/2006/relationships/image" Target="../media/image26.png"/><Relationship Id="rId14" Type="http://schemas.openxmlformats.org/officeDocument/2006/relationships/image" Target="../media/image27.png"/><Relationship Id="rId15" Type="http://schemas.openxmlformats.org/officeDocument/2006/relationships/image" Target="../media/image28.png"/><Relationship Id="rId16" Type="http://schemas.openxmlformats.org/officeDocument/2006/relationships/slideLayout" Target="../slideLayouts/slideLayout13.xml"/><Relationship Id="rId17"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http://www.cplusplus.com/doc/tutorial/constants/" TargetMode="External"/><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www.asciitable.com/" TargetMode="External"/><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www.cplusplus.com/doc/tutorial/program_structure/" TargetMode="External"/><Relationship Id="rId2" Type="http://schemas.openxmlformats.org/officeDocument/2006/relationships/hyperlink" Target="http://www.cplusplus.com/doc/tutorial/variables/" TargetMode="External"/><Relationship Id="rId3" Type="http://schemas.openxmlformats.org/officeDocument/2006/relationships/hyperlink" Target="http://www.cplusplus.com/doc/tutorial/constants/" TargetMode="External"/><Relationship Id="rId4" Type="http://schemas.openxmlformats.org/officeDocument/2006/relationships/hyperlink" Target="http://www.cplusplus.com/doc/tutorial/operators/" TargetMode="External"/><Relationship Id="rId5" Type="http://schemas.openxmlformats.org/officeDocument/2006/relationships/hyperlink" Target="http://www.cplusplus.com/doc/tutorial/basic_io/" TargetMode="External"/><Relationship Id="rId6" Type="http://schemas.openxmlformats.org/officeDocument/2006/relationships/hyperlink" Target="http://www.cplusplus.com/doc/tutorial/control/" TargetMode="External"/><Relationship Id="rId7"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85800" y="2176920"/>
            <a:ext cx="7771680" cy="2109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1800" spc="-1" strike="noStrike">
                <a:solidFill>
                  <a:srgbClr val="000000"/>
                </a:solidFill>
                <a:latin typeface="Avenir Next"/>
                <a:ea typeface="Avenir Next"/>
              </a:rPr>
              <a:t>Module 3 Guidance Notes</a:t>
            </a:r>
            <a:br/>
            <a:r>
              <a:rPr b="0" lang="en-GB" sz="4800" spc="-1" strike="noStrike">
                <a:solidFill>
                  <a:srgbClr val="000000"/>
                </a:solidFill>
                <a:latin typeface="Avenir Next"/>
                <a:ea typeface="Avenir Next"/>
              </a:rPr>
              <a:t>C++ Basics</a:t>
            </a:r>
            <a:endParaRPr b="0" lang="en-GB" sz="4800" spc="-1" strike="noStrike">
              <a:latin typeface="Arial"/>
            </a:endParaRPr>
          </a:p>
        </p:txBody>
      </p:sp>
      <p:sp>
        <p:nvSpPr>
          <p:cNvPr id="122" name="CustomShape 2"/>
          <p:cNvSpPr/>
          <p:nvPr/>
        </p:nvSpPr>
        <p:spPr>
          <a:xfrm>
            <a:off x="685800" y="4573080"/>
            <a:ext cx="6400080" cy="881640"/>
          </a:xfrm>
          <a:prstGeom prst="rect">
            <a:avLst/>
          </a:prstGeom>
          <a:noFill/>
          <a:ln>
            <a:noFill/>
          </a:ln>
        </p:spPr>
        <p:style>
          <a:lnRef idx="0"/>
          <a:fillRef idx="0"/>
          <a:effectRef idx="0"/>
          <a:fontRef idx="minor"/>
        </p:style>
        <p:txBody>
          <a:bodyPr lIns="90000" rIns="90000" tIns="45000" bIns="45000">
            <a:normAutofit/>
          </a:bodyPr>
          <a:p>
            <a:pPr>
              <a:lnSpc>
                <a:spcPct val="105000"/>
              </a:lnSpc>
              <a:spcBef>
                <a:spcPts val="499"/>
              </a:spcBef>
              <a:spcAft>
                <a:spcPts val="499"/>
              </a:spcAft>
            </a:pPr>
            <a:r>
              <a:rPr b="0" lang="en-GB" sz="1200" spc="-1" strike="noStrike">
                <a:solidFill>
                  <a:srgbClr val="8b8b8b"/>
                </a:solidFill>
                <a:latin typeface="Calibri Light"/>
                <a:ea typeface="Calibri Light"/>
              </a:rPr>
              <a:t>ENGG1340</a:t>
            </a:r>
            <a:br/>
            <a:r>
              <a:rPr b="0" lang="en-GB" sz="1600" spc="-1" strike="noStrike">
                <a:solidFill>
                  <a:srgbClr val="8b8b8b"/>
                </a:solidFill>
                <a:latin typeface="Calibri Light"/>
                <a:ea typeface="Calibri Light"/>
              </a:rPr>
              <a:t>Computer Programming II</a:t>
            </a:r>
            <a:br/>
            <a:endParaRPr b="0" lang="en-GB" sz="1600" spc="-1" strike="noStrike">
              <a:latin typeface="Arial"/>
            </a:endParaRPr>
          </a:p>
        </p:txBody>
      </p:sp>
      <p:sp>
        <p:nvSpPr>
          <p:cNvPr id="123" name="CustomShape 3"/>
          <p:cNvSpPr/>
          <p:nvPr/>
        </p:nvSpPr>
        <p:spPr>
          <a:xfrm>
            <a:off x="3603240" y="4571640"/>
            <a:ext cx="2470320" cy="881640"/>
          </a:xfrm>
          <a:prstGeom prst="rect">
            <a:avLst/>
          </a:prstGeom>
          <a:noFill/>
          <a:ln>
            <a:noFill/>
          </a:ln>
        </p:spPr>
        <p:style>
          <a:lnRef idx="0"/>
          <a:fillRef idx="0"/>
          <a:effectRef idx="0"/>
          <a:fontRef idx="minor"/>
        </p:style>
        <p:txBody>
          <a:bodyPr lIns="90000" rIns="90000" tIns="45000" bIns="45000">
            <a:normAutofit/>
          </a:bodyPr>
          <a:p>
            <a:pPr>
              <a:lnSpc>
                <a:spcPct val="105000"/>
              </a:lnSpc>
              <a:spcBef>
                <a:spcPts val="499"/>
              </a:spcBef>
              <a:spcAft>
                <a:spcPts val="499"/>
              </a:spcAft>
            </a:pPr>
            <a:r>
              <a:rPr b="0" lang="en-GB" sz="1200" spc="-1" strike="noStrike">
                <a:solidFill>
                  <a:srgbClr val="8b8b8b"/>
                </a:solidFill>
                <a:latin typeface="Calibri Light"/>
                <a:ea typeface="Calibri Light"/>
              </a:rPr>
              <a:t>COMP2113</a:t>
            </a:r>
            <a:br/>
            <a:r>
              <a:rPr b="0" lang="en-GB" sz="1600" spc="-1" strike="noStrike">
                <a:solidFill>
                  <a:srgbClr val="8b8b8b"/>
                </a:solidFill>
                <a:latin typeface="Calibri Light"/>
                <a:ea typeface="Calibri Light"/>
              </a:rPr>
              <a:t>Programming Technologies</a:t>
            </a:r>
            <a:endParaRPr b="0" lang="en-GB"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Program Editing</a:t>
            </a:r>
            <a:endParaRPr b="0" lang="en-GB" sz="4400" spc="-1" strike="noStrike">
              <a:latin typeface="Arial"/>
            </a:endParaRPr>
          </a:p>
        </p:txBody>
      </p:sp>
      <p:sp>
        <p:nvSpPr>
          <p:cNvPr id="151" name="CustomShape 2"/>
          <p:cNvSpPr/>
          <p:nvPr/>
        </p:nvSpPr>
        <p:spPr>
          <a:xfrm>
            <a:off x="457200" y="1483920"/>
            <a:ext cx="8228880" cy="4641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In the Ubuntu (Linux) environment that you have been working on for the previous modules, you may use the vi editor or the Atom editor (</a:t>
            </a:r>
            <a:r>
              <a:rPr b="0" lang="en-GB" sz="2000" spc="-1" strike="noStrike" u="sng">
                <a:solidFill>
                  <a:srgbClr val="0000ff"/>
                </a:solidFill>
                <a:uFillTx/>
                <a:latin typeface="Calibri Light"/>
                <a:ea typeface="Calibri Light"/>
                <a:hlinkClick r:id="rId1"/>
              </a:rPr>
              <a:t>https://atom.io/</a:t>
            </a:r>
            <a:r>
              <a:rPr b="0" lang="en-GB" sz="2000" spc="-1" strike="noStrike">
                <a:solidFill>
                  <a:srgbClr val="000000"/>
                </a:solidFill>
                <a:latin typeface="Calibri Light"/>
                <a:ea typeface="Calibri Light"/>
              </a:rPr>
              <a:t>) to edit your program.  The Atom editor has a nice graphical user interface (GUI) and can be linked with the gcc compiler to facilitate coding.</a:t>
            </a:r>
            <a:endParaRPr b="0" lang="en-GB" sz="2000" spc="-1" strike="noStrike">
              <a:latin typeface="Arial"/>
            </a:endParaRPr>
          </a:p>
        </p:txBody>
      </p:sp>
      <p:sp>
        <p:nvSpPr>
          <p:cNvPr id="15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41C379C-B3A2-445C-B5C4-F33A4CC942B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53" name="Picture 7" descr=""/>
          <p:cNvPicPr/>
          <p:nvPr/>
        </p:nvPicPr>
        <p:blipFill>
          <a:blip r:embed="rId2"/>
          <a:stretch/>
        </p:blipFill>
        <p:spPr>
          <a:xfrm>
            <a:off x="3496320" y="3247560"/>
            <a:ext cx="2133000" cy="2606040"/>
          </a:xfrm>
          <a:prstGeom prst="rect">
            <a:avLst/>
          </a:prstGeom>
          <a:ln>
            <a:noFill/>
          </a:ln>
        </p:spPr>
      </p:pic>
      <p:sp>
        <p:nvSpPr>
          <p:cNvPr id="154" name="CustomShape 4"/>
          <p:cNvSpPr/>
          <p:nvPr/>
        </p:nvSpPr>
        <p:spPr>
          <a:xfrm>
            <a:off x="229320" y="5700240"/>
            <a:ext cx="23511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ea typeface="DejaVu Sans"/>
              </a:rPr>
              <a:t>hello.cpp in the vi editor</a:t>
            </a:r>
            <a:endParaRPr b="0" lang="en-GB" sz="1400" spc="-1" strike="noStrike">
              <a:latin typeface="Arial"/>
            </a:endParaRPr>
          </a:p>
        </p:txBody>
      </p:sp>
      <p:sp>
        <p:nvSpPr>
          <p:cNvPr id="155" name="CustomShape 5"/>
          <p:cNvSpPr/>
          <p:nvPr/>
        </p:nvSpPr>
        <p:spPr>
          <a:xfrm>
            <a:off x="3511800" y="5898240"/>
            <a:ext cx="2583360" cy="72864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Atom is installed in CS server Ubuntu environment</a:t>
            </a:r>
            <a:endParaRPr b="0" lang="en-GB" sz="1400" spc="-1" strike="noStrike">
              <a:latin typeface="Arial"/>
            </a:endParaRPr>
          </a:p>
        </p:txBody>
      </p:sp>
      <p:pic>
        <p:nvPicPr>
          <p:cNvPr id="156" name="Picture 10" descr=""/>
          <p:cNvPicPr/>
          <p:nvPr/>
        </p:nvPicPr>
        <p:blipFill>
          <a:blip r:embed="rId3"/>
          <a:stretch/>
        </p:blipFill>
        <p:spPr>
          <a:xfrm>
            <a:off x="5810400" y="3248280"/>
            <a:ext cx="3120120" cy="2106000"/>
          </a:xfrm>
          <a:prstGeom prst="rect">
            <a:avLst/>
          </a:prstGeom>
          <a:ln>
            <a:noFill/>
          </a:ln>
        </p:spPr>
      </p:pic>
      <p:sp>
        <p:nvSpPr>
          <p:cNvPr id="157" name="CustomShape 6"/>
          <p:cNvSpPr/>
          <p:nvPr/>
        </p:nvSpPr>
        <p:spPr>
          <a:xfrm>
            <a:off x="5803200" y="5355000"/>
            <a:ext cx="2583360" cy="5155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hello.cpp in the Atom editor</a:t>
            </a:r>
            <a:endParaRPr b="0" lang="en-GB" sz="1400" spc="-1" strike="noStrike">
              <a:latin typeface="Arial"/>
            </a:endParaRPr>
          </a:p>
        </p:txBody>
      </p:sp>
      <p:pic>
        <p:nvPicPr>
          <p:cNvPr id="158" name="Picture 4" descr=""/>
          <p:cNvPicPr/>
          <p:nvPr/>
        </p:nvPicPr>
        <p:blipFill>
          <a:blip r:embed="rId4"/>
          <a:stretch/>
        </p:blipFill>
        <p:spPr>
          <a:xfrm>
            <a:off x="268200" y="3247560"/>
            <a:ext cx="3137400" cy="24512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switch</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274"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326E7FA-CBF8-4FBA-83C7-258452D4330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75" name="CustomShape 3"/>
          <p:cNvSpPr/>
          <p:nvPr/>
        </p:nvSpPr>
        <p:spPr>
          <a:xfrm>
            <a:off x="5111640" y="716040"/>
            <a:ext cx="2148120" cy="394920"/>
          </a:xfrm>
          <a:prstGeom prst="rect">
            <a:avLst/>
          </a:prstGeom>
          <a:noFill/>
          <a:ln>
            <a:noFill/>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2000" spc="-1" strike="noStrike">
                <a:solidFill>
                  <a:srgbClr val="000000"/>
                </a:solidFill>
                <a:latin typeface="Avenir Next"/>
                <a:ea typeface="Avenir Next"/>
              </a:rPr>
              <a:t>more examples</a:t>
            </a:r>
            <a:endParaRPr b="0" lang="en-GB" sz="2000" spc="-1" strike="noStrike">
              <a:latin typeface="Arial"/>
            </a:endParaRPr>
          </a:p>
        </p:txBody>
      </p:sp>
      <p:sp>
        <p:nvSpPr>
          <p:cNvPr id="1276" name="CustomShape 4"/>
          <p:cNvSpPr/>
          <p:nvPr/>
        </p:nvSpPr>
        <p:spPr>
          <a:xfrm>
            <a:off x="1928520" y="1667880"/>
            <a:ext cx="4943880" cy="254016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400"/>
              </a:lnSpc>
            </a:pPr>
            <a:r>
              <a:rPr b="1" lang="en-GB" sz="1600" spc="-1" strike="noStrike">
                <a:solidFill>
                  <a:srgbClr val="e46c0a"/>
                </a:solidFill>
                <a:latin typeface="Menlo"/>
                <a:ea typeface="Menlo"/>
              </a:rPr>
              <a:t>switch</a:t>
            </a:r>
            <a:r>
              <a:rPr b="0" lang="en-GB" sz="1600" spc="-1" strike="noStrike">
                <a:solidFill>
                  <a:srgbClr val="e46c0a"/>
                </a:solidFill>
                <a:latin typeface="Menlo"/>
                <a:ea typeface="Menlo"/>
              </a:rPr>
              <a:t> </a:t>
            </a:r>
            <a:r>
              <a:rPr b="0" lang="en-GB" sz="1600" spc="-1" strike="noStrike">
                <a:solidFill>
                  <a:srgbClr val="000000"/>
                </a:solidFill>
                <a:latin typeface="Menlo"/>
                <a:ea typeface="Menlo"/>
              </a:rPr>
              <a:t>( age &gt;= 18 ) {</a:t>
            </a:r>
            <a:br/>
            <a:r>
              <a:rPr b="1" lang="en-GB" sz="1600" spc="-1" strike="noStrike">
                <a:solidFill>
                  <a:srgbClr val="e46c0a"/>
                </a:solidFill>
                <a:latin typeface="Menlo"/>
                <a:ea typeface="Menlo"/>
              </a:rPr>
              <a:t>case</a:t>
            </a:r>
            <a:r>
              <a:rPr b="0" lang="en-GB" sz="1600" spc="-1" strike="noStrike">
                <a:solidFill>
                  <a:srgbClr val="e46c0a"/>
                </a:solidFill>
                <a:latin typeface="Menlo"/>
                <a:ea typeface="Menlo"/>
              </a:rPr>
              <a:t> </a:t>
            </a:r>
            <a:r>
              <a:rPr b="0" lang="en-GB" sz="1600" spc="-1" strike="noStrike">
                <a:solidFill>
                  <a:srgbClr val="000000"/>
                </a:solidFill>
                <a:latin typeface="Menlo"/>
                <a:ea typeface="Menlo"/>
              </a:rPr>
              <a:t>1</a:t>
            </a:r>
            <a:r>
              <a:rPr b="1" lang="en-GB" sz="1600" spc="-1" strike="noStrike">
                <a:solidFill>
                  <a:srgbClr val="000000"/>
                </a:solidFill>
                <a:latin typeface="Menlo"/>
                <a:ea typeface="Menlo"/>
              </a:rPr>
              <a:t>:</a:t>
            </a:r>
            <a:endParaRPr b="0" lang="en-GB" sz="1600" spc="-1" strike="noStrike">
              <a:latin typeface="Arial"/>
            </a:endParaRPr>
          </a:p>
          <a:p>
            <a:pPr>
              <a:lnSpc>
                <a:spcPts val="14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Old enough to vote</a:t>
            </a:r>
            <a:r>
              <a:rPr b="0" lang="en-GB" sz="1600" spc="-1" strike="noStrike">
                <a:solidFill>
                  <a:srgbClr val="000000"/>
                </a:solidFill>
                <a:latin typeface="Menlo"/>
                <a:ea typeface="Menlo"/>
              </a:rPr>
              <a:t>";</a:t>
            </a:r>
            <a:br/>
            <a:r>
              <a:rPr b="0" lang="en-GB" sz="1600" spc="-1" strike="noStrike">
                <a:solidFill>
                  <a:srgbClr val="000000"/>
                </a:solidFill>
                <a:latin typeface="Menlo"/>
                <a:ea typeface="Menlo"/>
              </a:rPr>
              <a:t>	</a:t>
            </a:r>
            <a:r>
              <a:rPr b="1" lang="en-GB" sz="1600" spc="-1" strike="noStrike">
                <a:solidFill>
                  <a:srgbClr val="e46c0a"/>
                </a:solidFill>
                <a:latin typeface="Menlo"/>
                <a:ea typeface="Menlo"/>
              </a:rPr>
              <a:t>break</a:t>
            </a:r>
            <a:r>
              <a:rPr b="0" lang="en-GB" sz="1600" spc="-1" strike="noStrike">
                <a:solidFill>
                  <a:srgbClr val="000000"/>
                </a:solidFill>
                <a:latin typeface="Menlo"/>
                <a:ea typeface="Menlo"/>
              </a:rPr>
              <a:t>;</a:t>
            </a:r>
            <a:endParaRPr b="0" lang="en-GB" sz="1600" spc="-1" strike="noStrike">
              <a:latin typeface="Arial"/>
            </a:endParaRPr>
          </a:p>
          <a:p>
            <a:pPr>
              <a:lnSpc>
                <a:spcPts val="1400"/>
              </a:lnSpc>
            </a:pPr>
            <a:r>
              <a:rPr b="1" lang="en-GB" sz="1600" spc="-1" strike="noStrike">
                <a:solidFill>
                  <a:srgbClr val="e46c0a"/>
                </a:solidFill>
                <a:latin typeface="Menlo"/>
                <a:ea typeface="Menlo"/>
              </a:rPr>
              <a:t>case</a:t>
            </a:r>
            <a:r>
              <a:rPr b="0" lang="en-GB" sz="1600" spc="-1" strike="noStrike">
                <a:solidFill>
                  <a:srgbClr val="e46c0a"/>
                </a:solidFill>
                <a:latin typeface="Menlo"/>
                <a:ea typeface="Menlo"/>
              </a:rPr>
              <a:t> </a:t>
            </a:r>
            <a:r>
              <a:rPr b="0" lang="en-GB" sz="1600" spc="-1" strike="noStrike">
                <a:solidFill>
                  <a:srgbClr val="000000"/>
                </a:solidFill>
                <a:latin typeface="Menlo"/>
                <a:ea typeface="Menlo"/>
              </a:rPr>
              <a:t>0</a:t>
            </a:r>
            <a:r>
              <a:rPr b="1" lang="en-GB" sz="1600" spc="-1" strike="noStrike">
                <a:solidFill>
                  <a:srgbClr val="000000"/>
                </a:solidFill>
                <a:latin typeface="Menlo"/>
                <a:ea typeface="Menlo"/>
              </a:rPr>
              <a:t>:</a:t>
            </a:r>
            <a:endParaRPr b="0" lang="en-GB" sz="1600" spc="-1" strike="noStrike">
              <a:latin typeface="Arial"/>
            </a:endParaRPr>
          </a:p>
          <a:p>
            <a:pPr>
              <a:lnSpc>
                <a:spcPts val="14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Not old enough to vote</a:t>
            </a:r>
            <a:r>
              <a:rPr b="0" lang="en-GB" sz="1600" spc="-1" strike="noStrike">
                <a:solidFill>
                  <a:srgbClr val="000000"/>
                </a:solidFill>
                <a:latin typeface="Menlo"/>
                <a:ea typeface="Menlo"/>
              </a:rPr>
              <a:t>";</a:t>
            </a:r>
            <a:br/>
            <a:r>
              <a:rPr b="0" lang="en-GB" sz="1600" spc="-1" strike="noStrike">
                <a:solidFill>
                  <a:srgbClr val="000000"/>
                </a:solidFill>
                <a:latin typeface="Menlo"/>
                <a:ea typeface="Menlo"/>
              </a:rPr>
              <a:t>	</a:t>
            </a:r>
            <a:r>
              <a:rPr b="1" lang="en-GB" sz="1600" spc="-1" strike="noStrike">
                <a:solidFill>
                  <a:srgbClr val="e46c0a"/>
                </a:solidFill>
                <a:latin typeface="Menlo"/>
                <a:ea typeface="Menlo"/>
              </a:rPr>
              <a:t>break</a:t>
            </a:r>
            <a:r>
              <a:rPr b="0" lang="en-GB" sz="1600" spc="-1" strike="noStrike">
                <a:solidFill>
                  <a:srgbClr val="000000"/>
                </a:solidFill>
                <a:latin typeface="Menlo"/>
                <a:ea typeface="Menlo"/>
              </a:rPr>
              <a:t>;</a:t>
            </a:r>
            <a:endParaRPr b="0" lang="en-GB" sz="1600" spc="-1" strike="noStrike">
              <a:latin typeface="Arial"/>
            </a:endParaRPr>
          </a:p>
          <a:p>
            <a:pPr>
              <a:lnSpc>
                <a:spcPts val="1400"/>
              </a:lnSpc>
            </a:pPr>
            <a:r>
              <a:rPr b="0" lang="en-GB" sz="1600" spc="-1" strike="noStrike">
                <a:solidFill>
                  <a:srgbClr val="000000"/>
                </a:solidFill>
                <a:latin typeface="Menlo"/>
                <a:ea typeface="Menlo"/>
              </a:rPr>
              <a:t>}</a:t>
            </a:r>
            <a:endParaRPr b="0" lang="en-GB" sz="1600" spc="-1" strike="noStrike">
              <a:latin typeface="Arial"/>
            </a:endParaRPr>
          </a:p>
        </p:txBody>
      </p:sp>
      <p:sp>
        <p:nvSpPr>
          <p:cNvPr id="1277" name="CustomShape 5"/>
          <p:cNvSpPr/>
          <p:nvPr/>
        </p:nvSpPr>
        <p:spPr>
          <a:xfrm>
            <a:off x="568800" y="5098320"/>
            <a:ext cx="7663680" cy="638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If age &gt;= 18 is true, then output “</a:t>
            </a:r>
            <a:r>
              <a:rPr b="0" lang="en-GB" sz="1800" spc="-1" strike="noStrike">
                <a:solidFill>
                  <a:srgbClr val="000000"/>
                </a:solidFill>
                <a:latin typeface="Calibri Light"/>
                <a:ea typeface="Menlo"/>
              </a:rPr>
              <a:t>Old enough to vote” to screen;</a:t>
            </a:r>
            <a:endParaRPr b="0" lang="en-GB" sz="1800" spc="-1" strike="noStrike">
              <a:latin typeface="Arial"/>
            </a:endParaRPr>
          </a:p>
          <a:p>
            <a:pPr>
              <a:lnSpc>
                <a:spcPct val="100000"/>
              </a:lnSpc>
            </a:pPr>
            <a:r>
              <a:rPr b="0" lang="en-GB" sz="1800" spc="-1" strike="noStrike">
                <a:solidFill>
                  <a:srgbClr val="000000"/>
                </a:solidFill>
                <a:latin typeface="Calibri Light"/>
                <a:ea typeface="Menlo"/>
              </a:rPr>
              <a:t>Otherwise output “Not old enough to vote” to screen</a:t>
            </a:r>
            <a:endParaRPr b="0" lang="en-GB" sz="1800" spc="-1" strike="noStrike">
              <a:latin typeface="Arial"/>
            </a:endParaRPr>
          </a:p>
        </p:txBody>
      </p:sp>
      <p:sp>
        <p:nvSpPr>
          <p:cNvPr id="1278" name="CustomShape 6"/>
          <p:cNvSpPr/>
          <p:nvPr/>
        </p:nvSpPr>
        <p:spPr>
          <a:xfrm>
            <a:off x="492480" y="4561200"/>
            <a:ext cx="34819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What is the program output?</a:t>
            </a:r>
            <a:endParaRPr b="0" lang="en-GB" sz="1800" spc="-1" strike="noStrike">
              <a:latin typeface="Arial"/>
            </a:endParaRPr>
          </a:p>
        </p:txBody>
      </p:sp>
    </p:spTree>
  </p:cSld>
  <p:timing>
    <p:tnLst>
      <p:par>
        <p:cTn id="1361" dur="indefinite" restart="never" nodeType="tmRoot">
          <p:childTnLst>
            <p:seq>
              <p:cTn id="1362" dur="indefinite" nodeType="mainSeq">
                <p:childTnLst>
                  <p:par>
                    <p:cTn id="1363" fill="hold">
                      <p:stCondLst>
                        <p:cond delay="indefinite"/>
                      </p:stCondLst>
                      <p:childTnLst>
                        <p:par>
                          <p:cTn id="1364" fill="hold">
                            <p:stCondLst>
                              <p:cond delay="0"/>
                            </p:stCondLst>
                            <p:childTnLst>
                              <p:par>
                                <p:cTn id="1365" nodeType="clickEffect" fill="hold" presetClass="entr" presetID="1">
                                  <p:stCondLst>
                                    <p:cond delay="0"/>
                                  </p:stCondLst>
                                  <p:childTnLst>
                                    <p:set>
                                      <p:cBhvr>
                                        <p:cTn id="1366" dur="1" fill="hold">
                                          <p:stCondLst>
                                            <p:cond delay="0"/>
                                          </p:stCondLst>
                                        </p:cTn>
                                        <p:tgtEl>
                                          <p:spTgt spid="12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9" name="CustomShape 1"/>
          <p:cNvSpPr/>
          <p:nvPr/>
        </p:nvSpPr>
        <p:spPr>
          <a:xfrm>
            <a:off x="0" y="0"/>
            <a:ext cx="5734080" cy="685728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599"/>
              </a:lnSpc>
            </a:pPr>
            <a:r>
              <a:rPr b="0" lang="en-GB" sz="1400" spc="-1" strike="noStrike">
                <a:solidFill>
                  <a:srgbClr val="000000"/>
                </a:solidFill>
                <a:latin typeface="Calibri Light"/>
                <a:ea typeface="DejaVu Sans"/>
              </a:rPr>
              <a:t>	</a:t>
            </a:r>
            <a:endParaRPr b="0" lang="en-GB" sz="1400" spc="-1" strike="noStrike">
              <a:latin typeface="Arial"/>
            </a:endParaRPr>
          </a:p>
          <a:p>
            <a:pPr>
              <a:lnSpc>
                <a:spcPts val="1599"/>
              </a:lnSpc>
            </a:pPr>
            <a:r>
              <a:rPr b="0" lang="en-GB" sz="1600" spc="-1" strike="noStrike">
                <a:solidFill>
                  <a:srgbClr val="000000"/>
                </a:solidFill>
                <a:latin typeface="Consolas"/>
                <a:ea typeface="Consolas"/>
              </a:rPr>
              <a:t>int main()</a:t>
            </a:r>
            <a:r>
              <a:rPr b="1" lang="en-GB" sz="1600" spc="-1" strike="noStrike">
                <a:solidFill>
                  <a:srgbClr val="000000"/>
                </a:solidFill>
                <a:latin typeface="Consolas"/>
                <a:ea typeface="Consolas"/>
              </a:rPr>
              <a:t>	</a:t>
            </a:r>
            <a:endParaRPr b="0" lang="en-GB" sz="1600" spc="-1" strike="noStrike">
              <a:latin typeface="Arial"/>
            </a:endParaRPr>
          </a:p>
          <a:p>
            <a:pPr>
              <a:lnSpc>
                <a:spcPts val="1599"/>
              </a:lnSpc>
            </a:pPr>
            <a:r>
              <a:rPr b="0"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mark;</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Enter the mark: </a:t>
            </a:r>
            <a:r>
              <a:rPr b="0"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cin &gt;&gt; mark;</a:t>
            </a:r>
            <a:endParaRPr b="0" lang="en-GB" sz="1600" spc="-1" strike="noStrike">
              <a:latin typeface="Arial"/>
            </a:endParaRPr>
          </a:p>
          <a:p>
            <a:pPr>
              <a:lnSpc>
                <a:spcPts val="1599"/>
              </a:lnSpc>
            </a:pP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switch</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 mark / 10 ) {</a:t>
            </a:r>
            <a:b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0</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1</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2</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3</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4</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5</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F.</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6</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D.</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7</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C.</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8</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B.</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9</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10</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A.</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default</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Invalid mark.</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ts val="1599"/>
              </a:lnSpc>
            </a:pP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ts val="1599"/>
              </a:lnSpc>
            </a:pPr>
            <a:r>
              <a:rPr b="0" lang="en-GB" sz="1600" spc="-1" strike="noStrike">
                <a:solidFill>
                  <a:srgbClr val="000000"/>
                </a:solidFill>
                <a:latin typeface="Consolas"/>
                <a:ea typeface="Consolas"/>
              </a:rPr>
              <a:t>}</a:t>
            </a:r>
            <a:endParaRPr b="0" lang="en-GB" sz="1600" spc="-1" strike="noStrike">
              <a:latin typeface="Arial"/>
            </a:endParaRPr>
          </a:p>
        </p:txBody>
      </p:sp>
      <p:sp>
        <p:nvSpPr>
          <p:cNvPr id="1280" name="CustomShape 2"/>
          <p:cNvSpPr/>
          <p:nvPr/>
        </p:nvSpPr>
        <p:spPr>
          <a:xfrm>
            <a:off x="5232600" y="2405160"/>
            <a:ext cx="3910680" cy="166716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600" spc="-1" strike="noStrike">
                <a:solidFill>
                  <a:srgbClr val="000000"/>
                </a:solidFill>
                <a:latin typeface="Consolas"/>
                <a:ea typeface="Consolas"/>
              </a:rPr>
              <a:t>Enter the mark:   </a:t>
            </a:r>
            <a:r>
              <a:rPr b="0" lang="en-GB" sz="1600" spc="-1" strike="noStrike">
                <a:solidFill>
                  <a:srgbClr val="e46c0a"/>
                </a:solidFill>
                <a:latin typeface="Consolas"/>
                <a:ea typeface="Consolas"/>
              </a:rPr>
              <a:t>75</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1281" name="CustomShape 3"/>
          <p:cNvSpPr/>
          <p:nvPr/>
        </p:nvSpPr>
        <p:spPr>
          <a:xfrm>
            <a:off x="5232600" y="2633760"/>
            <a:ext cx="3996360" cy="782640"/>
          </a:xfrm>
          <a:prstGeom prst="rect">
            <a:avLst/>
          </a:prstGeom>
          <a:noFill/>
          <a:ln>
            <a:noFill/>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The grade is C.</a:t>
            </a:r>
            <a:br/>
            <a:endParaRPr b="0" lang="en-GB" sz="1600" spc="-1" strike="noStrike">
              <a:latin typeface="Arial"/>
            </a:endParaRPr>
          </a:p>
        </p:txBody>
      </p:sp>
      <p:sp>
        <p:nvSpPr>
          <p:cNvPr id="1282"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6A1A9B6-4BF1-4161-9F7A-98348704E10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83" name="CustomShape 5"/>
          <p:cNvSpPr/>
          <p:nvPr/>
        </p:nvSpPr>
        <p:spPr>
          <a:xfrm>
            <a:off x="5232600" y="1660320"/>
            <a:ext cx="3910680" cy="7444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What is the output of the program segment if the input mark is 75?</a:t>
            </a:r>
            <a:endParaRPr b="0" lang="en-GB" sz="2000" spc="-1" strike="noStrike">
              <a:latin typeface="Arial"/>
            </a:endParaRPr>
          </a:p>
        </p:txBody>
      </p:sp>
      <p:sp>
        <p:nvSpPr>
          <p:cNvPr id="1284" name="CustomShape 6"/>
          <p:cNvSpPr/>
          <p:nvPr/>
        </p:nvSpPr>
        <p:spPr>
          <a:xfrm>
            <a:off x="5860440" y="0"/>
            <a:ext cx="468000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GB" sz="2800" spc="-1" strike="noStrike">
                <a:solidFill>
                  <a:srgbClr val="000000"/>
                </a:solidFill>
                <a:latin typeface="Avenir Next"/>
                <a:ea typeface="Avenir Next"/>
              </a:rPr>
              <a:t>switch</a:t>
            </a:r>
            <a:r>
              <a:rPr b="0" lang="en-GB" sz="2800" spc="-1" strike="noStrike">
                <a:solidFill>
                  <a:srgbClr val="000000"/>
                </a:solidFill>
                <a:latin typeface="Avenir Next"/>
                <a:ea typeface="Avenir Next"/>
              </a:rPr>
              <a:t> Statement </a:t>
            </a:r>
            <a:br/>
            <a:r>
              <a:rPr b="0" lang="en-GB" sz="1600" spc="-1" strike="noStrike">
                <a:solidFill>
                  <a:srgbClr val="000000"/>
                </a:solidFill>
                <a:latin typeface="Avenir Next"/>
                <a:ea typeface="Avenir Next"/>
              </a:rPr>
              <a:t>more examples</a:t>
            </a:r>
            <a:endParaRPr b="0" lang="en-GB" sz="1600" spc="-1" strike="noStrike">
              <a:latin typeface="Arial"/>
            </a:endParaRPr>
          </a:p>
        </p:txBody>
      </p:sp>
      <p:sp>
        <p:nvSpPr>
          <p:cNvPr id="1285" name="CustomShape 7"/>
          <p:cNvSpPr/>
          <p:nvPr/>
        </p:nvSpPr>
        <p:spPr>
          <a:xfrm>
            <a:off x="7488720" y="1170000"/>
            <a:ext cx="152964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800" spc="-1" strike="noStrike">
                <a:solidFill>
                  <a:srgbClr val="000000"/>
                </a:solidFill>
                <a:latin typeface="Calibri Light"/>
                <a:ea typeface="DejaVu Sans"/>
              </a:rPr>
              <a:t>A recap</a:t>
            </a:r>
            <a:endParaRPr b="0" lang="en-GB" sz="2800" spc="-1" strike="noStrike">
              <a:latin typeface="Arial"/>
            </a:endParaRPr>
          </a:p>
        </p:txBody>
      </p:sp>
    </p:spTree>
  </p:cSld>
  <p:timing>
    <p:tnLst>
      <p:par>
        <p:cTn id="1367" dur="indefinite" restart="never" nodeType="tmRoot">
          <p:childTnLst>
            <p:seq>
              <p:cTn id="1368" dur="indefinite" nodeType="mainSeq">
                <p:childTnLst>
                  <p:par>
                    <p:cTn id="1369" fill="hold">
                      <p:stCondLst>
                        <p:cond delay="indefinite"/>
                      </p:stCondLst>
                      <p:childTnLst>
                        <p:par>
                          <p:cTn id="1370" fill="hold">
                            <p:stCondLst>
                              <p:cond delay="0"/>
                            </p:stCondLst>
                            <p:childTnLst>
                              <p:par>
                                <p:cTn id="1371" nodeType="clickEffect" fill="hold" presetClass="entr" presetID="1">
                                  <p:stCondLst>
                                    <p:cond delay="0"/>
                                  </p:stCondLst>
                                  <p:childTnLst>
                                    <p:set>
                                      <p:cBhvr>
                                        <p:cTn id="1372" dur="1" fill="hold">
                                          <p:stCondLst>
                                            <p:cond delay="0"/>
                                          </p:stCondLst>
                                        </p:cTn>
                                        <p:tgtEl>
                                          <p:spTgt spid="1280"/>
                                        </p:tgtEl>
                                        <p:attrNameLst>
                                          <p:attrName>style.visibility</p:attrName>
                                        </p:attrNameLst>
                                      </p:cBhvr>
                                      <p:to>
                                        <p:strVal val="visible"/>
                                      </p:to>
                                    </p:set>
                                  </p:childTnLst>
                                </p:cTn>
                              </p:par>
                            </p:childTnLst>
                          </p:cTn>
                        </p:par>
                      </p:childTnLst>
                    </p:cTn>
                  </p:par>
                  <p:par>
                    <p:cTn id="1373" fill="hold">
                      <p:stCondLst>
                        <p:cond delay="indefinite"/>
                      </p:stCondLst>
                      <p:childTnLst>
                        <p:par>
                          <p:cTn id="1374" fill="hold">
                            <p:stCondLst>
                              <p:cond delay="0"/>
                            </p:stCondLst>
                            <p:childTnLst>
                              <p:par>
                                <p:cTn id="1375" nodeType="clickEffect" fill="hold" presetClass="entr" presetID="1">
                                  <p:stCondLst>
                                    <p:cond delay="0"/>
                                  </p:stCondLst>
                                  <p:childTnLst>
                                    <p:set>
                                      <p:cBhvr>
                                        <p:cTn id="1376" dur="1" fill="hold">
                                          <p:stCondLst>
                                            <p:cond delay="0"/>
                                          </p:stCondLst>
                                        </p:cTn>
                                        <p:tgtEl>
                                          <p:spTgt spid="12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6" name="CustomShape 1"/>
          <p:cNvSpPr/>
          <p:nvPr/>
        </p:nvSpPr>
        <p:spPr>
          <a:xfrm>
            <a:off x="79200" y="1078200"/>
            <a:ext cx="5734080" cy="577908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599"/>
              </a:lnSpc>
            </a:pPr>
            <a:r>
              <a:rPr b="0" lang="en-GB" sz="1400" spc="-1" strike="noStrike">
                <a:solidFill>
                  <a:srgbClr val="000000"/>
                </a:solidFill>
                <a:latin typeface="Calibri Light"/>
                <a:ea typeface="DejaVu Sans"/>
              </a:rPr>
              <a:t>	</a:t>
            </a:r>
            <a:endParaRPr b="0" lang="en-GB" sz="1400" spc="-1" strike="noStrike">
              <a:latin typeface="Arial"/>
            </a:endParaRPr>
          </a:p>
          <a:p>
            <a:pPr>
              <a:lnSpc>
                <a:spcPts val="1599"/>
              </a:lnSpc>
            </a:pPr>
            <a:r>
              <a:rPr b="0" lang="en-GB" sz="1600" spc="-1" strike="noStrike">
                <a:solidFill>
                  <a:srgbClr val="000000"/>
                </a:solidFill>
                <a:latin typeface="Consolas"/>
                <a:ea typeface="Consolas"/>
              </a:rPr>
              <a:t>int main()</a:t>
            </a:r>
            <a:r>
              <a:rPr b="1" lang="en-GB" sz="1600" spc="-1" strike="noStrike">
                <a:solidFill>
                  <a:srgbClr val="000000"/>
                </a:solidFill>
                <a:latin typeface="Consolas"/>
                <a:ea typeface="Consolas"/>
              </a:rPr>
              <a:t>	</a:t>
            </a:r>
            <a:endParaRPr b="0" lang="en-GB" sz="1600" spc="-1" strike="noStrike">
              <a:latin typeface="Arial"/>
            </a:endParaRPr>
          </a:p>
          <a:p>
            <a:pPr>
              <a:lnSpc>
                <a:spcPts val="1599"/>
              </a:lnSpc>
            </a:pPr>
            <a:r>
              <a:rPr b="0"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mark;</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Enter the mark: </a:t>
            </a:r>
            <a:r>
              <a:rPr b="0"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cin &gt;&gt; mark;</a:t>
            </a:r>
            <a:endParaRPr b="0" lang="en-GB" sz="1600" spc="-1" strike="noStrike">
              <a:latin typeface="Arial"/>
            </a:endParaRPr>
          </a:p>
          <a:p>
            <a:pPr>
              <a:lnSpc>
                <a:spcPts val="1599"/>
              </a:lnSpc>
            </a:pP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switch</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 mark / 10 ) {</a:t>
            </a:r>
            <a:b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0</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1</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2</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3</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4</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5</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F.</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6</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D.</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1" lang="en-GB" sz="1600" spc="-1" strike="noStrike">
                <a:solidFill>
                  <a:srgbClr val="e46c0a"/>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7</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C.</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8</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B.</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9</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10</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The grade is A.</a:t>
            </a:r>
            <a:r>
              <a:rPr b="0" lang="en-GB" sz="1600" spc="-1" strike="noStrike">
                <a:solidFill>
                  <a:srgbClr val="000000"/>
                </a:solidFill>
                <a:latin typeface="Consolas"/>
                <a:ea typeface="Consolas"/>
              </a:rPr>
              <a:t>” &lt;&lt; endl; </a:t>
            </a:r>
            <a:r>
              <a:rPr b="0" lang="en-GB" sz="1600" spc="-1" strike="noStrike">
                <a:solidFill>
                  <a:srgbClr val="000000"/>
                </a:solidFill>
                <a:latin typeface="Consolas"/>
                <a:ea typeface="Consolas"/>
              </a:rPr>
              <a:t>	</a:t>
            </a:r>
            <a:endParaRPr b="0" lang="en-GB" sz="1600" spc="-1" strike="noStrike">
              <a:latin typeface="Arial"/>
            </a:endParaRPr>
          </a:p>
          <a:p>
            <a:pPr>
              <a:lnSpc>
                <a:spcPts val="1599"/>
              </a:lnSpc>
            </a:pPr>
            <a:r>
              <a:rPr b="1" lang="en-GB" sz="1600" spc="-1" strike="noStrike">
                <a:solidFill>
                  <a:srgbClr val="e46c0a"/>
                </a:solidFill>
                <a:latin typeface="Consolas"/>
                <a:ea typeface="Consolas"/>
              </a:rPr>
              <a:t>  </a:t>
            </a:r>
            <a:r>
              <a:rPr b="1" lang="en-GB" sz="1600" spc="-1" strike="noStrike">
                <a:solidFill>
                  <a:srgbClr val="e46c0a"/>
                </a:solidFill>
                <a:latin typeface="Consolas"/>
                <a:ea typeface="Consolas"/>
              </a:rPr>
              <a:t>default</a:t>
            </a:r>
            <a:r>
              <a:rPr b="1" lang="en-GB" sz="1600" spc="-1" strike="noStrike">
                <a:solidFill>
                  <a:srgbClr val="000000"/>
                </a:solidFill>
                <a:latin typeface="Consolas"/>
                <a:ea typeface="Consolas"/>
              </a:rPr>
              <a:t>:</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Invalid mark.</a:t>
            </a:r>
            <a:r>
              <a:rPr b="0" lang="en-GB" sz="1600" spc="-1" strike="noStrike">
                <a:solidFill>
                  <a:srgbClr val="000000"/>
                </a:solidFill>
                <a:latin typeface="Consolas"/>
                <a:ea typeface="Consolas"/>
              </a:rPr>
              <a:t>“ &lt;&lt; endl;</a:t>
            </a: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ts val="1599"/>
              </a:lnSpc>
            </a:pPr>
            <a:endParaRPr b="0" lang="en-GB" sz="1600" spc="-1" strike="noStrike">
              <a:latin typeface="Arial"/>
            </a:endParaRPr>
          </a:p>
          <a:p>
            <a:pPr>
              <a:lnSpc>
                <a:spcPts val="1599"/>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ts val="1599"/>
              </a:lnSpc>
            </a:pPr>
            <a:r>
              <a:rPr b="0" lang="en-GB" sz="1600" spc="-1" strike="noStrike">
                <a:solidFill>
                  <a:srgbClr val="000000"/>
                </a:solidFill>
                <a:latin typeface="Consolas"/>
                <a:ea typeface="Consolas"/>
              </a:rPr>
              <a:t>}</a:t>
            </a:r>
            <a:endParaRPr b="0" lang="en-GB" sz="1600" spc="-1" strike="noStrike">
              <a:latin typeface="Arial"/>
            </a:endParaRPr>
          </a:p>
        </p:txBody>
      </p:sp>
      <p:sp>
        <p:nvSpPr>
          <p:cNvPr id="1287" name="CustomShape 2"/>
          <p:cNvSpPr/>
          <p:nvPr/>
        </p:nvSpPr>
        <p:spPr>
          <a:xfrm>
            <a:off x="4979880" y="3513240"/>
            <a:ext cx="3996360" cy="166716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600" spc="-1" strike="noStrike">
                <a:solidFill>
                  <a:srgbClr val="000000"/>
                </a:solidFill>
                <a:latin typeface="Consolas"/>
                <a:ea typeface="Consolas"/>
              </a:rPr>
              <a:t>Enter the mark:   </a:t>
            </a:r>
            <a:r>
              <a:rPr b="0" lang="en-GB" sz="1600" spc="-1" strike="noStrike">
                <a:solidFill>
                  <a:srgbClr val="e46c0a"/>
                </a:solidFill>
                <a:latin typeface="Consolas"/>
                <a:ea typeface="Consolas"/>
              </a:rPr>
              <a:t>75</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1288" name="CustomShape 3"/>
          <p:cNvSpPr/>
          <p:nvPr/>
        </p:nvSpPr>
        <p:spPr>
          <a:xfrm>
            <a:off x="4979880" y="3914640"/>
            <a:ext cx="3996360" cy="898560"/>
          </a:xfrm>
          <a:prstGeom prst="rect">
            <a:avLst/>
          </a:prstGeom>
          <a:noFill/>
          <a:ln>
            <a:noFill/>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The grade is C.</a:t>
            </a:r>
            <a:br/>
            <a:r>
              <a:rPr b="0" lang="en-GB" sz="1600" spc="-1" strike="noStrike">
                <a:solidFill>
                  <a:srgbClr val="000000"/>
                </a:solidFill>
                <a:latin typeface="Consolas"/>
                <a:ea typeface="Consolas"/>
              </a:rPr>
              <a:t>The grade is B.</a:t>
            </a:r>
            <a:endParaRPr b="0" lang="en-GB" sz="1600" spc="-1" strike="noStrike">
              <a:latin typeface="Arial"/>
            </a:endParaRPr>
          </a:p>
          <a:p>
            <a:pPr>
              <a:lnSpc>
                <a:spcPct val="100000"/>
              </a:lnSpc>
            </a:pPr>
            <a:r>
              <a:rPr b="0" lang="en-GB" sz="1600" spc="-1" strike="noStrike">
                <a:solidFill>
                  <a:srgbClr val="000000"/>
                </a:solidFill>
                <a:latin typeface="Consolas"/>
                <a:ea typeface="Consolas"/>
              </a:rPr>
              <a:t>The grade is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Invalid mark.</a:t>
            </a:r>
            <a:endParaRPr b="0" lang="en-GB" sz="1600" spc="-1" strike="noStrike">
              <a:latin typeface="Arial"/>
            </a:endParaRPr>
          </a:p>
        </p:txBody>
      </p:sp>
      <p:sp>
        <p:nvSpPr>
          <p:cNvPr id="1289"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4DF0AD9-D19B-4542-B724-F88F2147600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90" name="CustomShape 5"/>
          <p:cNvSpPr/>
          <p:nvPr/>
        </p:nvSpPr>
        <p:spPr>
          <a:xfrm>
            <a:off x="4979880" y="2768040"/>
            <a:ext cx="3910680" cy="74448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What is the output of the program segment if the input mark is 75?</a:t>
            </a:r>
            <a:endParaRPr b="0" lang="en-GB" sz="2000" spc="-1" strike="noStrike">
              <a:latin typeface="Arial"/>
            </a:endParaRPr>
          </a:p>
        </p:txBody>
      </p:sp>
      <p:sp>
        <p:nvSpPr>
          <p:cNvPr id="1291" name="CustomShape 6"/>
          <p:cNvSpPr/>
          <p:nvPr/>
        </p:nvSpPr>
        <p:spPr>
          <a:xfrm>
            <a:off x="299160" y="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GB" sz="2800" spc="-1" strike="noStrike">
                <a:solidFill>
                  <a:srgbClr val="000000"/>
                </a:solidFill>
                <a:latin typeface="Avenir Next"/>
                <a:ea typeface="Avenir Next"/>
              </a:rPr>
              <a:t>switch</a:t>
            </a:r>
            <a:r>
              <a:rPr b="0" lang="en-GB" sz="2800" spc="-1" strike="noStrike">
                <a:solidFill>
                  <a:srgbClr val="000000"/>
                </a:solidFill>
                <a:latin typeface="Avenir Next"/>
                <a:ea typeface="Avenir Next"/>
              </a:rPr>
              <a:t> Statement </a:t>
            </a:r>
            <a:r>
              <a:rPr b="0" lang="en-GB" sz="1600" spc="-1" strike="noStrike">
                <a:solidFill>
                  <a:srgbClr val="000000"/>
                </a:solidFill>
                <a:latin typeface="Avenir Next"/>
                <a:ea typeface="Avenir Next"/>
              </a:rPr>
              <a:t>more examples</a:t>
            </a:r>
            <a:endParaRPr b="0" lang="en-GB" sz="1600" spc="-1" strike="noStrike">
              <a:latin typeface="Arial"/>
            </a:endParaRPr>
          </a:p>
        </p:txBody>
      </p:sp>
      <p:sp>
        <p:nvSpPr>
          <p:cNvPr id="1292" name="CustomShape 7"/>
          <p:cNvSpPr/>
          <p:nvPr/>
        </p:nvSpPr>
        <p:spPr>
          <a:xfrm>
            <a:off x="4869000" y="1456920"/>
            <a:ext cx="3817080" cy="69516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Pay ATTENTION!  </a:t>
            </a:r>
            <a:br/>
            <a:r>
              <a:rPr b="0" lang="en-GB" sz="1800" spc="-1" strike="noStrike">
                <a:solidFill>
                  <a:srgbClr val="ffffff"/>
                </a:solidFill>
                <a:latin typeface="Calibri Light"/>
                <a:ea typeface="DejaVu Sans"/>
              </a:rPr>
              <a:t>The break; statements are missing!</a:t>
            </a:r>
            <a:endParaRPr b="0" lang="en-GB" sz="1800" spc="-1" strike="noStrike">
              <a:latin typeface="Arial"/>
            </a:endParaRPr>
          </a:p>
        </p:txBody>
      </p:sp>
    </p:spTree>
  </p:cSld>
  <p:timing>
    <p:tnLst>
      <p:par>
        <p:cTn id="1377" dur="indefinite" restart="never" nodeType="tmRoot">
          <p:childTnLst>
            <p:seq>
              <p:cTn id="1378" dur="indefinite" nodeType="mainSeq">
                <p:childTnLst>
                  <p:par>
                    <p:cTn id="1379" fill="hold">
                      <p:stCondLst>
                        <p:cond delay="indefinite"/>
                      </p:stCondLst>
                      <p:childTnLst>
                        <p:par>
                          <p:cTn id="1380" fill="hold">
                            <p:stCondLst>
                              <p:cond delay="0"/>
                            </p:stCondLst>
                            <p:childTnLst>
                              <p:par>
                                <p:cTn id="1381" nodeType="clickEffect" fill="hold" presetClass="entr" presetID="1">
                                  <p:stCondLst>
                                    <p:cond delay="0"/>
                                  </p:stCondLst>
                                  <p:childTnLst>
                                    <p:set>
                                      <p:cBhvr>
                                        <p:cTn id="1382" dur="1" fill="hold">
                                          <p:stCondLst>
                                            <p:cond delay="0"/>
                                          </p:stCondLst>
                                        </p:cTn>
                                        <p:tgtEl>
                                          <p:spTgt spid="1287"/>
                                        </p:tgtEl>
                                        <p:attrNameLst>
                                          <p:attrName>style.visibility</p:attrName>
                                        </p:attrNameLst>
                                      </p:cBhvr>
                                      <p:to>
                                        <p:strVal val="visible"/>
                                      </p:to>
                                    </p:set>
                                  </p:childTnLst>
                                </p:cTn>
                              </p:par>
                            </p:childTnLst>
                          </p:cTn>
                        </p:par>
                      </p:childTnLst>
                    </p:cTn>
                  </p:par>
                  <p:par>
                    <p:cTn id="1383" fill="hold">
                      <p:stCondLst>
                        <p:cond delay="indefinite"/>
                      </p:stCondLst>
                      <p:childTnLst>
                        <p:par>
                          <p:cTn id="1384" fill="hold">
                            <p:stCondLst>
                              <p:cond delay="0"/>
                            </p:stCondLst>
                            <p:childTnLst>
                              <p:par>
                                <p:cTn id="1385" nodeType="clickEffect" fill="hold" presetClass="entr" presetID="1">
                                  <p:stCondLst>
                                    <p:cond delay="0"/>
                                  </p:stCondLst>
                                  <p:childTnLst>
                                    <p:set>
                                      <p:cBhvr>
                                        <p:cTn id="1386" dur="1" fill="hold">
                                          <p:stCondLst>
                                            <p:cond delay="0"/>
                                          </p:stCondLst>
                                        </p:cTn>
                                        <p:tgtEl>
                                          <p:spTgt spid="1288"/>
                                        </p:tgtEl>
                                        <p:attrNameLst>
                                          <p:attrName>style.visibility</p:attrName>
                                        </p:attrNameLst>
                                      </p:cBhvr>
                                      <p:to>
                                        <p:strVal val="visible"/>
                                      </p:to>
                                    </p:set>
                                  </p:childTnLst>
                                </p:cTn>
                              </p:par>
                            </p:childTnLst>
                          </p:cTn>
                        </p:par>
                      </p:childTnLst>
                    </p:cTn>
                  </p:par>
                  <p:par>
                    <p:cTn id="1387" fill="hold">
                      <p:stCondLst>
                        <p:cond delay="indefinite"/>
                      </p:stCondLst>
                      <p:childTnLst>
                        <p:par>
                          <p:cTn id="1388" fill="hold">
                            <p:stCondLst>
                              <p:cond delay="0"/>
                            </p:stCondLst>
                            <p:childTnLst>
                              <p:par>
                                <p:cTn id="1389" nodeType="clickEffect" fill="hold" presetClass="entr" presetID="1">
                                  <p:stCondLst>
                                    <p:cond delay="0"/>
                                  </p:stCondLst>
                                  <p:childTnLst>
                                    <p:set>
                                      <p:cBhvr>
                                        <p:cTn id="1390" dur="1" fill="hold">
                                          <p:stCondLst>
                                            <p:cond delay="0"/>
                                          </p:stCondLst>
                                        </p:cTn>
                                        <p:tgtEl>
                                          <p:spTgt spid="128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Common Mistakes </a:t>
            </a:r>
            <a:endParaRPr b="0" lang="en-GB" sz="4400" spc="-1" strike="noStrike">
              <a:latin typeface="Arial"/>
            </a:endParaRPr>
          </a:p>
        </p:txBody>
      </p:sp>
      <p:sp>
        <p:nvSpPr>
          <p:cNvPr id="1294" name="CustomShape 2"/>
          <p:cNvSpPr/>
          <p:nvPr/>
        </p:nvSpPr>
        <p:spPr>
          <a:xfrm>
            <a:off x="286560" y="1319040"/>
            <a:ext cx="8583840" cy="54018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Below are some common mistakes in the Boolean </a:t>
            </a:r>
            <a:r>
              <a:rPr b="0" lang="en-GB" sz="2800" spc="-1" strike="noStrike">
                <a:solidFill>
                  <a:srgbClr val="e46c0a"/>
                </a:solidFill>
                <a:latin typeface="Calibri Light"/>
                <a:ea typeface="Calibri Light"/>
              </a:rPr>
              <a:t>condition</a:t>
            </a:r>
            <a:r>
              <a:rPr b="0" lang="en-GB" sz="2800" spc="-1" strike="noStrike">
                <a:solidFill>
                  <a:srgbClr val="000000"/>
                </a:solidFill>
                <a:latin typeface="Calibri Light"/>
                <a:ea typeface="Calibri Light"/>
              </a:rPr>
              <a:t> of an </a:t>
            </a:r>
            <a:r>
              <a:rPr b="1" lang="en-GB" sz="2800" spc="-1" strike="noStrike">
                <a:solidFill>
                  <a:srgbClr val="000000"/>
                </a:solidFill>
                <a:latin typeface="Calibri Light"/>
                <a:ea typeface="Calibri Light"/>
              </a:rPr>
              <a:t>if</a:t>
            </a:r>
            <a:r>
              <a:rPr b="0" lang="en-GB" sz="2800" spc="-1" strike="noStrike">
                <a:solidFill>
                  <a:srgbClr val="000000"/>
                </a:solidFill>
                <a:latin typeface="Calibri Light"/>
                <a:ea typeface="Calibri Light"/>
              </a:rPr>
              <a:t> or </a:t>
            </a:r>
            <a:r>
              <a:rPr b="1" lang="en-GB" sz="2800" spc="-1" strike="noStrike">
                <a:solidFill>
                  <a:srgbClr val="000000"/>
                </a:solidFill>
                <a:latin typeface="Calibri Light"/>
                <a:ea typeface="Calibri Light"/>
              </a:rPr>
              <a:t>if…else</a:t>
            </a:r>
            <a:r>
              <a:rPr b="0" lang="en-GB" sz="2800" spc="-1" strike="noStrike">
                <a:solidFill>
                  <a:srgbClr val="000000"/>
                </a:solidFill>
                <a:latin typeface="Calibri Light"/>
                <a:ea typeface="Calibri Light"/>
              </a:rPr>
              <a:t> statement:</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Using an assignment instead of the equality operator, e.g., </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Using bitwise AND/OR instead of logical AND/OR operator, e.g.,</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marL="457200">
              <a:lnSpc>
                <a:spcPct val="100000"/>
              </a:lnSpc>
              <a:spcBef>
                <a:spcPts val="479"/>
              </a:spcBef>
            </a:pP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Using strings of inequalities, e.g.,</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These are all legal expressions in C++ and hence the compiler will not report any syntax error </a:t>
            </a: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a:p>
            <a:pPr>
              <a:lnSpc>
                <a:spcPct val="100000"/>
              </a:lnSpc>
            </a:pPr>
            <a:endParaRPr b="0" lang="en-GB" sz="2800" spc="-1" strike="noStrike">
              <a:latin typeface="Arial"/>
            </a:endParaRPr>
          </a:p>
        </p:txBody>
      </p:sp>
      <p:sp>
        <p:nvSpPr>
          <p:cNvPr id="1295" name="CustomShape 3"/>
          <p:cNvSpPr/>
          <p:nvPr/>
        </p:nvSpPr>
        <p:spPr>
          <a:xfrm>
            <a:off x="2431080" y="2323440"/>
            <a:ext cx="1385280" cy="522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000" spc="-1" strike="noStrike">
                <a:solidFill>
                  <a:srgbClr val="000000"/>
                </a:solidFill>
                <a:latin typeface="Calibri Light"/>
                <a:ea typeface="DejaVu Sans"/>
              </a:rPr>
              <a:t>if </a:t>
            </a:r>
            <a:r>
              <a:rPr b="0" lang="en-GB" sz="2000" spc="-1" strike="noStrike">
                <a:solidFill>
                  <a:srgbClr val="000000"/>
                </a:solidFill>
                <a:latin typeface="Calibri Light"/>
                <a:ea typeface="DejaVu Sans"/>
              </a:rPr>
              <a:t>(a </a:t>
            </a:r>
            <a:r>
              <a:rPr b="1" lang="en-GB" sz="2000" spc="-1" strike="noStrike">
                <a:solidFill>
                  <a:srgbClr val="000000"/>
                </a:solidFill>
                <a:latin typeface="Calibri Light"/>
                <a:ea typeface="DejaVu Sans"/>
              </a:rPr>
              <a:t>=</a:t>
            </a:r>
            <a:r>
              <a:rPr b="0" lang="en-GB" sz="2000" spc="-1" strike="noStrike">
                <a:solidFill>
                  <a:srgbClr val="000000"/>
                </a:solidFill>
                <a:latin typeface="Calibri Light"/>
                <a:ea typeface="DejaVu Sans"/>
              </a:rPr>
              <a:t> 10)</a:t>
            </a:r>
            <a:endParaRPr b="0" lang="en-GB" sz="2000" spc="-1" strike="noStrike">
              <a:latin typeface="Arial"/>
            </a:endParaRPr>
          </a:p>
        </p:txBody>
      </p:sp>
      <p:sp>
        <p:nvSpPr>
          <p:cNvPr id="1296" name="CustomShape 4"/>
          <p:cNvSpPr/>
          <p:nvPr/>
        </p:nvSpPr>
        <p:spPr>
          <a:xfrm>
            <a:off x="5220000" y="2323440"/>
            <a:ext cx="1385280" cy="522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000" spc="-1" strike="noStrike">
                <a:solidFill>
                  <a:srgbClr val="000000"/>
                </a:solidFill>
                <a:latin typeface="Calibri Light"/>
                <a:ea typeface="DejaVu Sans"/>
              </a:rPr>
              <a:t>if</a:t>
            </a:r>
            <a:r>
              <a:rPr b="0" lang="en-GB" sz="2000" spc="-1" strike="noStrike">
                <a:solidFill>
                  <a:srgbClr val="000000"/>
                </a:solidFill>
                <a:latin typeface="Calibri Light"/>
                <a:ea typeface="DejaVu Sans"/>
              </a:rPr>
              <a:t> (a </a:t>
            </a:r>
            <a:r>
              <a:rPr b="1" lang="en-GB" sz="2000" spc="-1" strike="noStrike">
                <a:solidFill>
                  <a:srgbClr val="000000"/>
                </a:solidFill>
                <a:latin typeface="Calibri Light"/>
                <a:ea typeface="DejaVu Sans"/>
              </a:rPr>
              <a:t>==</a:t>
            </a:r>
            <a:r>
              <a:rPr b="0" lang="en-GB" sz="2000" spc="-1" strike="noStrike">
                <a:solidFill>
                  <a:srgbClr val="000000"/>
                </a:solidFill>
                <a:latin typeface="Calibri Light"/>
                <a:ea typeface="DejaVu Sans"/>
              </a:rPr>
              <a:t> 10)</a:t>
            </a:r>
            <a:endParaRPr b="0" lang="en-GB" sz="2000" spc="-1" strike="noStrike">
              <a:latin typeface="Arial"/>
            </a:endParaRPr>
          </a:p>
        </p:txBody>
      </p:sp>
      <p:sp>
        <p:nvSpPr>
          <p:cNvPr id="1297" name="CustomShape 5"/>
          <p:cNvSpPr/>
          <p:nvPr/>
        </p:nvSpPr>
        <p:spPr>
          <a:xfrm>
            <a:off x="2052360" y="3469680"/>
            <a:ext cx="2142720" cy="522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000" spc="-1" strike="noStrike">
                <a:solidFill>
                  <a:srgbClr val="000000"/>
                </a:solidFill>
                <a:latin typeface="Calibri Light"/>
                <a:ea typeface="DejaVu Sans"/>
              </a:rPr>
              <a:t>if </a:t>
            </a:r>
            <a:r>
              <a:rPr b="0" lang="en-GB" sz="2000" spc="-1" strike="noStrike">
                <a:solidFill>
                  <a:srgbClr val="000000"/>
                </a:solidFill>
                <a:latin typeface="Calibri Light"/>
                <a:ea typeface="DejaVu Sans"/>
              </a:rPr>
              <a:t>(a != 0 </a:t>
            </a:r>
            <a:r>
              <a:rPr b="1" lang="en-GB" sz="2000" spc="-1" strike="noStrike">
                <a:solidFill>
                  <a:srgbClr val="000000"/>
                </a:solidFill>
                <a:latin typeface="Calibri Light"/>
                <a:ea typeface="DejaVu Sans"/>
              </a:rPr>
              <a:t>&amp;</a:t>
            </a:r>
            <a:r>
              <a:rPr b="0" lang="en-GB" sz="2000" spc="-1" strike="noStrike">
                <a:solidFill>
                  <a:srgbClr val="000000"/>
                </a:solidFill>
                <a:latin typeface="Calibri Light"/>
                <a:ea typeface="DejaVu Sans"/>
              </a:rPr>
              <a:t> b &gt; 0)</a:t>
            </a:r>
            <a:endParaRPr b="0" lang="en-GB" sz="2000" spc="-1" strike="noStrike">
              <a:latin typeface="Arial"/>
            </a:endParaRPr>
          </a:p>
        </p:txBody>
      </p:sp>
      <p:sp>
        <p:nvSpPr>
          <p:cNvPr id="1298" name="CustomShape 6"/>
          <p:cNvSpPr/>
          <p:nvPr/>
        </p:nvSpPr>
        <p:spPr>
          <a:xfrm>
            <a:off x="4860000" y="3469680"/>
            <a:ext cx="2142720" cy="522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000" spc="-1" strike="noStrike">
                <a:solidFill>
                  <a:srgbClr val="000000"/>
                </a:solidFill>
                <a:latin typeface="Calibri Light"/>
                <a:ea typeface="DejaVu Sans"/>
              </a:rPr>
              <a:t>if </a:t>
            </a:r>
            <a:r>
              <a:rPr b="0" lang="en-GB" sz="2000" spc="-1" strike="noStrike">
                <a:solidFill>
                  <a:srgbClr val="000000"/>
                </a:solidFill>
                <a:latin typeface="Calibri Light"/>
                <a:ea typeface="DejaVu Sans"/>
              </a:rPr>
              <a:t>(a != 0 </a:t>
            </a:r>
            <a:r>
              <a:rPr b="1" lang="en-GB" sz="2000" spc="-1" strike="noStrike">
                <a:solidFill>
                  <a:srgbClr val="000000"/>
                </a:solidFill>
                <a:latin typeface="Calibri Light"/>
                <a:ea typeface="DejaVu Sans"/>
              </a:rPr>
              <a:t>&amp;&amp;</a:t>
            </a:r>
            <a:r>
              <a:rPr b="0" lang="en-GB" sz="2000" spc="-1" strike="noStrike">
                <a:solidFill>
                  <a:srgbClr val="000000"/>
                </a:solidFill>
                <a:latin typeface="Calibri Light"/>
                <a:ea typeface="DejaVu Sans"/>
              </a:rPr>
              <a:t> b &gt; 0)</a:t>
            </a:r>
            <a:endParaRPr b="0" lang="en-GB" sz="2000" spc="-1" strike="noStrike">
              <a:latin typeface="Arial"/>
            </a:endParaRPr>
          </a:p>
        </p:txBody>
      </p:sp>
      <p:sp>
        <p:nvSpPr>
          <p:cNvPr id="1299" name="CustomShape 7"/>
          <p:cNvSpPr/>
          <p:nvPr/>
        </p:nvSpPr>
        <p:spPr>
          <a:xfrm>
            <a:off x="2052360" y="3990600"/>
            <a:ext cx="2142720" cy="522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000" spc="-1" strike="noStrike">
                <a:solidFill>
                  <a:srgbClr val="000000"/>
                </a:solidFill>
                <a:latin typeface="Calibri Light"/>
                <a:ea typeface="DejaVu Sans"/>
              </a:rPr>
              <a:t>if </a:t>
            </a:r>
            <a:r>
              <a:rPr b="0" lang="en-GB" sz="2000" spc="-1" strike="noStrike">
                <a:solidFill>
                  <a:srgbClr val="000000"/>
                </a:solidFill>
                <a:latin typeface="Calibri Light"/>
                <a:ea typeface="DejaVu Sans"/>
              </a:rPr>
              <a:t>(a != 0 </a:t>
            </a:r>
            <a:r>
              <a:rPr b="1" lang="en-GB" sz="2000" spc="-1" strike="noStrike">
                <a:solidFill>
                  <a:srgbClr val="000000"/>
                </a:solidFill>
                <a:latin typeface="Calibri Light"/>
                <a:ea typeface="DejaVu Sans"/>
              </a:rPr>
              <a:t>|</a:t>
            </a:r>
            <a:r>
              <a:rPr b="0" lang="en-GB" sz="2000" spc="-1" strike="noStrike">
                <a:solidFill>
                  <a:srgbClr val="000000"/>
                </a:solidFill>
                <a:latin typeface="Calibri Light"/>
                <a:ea typeface="DejaVu Sans"/>
              </a:rPr>
              <a:t> b &gt; 0)</a:t>
            </a:r>
            <a:endParaRPr b="0" lang="en-GB" sz="2000" spc="-1" strike="noStrike">
              <a:latin typeface="Arial"/>
            </a:endParaRPr>
          </a:p>
        </p:txBody>
      </p:sp>
      <p:sp>
        <p:nvSpPr>
          <p:cNvPr id="1300" name="CustomShape 8"/>
          <p:cNvSpPr/>
          <p:nvPr/>
        </p:nvSpPr>
        <p:spPr>
          <a:xfrm>
            <a:off x="4860000" y="3990600"/>
            <a:ext cx="2142720" cy="522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000" spc="-1" strike="noStrike">
                <a:solidFill>
                  <a:srgbClr val="000000"/>
                </a:solidFill>
                <a:latin typeface="Calibri Light"/>
                <a:ea typeface="DejaVu Sans"/>
              </a:rPr>
              <a:t>if </a:t>
            </a:r>
            <a:r>
              <a:rPr b="0" lang="en-GB" sz="2000" spc="-1" strike="noStrike">
                <a:solidFill>
                  <a:srgbClr val="000000"/>
                </a:solidFill>
                <a:latin typeface="Calibri Light"/>
                <a:ea typeface="DejaVu Sans"/>
              </a:rPr>
              <a:t>(a != 0 </a:t>
            </a:r>
            <a:r>
              <a:rPr b="1" lang="en-GB" sz="2000" spc="-1" strike="noStrike">
                <a:solidFill>
                  <a:srgbClr val="000000"/>
                </a:solidFill>
                <a:latin typeface="Calibri Light"/>
                <a:ea typeface="DejaVu Sans"/>
              </a:rPr>
              <a:t>||</a:t>
            </a:r>
            <a:r>
              <a:rPr b="0" lang="en-GB" sz="2000" spc="-1" strike="noStrike">
                <a:solidFill>
                  <a:srgbClr val="000000"/>
                </a:solidFill>
                <a:latin typeface="Calibri Light"/>
                <a:ea typeface="DejaVu Sans"/>
              </a:rPr>
              <a:t> b &gt; 0)</a:t>
            </a:r>
            <a:endParaRPr b="0" lang="en-GB" sz="2000" spc="-1" strike="noStrike">
              <a:latin typeface="Arial"/>
            </a:endParaRPr>
          </a:p>
        </p:txBody>
      </p:sp>
      <p:sp>
        <p:nvSpPr>
          <p:cNvPr id="1301" name="CustomShape 9"/>
          <p:cNvSpPr/>
          <p:nvPr/>
        </p:nvSpPr>
        <p:spPr>
          <a:xfrm>
            <a:off x="2052360" y="5172120"/>
            <a:ext cx="2142720" cy="522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000" spc="-1" strike="noStrike">
                <a:solidFill>
                  <a:srgbClr val="000000"/>
                </a:solidFill>
                <a:latin typeface="Calibri Light"/>
                <a:ea typeface="DejaVu Sans"/>
              </a:rPr>
              <a:t>if </a:t>
            </a:r>
            <a:r>
              <a:rPr b="0" lang="en-GB" sz="2000" spc="-1" strike="noStrike">
                <a:solidFill>
                  <a:srgbClr val="000000"/>
                </a:solidFill>
                <a:latin typeface="Calibri Light"/>
                <a:ea typeface="DejaVu Sans"/>
              </a:rPr>
              <a:t>(a </a:t>
            </a:r>
            <a:r>
              <a:rPr b="1" lang="en-GB" sz="2000" spc="-1" strike="noStrike">
                <a:solidFill>
                  <a:srgbClr val="000000"/>
                </a:solidFill>
                <a:latin typeface="Calibri Light"/>
                <a:ea typeface="DejaVu Sans"/>
              </a:rPr>
              <a:t>&lt;</a:t>
            </a:r>
            <a:r>
              <a:rPr b="0" lang="en-GB" sz="2000" spc="-1" strike="noStrike">
                <a:solidFill>
                  <a:srgbClr val="000000"/>
                </a:solidFill>
                <a:latin typeface="Calibri Light"/>
                <a:ea typeface="DejaVu Sans"/>
              </a:rPr>
              <a:t> b </a:t>
            </a:r>
            <a:r>
              <a:rPr b="1" lang="en-GB" sz="2000" spc="-1" strike="noStrike">
                <a:solidFill>
                  <a:srgbClr val="000000"/>
                </a:solidFill>
                <a:latin typeface="Calibri Light"/>
                <a:ea typeface="DejaVu Sans"/>
              </a:rPr>
              <a:t>&lt;</a:t>
            </a:r>
            <a:r>
              <a:rPr b="0" lang="en-GB" sz="2000" spc="-1" strike="noStrike">
                <a:solidFill>
                  <a:srgbClr val="000000"/>
                </a:solidFill>
                <a:latin typeface="Calibri Light"/>
                <a:ea typeface="DejaVu Sans"/>
              </a:rPr>
              <a:t> c)</a:t>
            </a:r>
            <a:endParaRPr b="0" lang="en-GB" sz="2000" spc="-1" strike="noStrike">
              <a:latin typeface="Arial"/>
            </a:endParaRPr>
          </a:p>
        </p:txBody>
      </p:sp>
      <p:sp>
        <p:nvSpPr>
          <p:cNvPr id="1302" name="CustomShape 10"/>
          <p:cNvSpPr/>
          <p:nvPr/>
        </p:nvSpPr>
        <p:spPr>
          <a:xfrm>
            <a:off x="4860000" y="5172120"/>
            <a:ext cx="2142720" cy="522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000" spc="-1" strike="noStrike">
                <a:solidFill>
                  <a:srgbClr val="000000"/>
                </a:solidFill>
                <a:latin typeface="Calibri Light"/>
                <a:ea typeface="DejaVu Sans"/>
              </a:rPr>
              <a:t>if </a:t>
            </a:r>
            <a:r>
              <a:rPr b="0" lang="en-GB" sz="2000" spc="-1" strike="noStrike">
                <a:solidFill>
                  <a:srgbClr val="000000"/>
                </a:solidFill>
                <a:latin typeface="Calibri Light"/>
                <a:ea typeface="DejaVu Sans"/>
              </a:rPr>
              <a:t>(a &lt; b </a:t>
            </a:r>
            <a:r>
              <a:rPr b="1" lang="en-GB" sz="2000" spc="-1" strike="noStrike">
                <a:solidFill>
                  <a:srgbClr val="000000"/>
                </a:solidFill>
                <a:latin typeface="Calibri Light"/>
                <a:ea typeface="DejaVu Sans"/>
              </a:rPr>
              <a:t>&amp;&amp;</a:t>
            </a:r>
            <a:r>
              <a:rPr b="0" lang="en-GB" sz="2000" spc="-1" strike="noStrike">
                <a:solidFill>
                  <a:srgbClr val="000000"/>
                </a:solidFill>
                <a:latin typeface="Calibri Light"/>
                <a:ea typeface="DejaVu Sans"/>
              </a:rPr>
              <a:t> b &gt; c)</a:t>
            </a:r>
            <a:endParaRPr b="0" lang="en-GB" sz="2000" spc="-1" strike="noStrike">
              <a:latin typeface="Arial"/>
            </a:endParaRPr>
          </a:p>
        </p:txBody>
      </p:sp>
      <p:sp>
        <p:nvSpPr>
          <p:cNvPr id="1303" name="CustomShape 11"/>
          <p:cNvSpPr/>
          <p:nvPr/>
        </p:nvSpPr>
        <p:spPr>
          <a:xfrm>
            <a:off x="3750120" y="2323440"/>
            <a:ext cx="689760" cy="8211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800" spc="-1" strike="noStrike">
                <a:solidFill>
                  <a:srgbClr val="e46b73"/>
                </a:solidFill>
                <a:latin typeface="Zapf Dingbats"/>
                <a:ea typeface="Zapf Dingbats"/>
              </a:rPr>
              <a:t>✗</a:t>
            </a:r>
            <a:endParaRPr b="0" lang="en-GB" sz="4800" spc="-1" strike="noStrike">
              <a:latin typeface="Arial"/>
            </a:endParaRPr>
          </a:p>
        </p:txBody>
      </p:sp>
      <p:sp>
        <p:nvSpPr>
          <p:cNvPr id="1304" name="CustomShape 12"/>
          <p:cNvSpPr/>
          <p:nvPr/>
        </p:nvSpPr>
        <p:spPr>
          <a:xfrm>
            <a:off x="6585480" y="2323440"/>
            <a:ext cx="689760" cy="8211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800" spc="-1" strike="noStrike">
                <a:solidFill>
                  <a:srgbClr val="91e41e"/>
                </a:solidFill>
                <a:latin typeface="Zapf Dingbats"/>
                <a:ea typeface="Zapf Dingbats"/>
              </a:rPr>
              <a:t>✓</a:t>
            </a:r>
            <a:endParaRPr b="0" lang="en-GB" sz="4800" spc="-1" strike="noStrike">
              <a:latin typeface="Arial"/>
            </a:endParaRPr>
          </a:p>
        </p:txBody>
      </p:sp>
      <p:sp>
        <p:nvSpPr>
          <p:cNvPr id="1305" name="CustomShape 13"/>
          <p:cNvSpPr/>
          <p:nvPr/>
        </p:nvSpPr>
        <p:spPr>
          <a:xfrm>
            <a:off x="4108680" y="3608640"/>
            <a:ext cx="689760" cy="8211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800" spc="-1" strike="noStrike">
                <a:solidFill>
                  <a:srgbClr val="e46b73"/>
                </a:solidFill>
                <a:latin typeface="Zapf Dingbats"/>
                <a:ea typeface="Zapf Dingbats"/>
              </a:rPr>
              <a:t>✗</a:t>
            </a:r>
            <a:endParaRPr b="0" lang="en-GB" sz="4800" spc="-1" strike="noStrike">
              <a:latin typeface="Arial"/>
            </a:endParaRPr>
          </a:p>
        </p:txBody>
      </p:sp>
      <p:sp>
        <p:nvSpPr>
          <p:cNvPr id="1306" name="CustomShape 14"/>
          <p:cNvSpPr/>
          <p:nvPr/>
        </p:nvSpPr>
        <p:spPr>
          <a:xfrm>
            <a:off x="6943680" y="3608640"/>
            <a:ext cx="689760" cy="8211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800" spc="-1" strike="noStrike">
                <a:solidFill>
                  <a:srgbClr val="91e41e"/>
                </a:solidFill>
                <a:latin typeface="Zapf Dingbats"/>
                <a:ea typeface="Zapf Dingbats"/>
              </a:rPr>
              <a:t>✓</a:t>
            </a:r>
            <a:endParaRPr b="0" lang="en-GB" sz="4800" spc="-1" strike="noStrike">
              <a:latin typeface="Arial"/>
            </a:endParaRPr>
          </a:p>
        </p:txBody>
      </p:sp>
      <p:sp>
        <p:nvSpPr>
          <p:cNvPr id="1307" name="CustomShape 15"/>
          <p:cNvSpPr/>
          <p:nvPr/>
        </p:nvSpPr>
        <p:spPr>
          <a:xfrm>
            <a:off x="4134960" y="5043960"/>
            <a:ext cx="689760" cy="8211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800" spc="-1" strike="noStrike">
                <a:solidFill>
                  <a:srgbClr val="e46b73"/>
                </a:solidFill>
                <a:latin typeface="Zapf Dingbats"/>
                <a:ea typeface="Zapf Dingbats"/>
              </a:rPr>
              <a:t>✗</a:t>
            </a:r>
            <a:endParaRPr b="0" lang="en-GB" sz="4800" spc="-1" strike="noStrike">
              <a:latin typeface="Arial"/>
            </a:endParaRPr>
          </a:p>
        </p:txBody>
      </p:sp>
      <p:sp>
        <p:nvSpPr>
          <p:cNvPr id="1308" name="CustomShape 16"/>
          <p:cNvSpPr/>
          <p:nvPr/>
        </p:nvSpPr>
        <p:spPr>
          <a:xfrm>
            <a:off x="6970320" y="5043960"/>
            <a:ext cx="689760" cy="8211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800" spc="-1" strike="noStrike">
                <a:solidFill>
                  <a:srgbClr val="91e41e"/>
                </a:solidFill>
                <a:latin typeface="Zapf Dingbats"/>
                <a:ea typeface="Zapf Dingbats"/>
              </a:rPr>
              <a:t>✓</a:t>
            </a:r>
            <a:endParaRPr b="0" lang="en-GB" sz="4800" spc="-1" strike="noStrike">
              <a:latin typeface="Arial"/>
            </a:endParaRPr>
          </a:p>
        </p:txBody>
      </p:sp>
      <p:sp>
        <p:nvSpPr>
          <p:cNvPr id="1309" name="CustomShape 1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453735B-43A2-41E1-BF5B-7F0BFBD444A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391" dur="indefinite" restart="never" nodeType="tmRoot">
          <p:childTnLst>
            <p:seq>
              <p:cTn id="1392" dur="indefinite" nodeType="mainSeq">
                <p:childTnLst>
                  <p:par>
                    <p:cTn id="1393" fill="hold">
                      <p:stCondLst>
                        <p:cond delay="indefinite"/>
                      </p:stCondLst>
                      <p:childTnLst>
                        <p:par>
                          <p:cTn id="1394" fill="hold">
                            <p:stCondLst>
                              <p:cond delay="0"/>
                            </p:stCondLst>
                            <p:childTnLst>
                              <p:par>
                                <p:cTn id="1395" nodeType="clickEffect" fill="hold" presetClass="entr" presetID="1">
                                  <p:stCondLst>
                                    <p:cond delay="0"/>
                                  </p:stCondLst>
                                  <p:childTnLst>
                                    <p:set>
                                      <p:cBhvr>
                                        <p:cTn id="1396" dur="1" fill="hold">
                                          <p:stCondLst>
                                            <p:cond delay="0"/>
                                          </p:stCondLst>
                                        </p:cTn>
                                        <p:tgtEl>
                                          <p:spTgt spid="1303"/>
                                        </p:tgtEl>
                                        <p:attrNameLst>
                                          <p:attrName>style.visibility</p:attrName>
                                        </p:attrNameLst>
                                      </p:cBhvr>
                                      <p:to>
                                        <p:strVal val="visible"/>
                                      </p:to>
                                    </p:set>
                                  </p:childTnLst>
                                </p:cTn>
                              </p:par>
                              <p:par>
                                <p:cTn id="1397" nodeType="withEffect" fill="hold" presetClass="entr" presetID="1">
                                  <p:stCondLst>
                                    <p:cond delay="0"/>
                                  </p:stCondLst>
                                  <p:childTnLst>
                                    <p:set>
                                      <p:cBhvr>
                                        <p:cTn id="1398" dur="1" fill="hold">
                                          <p:stCondLst>
                                            <p:cond delay="0"/>
                                          </p:stCondLst>
                                        </p:cTn>
                                        <p:tgtEl>
                                          <p:spTgt spid="1304"/>
                                        </p:tgtEl>
                                        <p:attrNameLst>
                                          <p:attrName>style.visibility</p:attrName>
                                        </p:attrNameLst>
                                      </p:cBhvr>
                                      <p:to>
                                        <p:strVal val="visible"/>
                                      </p:to>
                                    </p:set>
                                  </p:childTnLst>
                                </p:cTn>
                              </p:par>
                            </p:childTnLst>
                          </p:cTn>
                        </p:par>
                      </p:childTnLst>
                    </p:cTn>
                  </p:par>
                  <p:par>
                    <p:cTn id="1399" fill="hold">
                      <p:stCondLst>
                        <p:cond delay="indefinite"/>
                      </p:stCondLst>
                      <p:childTnLst>
                        <p:par>
                          <p:cTn id="1400" fill="hold">
                            <p:stCondLst>
                              <p:cond delay="0"/>
                            </p:stCondLst>
                            <p:childTnLst>
                              <p:par>
                                <p:cTn id="1401" nodeType="clickEffect" fill="hold" presetClass="entr" presetID="1">
                                  <p:stCondLst>
                                    <p:cond delay="0"/>
                                  </p:stCondLst>
                                  <p:childTnLst>
                                    <p:set>
                                      <p:cBhvr>
                                        <p:cTn id="1402" dur="1" fill="hold">
                                          <p:stCondLst>
                                            <p:cond delay="0"/>
                                          </p:stCondLst>
                                        </p:cTn>
                                        <p:tgtEl>
                                          <p:spTgt spid="1305"/>
                                        </p:tgtEl>
                                        <p:attrNameLst>
                                          <p:attrName>style.visibility</p:attrName>
                                        </p:attrNameLst>
                                      </p:cBhvr>
                                      <p:to>
                                        <p:strVal val="visible"/>
                                      </p:to>
                                    </p:set>
                                  </p:childTnLst>
                                </p:cTn>
                              </p:par>
                              <p:par>
                                <p:cTn id="1403" nodeType="withEffect" fill="hold" presetClass="entr" presetID="1">
                                  <p:stCondLst>
                                    <p:cond delay="0"/>
                                  </p:stCondLst>
                                  <p:childTnLst>
                                    <p:set>
                                      <p:cBhvr>
                                        <p:cTn id="1404" dur="1" fill="hold">
                                          <p:stCondLst>
                                            <p:cond delay="0"/>
                                          </p:stCondLst>
                                        </p:cTn>
                                        <p:tgtEl>
                                          <p:spTgt spid="1306"/>
                                        </p:tgtEl>
                                        <p:attrNameLst>
                                          <p:attrName>style.visibility</p:attrName>
                                        </p:attrNameLst>
                                      </p:cBhvr>
                                      <p:to>
                                        <p:strVal val="visible"/>
                                      </p:to>
                                    </p:set>
                                  </p:childTnLst>
                                </p:cTn>
                              </p:par>
                            </p:childTnLst>
                          </p:cTn>
                        </p:par>
                      </p:childTnLst>
                    </p:cTn>
                  </p:par>
                  <p:par>
                    <p:cTn id="1405" fill="hold">
                      <p:stCondLst>
                        <p:cond delay="indefinite"/>
                      </p:stCondLst>
                      <p:childTnLst>
                        <p:par>
                          <p:cTn id="1406" fill="hold">
                            <p:stCondLst>
                              <p:cond delay="0"/>
                            </p:stCondLst>
                            <p:childTnLst>
                              <p:par>
                                <p:cTn id="1407" nodeType="clickEffect" fill="hold" presetClass="entr" presetID="1">
                                  <p:stCondLst>
                                    <p:cond delay="0"/>
                                  </p:stCondLst>
                                  <p:childTnLst>
                                    <p:set>
                                      <p:cBhvr>
                                        <p:cTn id="1408" dur="1" fill="hold">
                                          <p:stCondLst>
                                            <p:cond delay="0"/>
                                          </p:stCondLst>
                                        </p:cTn>
                                        <p:tgtEl>
                                          <p:spTgt spid="1307"/>
                                        </p:tgtEl>
                                        <p:attrNameLst>
                                          <p:attrName>style.visibility</p:attrName>
                                        </p:attrNameLst>
                                      </p:cBhvr>
                                      <p:to>
                                        <p:strVal val="visible"/>
                                      </p:to>
                                    </p:set>
                                  </p:childTnLst>
                                </p:cTn>
                              </p:par>
                              <p:par>
                                <p:cTn id="1409" nodeType="withEffect" fill="hold" presetClass="entr" presetID="1">
                                  <p:stCondLst>
                                    <p:cond delay="0"/>
                                  </p:stCondLst>
                                  <p:childTnLst>
                                    <p:set>
                                      <p:cBhvr>
                                        <p:cTn id="1410" dur="1" fill="hold">
                                          <p:stCondLst>
                                            <p:cond delay="0"/>
                                          </p:stCondLst>
                                        </p:cTn>
                                        <p:tgtEl>
                                          <p:spTgt spid="130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0" name="CustomShape 1"/>
          <p:cNvSpPr/>
          <p:nvPr/>
        </p:nvSpPr>
        <p:spPr>
          <a:xfrm>
            <a:off x="286560" y="2816280"/>
            <a:ext cx="8583840" cy="15919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199"/>
              </a:spcBef>
              <a:buClr>
                <a:srgbClr val="000000"/>
              </a:buClr>
              <a:buFont typeface="Arial"/>
              <a:buChar char="•"/>
            </a:pPr>
            <a:r>
              <a:rPr b="0" lang="en-GB" sz="2800" spc="-1" strike="noStrike">
                <a:solidFill>
                  <a:srgbClr val="000000"/>
                </a:solidFill>
                <a:latin typeface="Calibri Light"/>
                <a:ea typeface="DejaVu Sans"/>
              </a:rPr>
              <a:t>A </a:t>
            </a:r>
            <a:r>
              <a:rPr b="0" lang="en-GB" sz="2800" spc="-1" strike="noStrike">
                <a:solidFill>
                  <a:srgbClr val="e46c0a"/>
                </a:solidFill>
                <a:latin typeface="Calibri Light"/>
                <a:ea typeface="DejaVu Sans"/>
              </a:rPr>
              <a:t>conditional expression</a:t>
            </a:r>
            <a:r>
              <a:rPr b="0" lang="en-GB" sz="2800" spc="-1" strike="noStrike">
                <a:solidFill>
                  <a:srgbClr val="000000"/>
                </a:solidFill>
                <a:latin typeface="Calibri Light"/>
                <a:ea typeface="DejaVu Sans"/>
              </a:rPr>
              <a:t> that evaluates to a value:</a:t>
            </a:r>
            <a:endParaRPr b="0" lang="en-GB" sz="2800" spc="-1" strike="noStrike">
              <a:latin typeface="Arial"/>
            </a:endParaRPr>
          </a:p>
          <a:p>
            <a:pPr lvl="1" marL="743040" indent="-285120">
              <a:lnSpc>
                <a:spcPct val="100000"/>
              </a:lnSpc>
              <a:spcBef>
                <a:spcPts val="439"/>
              </a:spcBef>
              <a:buClr>
                <a:srgbClr val="000000"/>
              </a:buClr>
              <a:buFont typeface="Arial"/>
              <a:buChar char="–"/>
            </a:pPr>
            <a:r>
              <a:rPr b="0" lang="en-GB" sz="2200" spc="-1" strike="noStrike">
                <a:solidFill>
                  <a:srgbClr val="000000"/>
                </a:solidFill>
                <a:latin typeface="Calibri Light"/>
                <a:ea typeface="DejaVu Sans"/>
              </a:rPr>
              <a:t>if condition is </a:t>
            </a:r>
            <a:r>
              <a:rPr b="1" lang="en-GB" sz="2200" spc="-1" strike="noStrike">
                <a:solidFill>
                  <a:srgbClr val="000000"/>
                </a:solidFill>
                <a:latin typeface="Calibri Light"/>
                <a:ea typeface="DejaVu Sans"/>
              </a:rPr>
              <a:t>true</a:t>
            </a:r>
            <a:r>
              <a:rPr b="0" lang="en-GB" sz="2200" spc="-1" strike="noStrike">
                <a:solidFill>
                  <a:srgbClr val="000000"/>
                </a:solidFill>
                <a:latin typeface="Calibri Light"/>
                <a:ea typeface="DejaVu Sans"/>
              </a:rPr>
              <a:t>, </a:t>
            </a:r>
            <a:r>
              <a:rPr b="1" lang="en-GB" sz="2200" spc="-1" strike="noStrike">
                <a:solidFill>
                  <a:srgbClr val="000000"/>
                </a:solidFill>
                <a:latin typeface="Calibri Light"/>
                <a:ea typeface="DejaVu Sans"/>
              </a:rPr>
              <a:t>expr1</a:t>
            </a:r>
            <a:r>
              <a:rPr b="0" lang="en-GB" sz="2200" spc="-1" strike="noStrike">
                <a:solidFill>
                  <a:srgbClr val="000000"/>
                </a:solidFill>
                <a:latin typeface="Calibri Light"/>
                <a:ea typeface="DejaVu Sans"/>
              </a:rPr>
              <a:t> is the value of the expression</a:t>
            </a:r>
            <a:endParaRPr b="0" lang="en-GB" sz="2200" spc="-1" strike="noStrike">
              <a:latin typeface="Arial"/>
            </a:endParaRPr>
          </a:p>
          <a:p>
            <a:pPr lvl="1" marL="743040" indent="-285120">
              <a:lnSpc>
                <a:spcPct val="100000"/>
              </a:lnSpc>
              <a:spcBef>
                <a:spcPts val="439"/>
              </a:spcBef>
              <a:buClr>
                <a:srgbClr val="000000"/>
              </a:buClr>
              <a:buFont typeface="Arial"/>
              <a:buChar char="–"/>
            </a:pPr>
            <a:r>
              <a:rPr b="0" lang="en-GB" sz="2200" spc="-1" strike="noStrike">
                <a:solidFill>
                  <a:srgbClr val="000000"/>
                </a:solidFill>
                <a:latin typeface="Calibri Light"/>
                <a:ea typeface="DejaVu Sans"/>
              </a:rPr>
              <a:t>if condition is </a:t>
            </a:r>
            <a:r>
              <a:rPr b="1" lang="en-GB" sz="2200" spc="-1" strike="noStrike">
                <a:solidFill>
                  <a:srgbClr val="000000"/>
                </a:solidFill>
                <a:latin typeface="Calibri Light"/>
                <a:ea typeface="DejaVu Sans"/>
              </a:rPr>
              <a:t>false</a:t>
            </a:r>
            <a:r>
              <a:rPr b="0" lang="en-GB" sz="2200" spc="-1" strike="noStrike">
                <a:solidFill>
                  <a:srgbClr val="000000"/>
                </a:solidFill>
                <a:latin typeface="Calibri Light"/>
                <a:ea typeface="DejaVu Sans"/>
              </a:rPr>
              <a:t>, </a:t>
            </a:r>
            <a:r>
              <a:rPr b="1" lang="en-GB" sz="2200" spc="-1" strike="noStrike">
                <a:solidFill>
                  <a:srgbClr val="000000"/>
                </a:solidFill>
                <a:latin typeface="Calibri Light"/>
                <a:ea typeface="DejaVu Sans"/>
              </a:rPr>
              <a:t>expr2</a:t>
            </a:r>
            <a:r>
              <a:rPr b="0" lang="en-GB" sz="2200" spc="-1" strike="noStrike">
                <a:solidFill>
                  <a:srgbClr val="000000"/>
                </a:solidFill>
                <a:latin typeface="Calibri Light"/>
                <a:ea typeface="DejaVu Sans"/>
              </a:rPr>
              <a:t> is the value of the expression</a:t>
            </a:r>
            <a:endParaRPr b="0" lang="en-GB" sz="2200" spc="-1" strike="noStrike">
              <a:latin typeface="Arial"/>
            </a:endParaRPr>
          </a:p>
          <a:p>
            <a:pPr>
              <a:lnSpc>
                <a:spcPct val="100000"/>
              </a:lnSpc>
              <a:spcBef>
                <a:spcPts val="1199"/>
              </a:spcBef>
            </a:pPr>
            <a:endParaRPr b="0" lang="en-GB" sz="2200" spc="-1" strike="noStrike">
              <a:latin typeface="Arial"/>
            </a:endParaRPr>
          </a:p>
          <a:p>
            <a:pPr>
              <a:lnSpc>
                <a:spcPct val="100000"/>
              </a:lnSpc>
              <a:spcBef>
                <a:spcPts val="1199"/>
              </a:spcBef>
            </a:pPr>
            <a:endParaRPr b="0" lang="en-GB" sz="2200" spc="-1" strike="noStrike">
              <a:latin typeface="Arial"/>
            </a:endParaRPr>
          </a:p>
          <a:p>
            <a:pPr>
              <a:lnSpc>
                <a:spcPct val="100000"/>
              </a:lnSpc>
              <a:spcBef>
                <a:spcPts val="1199"/>
              </a:spcBef>
            </a:pPr>
            <a:endParaRPr b="0" lang="en-GB" sz="2200" spc="-1" strike="noStrike">
              <a:latin typeface="Arial"/>
            </a:endParaRPr>
          </a:p>
          <a:p>
            <a:pPr>
              <a:lnSpc>
                <a:spcPct val="100000"/>
              </a:lnSpc>
              <a:spcBef>
                <a:spcPts val="1199"/>
              </a:spcBef>
            </a:pPr>
            <a:endParaRPr b="0" lang="en-GB" sz="2200" spc="-1" strike="noStrike">
              <a:latin typeface="Arial"/>
            </a:endParaRPr>
          </a:p>
        </p:txBody>
      </p:sp>
      <p:sp>
        <p:nvSpPr>
          <p:cNvPr id="1311"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000" spc="-1" strike="noStrike">
                <a:solidFill>
                  <a:srgbClr val="000000"/>
                </a:solidFill>
                <a:latin typeface="Avenir Next"/>
                <a:ea typeface="Avenir Next"/>
              </a:rPr>
              <a:t>?: — A Shorthand for If-Else</a:t>
            </a:r>
            <a:endParaRPr b="0" lang="en-GB" sz="4000" spc="-1" strike="noStrike">
              <a:latin typeface="Arial"/>
            </a:endParaRPr>
          </a:p>
        </p:txBody>
      </p:sp>
      <p:sp>
        <p:nvSpPr>
          <p:cNvPr id="1312" name="CustomShape 3"/>
          <p:cNvSpPr/>
          <p:nvPr/>
        </p:nvSpPr>
        <p:spPr>
          <a:xfrm>
            <a:off x="286560" y="1319040"/>
            <a:ext cx="8583840" cy="11106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ternary operator that takes three operands:</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313" name="CustomShape 4"/>
          <p:cNvSpPr/>
          <p:nvPr/>
        </p:nvSpPr>
        <p:spPr>
          <a:xfrm>
            <a:off x="1383480" y="1934280"/>
            <a:ext cx="5944680" cy="638640"/>
          </a:xfrm>
          <a:prstGeom prst="rect">
            <a:avLst/>
          </a:prstGeom>
          <a:noFill/>
          <a:ln w="38160">
            <a:solidFill>
              <a:schemeClr val="bg1">
                <a:lumMod val="85000"/>
              </a:schemeClr>
            </a:solidFill>
            <a:round/>
          </a:ln>
        </p:spPr>
        <p:style>
          <a:lnRef idx="0"/>
          <a:fillRef idx="0"/>
          <a:effectRef idx="0"/>
          <a:fontRef idx="minor"/>
        </p:style>
        <p:txBody>
          <a:bodyPr wrap="none" lIns="90000" rIns="90000" tIns="45000" bIns="45000"/>
          <a:p>
            <a:pPr>
              <a:lnSpc>
                <a:spcPct val="100000"/>
              </a:lnSpc>
            </a:pPr>
            <a:r>
              <a:rPr b="0" lang="en-GB" sz="3600" spc="-1" strike="noStrike">
                <a:solidFill>
                  <a:srgbClr val="e46c0a"/>
                </a:solidFill>
                <a:latin typeface="Calibri Light"/>
                <a:ea typeface="DejaVu Sans"/>
              </a:rPr>
              <a:t>condition</a:t>
            </a:r>
            <a:r>
              <a:rPr b="0" lang="en-GB" sz="3600" spc="-1" strike="noStrike">
                <a:solidFill>
                  <a:srgbClr val="000000"/>
                </a:solidFill>
                <a:latin typeface="Calibri Light"/>
                <a:ea typeface="DejaVu Sans"/>
              </a:rPr>
              <a:t> </a:t>
            </a:r>
            <a:r>
              <a:rPr b="1" lang="en-GB" sz="3600" spc="-1" strike="noStrike">
                <a:solidFill>
                  <a:srgbClr val="000000"/>
                </a:solidFill>
                <a:latin typeface="Calibri Light"/>
                <a:ea typeface="DejaVu Sans"/>
              </a:rPr>
              <a:t>?</a:t>
            </a:r>
            <a:r>
              <a:rPr b="0" lang="en-GB" sz="3600" spc="-1" strike="noStrike">
                <a:solidFill>
                  <a:srgbClr val="000000"/>
                </a:solidFill>
                <a:latin typeface="Calibri Light"/>
                <a:ea typeface="DejaVu Sans"/>
              </a:rPr>
              <a:t> </a:t>
            </a:r>
            <a:r>
              <a:rPr b="0" lang="en-GB" sz="3600" spc="-1" strike="noStrike">
                <a:solidFill>
                  <a:srgbClr val="31859c"/>
                </a:solidFill>
                <a:latin typeface="Calibri Light"/>
                <a:ea typeface="DejaVu Sans"/>
              </a:rPr>
              <a:t>expr1</a:t>
            </a:r>
            <a:r>
              <a:rPr b="0" lang="en-GB" sz="3600" spc="-1" strike="noStrike">
                <a:solidFill>
                  <a:srgbClr val="000000"/>
                </a:solidFill>
                <a:latin typeface="Calibri Light"/>
                <a:ea typeface="DejaVu Sans"/>
              </a:rPr>
              <a:t> </a:t>
            </a:r>
            <a:r>
              <a:rPr b="1" lang="en-GB" sz="3600" spc="-1" strike="noStrike">
                <a:solidFill>
                  <a:srgbClr val="000000"/>
                </a:solidFill>
                <a:latin typeface="Calibri Light"/>
                <a:ea typeface="DejaVu Sans"/>
              </a:rPr>
              <a:t>:</a:t>
            </a:r>
            <a:r>
              <a:rPr b="0" lang="en-GB" sz="3600" spc="-1" strike="noStrike">
                <a:solidFill>
                  <a:srgbClr val="000000"/>
                </a:solidFill>
                <a:latin typeface="Calibri Light"/>
                <a:ea typeface="DejaVu Sans"/>
              </a:rPr>
              <a:t> </a:t>
            </a:r>
            <a:r>
              <a:rPr b="0" lang="en-GB" sz="3600" spc="-1" strike="noStrike">
                <a:solidFill>
                  <a:srgbClr val="31859c"/>
                </a:solidFill>
                <a:latin typeface="Calibri Light"/>
                <a:ea typeface="DejaVu Sans"/>
              </a:rPr>
              <a:t>expr2</a:t>
            </a:r>
            <a:endParaRPr b="0" lang="en-GB" sz="3600" spc="-1" strike="noStrike">
              <a:latin typeface="Arial"/>
            </a:endParaRPr>
          </a:p>
        </p:txBody>
      </p:sp>
      <p:sp>
        <p:nvSpPr>
          <p:cNvPr id="1314" name="CustomShape 5"/>
          <p:cNvSpPr/>
          <p:nvPr/>
        </p:nvSpPr>
        <p:spPr>
          <a:xfrm>
            <a:off x="514800" y="4224240"/>
            <a:ext cx="2965680" cy="1667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onsolas"/>
                <a:ea typeface="Consolas"/>
              </a:rPr>
              <a:t>if</a:t>
            </a:r>
            <a:r>
              <a:rPr b="0" lang="en-GB" sz="1800" spc="-1" strike="noStrike">
                <a:solidFill>
                  <a:srgbClr val="000000"/>
                </a:solidFill>
                <a:latin typeface="Consolas"/>
                <a:ea typeface="Consolas"/>
              </a:rPr>
              <a:t> (mark &gt;= 60)</a:t>
            </a:r>
            <a:br/>
            <a:r>
              <a:rPr b="0" lang="en-GB" sz="1800" spc="-1" strike="noStrike">
                <a:solidFill>
                  <a:srgbClr val="000000"/>
                </a:solidFill>
                <a:latin typeface="Consolas"/>
                <a:ea typeface="Consolas"/>
              </a:rPr>
              <a:t>    cout &lt;&lt; “</a:t>
            </a:r>
            <a:r>
              <a:rPr b="0" lang="en-GB" sz="1800" spc="-1" strike="noStrike">
                <a:solidFill>
                  <a:srgbClr val="8064a2"/>
                </a:solidFill>
                <a:latin typeface="Consolas"/>
                <a:ea typeface="Consolas"/>
              </a:rPr>
              <a:t>passed</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1" lang="en-GB" sz="1800" spc="-1" strike="noStrike">
                <a:solidFill>
                  <a:srgbClr val="000000"/>
                </a:solidFill>
                <a:latin typeface="Consolas"/>
                <a:ea typeface="Consolas"/>
              </a:rPr>
              <a:t>else</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cout &lt;&lt; “</a:t>
            </a:r>
            <a:r>
              <a:rPr b="0" lang="en-GB" sz="1800" spc="-1" strike="noStrike">
                <a:solidFill>
                  <a:srgbClr val="8064a2"/>
                </a:solidFill>
                <a:latin typeface="Consolas"/>
                <a:ea typeface="Consolas"/>
              </a:rPr>
              <a:t>failed</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p:txBody>
      </p:sp>
      <p:sp>
        <p:nvSpPr>
          <p:cNvPr id="1315" name="CustomShape 6"/>
          <p:cNvSpPr/>
          <p:nvPr/>
        </p:nvSpPr>
        <p:spPr>
          <a:xfrm>
            <a:off x="2903040" y="4397400"/>
            <a:ext cx="2537640" cy="3643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Avenir Next Condensed"/>
                <a:ea typeface="Avenir Next Condensed"/>
              </a:rPr>
              <a:t>is equivalent to</a:t>
            </a:r>
            <a:endParaRPr b="0" lang="en-GB" sz="1800" spc="-1" strike="noStrike">
              <a:latin typeface="Arial"/>
            </a:endParaRPr>
          </a:p>
        </p:txBody>
      </p:sp>
      <p:sp>
        <p:nvSpPr>
          <p:cNvPr id="1316" name="CustomShape 7"/>
          <p:cNvSpPr/>
          <p:nvPr/>
        </p:nvSpPr>
        <p:spPr>
          <a:xfrm>
            <a:off x="3367800" y="4744080"/>
            <a:ext cx="5775480" cy="499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((mark &gt;= 60)? “</a:t>
            </a:r>
            <a:r>
              <a:rPr b="0" lang="en-GB" sz="1800" spc="-1" strike="noStrike">
                <a:solidFill>
                  <a:srgbClr val="8064a2"/>
                </a:solidFill>
                <a:latin typeface="Consolas"/>
                <a:ea typeface="Consolas"/>
              </a:rPr>
              <a:t>passed</a:t>
            </a:r>
            <a:r>
              <a:rPr b="0" lang="en-GB" sz="1800" spc="-1" strike="noStrike">
                <a:solidFill>
                  <a:srgbClr val="000000"/>
                </a:solidFill>
                <a:latin typeface="Consolas"/>
                <a:ea typeface="Consolas"/>
              </a:rPr>
              <a:t>” : “</a:t>
            </a:r>
            <a:r>
              <a:rPr b="0" lang="en-GB" sz="1800" spc="-1" strike="noStrike">
                <a:solidFill>
                  <a:srgbClr val="8064a2"/>
                </a:solidFill>
                <a:latin typeface="Consolas"/>
                <a:ea typeface="Consolas"/>
              </a:rPr>
              <a:t>failed</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p:txBody>
      </p:sp>
      <p:sp>
        <p:nvSpPr>
          <p:cNvPr id="1317" name="CustomShape 8"/>
          <p:cNvSpPr/>
          <p:nvPr/>
        </p:nvSpPr>
        <p:spPr>
          <a:xfrm>
            <a:off x="3804480" y="5568840"/>
            <a:ext cx="5065920" cy="9122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i="1" lang="en-GB" sz="1800" spc="-1" strike="noStrike">
                <a:solidFill>
                  <a:srgbClr val="000000"/>
                </a:solidFill>
                <a:latin typeface="Calibri Light"/>
                <a:ea typeface="DejaVu Sans"/>
              </a:rPr>
              <a:t>Note</a:t>
            </a:r>
            <a:r>
              <a:rPr b="0" lang="en-GB" sz="1800" spc="-1" strike="noStrike">
                <a:solidFill>
                  <a:srgbClr val="000000"/>
                </a:solidFill>
                <a:latin typeface="Calibri Light"/>
                <a:ea typeface="DejaVu Sans"/>
              </a:rPr>
              <a:t>:  </a:t>
            </a:r>
            <a:r>
              <a:rPr b="1" lang="en-GB" sz="1800" spc="-1" strike="noStrike">
                <a:solidFill>
                  <a:srgbClr val="000000"/>
                </a:solidFill>
                <a:latin typeface="Consolas"/>
                <a:ea typeface="Consolas"/>
              </a:rPr>
              <a:t>if…else</a:t>
            </a:r>
            <a:r>
              <a:rPr b="0" lang="en-GB" sz="1800" spc="-1" strike="noStrike">
                <a:solidFill>
                  <a:srgbClr val="000000"/>
                </a:solidFill>
                <a:latin typeface="Calibri Light"/>
                <a:ea typeface="Consolas"/>
              </a:rPr>
              <a:t> is a statement, </a:t>
            </a:r>
            <a:br/>
            <a:r>
              <a:rPr b="0" lang="en-GB" sz="1800" spc="-1" strike="noStrike">
                <a:solidFill>
                  <a:srgbClr val="000000"/>
                </a:solidFill>
                <a:latin typeface="Calibri Light"/>
                <a:ea typeface="Consolas"/>
              </a:rPr>
              <a:t>            </a:t>
            </a:r>
            <a:r>
              <a:rPr b="1" lang="en-GB" sz="1800" spc="-1" strike="noStrike">
                <a:solidFill>
                  <a:srgbClr val="000000"/>
                </a:solidFill>
                <a:latin typeface="Consolas"/>
                <a:ea typeface="Consolas"/>
              </a:rPr>
              <a:t>?:</a:t>
            </a:r>
            <a:r>
              <a:rPr b="0" lang="en-GB" sz="1800" spc="-1" strike="noStrike">
                <a:solidFill>
                  <a:srgbClr val="000000"/>
                </a:solidFill>
                <a:latin typeface="Calibri Light"/>
                <a:ea typeface="Consolas"/>
              </a:rPr>
              <a:t> is an operator that forms an expression</a:t>
            </a:r>
            <a:endParaRPr b="0" lang="en-GB" sz="1800" spc="-1" strike="noStrike">
              <a:latin typeface="Arial"/>
            </a:endParaRPr>
          </a:p>
        </p:txBody>
      </p:sp>
      <p:sp>
        <p:nvSpPr>
          <p:cNvPr id="1318" name="CustomShape 9"/>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E109A5E-DC15-4ED5-92DB-E131A6956B4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411" dur="indefinite" restart="never" nodeType="tmRoot">
          <p:childTnLst>
            <p:seq>
              <p:cTn id="1412" dur="indefinite"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9"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LOOPING</a:t>
            </a:r>
            <a:endParaRPr b="0" lang="en-GB" sz="4000" spc="-1" strike="noStrike">
              <a:latin typeface="Arial"/>
            </a:endParaRPr>
          </a:p>
        </p:txBody>
      </p:sp>
      <p:sp>
        <p:nvSpPr>
          <p:cNvPr id="1320"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Doing something repeatedly</a:t>
            </a:r>
            <a:endParaRPr b="0" lang="en-GB" sz="2000" spc="-1" strike="noStrike">
              <a:latin typeface="Arial"/>
            </a:endParaRPr>
          </a:p>
        </p:txBody>
      </p:sp>
      <p:sp>
        <p:nvSpPr>
          <p:cNvPr id="132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9FD607F-0F71-45CB-B079-B061567C86F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413" dur="indefinite" restart="never" nodeType="tmRoot">
          <p:childTnLst>
            <p:seq>
              <p:cTn id="1414" dur="indefinite"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Loop</a:t>
            </a:r>
            <a:endParaRPr b="0" lang="en-GB" sz="4400" spc="-1" strike="noStrike">
              <a:latin typeface="Arial"/>
            </a:endParaRPr>
          </a:p>
        </p:txBody>
      </p:sp>
      <p:sp>
        <p:nvSpPr>
          <p:cNvPr id="132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a:t>
            </a:r>
            <a:r>
              <a:rPr b="1" lang="en-GB" sz="2800" spc="-1" strike="noStrike">
                <a:solidFill>
                  <a:srgbClr val="e46c0a"/>
                </a:solidFill>
                <a:latin typeface="Calibri Light"/>
                <a:ea typeface="Calibri Light"/>
              </a:rPr>
              <a:t>loop</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is any program construction that repeats a statement (or a compound statement) a number of times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statement to be repeated in a loop is called the </a:t>
            </a:r>
            <a:r>
              <a:rPr b="0" lang="en-GB" sz="2800" spc="-1" strike="noStrike">
                <a:solidFill>
                  <a:srgbClr val="31859c"/>
                </a:solidFill>
                <a:latin typeface="Calibri Light"/>
                <a:ea typeface="Calibri Light"/>
              </a:rPr>
              <a:t>body </a:t>
            </a:r>
            <a:r>
              <a:rPr b="0" lang="en-GB" sz="2800" spc="-1" strike="noStrike">
                <a:solidFill>
                  <a:srgbClr val="000000"/>
                </a:solidFill>
                <a:latin typeface="Calibri Light"/>
                <a:ea typeface="Calibri Light"/>
              </a:rPr>
              <a:t>of the loop</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Each repetition of the loop body is called an </a:t>
            </a:r>
            <a:r>
              <a:rPr b="0" lang="en-GB" sz="2800" spc="-1" strike="noStrike">
                <a:solidFill>
                  <a:srgbClr val="31859c"/>
                </a:solidFill>
                <a:latin typeface="Calibri Light"/>
                <a:ea typeface="Calibri Light"/>
              </a:rPr>
              <a:t>iteration</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 C++, looping can be achieved using either a </a:t>
            </a:r>
            <a:r>
              <a:rPr b="1" lang="en-GB" sz="2800" spc="-1" strike="noStrike">
                <a:solidFill>
                  <a:srgbClr val="e46c0a"/>
                </a:solidFill>
                <a:latin typeface="Calibri Light"/>
                <a:ea typeface="Calibri Light"/>
              </a:rPr>
              <a:t>while</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statement or a </a:t>
            </a:r>
            <a:r>
              <a:rPr b="1" lang="en-GB" sz="2800" spc="-1" strike="noStrike">
                <a:solidFill>
                  <a:srgbClr val="e46c0a"/>
                </a:solidFill>
                <a:latin typeface="Calibri Light"/>
                <a:ea typeface="Calibri Light"/>
              </a:rPr>
              <a:t>for</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statement</a:t>
            </a:r>
            <a:endParaRPr b="0" lang="en-GB" sz="2800" spc="-1" strike="noStrike">
              <a:latin typeface="Arial"/>
            </a:endParaRPr>
          </a:p>
        </p:txBody>
      </p:sp>
      <p:sp>
        <p:nvSpPr>
          <p:cNvPr id="132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F102985-5772-40ED-A81D-E0750276A4F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25" name="CustomShape 4"/>
          <p:cNvSpPr/>
          <p:nvPr/>
        </p:nvSpPr>
        <p:spPr>
          <a:xfrm>
            <a:off x="1996200" y="5802840"/>
            <a:ext cx="6400080" cy="63864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Note: There is also the </a:t>
            </a:r>
            <a:r>
              <a:rPr b="1" lang="en-GB" sz="1800" spc="-1" strike="noStrike">
                <a:solidFill>
                  <a:srgbClr val="000000"/>
                </a:solidFill>
                <a:latin typeface="Calibri Light"/>
                <a:ea typeface="DejaVu Sans"/>
              </a:rPr>
              <a:t>do…while </a:t>
            </a:r>
            <a:r>
              <a:rPr b="0" lang="en-GB" sz="1800" spc="-1" strike="noStrike">
                <a:solidFill>
                  <a:srgbClr val="000000"/>
                </a:solidFill>
                <a:latin typeface="Calibri Light"/>
                <a:ea typeface="DejaVu Sans"/>
              </a:rPr>
              <a:t>statement, but we will leave it for you interest only.  </a:t>
            </a:r>
            <a:endParaRPr b="0" lang="en-GB" sz="1800" spc="-1" strike="noStrike">
              <a:latin typeface="Arial"/>
            </a:endParaRPr>
          </a:p>
        </p:txBody>
      </p:sp>
    </p:spTree>
  </p:cSld>
  <p:timing>
    <p:tnLst>
      <p:par>
        <p:cTn id="1415" dur="indefinite" restart="never" nodeType="tmRoot">
          <p:childTnLst>
            <p:seq>
              <p:cTn id="1416" dur="indefinite"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while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327" name="CustomShape 2"/>
          <p:cNvSpPr/>
          <p:nvPr/>
        </p:nvSpPr>
        <p:spPr>
          <a:xfrm>
            <a:off x="1777320" y="2013120"/>
            <a:ext cx="2808360" cy="9990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1" lang="en-GB" sz="2000" spc="-1" strike="noStrike">
                <a:solidFill>
                  <a:srgbClr val="e46c0a"/>
                </a:solidFill>
                <a:latin typeface="Calibri Light"/>
                <a:ea typeface="DejaVu Sans"/>
              </a:rPr>
              <a:t>loop condition</a:t>
            </a:r>
            <a:endParaRPr b="0" lang="en-GB" sz="2000" spc="-1" strike="noStrike">
              <a:latin typeface="Arial"/>
            </a:endParaRPr>
          </a:p>
        </p:txBody>
      </p:sp>
      <p:sp>
        <p:nvSpPr>
          <p:cNvPr id="1328" name="CustomShape 3"/>
          <p:cNvSpPr/>
          <p:nvPr/>
        </p:nvSpPr>
        <p:spPr>
          <a:xfrm>
            <a:off x="5981040" y="2171520"/>
            <a:ext cx="222696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1" lang="en-GB" sz="2000" spc="-1" strike="noStrike">
                <a:solidFill>
                  <a:srgbClr val="77933c"/>
                </a:solidFill>
                <a:latin typeface="Calibri Light"/>
                <a:ea typeface="DejaVu Sans"/>
              </a:rPr>
              <a:t>statement(s)</a:t>
            </a:r>
            <a:endParaRPr b="0" lang="en-GB" sz="2000" spc="-1" strike="noStrike">
              <a:latin typeface="Arial"/>
            </a:endParaRPr>
          </a:p>
        </p:txBody>
      </p:sp>
      <p:sp>
        <p:nvSpPr>
          <p:cNvPr id="1329" name="CustomShape 4"/>
          <p:cNvSpPr/>
          <p:nvPr/>
        </p:nvSpPr>
        <p:spPr>
          <a:xfrm>
            <a:off x="3181680" y="1248480"/>
            <a:ext cx="360" cy="7639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330" name="CustomShape 5"/>
          <p:cNvSpPr/>
          <p:nvPr/>
        </p:nvSpPr>
        <p:spPr>
          <a:xfrm flipV="1" rot="16200000">
            <a:off x="4943160" y="18360"/>
            <a:ext cx="390600" cy="39124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331" name="CustomShape 6"/>
          <p:cNvSpPr/>
          <p:nvPr/>
        </p:nvSpPr>
        <p:spPr>
          <a:xfrm>
            <a:off x="4401360" y="2204640"/>
            <a:ext cx="7203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true</a:t>
            </a:r>
            <a:endParaRPr b="0" lang="en-GB" sz="1800" spc="-1" strike="noStrike">
              <a:latin typeface="Arial"/>
            </a:endParaRPr>
          </a:p>
        </p:txBody>
      </p:sp>
      <p:sp>
        <p:nvSpPr>
          <p:cNvPr id="1332" name="CustomShape 7"/>
          <p:cNvSpPr/>
          <p:nvPr/>
        </p:nvSpPr>
        <p:spPr>
          <a:xfrm>
            <a:off x="3058200" y="2949120"/>
            <a:ext cx="80100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false</a:t>
            </a:r>
            <a:endParaRPr b="0" lang="en-GB" sz="1800" spc="-1" strike="noStrike">
              <a:latin typeface="Arial"/>
            </a:endParaRPr>
          </a:p>
        </p:txBody>
      </p:sp>
      <p:sp>
        <p:nvSpPr>
          <p:cNvPr id="1333" name="CustomShape 8"/>
          <p:cNvSpPr/>
          <p:nvPr/>
        </p:nvSpPr>
        <p:spPr>
          <a:xfrm>
            <a:off x="3181680" y="3012840"/>
            <a:ext cx="360" cy="56880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334" name="CustomShape 9"/>
          <p:cNvSpPr/>
          <p:nvPr/>
        </p:nvSpPr>
        <p:spPr>
          <a:xfrm flipV="1">
            <a:off x="4586400" y="2511360"/>
            <a:ext cx="139392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335" name="CustomShape 10"/>
          <p:cNvSpPr/>
          <p:nvPr/>
        </p:nvSpPr>
        <p:spPr>
          <a:xfrm>
            <a:off x="767880" y="3799440"/>
            <a:ext cx="3211920" cy="255636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70c0"/>
                </a:solidFill>
                <a:latin typeface="Calibri Light"/>
                <a:ea typeface="DejaVu Sans"/>
              </a:rPr>
              <a:t>while (</a:t>
            </a:r>
            <a:r>
              <a:rPr b="0" lang="en-GB" sz="2000" spc="-1" strike="noStrike">
                <a:solidFill>
                  <a:srgbClr val="e46c0a"/>
                </a:solidFill>
                <a:latin typeface="Calibri Light"/>
                <a:ea typeface="DejaVu Sans"/>
              </a:rPr>
              <a:t>condition</a:t>
            </a:r>
            <a:r>
              <a:rPr b="0" lang="en-GB" sz="2000" spc="-1" strike="noStrike">
                <a:solidFill>
                  <a:srgbClr val="0070c0"/>
                </a:solidFill>
                <a:latin typeface="Calibri Light"/>
                <a:ea typeface="DejaVu Sans"/>
              </a:rPr>
              <a:t>)  {  </a:t>
            </a:r>
            <a:b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statement_1</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statement_2</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statement_n</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endParaRPr b="0" lang="en-GB" sz="2000" spc="-1" strike="noStrike">
              <a:latin typeface="Arial"/>
            </a:endParaRPr>
          </a:p>
        </p:txBody>
      </p:sp>
      <p:sp>
        <p:nvSpPr>
          <p:cNvPr id="1336" name="CustomShape 11"/>
          <p:cNvSpPr/>
          <p:nvPr/>
        </p:nvSpPr>
        <p:spPr>
          <a:xfrm>
            <a:off x="4301280" y="3657600"/>
            <a:ext cx="4743360" cy="13903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The while statement controls whether to repeat a </a:t>
            </a:r>
            <a:r>
              <a:rPr b="0" lang="en-GB" sz="1800" spc="-1" strike="noStrike">
                <a:solidFill>
                  <a:srgbClr val="77933c"/>
                </a:solidFill>
                <a:latin typeface="Calibri Light"/>
                <a:ea typeface="DejaVu Sans"/>
              </a:rPr>
              <a:t>loop body</a:t>
            </a:r>
            <a:r>
              <a:rPr b="0" lang="en-GB" sz="1800" spc="-1" strike="noStrike">
                <a:solidFill>
                  <a:srgbClr val="000000"/>
                </a:solidFill>
                <a:latin typeface="Calibri Light"/>
                <a:ea typeface="DejaVu Sans"/>
              </a:rPr>
              <a:t> depending on a </a:t>
            </a:r>
            <a:r>
              <a:rPr b="0" lang="en-GB" sz="1800" spc="-1" strike="noStrike">
                <a:solidFill>
                  <a:srgbClr val="f79646"/>
                </a:solidFill>
                <a:latin typeface="Calibri Light"/>
                <a:ea typeface="DejaVu Sans"/>
              </a:rPr>
              <a:t>condition</a:t>
            </a:r>
            <a:r>
              <a:rPr b="0" lang="en-GB" sz="1800" spc="-1" strike="noStrike">
                <a:solidFill>
                  <a:srgbClr val="000000"/>
                </a:solidFill>
                <a:latin typeface="Calibri Light"/>
                <a:ea typeface="DejaVu Sans"/>
              </a:rPr>
              <a:t>.</a:t>
            </a:r>
            <a:br/>
            <a:r>
              <a:rPr b="1" lang="en-GB" sz="1800" spc="-1" strike="noStrike">
                <a:solidFill>
                  <a:srgbClr val="000000"/>
                </a:solidFill>
                <a:latin typeface="Calibri Light"/>
                <a:ea typeface="DejaVu Sans"/>
              </a:rPr>
              <a:t>Essentially, the </a:t>
            </a:r>
            <a:r>
              <a:rPr b="1" lang="en-GB" sz="1800" spc="-1" strike="noStrike">
                <a:solidFill>
                  <a:srgbClr val="77933c"/>
                </a:solidFill>
                <a:latin typeface="Calibri Light"/>
                <a:ea typeface="DejaVu Sans"/>
              </a:rPr>
              <a:t>loop body</a:t>
            </a:r>
            <a:r>
              <a:rPr b="1" lang="en-GB" sz="1800" spc="-1" strike="noStrike">
                <a:solidFill>
                  <a:srgbClr val="000000"/>
                </a:solidFill>
                <a:latin typeface="Calibri Light"/>
                <a:ea typeface="DejaVu Sans"/>
              </a:rPr>
              <a:t> is executed </a:t>
            </a:r>
            <a:r>
              <a:rPr b="1" lang="en-GB" sz="1800" spc="-1" strike="noStrike">
                <a:solidFill>
                  <a:srgbClr val="4bacc6"/>
                </a:solidFill>
                <a:latin typeface="Calibri Light"/>
                <a:ea typeface="DejaVu Sans"/>
              </a:rPr>
              <a:t>repeatedly</a:t>
            </a:r>
            <a:r>
              <a:rPr b="1" lang="en-GB" sz="1800" spc="-1" strike="noStrike">
                <a:solidFill>
                  <a:srgbClr val="000000"/>
                </a:solidFill>
                <a:latin typeface="Calibri Light"/>
                <a:ea typeface="DejaVu Sans"/>
              </a:rPr>
              <a:t> as long as </a:t>
            </a:r>
            <a:r>
              <a:rPr b="1" lang="en-GB" sz="1800" spc="-1" strike="noStrike">
                <a:solidFill>
                  <a:srgbClr val="f79646"/>
                </a:solidFill>
                <a:latin typeface="Calibri Light"/>
                <a:ea typeface="DejaVu Sans"/>
              </a:rPr>
              <a:t>condition is true</a:t>
            </a:r>
            <a:endParaRPr b="0" lang="en-GB" sz="1800" spc="-1" strike="noStrike">
              <a:latin typeface="Arial"/>
            </a:endParaRPr>
          </a:p>
        </p:txBody>
      </p:sp>
      <p:sp>
        <p:nvSpPr>
          <p:cNvPr id="1337" name="CustomShape 12"/>
          <p:cNvSpPr/>
          <p:nvPr/>
        </p:nvSpPr>
        <p:spPr>
          <a:xfrm>
            <a:off x="2073600" y="4134240"/>
            <a:ext cx="1390320" cy="1493280"/>
          </a:xfrm>
          <a:custGeom>
            <a:avLst/>
            <a:gdLst/>
            <a:ahLst/>
            <a:rect l="l" t="t" r="r" b="b"/>
            <a:pathLst>
              <a:path w="1390918" h="1493950">
                <a:moveTo>
                  <a:pt x="0" y="141668"/>
                </a:moveTo>
                <a:lnTo>
                  <a:pt x="0" y="1493950"/>
                </a:lnTo>
                <a:lnTo>
                  <a:pt x="1390918" y="1493950"/>
                </a:lnTo>
                <a:lnTo>
                  <a:pt x="1390918" y="0"/>
                </a:lnTo>
                <a:lnTo>
                  <a:pt x="888642" y="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1338" name="CustomShape 13"/>
          <p:cNvSpPr/>
          <p:nvPr/>
        </p:nvSpPr>
        <p:spPr>
          <a:xfrm>
            <a:off x="3493080" y="401832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1</a:t>
            </a:r>
            <a:endParaRPr b="0" lang="en-GB" sz="1400" spc="-1" strike="noStrike">
              <a:latin typeface="Arial"/>
            </a:endParaRPr>
          </a:p>
        </p:txBody>
      </p:sp>
      <p:sp>
        <p:nvSpPr>
          <p:cNvPr id="1339" name="CustomShape 14"/>
          <p:cNvSpPr/>
          <p:nvPr/>
        </p:nvSpPr>
        <p:spPr>
          <a:xfrm>
            <a:off x="509760" y="4189680"/>
            <a:ext cx="726480" cy="1798200"/>
          </a:xfrm>
          <a:custGeom>
            <a:avLst/>
            <a:gdLst/>
            <a:ahLst/>
            <a:rect l="l" t="t" r="r" b="b"/>
            <a:pathLst>
              <a:path w="727023" h="1798819">
                <a:moveTo>
                  <a:pt x="307298" y="0"/>
                </a:moveTo>
                <a:lnTo>
                  <a:pt x="307298" y="0"/>
                </a:lnTo>
                <a:lnTo>
                  <a:pt x="0" y="0"/>
                </a:lnTo>
                <a:lnTo>
                  <a:pt x="0" y="1798819"/>
                </a:lnTo>
                <a:lnTo>
                  <a:pt x="727023" y="1798819"/>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1340" name="CustomShape 15"/>
          <p:cNvSpPr/>
          <p:nvPr/>
        </p:nvSpPr>
        <p:spPr>
          <a:xfrm>
            <a:off x="600480" y="562824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2</a:t>
            </a:r>
            <a:endParaRPr b="0" lang="en-GB" sz="1400" spc="-1" strike="noStrike">
              <a:latin typeface="Arial"/>
            </a:endParaRPr>
          </a:p>
        </p:txBody>
      </p:sp>
      <p:sp>
        <p:nvSpPr>
          <p:cNvPr id="1341" name="CustomShape 16"/>
          <p:cNvSpPr/>
          <p:nvPr/>
        </p:nvSpPr>
        <p:spPr>
          <a:xfrm>
            <a:off x="4934160" y="546048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1</a:t>
            </a:r>
            <a:endParaRPr b="0" lang="en-GB" sz="1400" spc="-1" strike="noStrike">
              <a:latin typeface="Arial"/>
            </a:endParaRPr>
          </a:p>
        </p:txBody>
      </p:sp>
      <p:sp>
        <p:nvSpPr>
          <p:cNvPr id="1342" name="CustomShape 17"/>
          <p:cNvSpPr/>
          <p:nvPr/>
        </p:nvSpPr>
        <p:spPr>
          <a:xfrm>
            <a:off x="4934160" y="590616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2</a:t>
            </a:r>
            <a:endParaRPr b="0" lang="en-GB" sz="1400" spc="-1" strike="noStrike">
              <a:latin typeface="Arial"/>
            </a:endParaRPr>
          </a:p>
        </p:txBody>
      </p:sp>
      <p:sp>
        <p:nvSpPr>
          <p:cNvPr id="1343" name="CustomShape 18"/>
          <p:cNvSpPr/>
          <p:nvPr/>
        </p:nvSpPr>
        <p:spPr>
          <a:xfrm>
            <a:off x="4958640" y="5460480"/>
            <a:ext cx="40046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execution path when </a:t>
            </a:r>
            <a:r>
              <a:rPr b="0" lang="en-GB" sz="1600" spc="-1" strike="noStrike">
                <a:solidFill>
                  <a:srgbClr val="e46c0a"/>
                </a:solidFill>
                <a:latin typeface="Calibri Light"/>
                <a:ea typeface="DejaVu Sans"/>
              </a:rPr>
              <a:t>condition</a:t>
            </a:r>
            <a:r>
              <a:rPr b="0" lang="en-GB" sz="1600" spc="-1" strike="noStrike">
                <a:solidFill>
                  <a:srgbClr val="000000"/>
                </a:solidFill>
                <a:latin typeface="Calibri Light"/>
                <a:ea typeface="DejaVu Sans"/>
              </a:rPr>
              <a:t> is true</a:t>
            </a:r>
            <a:endParaRPr b="0" lang="en-GB" sz="1600" spc="-1" strike="noStrike">
              <a:latin typeface="Arial"/>
            </a:endParaRPr>
          </a:p>
        </p:txBody>
      </p:sp>
      <p:sp>
        <p:nvSpPr>
          <p:cNvPr id="1344" name="CustomShape 19"/>
          <p:cNvSpPr/>
          <p:nvPr/>
        </p:nvSpPr>
        <p:spPr>
          <a:xfrm>
            <a:off x="4918680" y="5921280"/>
            <a:ext cx="40716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execution path when </a:t>
            </a:r>
            <a:r>
              <a:rPr b="0" lang="en-GB" sz="1600" spc="-1" strike="noStrike">
                <a:solidFill>
                  <a:srgbClr val="e46c0a"/>
                </a:solidFill>
                <a:latin typeface="Calibri Light"/>
                <a:ea typeface="DejaVu Sans"/>
              </a:rPr>
              <a:t>condition</a:t>
            </a:r>
            <a:r>
              <a:rPr b="0" lang="en-GB" sz="1600" spc="-1" strike="noStrike">
                <a:solidFill>
                  <a:srgbClr val="000000"/>
                </a:solidFill>
                <a:latin typeface="Calibri Light"/>
                <a:ea typeface="DejaVu Sans"/>
              </a:rPr>
              <a:t> is false</a:t>
            </a:r>
            <a:endParaRPr b="0" lang="en-GB" sz="1600" spc="-1" strike="noStrike">
              <a:latin typeface="Arial"/>
            </a:endParaRPr>
          </a:p>
        </p:txBody>
      </p:sp>
      <p:sp>
        <p:nvSpPr>
          <p:cNvPr id="1345" name="CustomShape 20"/>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EEA0B28-09A8-4CA1-87C8-21D7688F4E1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46" name="CustomShape 21"/>
          <p:cNvSpPr/>
          <p:nvPr/>
        </p:nvSpPr>
        <p:spPr>
          <a:xfrm>
            <a:off x="7409880" y="1177200"/>
            <a:ext cx="275400" cy="889920"/>
          </a:xfrm>
          <a:custGeom>
            <a:avLst/>
            <a:gdLst/>
            <a:ahLst/>
            <a:rect l="l" t="t" r="r" b="b"/>
            <a:pathLst>
              <a:path w="276022" h="890640">
                <a:moveTo>
                  <a:pt x="276022" y="9191"/>
                </a:moveTo>
                <a:cubicBezTo>
                  <a:pt x="17902" y="-42982"/>
                  <a:pt x="-141361" y="110791"/>
                  <a:pt x="177169" y="890640"/>
                </a:cubicBezTo>
              </a:path>
            </a:pathLst>
          </a:custGeom>
          <a:noFill/>
          <a:ln>
            <a:round/>
            <a:tailEnd len="med" type="triangle" w="med"/>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
        <p:nvSpPr>
          <p:cNvPr id="1347" name="CustomShape 22"/>
          <p:cNvSpPr/>
          <p:nvPr/>
        </p:nvSpPr>
        <p:spPr>
          <a:xfrm>
            <a:off x="7561800" y="999000"/>
            <a:ext cx="1366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77933c"/>
                </a:solidFill>
                <a:latin typeface="Calibri Light"/>
                <a:ea typeface="DejaVu Sans"/>
              </a:rPr>
              <a:t>Loop body</a:t>
            </a:r>
            <a:endParaRPr b="0" lang="en-GB" sz="1800" spc="-1" strike="noStrike">
              <a:latin typeface="Arial"/>
            </a:endParaRPr>
          </a:p>
        </p:txBody>
      </p:sp>
    </p:spTree>
  </p:cSld>
  <p:timing>
    <p:tnLst>
      <p:par>
        <p:cTn id="1417" dur="indefinite" restart="never" nodeType="tmRoot">
          <p:childTnLst>
            <p:seq>
              <p:cTn id="1418" dur="indefinite" nodeType="mainSeq">
                <p:childTnLst>
                  <p:par>
                    <p:cTn id="1419" fill="hold">
                      <p:stCondLst>
                        <p:cond delay="indefinite"/>
                      </p:stCondLst>
                      <p:childTnLst>
                        <p:par>
                          <p:cTn id="1420" fill="hold">
                            <p:stCondLst>
                              <p:cond delay="0"/>
                            </p:stCondLst>
                            <p:childTnLst>
                              <p:par>
                                <p:cTn id="1421" nodeType="clickEffect" fill="hold" presetClass="entr" presetID="1">
                                  <p:stCondLst>
                                    <p:cond delay="0"/>
                                  </p:stCondLst>
                                  <p:childTnLst>
                                    <p:set>
                                      <p:cBhvr>
                                        <p:cTn id="1422" dur="1" fill="hold">
                                          <p:stCondLst>
                                            <p:cond delay="0"/>
                                          </p:stCondLst>
                                        </p:cTn>
                                        <p:tgtEl>
                                          <p:spTgt spid="1335"/>
                                        </p:tgtEl>
                                        <p:attrNameLst>
                                          <p:attrName>style.visibility</p:attrName>
                                        </p:attrNameLst>
                                      </p:cBhvr>
                                      <p:to>
                                        <p:strVal val="visible"/>
                                      </p:to>
                                    </p:set>
                                  </p:childTnLst>
                                </p:cTn>
                              </p:par>
                            </p:childTnLst>
                          </p:cTn>
                        </p:par>
                      </p:childTnLst>
                    </p:cTn>
                  </p:par>
                  <p:par>
                    <p:cTn id="1423" fill="hold">
                      <p:stCondLst>
                        <p:cond delay="indefinite"/>
                      </p:stCondLst>
                      <p:childTnLst>
                        <p:par>
                          <p:cTn id="1424" fill="hold">
                            <p:stCondLst>
                              <p:cond delay="0"/>
                            </p:stCondLst>
                            <p:childTnLst>
                              <p:par>
                                <p:cTn id="1425" nodeType="clickEffect" fill="hold" presetClass="entr" presetID="1">
                                  <p:stCondLst>
                                    <p:cond delay="0"/>
                                  </p:stCondLst>
                                  <p:childTnLst>
                                    <p:set>
                                      <p:cBhvr>
                                        <p:cTn id="1426" dur="1" fill="hold">
                                          <p:stCondLst>
                                            <p:cond delay="0"/>
                                          </p:stCondLst>
                                        </p:cTn>
                                        <p:tgtEl>
                                          <p:spTgt spid="1336"/>
                                        </p:tgtEl>
                                        <p:attrNameLst>
                                          <p:attrName>style.visibility</p:attrName>
                                        </p:attrNameLst>
                                      </p:cBhvr>
                                      <p:to>
                                        <p:strVal val="visible"/>
                                      </p:to>
                                    </p:set>
                                  </p:childTnLst>
                                </p:cTn>
                              </p:par>
                            </p:childTnLst>
                          </p:cTn>
                        </p:par>
                      </p:childTnLst>
                    </p:cTn>
                  </p:par>
                  <p:par>
                    <p:cTn id="1427" fill="hold">
                      <p:stCondLst>
                        <p:cond delay="indefinite"/>
                      </p:stCondLst>
                      <p:childTnLst>
                        <p:par>
                          <p:cTn id="1428" fill="hold">
                            <p:stCondLst>
                              <p:cond delay="0"/>
                            </p:stCondLst>
                            <p:childTnLst>
                              <p:par>
                                <p:cTn id="1429" nodeType="clickEffect" fill="hold" presetClass="entr" presetID="1">
                                  <p:stCondLst>
                                    <p:cond delay="0"/>
                                  </p:stCondLst>
                                  <p:childTnLst>
                                    <p:set>
                                      <p:cBhvr>
                                        <p:cTn id="1430" dur="1" fill="hold">
                                          <p:stCondLst>
                                            <p:cond delay="0"/>
                                          </p:stCondLst>
                                        </p:cTn>
                                        <p:tgtEl>
                                          <p:spTgt spid="1337"/>
                                        </p:tgtEl>
                                        <p:attrNameLst>
                                          <p:attrName>style.visibility</p:attrName>
                                        </p:attrNameLst>
                                      </p:cBhvr>
                                      <p:to>
                                        <p:strVal val="visible"/>
                                      </p:to>
                                    </p:set>
                                  </p:childTnLst>
                                </p:cTn>
                              </p:par>
                              <p:par>
                                <p:cTn id="1431" nodeType="withEffect" fill="hold" presetClass="entr" presetID="1">
                                  <p:stCondLst>
                                    <p:cond delay="0"/>
                                  </p:stCondLst>
                                  <p:childTnLst>
                                    <p:set>
                                      <p:cBhvr>
                                        <p:cTn id="1432" dur="1" fill="hold">
                                          <p:stCondLst>
                                            <p:cond delay="0"/>
                                          </p:stCondLst>
                                        </p:cTn>
                                        <p:tgtEl>
                                          <p:spTgt spid="1338"/>
                                        </p:tgtEl>
                                        <p:attrNameLst>
                                          <p:attrName>style.visibility</p:attrName>
                                        </p:attrNameLst>
                                      </p:cBhvr>
                                      <p:to>
                                        <p:strVal val="visible"/>
                                      </p:to>
                                    </p:set>
                                  </p:childTnLst>
                                </p:cTn>
                              </p:par>
                              <p:par>
                                <p:cTn id="1433" nodeType="withEffect" fill="hold" presetClass="entr" presetID="1">
                                  <p:stCondLst>
                                    <p:cond delay="0"/>
                                  </p:stCondLst>
                                  <p:childTnLst>
                                    <p:set>
                                      <p:cBhvr>
                                        <p:cTn id="1434" dur="1" fill="hold">
                                          <p:stCondLst>
                                            <p:cond delay="0"/>
                                          </p:stCondLst>
                                        </p:cTn>
                                        <p:tgtEl>
                                          <p:spTgt spid="1343"/>
                                        </p:tgtEl>
                                        <p:attrNameLst>
                                          <p:attrName>style.visibility</p:attrName>
                                        </p:attrNameLst>
                                      </p:cBhvr>
                                      <p:to>
                                        <p:strVal val="visible"/>
                                      </p:to>
                                    </p:set>
                                  </p:childTnLst>
                                </p:cTn>
                              </p:par>
                              <p:par>
                                <p:cTn id="1435" nodeType="withEffect" fill="hold" presetClass="entr" presetID="1">
                                  <p:stCondLst>
                                    <p:cond delay="0"/>
                                  </p:stCondLst>
                                  <p:childTnLst>
                                    <p:set>
                                      <p:cBhvr>
                                        <p:cTn id="1436" dur="1" fill="hold">
                                          <p:stCondLst>
                                            <p:cond delay="0"/>
                                          </p:stCondLst>
                                        </p:cTn>
                                        <p:tgtEl>
                                          <p:spTgt spid="1341"/>
                                        </p:tgtEl>
                                        <p:attrNameLst>
                                          <p:attrName>style.visibility</p:attrName>
                                        </p:attrNameLst>
                                      </p:cBhvr>
                                      <p:to>
                                        <p:strVal val="visible"/>
                                      </p:to>
                                    </p:set>
                                  </p:childTnLst>
                                </p:cTn>
                              </p:par>
                            </p:childTnLst>
                          </p:cTn>
                        </p:par>
                      </p:childTnLst>
                    </p:cTn>
                  </p:par>
                  <p:par>
                    <p:cTn id="1437" fill="hold">
                      <p:stCondLst>
                        <p:cond delay="indefinite"/>
                      </p:stCondLst>
                      <p:childTnLst>
                        <p:par>
                          <p:cTn id="1438" fill="hold">
                            <p:stCondLst>
                              <p:cond delay="0"/>
                            </p:stCondLst>
                            <p:childTnLst>
                              <p:par>
                                <p:cTn id="1439" nodeType="clickEffect" fill="hold" presetClass="entr" presetID="1">
                                  <p:stCondLst>
                                    <p:cond delay="0"/>
                                  </p:stCondLst>
                                  <p:childTnLst>
                                    <p:set>
                                      <p:cBhvr>
                                        <p:cTn id="1440" dur="1" fill="hold">
                                          <p:stCondLst>
                                            <p:cond delay="0"/>
                                          </p:stCondLst>
                                        </p:cTn>
                                        <p:tgtEl>
                                          <p:spTgt spid="1339"/>
                                        </p:tgtEl>
                                        <p:attrNameLst>
                                          <p:attrName>style.visibility</p:attrName>
                                        </p:attrNameLst>
                                      </p:cBhvr>
                                      <p:to>
                                        <p:strVal val="visible"/>
                                      </p:to>
                                    </p:set>
                                  </p:childTnLst>
                                </p:cTn>
                              </p:par>
                              <p:par>
                                <p:cTn id="1441" nodeType="withEffect" fill="hold" presetClass="entr" presetID="1">
                                  <p:stCondLst>
                                    <p:cond delay="0"/>
                                  </p:stCondLst>
                                  <p:childTnLst>
                                    <p:set>
                                      <p:cBhvr>
                                        <p:cTn id="1442" dur="1" fill="hold">
                                          <p:stCondLst>
                                            <p:cond delay="0"/>
                                          </p:stCondLst>
                                        </p:cTn>
                                        <p:tgtEl>
                                          <p:spTgt spid="1340"/>
                                        </p:tgtEl>
                                        <p:attrNameLst>
                                          <p:attrName>style.visibility</p:attrName>
                                        </p:attrNameLst>
                                      </p:cBhvr>
                                      <p:to>
                                        <p:strVal val="visible"/>
                                      </p:to>
                                    </p:set>
                                  </p:childTnLst>
                                </p:cTn>
                              </p:par>
                              <p:par>
                                <p:cTn id="1443" nodeType="withEffect" fill="hold" presetClass="entr" presetID="1">
                                  <p:stCondLst>
                                    <p:cond delay="0"/>
                                  </p:stCondLst>
                                  <p:childTnLst>
                                    <p:set>
                                      <p:cBhvr>
                                        <p:cTn id="1444" dur="1" fill="hold">
                                          <p:stCondLst>
                                            <p:cond delay="0"/>
                                          </p:stCondLst>
                                        </p:cTn>
                                        <p:tgtEl>
                                          <p:spTgt spid="1342"/>
                                        </p:tgtEl>
                                        <p:attrNameLst>
                                          <p:attrName>style.visibility</p:attrName>
                                        </p:attrNameLst>
                                      </p:cBhvr>
                                      <p:to>
                                        <p:strVal val="visible"/>
                                      </p:to>
                                    </p:set>
                                  </p:childTnLst>
                                </p:cTn>
                              </p:par>
                              <p:par>
                                <p:cTn id="1445" nodeType="withEffect" fill="hold" presetClass="entr" presetID="1">
                                  <p:stCondLst>
                                    <p:cond delay="0"/>
                                  </p:stCondLst>
                                  <p:childTnLst>
                                    <p:set>
                                      <p:cBhvr>
                                        <p:cTn id="1446" dur="1" fill="hold">
                                          <p:stCondLst>
                                            <p:cond delay="0"/>
                                          </p:stCondLst>
                                        </p:cTn>
                                        <p:tgtEl>
                                          <p:spTgt spid="134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while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349" name="CustomShape 2"/>
          <p:cNvSpPr/>
          <p:nvPr/>
        </p:nvSpPr>
        <p:spPr>
          <a:xfrm>
            <a:off x="286560" y="3749040"/>
            <a:ext cx="8583840" cy="247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When a while statement (aka </a:t>
            </a:r>
            <a:r>
              <a:rPr b="1" lang="en-GB" sz="2800" spc="-1" strike="noStrike">
                <a:solidFill>
                  <a:srgbClr val="e46c0a"/>
                </a:solidFill>
                <a:latin typeface="Calibri Light"/>
                <a:ea typeface="Calibri Light"/>
              </a:rPr>
              <a:t>while loop</a:t>
            </a:r>
            <a:r>
              <a:rPr b="0" lang="en-GB" sz="2800" spc="-1" strike="noStrike">
                <a:solidFill>
                  <a:srgbClr val="000000"/>
                </a:solidFill>
                <a:latin typeface="Calibri Light"/>
                <a:ea typeface="Calibri Light"/>
              </a:rPr>
              <a:t>) is executed, the </a:t>
            </a:r>
            <a:r>
              <a:rPr b="0" lang="en-GB" sz="2800" spc="-1" strike="noStrike">
                <a:solidFill>
                  <a:srgbClr val="e46c0a"/>
                </a:solidFill>
                <a:latin typeface="Calibri Light"/>
                <a:ea typeface="Calibri Light"/>
              </a:rPr>
              <a:t>condition</a:t>
            </a:r>
            <a:r>
              <a:rPr b="0" lang="en-GB" sz="2800" spc="-1" strike="noStrike">
                <a:solidFill>
                  <a:srgbClr val="000000"/>
                </a:solidFill>
                <a:latin typeface="Calibri Light"/>
                <a:ea typeface="Calibri Light"/>
              </a:rPr>
              <a:t> is evaluated</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If it returns </a:t>
            </a:r>
            <a:r>
              <a:rPr b="0" lang="en-GB" sz="2400" spc="-1" strike="noStrike">
                <a:solidFill>
                  <a:srgbClr val="4bacc6"/>
                </a:solidFill>
                <a:latin typeface="Calibri Light"/>
                <a:ea typeface="Calibri Light"/>
              </a:rPr>
              <a:t>true</a:t>
            </a:r>
            <a:r>
              <a:rPr b="0" lang="en-GB" sz="2400" spc="-1" strike="noStrike">
                <a:solidFill>
                  <a:srgbClr val="000000"/>
                </a:solidFill>
                <a:latin typeface="Calibri Light"/>
                <a:ea typeface="Calibri Light"/>
              </a:rPr>
              <a:t>, the loop body is </a:t>
            </a:r>
            <a:r>
              <a:rPr b="0" lang="en-GB" sz="2400" spc="-1" strike="noStrike">
                <a:solidFill>
                  <a:srgbClr val="4bacc6"/>
                </a:solidFill>
                <a:latin typeface="Calibri Light"/>
                <a:ea typeface="Calibri Light"/>
              </a:rPr>
              <a:t>executed once </a:t>
            </a:r>
            <a:r>
              <a:rPr b="0" lang="en-GB" sz="2400" spc="-1" strike="noStrike">
                <a:solidFill>
                  <a:srgbClr val="000000"/>
                </a:solidFill>
                <a:latin typeface="Calibri Light"/>
                <a:ea typeface="Calibri Light"/>
              </a:rPr>
              <a:t>(i.e., one iteration)</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If it returns </a:t>
            </a:r>
            <a:r>
              <a:rPr b="0" lang="en-GB" sz="2400" spc="-1" strike="noStrike">
                <a:solidFill>
                  <a:srgbClr val="4bacc6"/>
                </a:solidFill>
                <a:latin typeface="Calibri Light"/>
                <a:ea typeface="Calibri Light"/>
              </a:rPr>
              <a:t>false</a:t>
            </a:r>
            <a:r>
              <a:rPr b="0" lang="en-GB" sz="2400" spc="-1" strike="noStrike">
                <a:solidFill>
                  <a:srgbClr val="000000"/>
                </a:solidFill>
                <a:latin typeface="Calibri Light"/>
                <a:ea typeface="Calibri Light"/>
              </a:rPr>
              <a:t>, the loop </a:t>
            </a:r>
            <a:r>
              <a:rPr b="0" lang="en-GB" sz="2400" spc="-1" strike="noStrike">
                <a:solidFill>
                  <a:srgbClr val="4bacc6"/>
                </a:solidFill>
                <a:latin typeface="Calibri Light"/>
                <a:ea typeface="Calibri Light"/>
              </a:rPr>
              <a:t>ends</a:t>
            </a:r>
            <a:r>
              <a:rPr b="0" lang="en-GB" sz="2400" spc="-1" strike="noStrike">
                <a:solidFill>
                  <a:srgbClr val="000000"/>
                </a:solidFill>
                <a:latin typeface="Calibri Light"/>
                <a:ea typeface="Calibri Light"/>
              </a:rPr>
              <a:t> without executing its body</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After each iteration, </a:t>
            </a:r>
            <a:r>
              <a:rPr b="0" lang="en-GB" sz="2800" spc="-1" strike="noStrike">
                <a:solidFill>
                  <a:srgbClr val="f79646"/>
                </a:solidFill>
                <a:latin typeface="Calibri Light"/>
                <a:ea typeface="Calibri Light"/>
              </a:rPr>
              <a:t>condition</a:t>
            </a:r>
            <a:r>
              <a:rPr b="0" lang="en-GB" sz="2800" spc="-1" strike="noStrike">
                <a:solidFill>
                  <a:srgbClr val="000000"/>
                </a:solidFill>
                <a:latin typeface="Calibri Light"/>
                <a:ea typeface="Calibri Light"/>
              </a:rPr>
              <a:t> will be evaluated again and the process repeats</a:t>
            </a:r>
            <a:endParaRPr b="0" lang="en-GB" sz="2800" spc="-1" strike="noStrike">
              <a:latin typeface="Arial"/>
            </a:endParaRPr>
          </a:p>
        </p:txBody>
      </p:sp>
      <p:sp>
        <p:nvSpPr>
          <p:cNvPr id="1350" name="CustomShape 3"/>
          <p:cNvSpPr/>
          <p:nvPr/>
        </p:nvSpPr>
        <p:spPr>
          <a:xfrm>
            <a:off x="767880" y="1247400"/>
            <a:ext cx="3211920" cy="123660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while (</a:t>
            </a:r>
            <a:r>
              <a:rPr b="0" lang="en-GB" sz="2000" spc="-1" strike="noStrike">
                <a:solidFill>
                  <a:srgbClr val="e46c0a"/>
                </a:solidFill>
                <a:latin typeface="Calibri Light"/>
                <a:ea typeface="DejaVu Sans"/>
              </a:rPr>
              <a:t>condition</a:t>
            </a:r>
            <a:r>
              <a:rPr b="0" lang="en-GB" sz="2000" spc="-1" strike="noStrike">
                <a:solidFill>
                  <a:srgbClr val="0070c0"/>
                </a:solidFill>
                <a:latin typeface="Calibri Light"/>
                <a:ea typeface="DejaVu Sans"/>
              </a:rPr>
              <a:t>)   </a:t>
            </a:r>
            <a:b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endParaRPr b="0" lang="en-GB" sz="2000" spc="-1" strike="noStrike">
              <a:latin typeface="Arial"/>
            </a:endParaRPr>
          </a:p>
        </p:txBody>
      </p:sp>
      <p:sp>
        <p:nvSpPr>
          <p:cNvPr id="1351" name="CustomShape 4"/>
          <p:cNvSpPr/>
          <p:nvPr/>
        </p:nvSpPr>
        <p:spPr>
          <a:xfrm>
            <a:off x="4869360" y="1247400"/>
            <a:ext cx="3211920" cy="238356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while (</a:t>
            </a:r>
            <a:r>
              <a:rPr b="0" lang="en-GB" sz="2000" spc="-1" strike="noStrike">
                <a:solidFill>
                  <a:srgbClr val="e46c0a"/>
                </a:solidFill>
                <a:latin typeface="Calibri Light"/>
                <a:ea typeface="DejaVu Sans"/>
              </a:rPr>
              <a:t>condition</a:t>
            </a:r>
            <a:r>
              <a:rPr b="0" lang="en-GB" sz="2000" spc="-1" strike="noStrike">
                <a:solidFill>
                  <a:srgbClr val="0070c0"/>
                </a:solidFill>
                <a:latin typeface="Calibri Light"/>
                <a:ea typeface="DejaVu Sans"/>
              </a:rPr>
              <a:t>)  {  </a:t>
            </a:r>
            <a:b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statement_1</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statement_2</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statement_n</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endParaRPr b="0" lang="en-GB" sz="2000" spc="-1" strike="noStrike">
              <a:latin typeface="Arial"/>
            </a:endParaRPr>
          </a:p>
        </p:txBody>
      </p:sp>
      <p:sp>
        <p:nvSpPr>
          <p:cNvPr id="1352" name="CustomShape 5"/>
          <p:cNvSpPr/>
          <p:nvPr/>
        </p:nvSpPr>
        <p:spPr>
          <a:xfrm>
            <a:off x="2168280" y="2757960"/>
            <a:ext cx="2196720" cy="6919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loop body</a:t>
            </a:r>
            <a:endParaRPr b="0" lang="en-GB" sz="1800" spc="-1" strike="noStrike">
              <a:latin typeface="Arial"/>
            </a:endParaRPr>
          </a:p>
        </p:txBody>
      </p:sp>
      <p:sp>
        <p:nvSpPr>
          <p:cNvPr id="1353" name="CustomShape 6"/>
          <p:cNvSpPr/>
          <p:nvPr/>
        </p:nvSpPr>
        <p:spPr>
          <a:xfrm rot="10800000">
            <a:off x="4258800" y="3373200"/>
            <a:ext cx="807480" cy="66636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354" name="CustomShape 7"/>
          <p:cNvSpPr/>
          <p:nvPr/>
        </p:nvSpPr>
        <p:spPr>
          <a:xfrm>
            <a:off x="5337000" y="1975320"/>
            <a:ext cx="230040" cy="1025640"/>
          </a:xfrm>
          <a:prstGeom prst="leftBrace">
            <a:avLst>
              <a:gd name="adj1" fmla="val 57136"/>
              <a:gd name="adj2" fmla="val 50000"/>
            </a:avLst>
          </a:prstGeom>
          <a:noFill/>
          <a:ln>
            <a:roun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355" name="CustomShape 8"/>
          <p:cNvSpPr/>
          <p:nvPr/>
        </p:nvSpPr>
        <p:spPr>
          <a:xfrm flipV="1">
            <a:off x="4365360" y="2484360"/>
            <a:ext cx="829800" cy="61848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356" name="CustomShape 9"/>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E2A45D0-A755-45FB-9B0D-203A28A6770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447" dur="indefinite" restart="never" nodeType="tmRoot">
          <p:childTnLst>
            <p:seq>
              <p:cTn id="1448" dur="indefinite"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while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358"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FA18EC0-865F-4358-8474-9C0675F291E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59" name="CustomShape 3"/>
          <p:cNvSpPr/>
          <p:nvPr/>
        </p:nvSpPr>
        <p:spPr>
          <a:xfrm>
            <a:off x="667800" y="1563480"/>
            <a:ext cx="4764240" cy="464616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800" spc="-1" strike="noStrike">
                <a:solidFill>
                  <a:srgbClr val="000000"/>
                </a:solidFill>
                <a:latin typeface="Menlo"/>
                <a:ea typeface="Menlo"/>
              </a:rPr>
              <a:t>#include &lt;iostream&gt; </a:t>
            </a:r>
            <a:endParaRPr b="0" lang="en-GB" sz="1800" spc="-1" strike="noStrike">
              <a:latin typeface="Arial"/>
            </a:endParaRPr>
          </a:p>
          <a:p>
            <a:pPr>
              <a:lnSpc>
                <a:spcPts val="1800"/>
              </a:lnSpc>
            </a:pPr>
            <a:r>
              <a:rPr b="0" lang="en-GB" sz="1800" spc="-1" strike="noStrike">
                <a:solidFill>
                  <a:srgbClr val="000000"/>
                </a:solidFill>
                <a:latin typeface="Menlo"/>
                <a:ea typeface="Menlo"/>
              </a:rPr>
              <a:t>using namespace std;</a:t>
            </a:r>
            <a:endParaRPr b="0" lang="en-GB" sz="1800" spc="-1" strike="noStrike">
              <a:latin typeface="Arial"/>
            </a:endParaRPr>
          </a:p>
          <a:p>
            <a:pPr>
              <a:lnSpc>
                <a:spcPts val="1800"/>
              </a:lnSpc>
            </a:pPr>
            <a:r>
              <a:rPr b="0" lang="en-GB" sz="1800" spc="-1" strike="noStrike">
                <a:solidFill>
                  <a:srgbClr val="000000"/>
                </a:solidFill>
                <a:latin typeface="Menlo"/>
                <a:ea typeface="Menlo"/>
              </a:rPr>
              <a:t> </a:t>
            </a:r>
            <a:endParaRPr b="0" lang="en-GB" sz="1800" spc="-1" strike="noStrike">
              <a:latin typeface="Arial"/>
            </a:endParaRPr>
          </a:p>
          <a:p>
            <a:pPr>
              <a:lnSpc>
                <a:spcPts val="1800"/>
              </a:lnSpc>
            </a:pPr>
            <a:r>
              <a:rPr b="1" lang="en-GB" sz="1800" spc="-1" strike="noStrike">
                <a:solidFill>
                  <a:srgbClr val="000000"/>
                </a:solidFill>
                <a:latin typeface="Menlo"/>
                <a:ea typeface="Menlo"/>
              </a:rPr>
              <a:t>int</a:t>
            </a:r>
            <a:r>
              <a:rPr b="0" lang="en-GB" sz="1800" spc="-1" strike="noStrike">
                <a:solidFill>
                  <a:srgbClr val="000000"/>
                </a:solidFill>
                <a:latin typeface="Menlo"/>
                <a:ea typeface="Menlo"/>
              </a:rPr>
              <a:t> main()</a:t>
            </a:r>
            <a:endParaRPr b="0" lang="en-GB" sz="1800" spc="-1" strike="noStrike">
              <a:latin typeface="Arial"/>
            </a:endParaRPr>
          </a:p>
          <a:p>
            <a:pPr>
              <a:lnSpc>
                <a:spcPts val="1800"/>
              </a:lnSpc>
            </a:pPr>
            <a:r>
              <a:rPr b="0" lang="en-GB" sz="1800" spc="-1" strike="noStrike">
                <a:solidFill>
                  <a:srgbClr val="000000"/>
                </a:solidFill>
                <a:latin typeface="Menlo"/>
                <a:ea typeface="Menlo"/>
              </a:rPr>
              <a:t>{</a:t>
            </a:r>
            <a:endParaRPr b="0" lang="en-GB" sz="1800" spc="-1" strike="noStrike">
              <a:latin typeface="Arial"/>
            </a:endParaRPr>
          </a:p>
          <a:p>
            <a:pPr>
              <a:lnSpc>
                <a:spcPts val="1800"/>
              </a:lnSpc>
            </a:pPr>
            <a:r>
              <a:rPr b="0" lang="en-GB" sz="1800" spc="-1" strike="noStrike">
                <a:solidFill>
                  <a:srgbClr val="000000"/>
                </a:solidFill>
                <a:latin typeface="Menlo"/>
                <a:ea typeface="Menlo"/>
              </a:rPr>
              <a:t>  </a:t>
            </a:r>
            <a:r>
              <a:rPr b="1" lang="en-GB" sz="1800" spc="-1" strike="noStrike">
                <a:solidFill>
                  <a:srgbClr val="000000"/>
                </a:solidFill>
                <a:latin typeface="Menlo"/>
                <a:ea typeface="Menlo"/>
              </a:rPr>
              <a:t>int</a:t>
            </a:r>
            <a:r>
              <a:rPr b="0" lang="en-GB" sz="1800" spc="-1" strike="noStrike">
                <a:solidFill>
                  <a:srgbClr val="000000"/>
                </a:solidFill>
                <a:latin typeface="Menlo"/>
                <a:ea typeface="Menlo"/>
              </a:rPr>
              <a:t> answer = 0;</a:t>
            </a:r>
            <a:endParaRPr b="0" lang="en-GB" sz="1800" spc="-1" strike="noStrike">
              <a:latin typeface="Arial"/>
            </a:endParaRPr>
          </a:p>
          <a:p>
            <a:pPr>
              <a:lnSpc>
                <a:spcPts val="1800"/>
              </a:lnSpc>
            </a:pPr>
            <a:endParaRPr b="0" lang="en-GB" sz="1800" spc="-1" strike="noStrike">
              <a:latin typeface="Arial"/>
            </a:endParaRPr>
          </a:p>
          <a:p>
            <a:pPr>
              <a:lnSpc>
                <a:spcPts val="1800"/>
              </a:lnSpc>
            </a:pPr>
            <a:r>
              <a:rPr b="0" lang="en-GB" sz="1800" spc="-1" strike="noStrike">
                <a:solidFill>
                  <a:srgbClr val="000000"/>
                </a:solidFill>
                <a:latin typeface="Menlo"/>
                <a:ea typeface="Menlo"/>
              </a:rPr>
              <a:t>  </a:t>
            </a:r>
            <a:r>
              <a:rPr b="1" lang="en-GB" sz="1800" spc="-1" strike="noStrike">
                <a:solidFill>
                  <a:srgbClr val="e46c0a"/>
                </a:solidFill>
                <a:latin typeface="Menlo"/>
                <a:ea typeface="Menlo"/>
              </a:rPr>
              <a:t>while</a:t>
            </a:r>
            <a:r>
              <a:rPr b="0" lang="en-GB" sz="1800" spc="-1" strike="noStrike">
                <a:solidFill>
                  <a:srgbClr val="e46c0a"/>
                </a:solidFill>
                <a:latin typeface="Menlo"/>
                <a:ea typeface="Menlo"/>
              </a:rPr>
              <a:t> </a:t>
            </a:r>
            <a:r>
              <a:rPr b="0" lang="en-GB" sz="1800" spc="-1" strike="noStrike">
                <a:solidFill>
                  <a:srgbClr val="000000"/>
                </a:solidFill>
                <a:latin typeface="Menlo"/>
                <a:ea typeface="Menlo"/>
              </a:rPr>
              <a:t>(answer != 4) {</a:t>
            </a:r>
            <a:endParaRPr b="0" lang="en-GB" sz="1800" spc="-1" strike="noStrike">
              <a:latin typeface="Arial"/>
            </a:endParaRPr>
          </a:p>
          <a:p>
            <a:pPr>
              <a:lnSpc>
                <a:spcPts val="18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“2 * 2 = ”;</a:t>
            </a:r>
            <a:endParaRPr b="0" lang="en-GB" sz="1800" spc="-1" strike="noStrike">
              <a:latin typeface="Arial"/>
            </a:endParaRPr>
          </a:p>
          <a:p>
            <a:pPr>
              <a:lnSpc>
                <a:spcPts val="18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cin &gt;&gt; answer;</a:t>
            </a:r>
            <a:endParaRPr b="0" lang="en-GB" sz="1800" spc="-1" strike="noStrike">
              <a:latin typeface="Arial"/>
            </a:endParaRPr>
          </a:p>
          <a:p>
            <a:pPr>
              <a:lnSpc>
                <a:spcPts val="18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a:t>
            </a:r>
            <a:endParaRPr b="0" lang="en-GB" sz="1800" spc="-1" strike="noStrike">
              <a:latin typeface="Arial"/>
            </a:endParaRPr>
          </a:p>
          <a:p>
            <a:pPr>
              <a:lnSpc>
                <a:spcPts val="1800"/>
              </a:lnSpc>
            </a:pPr>
            <a:endParaRPr b="0" lang="en-GB" sz="1800" spc="-1" strike="noStrike">
              <a:latin typeface="Arial"/>
            </a:endParaRPr>
          </a:p>
          <a:p>
            <a:pPr>
              <a:lnSpc>
                <a:spcPts val="18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a:t>
            </a:r>
            <a:r>
              <a:rPr b="0" lang="en-GB" sz="1800" spc="-1" strike="noStrike">
                <a:solidFill>
                  <a:srgbClr val="8064a2"/>
                </a:solidFill>
                <a:latin typeface="Menlo"/>
                <a:ea typeface="Menlo"/>
              </a:rPr>
              <a:t>Correct</a:t>
            </a:r>
            <a:r>
              <a:rPr b="0" lang="en-GB" sz="1800" spc="-1" strike="noStrike">
                <a:solidFill>
                  <a:srgbClr val="000000"/>
                </a:solidFill>
                <a:latin typeface="Menlo"/>
                <a:ea typeface="Menlo"/>
              </a:rPr>
              <a:t>!” &lt;&lt; endl;</a:t>
            </a:r>
            <a:endParaRPr b="0" lang="en-GB" sz="1800" spc="-1" strike="noStrike">
              <a:latin typeface="Arial"/>
            </a:endParaRPr>
          </a:p>
          <a:p>
            <a:pPr>
              <a:lnSpc>
                <a:spcPts val="1800"/>
              </a:lnSpc>
            </a:pPr>
            <a:endParaRPr b="0" lang="en-GB" sz="1800" spc="-1" strike="noStrike">
              <a:latin typeface="Arial"/>
            </a:endParaRPr>
          </a:p>
          <a:p>
            <a:pPr>
              <a:lnSpc>
                <a:spcPts val="1800"/>
              </a:lnSpc>
            </a:pPr>
            <a:r>
              <a:rPr b="0" lang="en-GB" sz="1800" spc="-1" strike="noStrike">
                <a:solidFill>
                  <a:srgbClr val="000000"/>
                </a:solidFill>
                <a:latin typeface="Menlo"/>
                <a:ea typeface="Menlo"/>
              </a:rPr>
              <a:t>  </a:t>
            </a:r>
            <a:r>
              <a:rPr b="1" lang="en-GB" sz="1800" spc="-1" strike="noStrike">
                <a:solidFill>
                  <a:srgbClr val="000000"/>
                </a:solidFill>
                <a:latin typeface="Menlo"/>
                <a:ea typeface="Menlo"/>
              </a:rPr>
              <a:t>return</a:t>
            </a:r>
            <a:r>
              <a:rPr b="0" lang="en-GB" sz="1800" spc="-1" strike="noStrike">
                <a:solidFill>
                  <a:srgbClr val="000000"/>
                </a:solidFill>
                <a:latin typeface="Menlo"/>
                <a:ea typeface="Menlo"/>
              </a:rPr>
              <a:t> 0; </a:t>
            </a:r>
            <a:endParaRPr b="0" lang="en-GB" sz="1800" spc="-1" strike="noStrike">
              <a:latin typeface="Arial"/>
            </a:endParaRPr>
          </a:p>
          <a:p>
            <a:pPr>
              <a:lnSpc>
                <a:spcPts val="1800"/>
              </a:lnSpc>
            </a:pPr>
            <a:r>
              <a:rPr b="0" lang="en-GB" sz="1800" spc="-1" strike="noStrike">
                <a:solidFill>
                  <a:srgbClr val="000000"/>
                </a:solidFill>
                <a:latin typeface="Menlo"/>
                <a:ea typeface="Menlo"/>
              </a:rPr>
              <a:t>}</a:t>
            </a:r>
            <a:endParaRPr b="0" lang="en-GB" sz="1800" spc="-1" strike="noStrike">
              <a:latin typeface="Arial"/>
            </a:endParaRPr>
          </a:p>
        </p:txBody>
      </p:sp>
      <p:sp>
        <p:nvSpPr>
          <p:cNvPr id="1360" name="CustomShape 4"/>
          <p:cNvSpPr/>
          <p:nvPr/>
        </p:nvSpPr>
        <p:spPr>
          <a:xfrm>
            <a:off x="4178520" y="1361520"/>
            <a:ext cx="3856680" cy="75564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What does this program do?</a:t>
            </a:r>
            <a:endParaRPr b="0" lang="en-GB" sz="2400" spc="-1" strike="noStrike">
              <a:latin typeface="Arial"/>
            </a:endParaRPr>
          </a:p>
        </p:txBody>
      </p:sp>
      <p:sp>
        <p:nvSpPr>
          <p:cNvPr id="1361" name="CustomShape 5"/>
          <p:cNvSpPr/>
          <p:nvPr/>
        </p:nvSpPr>
        <p:spPr>
          <a:xfrm>
            <a:off x="4911120" y="2135160"/>
            <a:ext cx="3283200" cy="1186560"/>
          </a:xfrm>
          <a:prstGeom prst="rect">
            <a:avLst/>
          </a:prstGeom>
          <a:solidFill>
            <a:schemeClr val="accent2">
              <a:lumMod val="20000"/>
              <a:lumOff val="80000"/>
            </a:schemeClr>
          </a:solidFill>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Asks the user to answer 2 * 2 repeatedly until the user inputs the correct answer</a:t>
            </a:r>
            <a:endParaRPr b="0" lang="en-GB" sz="1800" spc="-1" strike="noStrike">
              <a:latin typeface="Arial"/>
            </a:endParaRPr>
          </a:p>
        </p:txBody>
      </p:sp>
      <p:sp>
        <p:nvSpPr>
          <p:cNvPr id="1362" name="CustomShape 6"/>
          <p:cNvSpPr/>
          <p:nvPr/>
        </p:nvSpPr>
        <p:spPr>
          <a:xfrm>
            <a:off x="4829400" y="3499920"/>
            <a:ext cx="3856680" cy="7556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What if the user keeps giving a wrong answer? </a:t>
            </a:r>
            <a:endParaRPr b="0" lang="en-GB" sz="2400" spc="-1" strike="noStrike">
              <a:latin typeface="Arial"/>
            </a:endParaRPr>
          </a:p>
        </p:txBody>
      </p:sp>
      <p:sp>
        <p:nvSpPr>
          <p:cNvPr id="1363" name="CustomShape 7"/>
          <p:cNvSpPr/>
          <p:nvPr/>
        </p:nvSpPr>
        <p:spPr>
          <a:xfrm>
            <a:off x="5564520" y="4278960"/>
            <a:ext cx="3283200" cy="637920"/>
          </a:xfrm>
          <a:prstGeom prst="rect">
            <a:avLst/>
          </a:prstGeom>
          <a:solidFill>
            <a:schemeClr val="accent2">
              <a:lumMod val="20000"/>
              <a:lumOff val="80000"/>
            </a:schemeClr>
          </a:solidFill>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The program will keep asking again.</a:t>
            </a:r>
            <a:endParaRPr b="0" lang="en-GB" sz="1800" spc="-1" strike="noStrike">
              <a:latin typeface="Arial"/>
            </a:endParaRPr>
          </a:p>
        </p:txBody>
      </p:sp>
    </p:spTree>
  </p:cSld>
  <p:timing>
    <p:tnLst>
      <p:par>
        <p:cTn id="1449" dur="indefinite" restart="never" nodeType="tmRoot">
          <p:childTnLst>
            <p:seq>
              <p:cTn id="1450" dur="indefinite" nodeType="mainSeq">
                <p:childTnLst>
                  <p:par>
                    <p:cTn id="1451" fill="hold">
                      <p:stCondLst>
                        <p:cond delay="indefinite"/>
                      </p:stCondLst>
                      <p:childTnLst>
                        <p:par>
                          <p:cTn id="1452" fill="hold">
                            <p:stCondLst>
                              <p:cond delay="0"/>
                            </p:stCondLst>
                            <p:childTnLst>
                              <p:par>
                                <p:cTn id="1453" nodeType="clickEffect" fill="hold" presetClass="entr" presetID="1">
                                  <p:stCondLst>
                                    <p:cond delay="0"/>
                                  </p:stCondLst>
                                  <p:childTnLst>
                                    <p:set>
                                      <p:cBhvr>
                                        <p:cTn id="1454" dur="1" fill="hold">
                                          <p:stCondLst>
                                            <p:cond delay="0"/>
                                          </p:stCondLst>
                                        </p:cTn>
                                        <p:tgtEl>
                                          <p:spTgt spid="1361"/>
                                        </p:tgtEl>
                                        <p:attrNameLst>
                                          <p:attrName>style.visibility</p:attrName>
                                        </p:attrNameLst>
                                      </p:cBhvr>
                                      <p:to>
                                        <p:strVal val="visible"/>
                                      </p:to>
                                    </p:set>
                                  </p:childTnLst>
                                </p:cTn>
                              </p:par>
                            </p:childTnLst>
                          </p:cTn>
                        </p:par>
                      </p:childTnLst>
                    </p:cTn>
                  </p:par>
                  <p:par>
                    <p:cTn id="1455" fill="hold">
                      <p:stCondLst>
                        <p:cond delay="indefinite"/>
                      </p:stCondLst>
                      <p:childTnLst>
                        <p:par>
                          <p:cTn id="1456" fill="hold">
                            <p:stCondLst>
                              <p:cond delay="0"/>
                            </p:stCondLst>
                            <p:childTnLst>
                              <p:par>
                                <p:cTn id="1457" nodeType="clickEffect" fill="hold" presetClass="entr" presetID="1">
                                  <p:stCondLst>
                                    <p:cond delay="0"/>
                                  </p:stCondLst>
                                  <p:childTnLst>
                                    <p:set>
                                      <p:cBhvr>
                                        <p:cTn id="1458" dur="1" fill="hold">
                                          <p:stCondLst>
                                            <p:cond delay="0"/>
                                          </p:stCondLst>
                                        </p:cTn>
                                        <p:tgtEl>
                                          <p:spTgt spid="1362"/>
                                        </p:tgtEl>
                                        <p:attrNameLst>
                                          <p:attrName>style.visibility</p:attrName>
                                        </p:attrNameLst>
                                      </p:cBhvr>
                                      <p:to>
                                        <p:strVal val="visible"/>
                                      </p:to>
                                    </p:set>
                                  </p:childTnLst>
                                </p:cTn>
                              </p:par>
                            </p:childTnLst>
                          </p:cTn>
                        </p:par>
                      </p:childTnLst>
                    </p:cTn>
                  </p:par>
                  <p:par>
                    <p:cTn id="1459" fill="hold">
                      <p:stCondLst>
                        <p:cond delay="indefinite"/>
                      </p:stCondLst>
                      <p:childTnLst>
                        <p:par>
                          <p:cTn id="1460" fill="hold">
                            <p:stCondLst>
                              <p:cond delay="0"/>
                            </p:stCondLst>
                            <p:childTnLst>
                              <p:par>
                                <p:cTn id="1461" nodeType="clickEffect" fill="hold" presetClass="entr" presetID="1">
                                  <p:stCondLst>
                                    <p:cond delay="0"/>
                                  </p:stCondLst>
                                  <p:childTnLst>
                                    <p:set>
                                      <p:cBhvr>
                                        <p:cTn id="1462" dur="1" fill="hold">
                                          <p:stCondLst>
                                            <p:cond delay="0"/>
                                          </p:stCondLst>
                                        </p:cTn>
                                        <p:tgtEl>
                                          <p:spTgt spid="136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Compiling and Execution</a:t>
            </a:r>
            <a:endParaRPr b="0" lang="en-GB" sz="4400" spc="-1" strike="noStrike">
              <a:latin typeface="Arial"/>
            </a:endParaRPr>
          </a:p>
        </p:txBody>
      </p:sp>
      <p:sp>
        <p:nvSpPr>
          <p:cNvPr id="160" name="CustomShape 2"/>
          <p:cNvSpPr/>
          <p:nvPr/>
        </p:nvSpPr>
        <p:spPr>
          <a:xfrm>
            <a:off x="457200" y="1600200"/>
            <a:ext cx="6497640" cy="49824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With the Atom editor (in X2Go)</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We need to install the gcc-make-run package so we can compile and execute a C/C++ program from within Atom</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To do so, in the Atom editor, choose “Packages” -&gt; “Settings View” -&gt; “Install Packages/Themes” from the menu, and search for the “gcc-make-run” package.</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Click “Install” and after installation is done, click on “Settings”</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Under Compiler Flags, put down </a:t>
            </a:r>
            <a:br/>
            <a:r>
              <a:rPr b="0" lang="en-GB" sz="2000" spc="-1" strike="noStrike">
                <a:solidFill>
                  <a:srgbClr val="000000"/>
                </a:solidFill>
                <a:latin typeface="Calibri Light"/>
                <a:ea typeface="Calibri Light"/>
              </a:rPr>
              <a:t>“-pedantic-errors -std=c++11”.</a:t>
            </a:r>
            <a:br/>
            <a:r>
              <a:rPr b="0" lang="en-GB" sz="2000" spc="-1" strike="noStrike">
                <a:solidFill>
                  <a:srgbClr val="000000"/>
                </a:solidFill>
                <a:latin typeface="Calibri Light"/>
                <a:ea typeface="Calibri Light"/>
              </a:rPr>
              <a:t>This is the compiler options that we would use.</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Under Terminal Start Command, put down</a:t>
            </a:r>
            <a:br/>
            <a:r>
              <a:rPr b="0" lang="en-GB" sz="2000" spc="-1" strike="noStrike">
                <a:solidFill>
                  <a:srgbClr val="000000"/>
                </a:solidFill>
                <a:latin typeface="Calibri Light"/>
                <a:ea typeface="Calibri Light"/>
              </a:rPr>
              <a:t>“gnome-terminal -t $title -x bash -c” so that </a:t>
            </a:r>
            <a:br/>
            <a:r>
              <a:rPr b="0" lang="en-GB" sz="2000" spc="-1" strike="noStrike">
                <a:solidFill>
                  <a:srgbClr val="000000"/>
                </a:solidFill>
                <a:latin typeface="Calibri Light"/>
                <a:ea typeface="Calibri Light"/>
              </a:rPr>
              <a:t>the terminal will fire up while executing </a:t>
            </a:r>
            <a:br/>
            <a:r>
              <a:rPr b="0" lang="en-GB" sz="2000" spc="-1" strike="noStrike">
                <a:solidFill>
                  <a:srgbClr val="000000"/>
                </a:solidFill>
                <a:latin typeface="Calibri Light"/>
                <a:ea typeface="Calibri Light"/>
              </a:rPr>
              <a:t>your program for standard I/O.</a:t>
            </a:r>
            <a:endParaRPr b="0" lang="en-GB" sz="2000" spc="-1" strike="noStrike">
              <a:latin typeface="Arial"/>
            </a:endParaRPr>
          </a:p>
        </p:txBody>
      </p:sp>
      <p:sp>
        <p:nvSpPr>
          <p:cNvPr id="16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645D63C-4A0E-4CC7-98A0-4FD132DA7EC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62" name="Picture 4" descr=""/>
          <p:cNvPicPr/>
          <p:nvPr/>
        </p:nvPicPr>
        <p:blipFill>
          <a:blip r:embed="rId1"/>
          <a:stretch/>
        </p:blipFill>
        <p:spPr>
          <a:xfrm>
            <a:off x="6810840" y="1214640"/>
            <a:ext cx="2205720" cy="1507320"/>
          </a:xfrm>
          <a:prstGeom prst="rect">
            <a:avLst/>
          </a:prstGeom>
          <a:ln>
            <a:noFill/>
          </a:ln>
        </p:spPr>
      </p:pic>
      <p:pic>
        <p:nvPicPr>
          <p:cNvPr id="163" name="Picture 5" descr=""/>
          <p:cNvPicPr/>
          <p:nvPr/>
        </p:nvPicPr>
        <p:blipFill>
          <a:blip r:embed="rId2"/>
          <a:stretch/>
        </p:blipFill>
        <p:spPr>
          <a:xfrm>
            <a:off x="6810840" y="2780640"/>
            <a:ext cx="2189160" cy="1642680"/>
          </a:xfrm>
          <a:prstGeom prst="rect">
            <a:avLst/>
          </a:prstGeom>
          <a:ln>
            <a:noFill/>
          </a:ln>
        </p:spPr>
      </p:pic>
      <p:pic>
        <p:nvPicPr>
          <p:cNvPr id="164" name="Picture 7" descr=""/>
          <p:cNvPicPr/>
          <p:nvPr/>
        </p:nvPicPr>
        <p:blipFill>
          <a:blip r:embed="rId3"/>
          <a:stretch/>
        </p:blipFill>
        <p:spPr>
          <a:xfrm>
            <a:off x="5617440" y="5500440"/>
            <a:ext cx="3399120" cy="768600"/>
          </a:xfrm>
          <a:prstGeom prst="rect">
            <a:avLst/>
          </a:prstGeom>
          <a:ln>
            <a:noFill/>
          </a:ln>
        </p:spPr>
      </p:pic>
      <p:pic>
        <p:nvPicPr>
          <p:cNvPr id="165" name="Picture 8" descr=""/>
          <p:cNvPicPr/>
          <p:nvPr/>
        </p:nvPicPr>
        <p:blipFill>
          <a:blip r:embed="rId4"/>
          <a:srcRect l="0" t="0" r="35188" b="0"/>
          <a:stretch/>
        </p:blipFill>
        <p:spPr>
          <a:xfrm>
            <a:off x="6086160" y="4502880"/>
            <a:ext cx="2913840" cy="9104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while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365"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5D8BB07-F8DE-4225-8D94-BE70ABB5A02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66" name="CustomShape 3"/>
          <p:cNvSpPr/>
          <p:nvPr/>
        </p:nvSpPr>
        <p:spPr>
          <a:xfrm>
            <a:off x="537840" y="1400040"/>
            <a:ext cx="8148240" cy="488592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90000"/>
              </a:lnSpc>
            </a:pPr>
            <a:r>
              <a:rPr b="0" lang="en-GB" sz="1600" spc="-1" strike="noStrike">
                <a:solidFill>
                  <a:srgbClr val="000000"/>
                </a:solidFill>
                <a:latin typeface="Menlo"/>
                <a:ea typeface="Menlo"/>
              </a:rPr>
              <a:t>#include &lt;iostream&gt; </a:t>
            </a:r>
            <a:endParaRPr b="0" lang="en-GB" sz="1600" spc="-1" strike="noStrike">
              <a:latin typeface="Arial"/>
            </a:endParaRPr>
          </a:p>
          <a:p>
            <a:pPr>
              <a:lnSpc>
                <a:spcPct val="90000"/>
              </a:lnSpc>
            </a:pPr>
            <a:r>
              <a:rPr b="0" lang="en-GB" sz="1600" spc="-1" strike="noStrike">
                <a:solidFill>
                  <a:srgbClr val="000000"/>
                </a:solidFill>
                <a:latin typeface="Menlo"/>
                <a:ea typeface="Menlo"/>
              </a:rPr>
              <a:t>using namespace std;</a:t>
            </a:r>
            <a:endParaRPr b="0" lang="en-GB" sz="1600" spc="-1" strike="noStrike">
              <a:latin typeface="Arial"/>
            </a:endParaRPr>
          </a:p>
          <a:p>
            <a:pPr>
              <a:lnSpc>
                <a:spcPct val="90000"/>
              </a:lnSpc>
            </a:pPr>
            <a:r>
              <a:rPr b="0" lang="en-GB" sz="1600" spc="-1" strike="noStrike">
                <a:solidFill>
                  <a:srgbClr val="000000"/>
                </a:solidFill>
                <a:latin typeface="Menlo"/>
                <a:ea typeface="Menlo"/>
              </a:rPr>
              <a:t> </a:t>
            </a:r>
            <a:endParaRPr b="0" lang="en-GB" sz="1600" spc="-1" strike="noStrike">
              <a:latin typeface="Arial"/>
            </a:endParaRPr>
          </a:p>
          <a:p>
            <a:pPr>
              <a:lnSpc>
                <a:spcPct val="90000"/>
              </a:lnSpc>
            </a:pP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main()</a:t>
            </a:r>
            <a:endParaRPr b="0" lang="en-GB" sz="1600" spc="-1" strike="noStrike">
              <a:latin typeface="Arial"/>
            </a:endParaRPr>
          </a:p>
          <a:p>
            <a:pPr>
              <a:lnSpc>
                <a:spcPct val="90000"/>
              </a:lnSpc>
            </a:pPr>
            <a:r>
              <a:rPr b="0" lang="en-GB" sz="1600" spc="-1" strike="noStrike">
                <a:solidFill>
                  <a:srgbClr val="000000"/>
                </a:solidFill>
                <a:latin typeface="Menlo"/>
                <a:ea typeface="Menlo"/>
              </a:rPr>
              <a:t>{</a:t>
            </a:r>
            <a:endParaRPr b="0" lang="en-GB" sz="1600" spc="-1" strike="noStrike">
              <a:latin typeface="Arial"/>
            </a:endParaRPr>
          </a:p>
          <a:p>
            <a:pPr>
              <a:lnSpc>
                <a:spcPct val="900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answer = 0;</a:t>
            </a:r>
            <a:endParaRPr b="0" lang="en-GB" sz="1600" spc="-1" strike="noStrike">
              <a:latin typeface="Arial"/>
            </a:endParaRPr>
          </a:p>
          <a:p>
            <a:pPr>
              <a:lnSpc>
                <a:spcPct val="900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a:t>
            </a:r>
            <a:r>
              <a:rPr b="1" lang="en-GB" sz="1600" spc="-1" strike="noStrike">
                <a:solidFill>
                  <a:srgbClr val="31859c"/>
                </a:solidFill>
                <a:latin typeface="Menlo"/>
                <a:ea typeface="Menlo"/>
              </a:rPr>
              <a:t>trials</a:t>
            </a:r>
            <a:r>
              <a:rPr b="0" lang="en-GB" sz="1600" spc="-1" strike="noStrike">
                <a:solidFill>
                  <a:srgbClr val="000000"/>
                </a:solidFill>
                <a:latin typeface="Menlo"/>
                <a:ea typeface="Menlo"/>
              </a:rPr>
              <a:t> = 0;</a:t>
            </a:r>
            <a:endParaRPr b="0" lang="en-GB" sz="1600" spc="-1" strike="noStrike">
              <a:latin typeface="Arial"/>
            </a:endParaRPr>
          </a:p>
          <a:p>
            <a:pPr>
              <a:lnSpc>
                <a:spcPct val="90000"/>
              </a:lnSpc>
            </a:pPr>
            <a:endParaRPr b="0" lang="en-GB" sz="1600" spc="-1" strike="noStrike">
              <a:latin typeface="Arial"/>
            </a:endParaRPr>
          </a:p>
          <a:p>
            <a:pPr>
              <a:lnSpc>
                <a:spcPct val="90000"/>
              </a:lnSpc>
            </a:pPr>
            <a:r>
              <a:rPr b="0" lang="en-GB" sz="1600" spc="-1" strike="noStrike">
                <a:solidFill>
                  <a:srgbClr val="000000"/>
                </a:solidFill>
                <a:latin typeface="Menlo"/>
                <a:ea typeface="Menlo"/>
              </a:rPr>
              <a:t>  </a:t>
            </a:r>
            <a:r>
              <a:rPr b="1" lang="en-GB" sz="1600" spc="-1" strike="noStrike">
                <a:solidFill>
                  <a:srgbClr val="e46c0a"/>
                </a:solidFill>
                <a:latin typeface="Menlo"/>
                <a:ea typeface="Menlo"/>
              </a:rPr>
              <a:t>while</a:t>
            </a:r>
            <a:r>
              <a:rPr b="0" lang="en-GB" sz="1600" spc="-1" strike="noStrike">
                <a:solidFill>
                  <a:srgbClr val="e46c0a"/>
                </a:solidFill>
                <a:latin typeface="Menlo"/>
                <a:ea typeface="Menlo"/>
              </a:rPr>
              <a:t> </a:t>
            </a:r>
            <a:r>
              <a:rPr b="0" lang="en-GB" sz="1600" spc="-1" strike="noStrike">
                <a:solidFill>
                  <a:srgbClr val="000000"/>
                </a:solidFill>
                <a:latin typeface="Menlo"/>
                <a:ea typeface="Menlo"/>
              </a:rPr>
              <a:t>(answer != 4) {</a:t>
            </a:r>
            <a:endParaRPr b="0" lang="en-GB" sz="1600" spc="-1" strike="noStrike">
              <a:latin typeface="Arial"/>
            </a:endParaRPr>
          </a:p>
          <a:p>
            <a:pPr>
              <a:lnSpc>
                <a:spcPct val="9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“2 * 2 = ”;</a:t>
            </a:r>
            <a:endParaRPr b="0" lang="en-GB" sz="1600" spc="-1" strike="noStrike">
              <a:latin typeface="Arial"/>
            </a:endParaRPr>
          </a:p>
          <a:p>
            <a:pPr>
              <a:lnSpc>
                <a:spcPct val="9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cin &gt;&gt; answer;</a:t>
            </a:r>
            <a:endParaRPr b="0" lang="en-GB" sz="1600" spc="-1" strike="noStrike">
              <a:latin typeface="Arial"/>
            </a:endParaRPr>
          </a:p>
          <a:p>
            <a:pPr>
              <a:lnSpc>
                <a:spcPct val="90000"/>
              </a:lnSpc>
            </a:pPr>
            <a:r>
              <a:rPr b="1" lang="en-GB" sz="1600" spc="-1" strike="noStrike">
                <a:solidFill>
                  <a:srgbClr val="31859c"/>
                </a:solidFill>
                <a:latin typeface="Menlo"/>
                <a:ea typeface="Menlo"/>
              </a:rPr>
              <a:t>    </a:t>
            </a:r>
            <a:r>
              <a:rPr b="1" lang="en-GB" sz="1600" spc="-1" strike="noStrike">
                <a:solidFill>
                  <a:srgbClr val="31859c"/>
                </a:solidFill>
                <a:latin typeface="Menlo"/>
                <a:ea typeface="Menlo"/>
              </a:rPr>
              <a:t>trials</a:t>
            </a:r>
            <a:r>
              <a:rPr b="0" lang="en-GB" sz="1600" spc="-1" strike="noStrike">
                <a:solidFill>
                  <a:srgbClr val="000000"/>
                </a:solidFill>
                <a:latin typeface="Menlo"/>
                <a:ea typeface="Menlo"/>
              </a:rPr>
              <a:t>++;</a:t>
            </a:r>
            <a:endParaRPr b="0" lang="en-GB" sz="1600" spc="-1" strike="noStrike">
              <a:latin typeface="Arial"/>
            </a:endParaRPr>
          </a:p>
          <a:p>
            <a:pPr>
              <a:lnSpc>
                <a:spcPct val="9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a:t>
            </a:r>
            <a:endParaRPr b="0" lang="en-GB" sz="1600" spc="-1" strike="noStrike">
              <a:latin typeface="Arial"/>
            </a:endParaRPr>
          </a:p>
          <a:p>
            <a:pPr>
              <a:lnSpc>
                <a:spcPct val="90000"/>
              </a:lnSpc>
            </a:pPr>
            <a:endParaRPr b="0" lang="en-GB" sz="1600" spc="-1" strike="noStrike">
              <a:latin typeface="Arial"/>
            </a:endParaRPr>
          </a:p>
          <a:p>
            <a:pPr>
              <a:lnSpc>
                <a:spcPct val="9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Correct!</a:t>
            </a:r>
            <a:r>
              <a:rPr b="0" lang="en-GB" sz="1600" spc="-1" strike="noStrike">
                <a:solidFill>
                  <a:srgbClr val="000000"/>
                </a:solidFill>
                <a:latin typeface="Menlo"/>
                <a:ea typeface="Menlo"/>
              </a:rPr>
              <a:t>” &lt;&lt; endl;</a:t>
            </a:r>
            <a:endParaRPr b="0" lang="en-GB" sz="1600" spc="-1" strike="noStrike">
              <a:latin typeface="Arial"/>
            </a:endParaRPr>
          </a:p>
          <a:p>
            <a:pPr>
              <a:lnSpc>
                <a:spcPct val="9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You’ve tried </a:t>
            </a:r>
            <a:r>
              <a:rPr b="0" lang="en-GB" sz="1600" spc="-1" strike="noStrike">
                <a:solidFill>
                  <a:srgbClr val="000000"/>
                </a:solidFill>
                <a:latin typeface="Menlo"/>
                <a:ea typeface="Menlo"/>
              </a:rPr>
              <a:t>” &lt;&lt; </a:t>
            </a:r>
            <a:r>
              <a:rPr b="1" lang="en-GB" sz="1600" spc="-1" strike="noStrike">
                <a:solidFill>
                  <a:srgbClr val="31859c"/>
                </a:solidFill>
                <a:latin typeface="Menlo"/>
                <a:ea typeface="Menlo"/>
              </a:rPr>
              <a:t>trials </a:t>
            </a:r>
            <a:r>
              <a:rPr b="0" lang="en-GB" sz="1600" spc="-1" strike="noStrike">
                <a:solidFill>
                  <a:srgbClr val="000000"/>
                </a:solidFill>
                <a:latin typeface="Menlo"/>
                <a:ea typeface="Menlo"/>
              </a:rPr>
              <a:t>&lt;&lt; “</a:t>
            </a:r>
            <a:r>
              <a:rPr b="0" lang="en-GB" sz="1600" spc="-1" strike="noStrike">
                <a:solidFill>
                  <a:srgbClr val="8064a2"/>
                </a:solidFill>
                <a:latin typeface="Menlo"/>
                <a:ea typeface="Menlo"/>
              </a:rPr>
              <a:t> times.</a:t>
            </a:r>
            <a:r>
              <a:rPr b="0" lang="en-GB" sz="1600" spc="-1" strike="noStrike">
                <a:solidFill>
                  <a:srgbClr val="000000"/>
                </a:solidFill>
                <a:latin typeface="Menlo"/>
                <a:ea typeface="Menlo"/>
              </a:rPr>
              <a:t>” &lt;&lt; endl;</a:t>
            </a:r>
            <a:endParaRPr b="0" lang="en-GB" sz="1600" spc="-1" strike="noStrike">
              <a:latin typeface="Arial"/>
            </a:endParaRPr>
          </a:p>
          <a:p>
            <a:pPr>
              <a:lnSpc>
                <a:spcPct val="90000"/>
              </a:lnSpc>
            </a:pPr>
            <a:endParaRPr b="0" lang="en-GB" sz="1600" spc="-1" strike="noStrike">
              <a:latin typeface="Arial"/>
            </a:endParaRPr>
          </a:p>
          <a:p>
            <a:pPr>
              <a:lnSpc>
                <a:spcPct val="900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return</a:t>
            </a:r>
            <a:r>
              <a:rPr b="0" lang="en-GB" sz="1600" spc="-1" strike="noStrike">
                <a:solidFill>
                  <a:srgbClr val="000000"/>
                </a:solidFill>
                <a:latin typeface="Menlo"/>
                <a:ea typeface="Menlo"/>
              </a:rPr>
              <a:t> 0; </a:t>
            </a:r>
            <a:endParaRPr b="0" lang="en-GB" sz="1600" spc="-1" strike="noStrike">
              <a:latin typeface="Arial"/>
            </a:endParaRPr>
          </a:p>
          <a:p>
            <a:pPr>
              <a:lnSpc>
                <a:spcPct val="90000"/>
              </a:lnSpc>
            </a:pPr>
            <a:r>
              <a:rPr b="0" lang="en-GB" sz="1600" spc="-1" strike="noStrike">
                <a:solidFill>
                  <a:srgbClr val="000000"/>
                </a:solidFill>
                <a:latin typeface="Menlo"/>
                <a:ea typeface="Menlo"/>
              </a:rPr>
              <a:t>}</a:t>
            </a:r>
            <a:endParaRPr b="0" lang="en-GB" sz="1600" spc="-1" strike="noStrike">
              <a:latin typeface="Arial"/>
            </a:endParaRPr>
          </a:p>
        </p:txBody>
      </p:sp>
      <p:sp>
        <p:nvSpPr>
          <p:cNvPr id="1367" name="CustomShape 4"/>
          <p:cNvSpPr/>
          <p:nvPr/>
        </p:nvSpPr>
        <p:spPr>
          <a:xfrm>
            <a:off x="4572000" y="1244520"/>
            <a:ext cx="4244040" cy="198396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ormAutofit/>
          </a:bodyPr>
          <a:p>
            <a:pPr>
              <a:lnSpc>
                <a:spcPct val="100000"/>
              </a:lnSpc>
              <a:spcBef>
                <a:spcPts val="479"/>
              </a:spcBef>
            </a:pPr>
            <a:r>
              <a:rPr b="0" lang="en-GB" sz="2400" spc="-1" strike="noStrike">
                <a:solidFill>
                  <a:srgbClr val="000000"/>
                </a:solidFill>
                <a:latin typeface="Calibri Light"/>
                <a:ea typeface="Calibri Light"/>
              </a:rPr>
              <a:t>We may use a loop variable (or </a:t>
            </a:r>
            <a:r>
              <a:rPr b="1" lang="en-GB" sz="2400" spc="-1" strike="noStrike">
                <a:solidFill>
                  <a:srgbClr val="e46c0a"/>
                </a:solidFill>
                <a:latin typeface="Calibri Light"/>
                <a:ea typeface="Calibri Light"/>
              </a:rPr>
              <a:t>counter</a:t>
            </a:r>
            <a:r>
              <a:rPr b="0" lang="en-GB" sz="2400" spc="-1" strike="noStrike">
                <a:solidFill>
                  <a:srgbClr val="000000"/>
                </a:solidFill>
                <a:latin typeface="Calibri Light"/>
                <a:ea typeface="Calibri Light"/>
              </a:rPr>
              <a:t>), which is of </a:t>
            </a:r>
            <a:r>
              <a:rPr b="0" lang="en-GB" sz="2400" spc="-1" strike="noStrike">
                <a:solidFill>
                  <a:srgbClr val="77933c"/>
                </a:solidFill>
                <a:latin typeface="Calibri Light"/>
                <a:ea typeface="Calibri Light"/>
              </a:rPr>
              <a:t>integer</a:t>
            </a:r>
            <a:r>
              <a:rPr b="0" lang="en-GB" sz="2400" spc="-1" strike="noStrike">
                <a:solidFill>
                  <a:srgbClr val="000000"/>
                </a:solidFill>
                <a:latin typeface="Calibri Light"/>
                <a:ea typeface="Calibri Light"/>
              </a:rPr>
              <a:t> type, to count the number of iteration (i.e., how many times the loop body is executed).</a:t>
            </a:r>
            <a:endParaRPr b="0" lang="en-GB" sz="2400" spc="-1" strike="noStrike">
              <a:latin typeface="Arial"/>
            </a:endParaRPr>
          </a:p>
        </p:txBody>
      </p:sp>
      <p:sp>
        <p:nvSpPr>
          <p:cNvPr id="1368" name="CustomShape 5"/>
          <p:cNvSpPr/>
          <p:nvPr/>
        </p:nvSpPr>
        <p:spPr>
          <a:xfrm>
            <a:off x="4976640" y="3326040"/>
            <a:ext cx="3990600" cy="4532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nchor="ctr"/>
          <a:p>
            <a:pPr>
              <a:lnSpc>
                <a:spcPct val="100000"/>
              </a:lnSpc>
              <a:spcBef>
                <a:spcPts val="320"/>
              </a:spcBef>
            </a:pPr>
            <a:r>
              <a:rPr b="0" lang="en-GB" sz="1600" spc="-1" strike="noStrike">
                <a:solidFill>
                  <a:srgbClr val="000000"/>
                </a:solidFill>
                <a:latin typeface="Calibri Light"/>
                <a:ea typeface="Avenir Next Condensed"/>
              </a:rPr>
              <a:t>What is the loop variable in this example?</a:t>
            </a:r>
            <a:endParaRPr b="0" lang="en-GB" sz="1600" spc="-1" strike="noStrike">
              <a:latin typeface="Arial"/>
            </a:endParaRPr>
          </a:p>
        </p:txBody>
      </p:sp>
      <p:sp>
        <p:nvSpPr>
          <p:cNvPr id="1369" name="CustomShape 6"/>
          <p:cNvSpPr/>
          <p:nvPr/>
        </p:nvSpPr>
        <p:spPr>
          <a:xfrm>
            <a:off x="5960160" y="3708720"/>
            <a:ext cx="1322640" cy="45324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nchor="ctr">
            <a:normAutofit/>
          </a:bodyPr>
          <a:p>
            <a:pPr algn="ctr">
              <a:lnSpc>
                <a:spcPct val="100000"/>
              </a:lnSpc>
              <a:spcBef>
                <a:spcPts val="281"/>
              </a:spcBef>
            </a:pPr>
            <a:r>
              <a:rPr b="1" lang="en-GB" sz="1400" spc="-1" strike="noStrike">
                <a:solidFill>
                  <a:srgbClr val="31859c"/>
                </a:solidFill>
                <a:latin typeface="Menlo"/>
                <a:ea typeface="Menlo"/>
              </a:rPr>
              <a:t>trials</a:t>
            </a:r>
            <a:endParaRPr b="0" lang="en-GB" sz="1400" spc="-1" strike="noStrike">
              <a:latin typeface="Arial"/>
            </a:endParaRPr>
          </a:p>
        </p:txBody>
      </p:sp>
    </p:spTree>
  </p:cSld>
  <p:timing>
    <p:tnLst>
      <p:par>
        <p:cTn id="1463" dur="indefinite" restart="never" nodeType="tmRoot">
          <p:childTnLst>
            <p:seq>
              <p:cTn id="1464" dur="indefinite" nodeType="mainSeq">
                <p:childTnLst>
                  <p:par>
                    <p:cTn id="1465" fill="hold">
                      <p:stCondLst>
                        <p:cond delay="indefinite"/>
                      </p:stCondLst>
                      <p:childTnLst>
                        <p:par>
                          <p:cTn id="1466" fill="hold">
                            <p:stCondLst>
                              <p:cond delay="0"/>
                            </p:stCondLst>
                            <p:childTnLst>
                              <p:par>
                                <p:cTn id="1467" nodeType="clickEffect" fill="hold" presetClass="entr" presetID="1">
                                  <p:stCondLst>
                                    <p:cond delay="0"/>
                                  </p:stCondLst>
                                  <p:childTnLst>
                                    <p:set>
                                      <p:cBhvr>
                                        <p:cTn id="1468" dur="1" fill="hold">
                                          <p:stCondLst>
                                            <p:cond delay="0"/>
                                          </p:stCondLst>
                                        </p:cTn>
                                        <p:tgtEl>
                                          <p:spTgt spid="1368"/>
                                        </p:tgtEl>
                                        <p:attrNameLst>
                                          <p:attrName>style.visibility</p:attrName>
                                        </p:attrNameLst>
                                      </p:cBhvr>
                                      <p:to>
                                        <p:strVal val="visible"/>
                                      </p:to>
                                    </p:set>
                                  </p:childTnLst>
                                </p:cTn>
                              </p:par>
                            </p:childTnLst>
                          </p:cTn>
                        </p:par>
                      </p:childTnLst>
                    </p:cTn>
                  </p:par>
                  <p:par>
                    <p:cTn id="1469" fill="hold">
                      <p:stCondLst>
                        <p:cond delay="indefinite"/>
                      </p:stCondLst>
                      <p:childTnLst>
                        <p:par>
                          <p:cTn id="1470" fill="hold">
                            <p:stCondLst>
                              <p:cond delay="0"/>
                            </p:stCondLst>
                            <p:childTnLst>
                              <p:par>
                                <p:cTn id="1471" nodeType="clickEffect" fill="hold" presetClass="entr" presetID="1">
                                  <p:stCondLst>
                                    <p:cond delay="0"/>
                                  </p:stCondLst>
                                  <p:childTnLst>
                                    <p:set>
                                      <p:cBhvr>
                                        <p:cTn id="1472" dur="1" fill="hold">
                                          <p:stCondLst>
                                            <p:cond delay="0"/>
                                          </p:stCondLst>
                                        </p:cTn>
                                        <p:tgtEl>
                                          <p:spTgt spid="13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while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371" name="CustomShape 2"/>
          <p:cNvSpPr/>
          <p:nvPr/>
        </p:nvSpPr>
        <p:spPr>
          <a:xfrm>
            <a:off x="297000" y="1284840"/>
            <a:ext cx="6464520" cy="415188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599"/>
              </a:lnSpc>
            </a:pPr>
            <a:r>
              <a:rPr b="0" lang="en-GB" sz="1400" spc="-1" strike="noStrike">
                <a:solidFill>
                  <a:srgbClr val="000000"/>
                </a:solidFill>
                <a:latin typeface="Menlo"/>
                <a:ea typeface="Menlo"/>
              </a:rPr>
              <a:t>#include &lt;iostream&gt; </a:t>
            </a:r>
            <a:endParaRPr b="0" lang="en-GB" sz="1400" spc="-1" strike="noStrike">
              <a:latin typeface="Arial"/>
            </a:endParaRPr>
          </a:p>
          <a:p>
            <a:pPr>
              <a:lnSpc>
                <a:spcPts val="1599"/>
              </a:lnSpc>
            </a:pPr>
            <a:r>
              <a:rPr b="0" lang="en-GB" sz="1400" spc="-1" strike="noStrike">
                <a:solidFill>
                  <a:srgbClr val="000000"/>
                </a:solidFill>
                <a:latin typeface="Menlo"/>
                <a:ea typeface="Menlo"/>
              </a:rPr>
              <a:t>using namespace std;</a:t>
            </a:r>
            <a:endParaRPr b="0" lang="en-GB" sz="1400" spc="-1" strike="noStrike">
              <a:latin typeface="Arial"/>
            </a:endParaRPr>
          </a:p>
          <a:p>
            <a:pPr>
              <a:lnSpc>
                <a:spcPts val="1599"/>
              </a:lnSpc>
            </a:pP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main()</a:t>
            </a:r>
            <a:endParaRPr b="0" lang="en-GB" sz="1400" spc="-1" strike="noStrike">
              <a:latin typeface="Arial"/>
            </a:endParaRPr>
          </a:p>
          <a:p>
            <a:pPr>
              <a:lnSpc>
                <a:spcPts val="1599"/>
              </a:lnSpc>
            </a:pPr>
            <a:r>
              <a:rPr b="0" lang="en-GB" sz="1400" spc="-1" strike="noStrike">
                <a:solidFill>
                  <a:srgbClr val="000000"/>
                </a:solidFill>
                <a:latin typeface="Menlo"/>
                <a:ea typeface="Menlo"/>
              </a:rPr>
              <a:t>{</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x = 0, total = 0;</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Enter a negative num to end.</a:t>
            </a:r>
            <a:r>
              <a:rPr b="0" lang="en-GB" sz="1400" spc="-1" strike="noStrike">
                <a:solidFill>
                  <a:srgbClr val="000000"/>
                </a:solidFill>
                <a:latin typeface="Menlo"/>
                <a:ea typeface="Menlo"/>
              </a:rPr>
              <a:t>" &lt;&lt; endl;</a:t>
            </a:r>
            <a:endParaRPr b="0" lang="en-GB" sz="1400" spc="-1" strike="noStrike">
              <a:latin typeface="Arial"/>
            </a:endParaRPr>
          </a:p>
          <a:p>
            <a:pPr>
              <a:lnSpc>
                <a:spcPts val="1599"/>
              </a:lnSpc>
            </a:pP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while</a:t>
            </a:r>
            <a:r>
              <a:rPr b="0" lang="en-GB" sz="1400" spc="-1" strike="noStrike">
                <a:solidFill>
                  <a:srgbClr val="000000"/>
                </a:solidFill>
                <a:latin typeface="Menlo"/>
                <a:ea typeface="Menlo"/>
              </a:rPr>
              <a:t> (</a:t>
            </a:r>
            <a:r>
              <a:rPr b="1" lang="en-GB" sz="1400" spc="-1" strike="noStrike">
                <a:solidFill>
                  <a:srgbClr val="e46c0a"/>
                </a:solidFill>
                <a:latin typeface="Menlo"/>
                <a:ea typeface="Menlo"/>
              </a:rPr>
              <a:t>x &gt;= 0</a:t>
            </a: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total += x;</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Total = </a:t>
            </a:r>
            <a:r>
              <a:rPr b="0" lang="en-GB" sz="1400" spc="-1" strike="noStrike">
                <a:solidFill>
                  <a:srgbClr val="000000"/>
                </a:solidFill>
                <a:latin typeface="Menlo"/>
                <a:ea typeface="Menlo"/>
              </a:rPr>
              <a:t>" &lt;&lt; total &lt;&lt; endl;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next number?</a:t>
            </a: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x;</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ts val="1599"/>
              </a:lnSpc>
            </a:pP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Program ends.</a:t>
            </a:r>
            <a:r>
              <a:rPr b="0" lang="en-GB" sz="1400" spc="-1" strike="noStrike">
                <a:solidFill>
                  <a:srgbClr val="000000"/>
                </a:solidFill>
                <a:latin typeface="Menlo"/>
                <a:ea typeface="Menlo"/>
              </a:rPr>
              <a:t>" &lt;&lt; endl;</a:t>
            </a:r>
            <a:endParaRPr b="0" lang="en-GB" sz="1400" spc="-1" strike="noStrike">
              <a:latin typeface="Arial"/>
            </a:endParaRPr>
          </a:p>
          <a:p>
            <a:pPr>
              <a:lnSpc>
                <a:spcPts val="1599"/>
              </a:lnSpc>
            </a:pP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return</a:t>
            </a:r>
            <a:r>
              <a:rPr b="0" lang="en-GB" sz="1400" spc="-1" strike="noStrike">
                <a:solidFill>
                  <a:srgbClr val="000000"/>
                </a:solidFill>
                <a:latin typeface="Menlo"/>
                <a:ea typeface="Menlo"/>
              </a:rPr>
              <a:t> 0; </a:t>
            </a:r>
            <a:endParaRPr b="0" lang="en-GB" sz="1400" spc="-1" strike="noStrike">
              <a:latin typeface="Arial"/>
            </a:endParaRPr>
          </a:p>
          <a:p>
            <a:pPr>
              <a:lnSpc>
                <a:spcPts val="1599"/>
              </a:lnSpc>
            </a:pPr>
            <a:r>
              <a:rPr b="0" lang="en-GB" sz="1400" spc="-1" strike="noStrike">
                <a:solidFill>
                  <a:srgbClr val="000000"/>
                </a:solidFill>
                <a:latin typeface="Menlo"/>
                <a:ea typeface="Menlo"/>
              </a:rPr>
              <a:t>}</a:t>
            </a:r>
            <a:endParaRPr b="0" lang="en-GB" sz="1400" spc="-1" strike="noStrike">
              <a:latin typeface="Arial"/>
            </a:endParaRPr>
          </a:p>
        </p:txBody>
      </p:sp>
      <p:sp>
        <p:nvSpPr>
          <p:cNvPr id="1372" name="CustomShape 3"/>
          <p:cNvSpPr/>
          <p:nvPr/>
        </p:nvSpPr>
        <p:spPr>
          <a:xfrm>
            <a:off x="5334120" y="3748680"/>
            <a:ext cx="3685320" cy="293436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Menlo"/>
                <a:ea typeface="Menlo"/>
              </a:rPr>
              <a:t>Enter a negative number to end. </a:t>
            </a:r>
            <a:endParaRPr b="0" lang="en-GB" sz="1400" spc="-1" strike="noStrike">
              <a:latin typeface="Arial"/>
            </a:endParaRPr>
          </a:p>
          <a:p>
            <a:pPr>
              <a:lnSpc>
                <a:spcPct val="100000"/>
              </a:lnSpc>
            </a:pPr>
            <a:r>
              <a:rPr b="0" lang="en-GB" sz="1400" spc="-1" strike="noStrike">
                <a:solidFill>
                  <a:srgbClr val="000000"/>
                </a:solidFill>
                <a:latin typeface="Menlo"/>
                <a:ea typeface="Menlo"/>
              </a:rPr>
              <a:t>Total = 0</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e46c0a"/>
                </a:solidFill>
                <a:latin typeface="Menlo"/>
                <a:ea typeface="Menlo"/>
              </a:rPr>
              <a:t>4</a:t>
            </a:r>
            <a:r>
              <a:rPr b="0" lang="en-GB" sz="1400" spc="-1" strike="noStrike">
                <a:solidFill>
                  <a:srgbClr val="f79646"/>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Total = 4</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e46c0a"/>
                </a:solidFill>
                <a:latin typeface="Menlo"/>
                <a:ea typeface="Menlo"/>
              </a:rPr>
              <a:t>3</a:t>
            </a:r>
            <a:r>
              <a:rPr b="0" lang="en-GB" sz="1400" spc="-1" strike="noStrike">
                <a:solidFill>
                  <a:srgbClr val="000000"/>
                </a:solidFill>
                <a:latin typeface="Menlo"/>
                <a:ea typeface="Menlo"/>
              </a:rPr>
              <a:t> </a:t>
            </a:r>
            <a:r>
              <a:rPr b="0" lang="en-GB" sz="1400" spc="-1" strike="noStrike">
                <a:solidFill>
                  <a:srgbClr val="f79646"/>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Total = 7</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e46c0a"/>
                </a:solidFill>
                <a:latin typeface="Menlo"/>
                <a:ea typeface="Menlo"/>
              </a:rPr>
              <a:t>2</a:t>
            </a:r>
            <a:r>
              <a:rPr b="0" lang="en-GB" sz="1400" spc="-1" strike="noStrike">
                <a:solidFill>
                  <a:srgbClr val="f79646"/>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Total = 9</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e46c0a"/>
                </a:solidFill>
                <a:latin typeface="Menlo"/>
                <a:ea typeface="Menlo"/>
              </a:rPr>
              <a:t>1</a:t>
            </a:r>
            <a:r>
              <a:rPr b="0" lang="en-GB" sz="1400" spc="-1" strike="noStrike">
                <a:solidFill>
                  <a:srgbClr val="f79646"/>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Total = 10</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e46c0a"/>
                </a:solidFill>
                <a:latin typeface="Menlo"/>
                <a:ea typeface="Menlo"/>
              </a:rPr>
              <a:t>-1</a:t>
            </a:r>
            <a:r>
              <a:rPr b="0" lang="en-GB" sz="1400" spc="-1" strike="noStrike">
                <a:solidFill>
                  <a:srgbClr val="000000"/>
                </a:solidFill>
                <a:latin typeface="Menlo"/>
                <a:ea typeface="Menlo"/>
              </a:rPr>
              <a:t> </a:t>
            </a:r>
            <a:r>
              <a:rPr b="0" lang="en-GB" sz="1400" spc="-1" strike="noStrike">
                <a:solidFill>
                  <a:srgbClr val="f79646"/>
                </a:solidFill>
                <a:latin typeface="Menlo"/>
                <a:ea typeface="Menlo"/>
              </a:rPr>
              <a:t>↵</a:t>
            </a:r>
            <a:endParaRPr b="0" lang="en-GB" sz="1400" spc="-1" strike="noStrike">
              <a:latin typeface="Arial"/>
            </a:endParaRPr>
          </a:p>
          <a:p>
            <a:pPr>
              <a:lnSpc>
                <a:spcPct val="100000"/>
              </a:lnSpc>
            </a:pPr>
            <a:r>
              <a:rPr b="0" lang="en-GB" sz="1400" spc="-1" strike="noStrike">
                <a:solidFill>
                  <a:srgbClr val="000000"/>
                </a:solidFill>
                <a:latin typeface="Menlo"/>
                <a:ea typeface="Menlo"/>
              </a:rPr>
              <a:t>Program ends.</a:t>
            </a:r>
            <a:endParaRPr b="0" lang="en-GB" sz="1400" spc="-1" strike="noStrike">
              <a:latin typeface="Arial"/>
            </a:endParaRPr>
          </a:p>
        </p:txBody>
      </p:sp>
      <p:sp>
        <p:nvSpPr>
          <p:cNvPr id="1373" name="CustomShape 4"/>
          <p:cNvSpPr/>
          <p:nvPr/>
        </p:nvSpPr>
        <p:spPr>
          <a:xfrm>
            <a:off x="7278120" y="3483360"/>
            <a:ext cx="17139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374"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0BDC63E-6FD6-438F-AE78-51CC76D20E5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75" name="CustomShape 6"/>
          <p:cNvSpPr/>
          <p:nvPr/>
        </p:nvSpPr>
        <p:spPr>
          <a:xfrm>
            <a:off x="4037400" y="1196280"/>
            <a:ext cx="4808520" cy="8686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ormAutofit/>
          </a:bodyPr>
          <a:p>
            <a:pPr>
              <a:lnSpc>
                <a:spcPct val="100000"/>
              </a:lnSpc>
              <a:spcBef>
                <a:spcPts val="479"/>
              </a:spcBef>
            </a:pPr>
            <a:r>
              <a:rPr b="1" lang="en-GB" sz="2400" spc="-1" strike="noStrike">
                <a:solidFill>
                  <a:srgbClr val="e46c0a"/>
                </a:solidFill>
                <a:latin typeface="Calibri Light"/>
                <a:ea typeface="DejaVu Sans"/>
              </a:rPr>
              <a:t>Sentinel-controlled</a:t>
            </a:r>
            <a:r>
              <a:rPr b="0" lang="en-GB" sz="2400" spc="-1" strike="noStrike">
                <a:solidFill>
                  <a:srgbClr val="000000"/>
                </a:solidFill>
                <a:latin typeface="Calibri Light"/>
                <a:ea typeface="DejaVu Sans"/>
              </a:rPr>
              <a:t> while loops</a:t>
            </a:r>
            <a:br/>
            <a:r>
              <a:rPr b="0" lang="en-GB" sz="2000" spc="-1" strike="noStrike">
                <a:solidFill>
                  <a:srgbClr val="000000"/>
                </a:solidFill>
                <a:latin typeface="Calibri Light"/>
                <a:ea typeface="Calibri Light"/>
              </a:rPr>
              <a:t>to use a </a:t>
            </a:r>
            <a:r>
              <a:rPr b="1" lang="en-GB" sz="2000" spc="-1" strike="noStrike">
                <a:solidFill>
                  <a:srgbClr val="000000"/>
                </a:solidFill>
                <a:latin typeface="Calibri Light"/>
                <a:ea typeface="Calibri Light"/>
              </a:rPr>
              <a:t>special value </a:t>
            </a:r>
            <a:r>
              <a:rPr b="0" lang="en-GB" sz="2000" spc="-1" strike="noStrike">
                <a:solidFill>
                  <a:srgbClr val="000000"/>
                </a:solidFill>
                <a:latin typeface="Calibri Light"/>
                <a:ea typeface="Calibri Light"/>
              </a:rPr>
              <a:t>to indicate end of loop</a:t>
            </a:r>
            <a:endParaRPr b="0" lang="en-GB" sz="2000" spc="-1" strike="noStrike">
              <a:latin typeface="Arial"/>
            </a:endParaRPr>
          </a:p>
        </p:txBody>
      </p:sp>
      <p:sp>
        <p:nvSpPr>
          <p:cNvPr id="1376" name="CustomShape 7"/>
          <p:cNvSpPr/>
          <p:nvPr/>
        </p:nvSpPr>
        <p:spPr>
          <a:xfrm>
            <a:off x="297000" y="5452920"/>
            <a:ext cx="4851000" cy="154944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ea typeface="DejaVu Sans"/>
              </a:rPr>
              <a:t>Note that the loop condition depends on the value of x, and hence </a:t>
            </a:r>
            <a:r>
              <a:rPr b="1" lang="en-GB" sz="1600" spc="-1" strike="noStrike">
                <a:solidFill>
                  <a:srgbClr val="000000"/>
                </a:solidFill>
                <a:latin typeface="Calibri Light"/>
                <a:ea typeface="DejaVu Sans"/>
              </a:rPr>
              <a:t>it is important </a:t>
            </a:r>
            <a:r>
              <a:rPr b="0" lang="en-GB" sz="1600" spc="-1" strike="noStrike">
                <a:solidFill>
                  <a:srgbClr val="000000"/>
                </a:solidFill>
                <a:latin typeface="Calibri Light"/>
                <a:ea typeface="DejaVu Sans"/>
              </a:rPr>
              <a:t>to make sure that the value of x will be updated within the loop body (as in cin &gt;&gt; x) in order for the condition (x &gt;= 0) to change to false to exit the loop.</a:t>
            </a:r>
            <a:endParaRPr b="0" lang="en-GB" sz="1600" spc="-1" strike="noStrike">
              <a:latin typeface="Arial"/>
            </a:endParaRPr>
          </a:p>
        </p:txBody>
      </p:sp>
      <p:sp>
        <p:nvSpPr>
          <p:cNvPr id="1377" name="CustomShape 8"/>
          <p:cNvSpPr/>
          <p:nvPr/>
        </p:nvSpPr>
        <p:spPr>
          <a:xfrm>
            <a:off x="5743800" y="2093400"/>
            <a:ext cx="3275640" cy="136800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400" spc="-1" strike="noStrike">
                <a:solidFill>
                  <a:srgbClr val="000000"/>
                </a:solidFill>
                <a:latin typeface="Calibri Light"/>
                <a:ea typeface="DejaVu Sans"/>
              </a:rPr>
              <a:t>In this example, the special value is any negative number.  Also, t</a:t>
            </a:r>
            <a:r>
              <a:rPr b="0" lang="en-GB" sz="1400" spc="-1" strike="noStrike">
                <a:solidFill>
                  <a:srgbClr val="000000"/>
                </a:solidFill>
                <a:latin typeface="Calibri Light"/>
                <a:ea typeface="Calibri Light"/>
              </a:rPr>
              <a:t>he number of times the loop body is executed is determined at run time only (loops until user inputs a negative number).</a:t>
            </a:r>
            <a:endParaRPr b="0" lang="en-GB" sz="1400" spc="-1" strike="noStrike">
              <a:latin typeface="Arial"/>
            </a:endParaRPr>
          </a:p>
        </p:txBody>
      </p:sp>
    </p:spTree>
  </p:cSld>
  <p:timing>
    <p:tnLst>
      <p:par>
        <p:cTn id="1473" dur="indefinite" restart="never" nodeType="tmRoot">
          <p:childTnLst>
            <p:seq>
              <p:cTn id="1474" dur="indefinite" nodeType="mainSeq">
                <p:childTnLst>
                  <p:par>
                    <p:cTn id="1475" fill="hold">
                      <p:stCondLst>
                        <p:cond delay="indefinite"/>
                      </p:stCondLst>
                      <p:childTnLst>
                        <p:par>
                          <p:cTn id="1476" fill="hold">
                            <p:stCondLst>
                              <p:cond delay="0"/>
                            </p:stCondLst>
                            <p:childTnLst>
                              <p:par>
                                <p:cTn id="1477" nodeType="clickEffect" fill="hold" presetClass="entr" presetID="1">
                                  <p:stCondLst>
                                    <p:cond delay="0"/>
                                  </p:stCondLst>
                                  <p:childTnLst>
                                    <p:set>
                                      <p:cBhvr>
                                        <p:cTn id="1478" dur="1" fill="hold">
                                          <p:stCondLst>
                                            <p:cond delay="0"/>
                                          </p:stCondLst>
                                        </p:cTn>
                                        <p:tgtEl>
                                          <p:spTgt spid="1373"/>
                                        </p:tgtEl>
                                        <p:attrNameLst>
                                          <p:attrName>style.visibility</p:attrName>
                                        </p:attrNameLst>
                                      </p:cBhvr>
                                      <p:to>
                                        <p:strVal val="visible"/>
                                      </p:to>
                                    </p:set>
                                  </p:childTnLst>
                                </p:cTn>
                              </p:par>
                            </p:childTnLst>
                          </p:cTn>
                        </p:par>
                      </p:childTnLst>
                    </p:cTn>
                  </p:par>
                  <p:par>
                    <p:cTn id="1479" fill="hold">
                      <p:stCondLst>
                        <p:cond delay="indefinite"/>
                      </p:stCondLst>
                      <p:childTnLst>
                        <p:par>
                          <p:cTn id="1480" fill="hold">
                            <p:stCondLst>
                              <p:cond delay="0"/>
                            </p:stCondLst>
                            <p:childTnLst>
                              <p:par>
                                <p:cTn id="1481" nodeType="clickEffect" fill="hold" presetClass="entr" presetID="1">
                                  <p:stCondLst>
                                    <p:cond delay="0"/>
                                  </p:stCondLst>
                                  <p:childTnLst>
                                    <p:set>
                                      <p:cBhvr>
                                        <p:cTn id="1482" dur="1" fill="hold">
                                          <p:stCondLst>
                                            <p:cond delay="0"/>
                                          </p:stCondLst>
                                        </p:cTn>
                                        <p:tgtEl>
                                          <p:spTgt spid="13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while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379" name="CustomShape 2"/>
          <p:cNvSpPr/>
          <p:nvPr/>
        </p:nvSpPr>
        <p:spPr>
          <a:xfrm>
            <a:off x="348480" y="1602720"/>
            <a:ext cx="6352920" cy="416088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599"/>
              </a:lnSpc>
            </a:pPr>
            <a:r>
              <a:rPr b="0" lang="en-GB" sz="1400" spc="-1" strike="noStrike">
                <a:solidFill>
                  <a:srgbClr val="000000"/>
                </a:solidFill>
                <a:latin typeface="Menlo"/>
                <a:ea typeface="Menlo"/>
              </a:rPr>
              <a:t>#include &lt;iostream&gt; </a:t>
            </a:r>
            <a:endParaRPr b="0" lang="en-GB" sz="1400" spc="-1" strike="noStrike">
              <a:latin typeface="Arial"/>
            </a:endParaRPr>
          </a:p>
          <a:p>
            <a:pPr>
              <a:lnSpc>
                <a:spcPts val="1599"/>
              </a:lnSpc>
            </a:pPr>
            <a:r>
              <a:rPr b="0" lang="en-GB" sz="1400" spc="-1" strike="noStrike">
                <a:solidFill>
                  <a:srgbClr val="000000"/>
                </a:solidFill>
                <a:latin typeface="Menlo"/>
                <a:ea typeface="Menlo"/>
              </a:rPr>
              <a:t>using namespace std;</a:t>
            </a:r>
            <a:endParaRPr b="0" lang="en-GB" sz="1400" spc="-1" strike="noStrike">
              <a:latin typeface="Arial"/>
            </a:endParaRPr>
          </a:p>
          <a:p>
            <a:pPr>
              <a:lnSpc>
                <a:spcPts val="1599"/>
              </a:lnSpc>
            </a:pP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main()</a:t>
            </a:r>
            <a:endParaRPr b="0" lang="en-GB" sz="1400" spc="-1" strike="noStrike">
              <a:latin typeface="Arial"/>
            </a:endParaRPr>
          </a:p>
          <a:p>
            <a:pPr>
              <a:lnSpc>
                <a:spcPts val="1599"/>
              </a:lnSpc>
            </a:pPr>
            <a:r>
              <a:rPr b="0" lang="en-GB" sz="1400" spc="-1" strike="noStrike">
                <a:solidFill>
                  <a:srgbClr val="000000"/>
                </a:solidFill>
                <a:latin typeface="Menlo"/>
                <a:ea typeface="Menlo"/>
              </a:rPr>
              <a:t>{</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x = 0, total = 0, </a:t>
            </a:r>
            <a:r>
              <a:rPr b="1" lang="en-GB" sz="1400" spc="-1" strike="noStrike">
                <a:solidFill>
                  <a:srgbClr val="f79646"/>
                </a:solidFill>
                <a:latin typeface="Menlo"/>
                <a:ea typeface="Menlo"/>
              </a:rPr>
              <a:t>n</a:t>
            </a:r>
            <a:r>
              <a:rPr b="0" lang="en-GB" sz="1400" spc="-1" strike="noStrike">
                <a:solidFill>
                  <a:srgbClr val="000000"/>
                </a:solidFill>
                <a:latin typeface="Menlo"/>
                <a:ea typeface="Menlo"/>
              </a:rPr>
              <a:t>;</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Enter the number of values to be added: </a:t>
            </a:r>
            <a:r>
              <a:rPr b="0" lang="en-GB" sz="1400" spc="-1" strike="noStrike">
                <a:solidFill>
                  <a:srgbClr val="000000"/>
                </a:solidFill>
                <a:latin typeface="Menlo"/>
                <a:ea typeface="Menlo"/>
              </a:rPr>
              <a:t>";</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n;</a:t>
            </a:r>
            <a:endParaRPr b="0" lang="en-GB" sz="1400" spc="-1" strike="noStrike">
              <a:latin typeface="Arial"/>
            </a:endParaRPr>
          </a:p>
          <a:p>
            <a:pPr>
              <a:lnSpc>
                <a:spcPts val="1599"/>
              </a:lnSpc>
            </a:pP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while</a:t>
            </a:r>
            <a:r>
              <a:rPr b="0" lang="en-GB" sz="1400" spc="-1" strike="noStrike">
                <a:solidFill>
                  <a:srgbClr val="000000"/>
                </a:solidFill>
                <a:latin typeface="Menlo"/>
                <a:ea typeface="Menlo"/>
              </a:rPr>
              <a:t> (</a:t>
            </a:r>
            <a:r>
              <a:rPr b="1" lang="en-GB" sz="1400" spc="-1" strike="noStrike">
                <a:solidFill>
                  <a:srgbClr val="f79646"/>
                </a:solidFill>
                <a:latin typeface="Menlo"/>
                <a:ea typeface="Menlo"/>
              </a:rPr>
              <a:t>n &gt;= 0</a:t>
            </a: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next number?</a:t>
            </a: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x;</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total += x;</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Total = </a:t>
            </a:r>
            <a:r>
              <a:rPr b="0" lang="en-GB" sz="1400" spc="-1" strike="noStrike">
                <a:solidFill>
                  <a:srgbClr val="000000"/>
                </a:solidFill>
                <a:latin typeface="Menlo"/>
                <a:ea typeface="Menlo"/>
              </a:rPr>
              <a:t>" &lt;&lt; total &lt;&lt; endl;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1" lang="en-GB" sz="1400" spc="-1" strike="noStrike">
                <a:solidFill>
                  <a:srgbClr val="f79646"/>
                </a:solidFill>
                <a:latin typeface="Menlo"/>
                <a:ea typeface="Menlo"/>
              </a:rPr>
              <a:t>    </a:t>
            </a:r>
            <a:r>
              <a:rPr b="1" lang="en-GB" sz="1400" spc="-1" strike="noStrike">
                <a:solidFill>
                  <a:srgbClr val="f79646"/>
                </a:solidFill>
                <a:latin typeface="Menlo"/>
                <a:ea typeface="Menlo"/>
              </a:rPr>
              <a:t>n--</a:t>
            </a:r>
            <a:r>
              <a:rPr b="0" lang="en-GB" sz="1400" spc="-1" strike="noStrike">
                <a:solidFill>
                  <a:srgbClr val="000000"/>
                </a:solidFill>
                <a:latin typeface="Menlo"/>
                <a:ea typeface="Menlo"/>
              </a:rPr>
              <a:t>;</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ts val="1599"/>
              </a:lnSpc>
            </a:pP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return</a:t>
            </a:r>
            <a:r>
              <a:rPr b="0" lang="en-GB" sz="1400" spc="-1" strike="noStrike">
                <a:solidFill>
                  <a:srgbClr val="000000"/>
                </a:solidFill>
                <a:latin typeface="Menlo"/>
                <a:ea typeface="Menlo"/>
              </a:rPr>
              <a:t> 0; </a:t>
            </a:r>
            <a:endParaRPr b="0" lang="en-GB" sz="1400" spc="-1" strike="noStrike">
              <a:latin typeface="Arial"/>
            </a:endParaRPr>
          </a:p>
          <a:p>
            <a:pPr>
              <a:lnSpc>
                <a:spcPts val="1599"/>
              </a:lnSpc>
            </a:pPr>
            <a:r>
              <a:rPr b="0" lang="en-GB" sz="1400" spc="-1" strike="noStrike">
                <a:solidFill>
                  <a:srgbClr val="000000"/>
                </a:solidFill>
                <a:latin typeface="Menlo"/>
                <a:ea typeface="Menlo"/>
              </a:rPr>
              <a:t>}</a:t>
            </a:r>
            <a:endParaRPr b="0" lang="en-GB" sz="1400" spc="-1" strike="noStrike">
              <a:latin typeface="Arial"/>
            </a:endParaRPr>
          </a:p>
        </p:txBody>
      </p:sp>
      <p:sp>
        <p:nvSpPr>
          <p:cNvPr id="1380" name="CustomShape 3"/>
          <p:cNvSpPr/>
          <p:nvPr/>
        </p:nvSpPr>
        <p:spPr>
          <a:xfrm>
            <a:off x="3252600" y="4773960"/>
            <a:ext cx="5051520" cy="193644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br/>
            <a:r>
              <a:rPr b="0" lang="en-GB" sz="1400" spc="-1" strike="noStrike">
                <a:solidFill>
                  <a:srgbClr val="8064a2"/>
                </a:solidFill>
                <a:latin typeface="Menlo"/>
                <a:ea typeface="Menlo"/>
              </a:rPr>
              <a:t>Enter the number of values to be added: </a:t>
            </a:r>
            <a:r>
              <a:rPr b="0" lang="en-GB" sz="1400" spc="-1" strike="noStrike">
                <a:solidFill>
                  <a:srgbClr val="f79646"/>
                </a:solidFill>
                <a:latin typeface="Menlo"/>
                <a:ea typeface="Menlo"/>
              </a:rPr>
              <a:t>3↵</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f79646"/>
                </a:solidFill>
                <a:latin typeface="Menlo"/>
                <a:ea typeface="Menlo"/>
              </a:rPr>
              <a:t>4↵</a:t>
            </a:r>
            <a:endParaRPr b="0" lang="en-GB" sz="1400" spc="-1" strike="noStrike">
              <a:latin typeface="Arial"/>
            </a:endParaRPr>
          </a:p>
          <a:p>
            <a:pPr>
              <a:lnSpc>
                <a:spcPct val="100000"/>
              </a:lnSpc>
            </a:pPr>
            <a:r>
              <a:rPr b="0" lang="en-GB" sz="1400" spc="-1" strike="noStrike">
                <a:solidFill>
                  <a:srgbClr val="000000"/>
                </a:solidFill>
                <a:latin typeface="Menlo"/>
                <a:ea typeface="Menlo"/>
              </a:rPr>
              <a:t>Total = 4</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f79646"/>
                </a:solidFill>
                <a:latin typeface="Menlo"/>
                <a:ea typeface="Menlo"/>
              </a:rPr>
              <a:t>3↵</a:t>
            </a:r>
            <a:endParaRPr b="0" lang="en-GB" sz="1400" spc="-1" strike="noStrike">
              <a:latin typeface="Arial"/>
            </a:endParaRPr>
          </a:p>
          <a:p>
            <a:pPr>
              <a:lnSpc>
                <a:spcPct val="100000"/>
              </a:lnSpc>
            </a:pPr>
            <a:r>
              <a:rPr b="0" lang="en-GB" sz="1400" spc="-1" strike="noStrike">
                <a:solidFill>
                  <a:srgbClr val="000000"/>
                </a:solidFill>
                <a:latin typeface="Menlo"/>
                <a:ea typeface="Menlo"/>
              </a:rPr>
              <a:t>Total = 7</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f79646"/>
                </a:solidFill>
                <a:latin typeface="Menlo"/>
                <a:ea typeface="Menlo"/>
              </a:rPr>
              <a:t>2↵</a:t>
            </a:r>
            <a:endParaRPr b="0" lang="en-GB" sz="1400" spc="-1" strike="noStrike">
              <a:latin typeface="Arial"/>
            </a:endParaRPr>
          </a:p>
          <a:p>
            <a:pPr>
              <a:lnSpc>
                <a:spcPct val="100000"/>
              </a:lnSpc>
            </a:pPr>
            <a:r>
              <a:rPr b="0" lang="en-GB" sz="1400" spc="-1" strike="noStrike">
                <a:solidFill>
                  <a:srgbClr val="000000"/>
                </a:solidFill>
                <a:latin typeface="Menlo"/>
                <a:ea typeface="Menlo"/>
              </a:rPr>
              <a:t>Total = 9</a:t>
            </a:r>
            <a:endParaRPr b="0" lang="en-GB" sz="1400" spc="-1" strike="noStrike">
              <a:latin typeface="Arial"/>
            </a:endParaRPr>
          </a:p>
          <a:p>
            <a:pPr>
              <a:lnSpc>
                <a:spcPct val="100000"/>
              </a:lnSpc>
            </a:pPr>
            <a:endParaRPr b="0" lang="en-GB" sz="1400" spc="-1" strike="noStrike">
              <a:latin typeface="Arial"/>
            </a:endParaRPr>
          </a:p>
        </p:txBody>
      </p:sp>
      <p:sp>
        <p:nvSpPr>
          <p:cNvPr id="1381" name="CustomShape 4"/>
          <p:cNvSpPr/>
          <p:nvPr/>
        </p:nvSpPr>
        <p:spPr>
          <a:xfrm>
            <a:off x="6568200" y="6348240"/>
            <a:ext cx="17139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382"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E827DCE-4F01-4F57-B498-0370058E62D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83" name="CustomShape 6"/>
          <p:cNvSpPr/>
          <p:nvPr/>
        </p:nvSpPr>
        <p:spPr>
          <a:xfrm>
            <a:off x="4210920" y="1417680"/>
            <a:ext cx="4283280" cy="7556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ormAutofit/>
          </a:bodyPr>
          <a:p>
            <a:pPr>
              <a:lnSpc>
                <a:spcPct val="100000"/>
              </a:lnSpc>
              <a:spcBef>
                <a:spcPts val="479"/>
              </a:spcBef>
            </a:pPr>
            <a:r>
              <a:rPr b="1" lang="en-GB" sz="2400" spc="-1" strike="noStrike">
                <a:solidFill>
                  <a:srgbClr val="e46c0a"/>
                </a:solidFill>
                <a:latin typeface="Calibri Light"/>
                <a:ea typeface="DejaVu Sans"/>
              </a:rPr>
              <a:t>Counter-controlled</a:t>
            </a:r>
            <a:r>
              <a:rPr b="0" lang="en-GB" sz="2400" spc="-1" strike="noStrike">
                <a:solidFill>
                  <a:srgbClr val="000000"/>
                </a:solidFill>
                <a:latin typeface="Calibri Light"/>
                <a:ea typeface="DejaVu Sans"/>
              </a:rPr>
              <a:t> while loops</a:t>
            </a:r>
            <a:br/>
            <a:r>
              <a:rPr b="0" lang="en-GB" sz="2000" spc="-1" strike="noStrike">
                <a:solidFill>
                  <a:srgbClr val="000000"/>
                </a:solidFill>
                <a:latin typeface="Calibri Light"/>
                <a:ea typeface="Calibri Light"/>
              </a:rPr>
              <a:t>by</a:t>
            </a:r>
            <a:r>
              <a:rPr b="0" lang="en-GB" sz="2000" spc="-1" strike="noStrike">
                <a:solidFill>
                  <a:srgbClr val="f79646"/>
                </a:solidFill>
                <a:latin typeface="Calibri Light"/>
                <a:ea typeface="Calibri Light"/>
              </a:rPr>
              <a:t> </a:t>
            </a:r>
            <a:r>
              <a:rPr b="0" lang="en-GB" sz="2000" spc="-1" strike="noStrike">
                <a:solidFill>
                  <a:srgbClr val="e46c0a"/>
                </a:solidFill>
                <a:latin typeface="Calibri Light"/>
                <a:ea typeface="Calibri Light"/>
              </a:rPr>
              <a:t>decrementing a counter</a:t>
            </a:r>
            <a:endParaRPr b="0" lang="en-GB" sz="2000" spc="-1" strike="noStrike">
              <a:latin typeface="Arial"/>
            </a:endParaRPr>
          </a:p>
        </p:txBody>
      </p:sp>
      <p:sp>
        <p:nvSpPr>
          <p:cNvPr id="1384" name="CustomShape 7"/>
          <p:cNvSpPr/>
          <p:nvPr/>
        </p:nvSpPr>
        <p:spPr>
          <a:xfrm>
            <a:off x="155520" y="5833080"/>
            <a:ext cx="2952720" cy="10627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ea typeface="DejaVu Sans"/>
              </a:rPr>
              <a:t>Again note that how the value of n is updated within the loop body to control loop repetition</a:t>
            </a:r>
            <a:endParaRPr b="0" lang="en-GB" sz="1600" spc="-1" strike="noStrike">
              <a:latin typeface="Arial"/>
            </a:endParaRPr>
          </a:p>
        </p:txBody>
      </p:sp>
      <p:sp>
        <p:nvSpPr>
          <p:cNvPr id="1385" name="CustomShape 8"/>
          <p:cNvSpPr/>
          <p:nvPr/>
        </p:nvSpPr>
        <p:spPr>
          <a:xfrm>
            <a:off x="5834520" y="2235600"/>
            <a:ext cx="3051000" cy="51624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400" spc="-1" strike="noStrike">
                <a:solidFill>
                  <a:srgbClr val="000000"/>
                </a:solidFill>
                <a:latin typeface="Calibri Light"/>
                <a:ea typeface="DejaVu Sans"/>
              </a:rPr>
              <a:t>How many times will the loop body be executed?</a:t>
            </a:r>
            <a:endParaRPr b="0" lang="en-GB" sz="1400" spc="-1" strike="noStrike">
              <a:latin typeface="Arial"/>
            </a:endParaRPr>
          </a:p>
        </p:txBody>
      </p:sp>
      <p:sp>
        <p:nvSpPr>
          <p:cNvPr id="1386" name="CustomShape 9"/>
          <p:cNvSpPr/>
          <p:nvPr/>
        </p:nvSpPr>
        <p:spPr>
          <a:xfrm>
            <a:off x="6982920" y="2595240"/>
            <a:ext cx="346320" cy="30312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1400" spc="-1" strike="noStrike">
                <a:solidFill>
                  <a:srgbClr val="000000"/>
                </a:solidFill>
                <a:latin typeface="Calibri Light"/>
                <a:ea typeface="DejaVu Sans"/>
              </a:rPr>
              <a:t>n</a:t>
            </a:r>
            <a:endParaRPr b="0" lang="en-GB" sz="1400" spc="-1" strike="noStrike">
              <a:latin typeface="Arial"/>
            </a:endParaRPr>
          </a:p>
        </p:txBody>
      </p:sp>
    </p:spTree>
  </p:cSld>
  <p:timing>
    <p:tnLst>
      <p:par>
        <p:cTn id="1483" dur="indefinite" restart="never" nodeType="tmRoot">
          <p:childTnLst>
            <p:seq>
              <p:cTn id="1484" dur="indefinite" nodeType="mainSeq">
                <p:childTnLst>
                  <p:par>
                    <p:cTn id="1485" fill="hold">
                      <p:stCondLst>
                        <p:cond delay="indefinite"/>
                      </p:stCondLst>
                      <p:childTnLst>
                        <p:par>
                          <p:cTn id="1486" fill="hold">
                            <p:stCondLst>
                              <p:cond delay="0"/>
                            </p:stCondLst>
                            <p:childTnLst>
                              <p:par>
                                <p:cTn id="1487" nodeType="clickEffect" fill="hold" presetClass="entr" presetID="1">
                                  <p:stCondLst>
                                    <p:cond delay="0"/>
                                  </p:stCondLst>
                                  <p:childTnLst>
                                    <p:set>
                                      <p:cBhvr>
                                        <p:cTn id="1488" dur="1" fill="hold">
                                          <p:stCondLst>
                                            <p:cond delay="0"/>
                                          </p:stCondLst>
                                        </p:cTn>
                                        <p:tgtEl>
                                          <p:spTgt spid="1385"/>
                                        </p:tgtEl>
                                        <p:attrNameLst>
                                          <p:attrName>style.visibility</p:attrName>
                                        </p:attrNameLst>
                                      </p:cBhvr>
                                      <p:to>
                                        <p:strVal val="visible"/>
                                      </p:to>
                                    </p:set>
                                  </p:childTnLst>
                                </p:cTn>
                              </p:par>
                            </p:childTnLst>
                          </p:cTn>
                        </p:par>
                      </p:childTnLst>
                    </p:cTn>
                  </p:par>
                  <p:par>
                    <p:cTn id="1489" fill="hold">
                      <p:stCondLst>
                        <p:cond delay="indefinite"/>
                      </p:stCondLst>
                      <p:childTnLst>
                        <p:par>
                          <p:cTn id="1490" fill="hold">
                            <p:stCondLst>
                              <p:cond delay="0"/>
                            </p:stCondLst>
                            <p:childTnLst>
                              <p:par>
                                <p:cTn id="1491" nodeType="clickEffect" fill="hold" presetClass="entr" presetID="1">
                                  <p:stCondLst>
                                    <p:cond delay="0"/>
                                  </p:stCondLst>
                                  <p:childTnLst>
                                    <p:set>
                                      <p:cBhvr>
                                        <p:cTn id="1492" dur="1" fill="hold">
                                          <p:stCondLst>
                                            <p:cond delay="0"/>
                                          </p:stCondLst>
                                        </p:cTn>
                                        <p:tgtEl>
                                          <p:spTgt spid="1386"/>
                                        </p:tgtEl>
                                        <p:attrNameLst>
                                          <p:attrName>style.visibility</p:attrName>
                                        </p:attrNameLst>
                                      </p:cBhvr>
                                      <p:to>
                                        <p:strVal val="visible"/>
                                      </p:to>
                                    </p:set>
                                  </p:childTnLst>
                                </p:cTn>
                              </p:par>
                            </p:childTnLst>
                          </p:cTn>
                        </p:par>
                      </p:childTnLst>
                    </p:cTn>
                  </p:par>
                  <p:par>
                    <p:cTn id="1493" fill="hold">
                      <p:stCondLst>
                        <p:cond delay="indefinite"/>
                      </p:stCondLst>
                      <p:childTnLst>
                        <p:par>
                          <p:cTn id="1494" fill="hold">
                            <p:stCondLst>
                              <p:cond delay="0"/>
                            </p:stCondLst>
                            <p:childTnLst>
                              <p:par>
                                <p:cTn id="1495" nodeType="clickEffect" fill="hold" presetClass="entr" presetID="1">
                                  <p:stCondLst>
                                    <p:cond delay="0"/>
                                  </p:stCondLst>
                                  <p:childTnLst>
                                    <p:set>
                                      <p:cBhvr>
                                        <p:cTn id="1496" dur="1" fill="hold">
                                          <p:stCondLst>
                                            <p:cond delay="0"/>
                                          </p:stCondLst>
                                        </p:cTn>
                                        <p:tgtEl>
                                          <p:spTgt spid="1381"/>
                                        </p:tgtEl>
                                        <p:attrNameLst>
                                          <p:attrName>style.visibility</p:attrName>
                                        </p:attrNameLst>
                                      </p:cBhvr>
                                      <p:to>
                                        <p:strVal val="visible"/>
                                      </p:to>
                                    </p:set>
                                  </p:childTnLst>
                                </p:cTn>
                              </p:par>
                            </p:childTnLst>
                          </p:cTn>
                        </p:par>
                      </p:childTnLst>
                    </p:cTn>
                  </p:par>
                  <p:par>
                    <p:cTn id="1497" fill="hold">
                      <p:stCondLst>
                        <p:cond delay="indefinite"/>
                      </p:stCondLst>
                      <p:childTnLst>
                        <p:par>
                          <p:cTn id="1498" fill="hold">
                            <p:stCondLst>
                              <p:cond delay="0"/>
                            </p:stCondLst>
                            <p:childTnLst>
                              <p:par>
                                <p:cTn id="1499" nodeType="clickEffect" fill="hold" presetClass="entr" presetID="1">
                                  <p:stCondLst>
                                    <p:cond delay="0"/>
                                  </p:stCondLst>
                                  <p:childTnLst>
                                    <p:set>
                                      <p:cBhvr>
                                        <p:cTn id="1500" dur="1" fill="hold">
                                          <p:stCondLst>
                                            <p:cond delay="0"/>
                                          </p:stCondLst>
                                        </p:cTn>
                                        <p:tgtEl>
                                          <p:spTgt spid="138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7" name="CustomShape 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1665777-AF7B-4CF9-8666-D2EB7E67A35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388"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while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389" name="CustomShape 3"/>
          <p:cNvSpPr/>
          <p:nvPr/>
        </p:nvSpPr>
        <p:spPr>
          <a:xfrm>
            <a:off x="473040" y="1230840"/>
            <a:ext cx="7475040" cy="487368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400" spc="-1" strike="noStrike">
                <a:solidFill>
                  <a:srgbClr val="000000"/>
                </a:solidFill>
                <a:latin typeface="Menlo"/>
                <a:ea typeface="Menlo"/>
              </a:rPr>
              <a:t>#include &lt;iostream&gt; </a:t>
            </a:r>
            <a:endParaRPr b="0" lang="en-GB" sz="1400" spc="-1" strike="noStrike">
              <a:latin typeface="Arial"/>
            </a:endParaRPr>
          </a:p>
          <a:p>
            <a:pPr>
              <a:lnSpc>
                <a:spcPts val="18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ts val="1800"/>
              </a:lnSpc>
            </a:pP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main()</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x = 0, total = 0, </a:t>
            </a:r>
            <a:r>
              <a:rPr b="1" lang="en-GB" sz="1400" spc="-1" strike="noStrike">
                <a:solidFill>
                  <a:srgbClr val="f79646"/>
                </a:solidFill>
                <a:latin typeface="Menlo"/>
                <a:ea typeface="Menlo"/>
              </a:rPr>
              <a:t>i</a:t>
            </a:r>
            <a:r>
              <a:rPr b="0" lang="en-GB" sz="1400" spc="-1" strike="noStrike">
                <a:solidFill>
                  <a:srgbClr val="000000"/>
                </a:solidFill>
                <a:latin typeface="Menlo"/>
                <a:ea typeface="Menlo"/>
              </a:rPr>
              <a:t>, </a:t>
            </a:r>
            <a:r>
              <a:rPr b="1" lang="en-GB" sz="1400" spc="-1" strike="noStrike">
                <a:solidFill>
                  <a:srgbClr val="f79646"/>
                </a:solidFill>
                <a:latin typeface="Menlo"/>
                <a:ea typeface="Menlo"/>
              </a:rPr>
              <a:t>n</a:t>
            </a: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Enter the number of values to be added: </a:t>
            </a: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n;</a:t>
            </a:r>
            <a:endParaRPr b="0" lang="en-GB" sz="1400" spc="-1" strike="noStrike">
              <a:latin typeface="Arial"/>
            </a:endParaRPr>
          </a:p>
          <a:p>
            <a:pPr>
              <a:lnSpc>
                <a:spcPts val="1800"/>
              </a:lnSpc>
            </a:pP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1" lang="en-GB" sz="1400" spc="-1" strike="noStrike">
                <a:solidFill>
                  <a:srgbClr val="f79646"/>
                </a:solidFill>
                <a:latin typeface="Menlo"/>
                <a:ea typeface="Menlo"/>
              </a:rPr>
              <a:t>i = 0;</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while</a:t>
            </a:r>
            <a:r>
              <a:rPr b="0" lang="en-GB" sz="1400" spc="-1" strike="noStrike">
                <a:solidFill>
                  <a:srgbClr val="000000"/>
                </a:solidFill>
                <a:latin typeface="Menlo"/>
                <a:ea typeface="Menlo"/>
              </a:rPr>
              <a:t> (</a:t>
            </a:r>
            <a:r>
              <a:rPr b="1" lang="en-GB" sz="1400" spc="-1" strike="noStrike">
                <a:solidFill>
                  <a:srgbClr val="f79646"/>
                </a:solidFill>
                <a:latin typeface="Menlo"/>
                <a:ea typeface="Menlo"/>
              </a:rPr>
              <a:t>i &lt; n</a:t>
            </a: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next number?</a:t>
            </a: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x;</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total += x;</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Total = </a:t>
            </a:r>
            <a:r>
              <a:rPr b="0" lang="en-GB" sz="1400" spc="-1" strike="noStrike">
                <a:solidFill>
                  <a:srgbClr val="000000"/>
                </a:solidFill>
                <a:latin typeface="Menlo"/>
                <a:ea typeface="Menlo"/>
              </a:rPr>
              <a:t>" &lt;&lt; total &lt;&lt; endl;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1" lang="en-GB" sz="1400" spc="-1" strike="noStrike">
                <a:solidFill>
                  <a:srgbClr val="f79646"/>
                </a:solidFill>
                <a:latin typeface="Menlo"/>
                <a:ea typeface="Menlo"/>
              </a:rPr>
              <a:t>    </a:t>
            </a:r>
            <a:r>
              <a:rPr b="1" lang="en-GB" sz="1400" spc="-1" strike="noStrike">
                <a:solidFill>
                  <a:srgbClr val="f79646"/>
                </a:solidFill>
                <a:latin typeface="Menlo"/>
                <a:ea typeface="Menlo"/>
              </a:rPr>
              <a:t>i++</a:t>
            </a: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return</a:t>
            </a:r>
            <a:r>
              <a:rPr b="0" lang="en-GB" sz="1400" spc="-1" strike="noStrike">
                <a:solidFill>
                  <a:srgbClr val="000000"/>
                </a:solidFill>
                <a:latin typeface="Menlo"/>
                <a:ea typeface="Menlo"/>
              </a:rPr>
              <a:t> 0; </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p:txBody>
      </p:sp>
      <p:sp>
        <p:nvSpPr>
          <p:cNvPr id="1390" name="CustomShape 4"/>
          <p:cNvSpPr/>
          <p:nvPr/>
        </p:nvSpPr>
        <p:spPr>
          <a:xfrm>
            <a:off x="3229920" y="5040360"/>
            <a:ext cx="5056560" cy="175824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400" spc="-1" strike="noStrike">
                <a:solidFill>
                  <a:srgbClr val="8064a2"/>
                </a:solidFill>
                <a:latin typeface="Menlo"/>
                <a:ea typeface="Menlo"/>
              </a:rPr>
              <a:t>Enter the number of values to be added: </a:t>
            </a:r>
            <a:r>
              <a:rPr b="0" lang="en-GB" sz="1400" spc="-1" strike="noStrike">
                <a:solidFill>
                  <a:srgbClr val="f79646"/>
                </a:solidFill>
                <a:latin typeface="Menlo"/>
                <a:ea typeface="Menlo"/>
              </a:rPr>
              <a:t>3↵</a:t>
            </a:r>
            <a:r>
              <a:rPr b="0" lang="en-GB" sz="1400" spc="-1" strike="noStrike">
                <a:solidFill>
                  <a:srgbClr val="000000"/>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f79646"/>
                </a:solidFill>
                <a:latin typeface="Menlo"/>
                <a:ea typeface="Menlo"/>
              </a:rPr>
              <a:t>4↵</a:t>
            </a:r>
            <a:endParaRPr b="0" lang="en-GB" sz="1400" spc="-1" strike="noStrike">
              <a:latin typeface="Arial"/>
            </a:endParaRPr>
          </a:p>
          <a:p>
            <a:pPr>
              <a:lnSpc>
                <a:spcPct val="100000"/>
              </a:lnSpc>
            </a:pPr>
            <a:r>
              <a:rPr b="0" lang="en-GB" sz="1400" spc="-1" strike="noStrike">
                <a:solidFill>
                  <a:srgbClr val="000000"/>
                </a:solidFill>
                <a:latin typeface="Menlo"/>
                <a:ea typeface="Menlo"/>
              </a:rPr>
              <a:t>Total = 4</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f79646"/>
                </a:solidFill>
                <a:latin typeface="Menlo"/>
                <a:ea typeface="Menlo"/>
              </a:rPr>
              <a:t>3↵</a:t>
            </a:r>
            <a:endParaRPr b="0" lang="en-GB" sz="1400" spc="-1" strike="noStrike">
              <a:latin typeface="Arial"/>
            </a:endParaRPr>
          </a:p>
          <a:p>
            <a:pPr>
              <a:lnSpc>
                <a:spcPct val="100000"/>
              </a:lnSpc>
            </a:pPr>
            <a:r>
              <a:rPr b="0" lang="en-GB" sz="1400" spc="-1" strike="noStrike">
                <a:solidFill>
                  <a:srgbClr val="000000"/>
                </a:solidFill>
                <a:latin typeface="Menlo"/>
                <a:ea typeface="Menlo"/>
              </a:rPr>
              <a:t>Total = 7</a:t>
            </a:r>
            <a:endParaRPr b="0" lang="en-GB" sz="1400" spc="-1" strike="noStrike">
              <a:latin typeface="Arial"/>
            </a:endParaRPr>
          </a:p>
          <a:p>
            <a:pPr>
              <a:lnSpc>
                <a:spcPct val="100000"/>
              </a:lnSpc>
            </a:pPr>
            <a:r>
              <a:rPr b="0" lang="en-GB" sz="1400" spc="-1" strike="noStrike">
                <a:solidFill>
                  <a:srgbClr val="000000"/>
                </a:solidFill>
                <a:latin typeface="Menlo"/>
                <a:ea typeface="Menlo"/>
              </a:rPr>
              <a:t>next number? </a:t>
            </a:r>
            <a:r>
              <a:rPr b="0" lang="en-GB" sz="1400" spc="-1" strike="noStrike">
                <a:solidFill>
                  <a:srgbClr val="f79646"/>
                </a:solidFill>
                <a:latin typeface="Menlo"/>
                <a:ea typeface="Menlo"/>
              </a:rPr>
              <a:t>2↵</a:t>
            </a:r>
            <a:endParaRPr b="0" lang="en-GB" sz="1400" spc="-1" strike="noStrike">
              <a:latin typeface="Arial"/>
            </a:endParaRPr>
          </a:p>
          <a:p>
            <a:pPr>
              <a:lnSpc>
                <a:spcPct val="100000"/>
              </a:lnSpc>
            </a:pPr>
            <a:r>
              <a:rPr b="0" lang="en-GB" sz="1400" spc="-1" strike="noStrike">
                <a:solidFill>
                  <a:srgbClr val="000000"/>
                </a:solidFill>
                <a:latin typeface="Menlo"/>
                <a:ea typeface="Menlo"/>
              </a:rPr>
              <a:t>Total = 9</a:t>
            </a:r>
            <a:endParaRPr b="0" lang="en-GB" sz="1400" spc="-1" strike="noStrike">
              <a:latin typeface="Arial"/>
            </a:endParaRPr>
          </a:p>
          <a:p>
            <a:pPr>
              <a:lnSpc>
                <a:spcPct val="100000"/>
              </a:lnSpc>
            </a:pPr>
            <a:endParaRPr b="0" lang="en-GB" sz="1400" spc="-1" strike="noStrike">
              <a:latin typeface="Arial"/>
            </a:endParaRPr>
          </a:p>
        </p:txBody>
      </p:sp>
      <p:sp>
        <p:nvSpPr>
          <p:cNvPr id="1391" name="CustomShape 5"/>
          <p:cNvSpPr/>
          <p:nvPr/>
        </p:nvSpPr>
        <p:spPr>
          <a:xfrm>
            <a:off x="6558480" y="6491520"/>
            <a:ext cx="1713960" cy="332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392" name="CustomShape 6"/>
          <p:cNvSpPr/>
          <p:nvPr/>
        </p:nvSpPr>
        <p:spPr>
          <a:xfrm>
            <a:off x="4210920" y="1417680"/>
            <a:ext cx="4283280" cy="755640"/>
          </a:xfrm>
          <a:prstGeom prst="rect">
            <a:avLst/>
          </a:prstGeom>
          <a:solidFill>
            <a:srgbClr val="ffffff"/>
          </a:solidFill>
          <a:ln w="25560">
            <a:solidFill>
              <a:srgbClr val="4f81bd"/>
            </a:solidFill>
            <a:round/>
          </a:ln>
        </p:spPr>
        <p:style>
          <a:lnRef idx="0"/>
          <a:fillRef idx="0"/>
          <a:effectRef idx="0"/>
          <a:fontRef idx="minor"/>
        </p:style>
        <p:txBody>
          <a:bodyPr lIns="90000" rIns="90000" tIns="45000" bIns="45000">
            <a:normAutofit/>
          </a:bodyPr>
          <a:p>
            <a:pPr>
              <a:lnSpc>
                <a:spcPct val="100000"/>
              </a:lnSpc>
              <a:spcBef>
                <a:spcPts val="479"/>
              </a:spcBef>
            </a:pPr>
            <a:r>
              <a:rPr b="1" lang="en-GB" sz="2400" spc="-1" strike="noStrike">
                <a:solidFill>
                  <a:srgbClr val="e46c0a"/>
                </a:solidFill>
                <a:latin typeface="Calibri Light"/>
                <a:ea typeface="Calibri Light"/>
              </a:rPr>
              <a:t>Counter-controlled</a:t>
            </a:r>
            <a:r>
              <a:rPr b="0" lang="en-GB" sz="2400" spc="-1" strike="noStrike">
                <a:solidFill>
                  <a:srgbClr val="000000"/>
                </a:solidFill>
                <a:latin typeface="Calibri Light"/>
                <a:ea typeface="Calibri Light"/>
              </a:rPr>
              <a:t> while loops</a:t>
            </a:r>
            <a:br/>
            <a:r>
              <a:rPr b="0" lang="en-GB" sz="2000" spc="-1" strike="noStrike">
                <a:solidFill>
                  <a:srgbClr val="000000"/>
                </a:solidFill>
                <a:latin typeface="Calibri Light"/>
                <a:ea typeface="Calibri Light"/>
              </a:rPr>
              <a:t>by</a:t>
            </a:r>
            <a:r>
              <a:rPr b="0" lang="en-GB" sz="2000" spc="-1" strike="noStrike">
                <a:solidFill>
                  <a:srgbClr val="f79646"/>
                </a:solidFill>
                <a:latin typeface="Calibri Light"/>
                <a:ea typeface="Calibri Light"/>
              </a:rPr>
              <a:t> </a:t>
            </a:r>
            <a:r>
              <a:rPr b="0" lang="en-GB" sz="2000" spc="-1" strike="noStrike">
                <a:solidFill>
                  <a:srgbClr val="e46c0a"/>
                </a:solidFill>
                <a:latin typeface="Calibri Light"/>
                <a:ea typeface="Calibri Light"/>
              </a:rPr>
              <a:t>incrementing a counter</a:t>
            </a:r>
            <a:endParaRPr b="0" lang="en-GB" sz="2000" spc="-1" strike="noStrike">
              <a:latin typeface="Arial"/>
            </a:endParaRPr>
          </a:p>
        </p:txBody>
      </p:sp>
      <p:sp>
        <p:nvSpPr>
          <p:cNvPr id="1393" name="CustomShape 7"/>
          <p:cNvSpPr/>
          <p:nvPr/>
        </p:nvSpPr>
        <p:spPr>
          <a:xfrm>
            <a:off x="5834520" y="3387240"/>
            <a:ext cx="3051000" cy="51624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400" spc="-1" strike="noStrike">
                <a:solidFill>
                  <a:srgbClr val="000000"/>
                </a:solidFill>
                <a:latin typeface="Calibri Light"/>
                <a:ea typeface="DejaVu Sans"/>
              </a:rPr>
              <a:t>How many times will the loop body be executed?</a:t>
            </a:r>
            <a:endParaRPr b="0" lang="en-GB" sz="1400" spc="-1" strike="noStrike">
              <a:latin typeface="Arial"/>
            </a:endParaRPr>
          </a:p>
        </p:txBody>
      </p:sp>
      <p:sp>
        <p:nvSpPr>
          <p:cNvPr id="1394" name="CustomShape 8"/>
          <p:cNvSpPr/>
          <p:nvPr/>
        </p:nvSpPr>
        <p:spPr>
          <a:xfrm>
            <a:off x="6982920" y="3747240"/>
            <a:ext cx="346320" cy="30312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1400" spc="-1" strike="noStrike">
                <a:solidFill>
                  <a:srgbClr val="000000"/>
                </a:solidFill>
                <a:latin typeface="Calibri Light"/>
                <a:ea typeface="DejaVu Sans"/>
              </a:rPr>
              <a:t>n</a:t>
            </a:r>
            <a:endParaRPr b="0" lang="en-GB" sz="1400" spc="-1" strike="noStrike">
              <a:latin typeface="Arial"/>
            </a:endParaRPr>
          </a:p>
        </p:txBody>
      </p:sp>
    </p:spTree>
  </p:cSld>
  <p:timing>
    <p:tnLst>
      <p:par>
        <p:cTn id="1501" dur="indefinite" restart="never" nodeType="tmRoot">
          <p:childTnLst>
            <p:seq>
              <p:cTn id="1502" dur="indefinite" nodeType="mainSeq">
                <p:childTnLst>
                  <p:par>
                    <p:cTn id="1503" fill="hold">
                      <p:stCondLst>
                        <p:cond delay="indefinite"/>
                      </p:stCondLst>
                      <p:childTnLst>
                        <p:par>
                          <p:cTn id="1504" fill="hold">
                            <p:stCondLst>
                              <p:cond delay="0"/>
                            </p:stCondLst>
                            <p:childTnLst>
                              <p:par>
                                <p:cTn id="1505" nodeType="clickEffect" fill="hold" presetClass="entr" presetID="1">
                                  <p:stCondLst>
                                    <p:cond delay="0"/>
                                  </p:stCondLst>
                                  <p:childTnLst>
                                    <p:set>
                                      <p:cBhvr>
                                        <p:cTn id="1506" dur="1" fill="hold">
                                          <p:stCondLst>
                                            <p:cond delay="0"/>
                                          </p:stCondLst>
                                        </p:cTn>
                                        <p:tgtEl>
                                          <p:spTgt spid="1393"/>
                                        </p:tgtEl>
                                        <p:attrNameLst>
                                          <p:attrName>style.visibility</p:attrName>
                                        </p:attrNameLst>
                                      </p:cBhvr>
                                      <p:to>
                                        <p:strVal val="visible"/>
                                      </p:to>
                                    </p:set>
                                  </p:childTnLst>
                                </p:cTn>
                              </p:par>
                            </p:childTnLst>
                          </p:cTn>
                        </p:par>
                      </p:childTnLst>
                    </p:cTn>
                  </p:par>
                  <p:par>
                    <p:cTn id="1507" fill="hold">
                      <p:stCondLst>
                        <p:cond delay="indefinite"/>
                      </p:stCondLst>
                      <p:childTnLst>
                        <p:par>
                          <p:cTn id="1508" fill="hold">
                            <p:stCondLst>
                              <p:cond delay="0"/>
                            </p:stCondLst>
                            <p:childTnLst>
                              <p:par>
                                <p:cTn id="1509" nodeType="clickEffect" fill="hold" presetClass="entr" presetID="1">
                                  <p:stCondLst>
                                    <p:cond delay="0"/>
                                  </p:stCondLst>
                                  <p:childTnLst>
                                    <p:set>
                                      <p:cBhvr>
                                        <p:cTn id="1510" dur="1" fill="hold">
                                          <p:stCondLst>
                                            <p:cond delay="0"/>
                                          </p:stCondLst>
                                        </p:cTn>
                                        <p:tgtEl>
                                          <p:spTgt spid="1394"/>
                                        </p:tgtEl>
                                        <p:attrNameLst>
                                          <p:attrName>style.visibility</p:attrName>
                                        </p:attrNameLst>
                                      </p:cBhvr>
                                      <p:to>
                                        <p:strVal val="visible"/>
                                      </p:to>
                                    </p:set>
                                  </p:childTnLst>
                                </p:cTn>
                              </p:par>
                            </p:childTnLst>
                          </p:cTn>
                        </p:par>
                      </p:childTnLst>
                    </p:cTn>
                  </p:par>
                  <p:par>
                    <p:cTn id="1511" fill="hold">
                      <p:stCondLst>
                        <p:cond delay="indefinite"/>
                      </p:stCondLst>
                      <p:childTnLst>
                        <p:par>
                          <p:cTn id="1512" fill="hold">
                            <p:stCondLst>
                              <p:cond delay="0"/>
                            </p:stCondLst>
                            <p:childTnLst>
                              <p:par>
                                <p:cTn id="1513" nodeType="clickEffect" fill="hold" presetClass="entr" presetID="1">
                                  <p:stCondLst>
                                    <p:cond delay="0"/>
                                  </p:stCondLst>
                                  <p:childTnLst>
                                    <p:set>
                                      <p:cBhvr>
                                        <p:cTn id="1514" dur="1" fill="hold">
                                          <p:stCondLst>
                                            <p:cond delay="0"/>
                                          </p:stCondLst>
                                        </p:cTn>
                                        <p:tgtEl>
                                          <p:spTgt spid="1391"/>
                                        </p:tgtEl>
                                        <p:attrNameLst>
                                          <p:attrName>style.visibility</p:attrName>
                                        </p:attrNameLst>
                                      </p:cBhvr>
                                      <p:to>
                                        <p:strVal val="visible"/>
                                      </p:to>
                                    </p:set>
                                  </p:childTnLst>
                                </p:cTn>
                              </p:par>
                            </p:childTnLst>
                          </p:cTn>
                        </p:par>
                      </p:childTnLst>
                    </p:cTn>
                  </p:par>
                  <p:par>
                    <p:cTn id="1515" fill="hold">
                      <p:stCondLst>
                        <p:cond delay="indefinite"/>
                      </p:stCondLst>
                      <p:childTnLst>
                        <p:par>
                          <p:cTn id="1516" fill="hold">
                            <p:stCondLst>
                              <p:cond delay="0"/>
                            </p:stCondLst>
                            <p:childTnLst>
                              <p:par>
                                <p:cTn id="1517" nodeType="clickEffect" fill="hold" presetClass="entr" presetID="1">
                                  <p:stCondLst>
                                    <p:cond delay="0"/>
                                  </p:stCondLst>
                                  <p:childTnLst>
                                    <p:set>
                                      <p:cBhvr>
                                        <p:cTn id="1518" dur="1" fill="hold">
                                          <p:stCondLst>
                                            <p:cond delay="0"/>
                                          </p:stCondLst>
                                        </p:cTn>
                                        <p:tgtEl>
                                          <p:spTgt spid="13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2800" spc="-1" strike="noStrike">
                <a:solidFill>
                  <a:srgbClr val="000000"/>
                </a:solidFill>
                <a:latin typeface="Avenir Next"/>
                <a:ea typeface="Avenir Next"/>
              </a:rPr>
              <a:t>Typical Structure of a Counter-Controlled Loop</a:t>
            </a:r>
            <a:endParaRPr b="0" lang="en-GB" sz="2800" spc="-1" strike="noStrike">
              <a:latin typeface="Arial"/>
            </a:endParaRPr>
          </a:p>
        </p:txBody>
      </p:sp>
      <p:sp>
        <p:nvSpPr>
          <p:cNvPr id="1396" name="CustomShape 2"/>
          <p:cNvSpPr/>
          <p:nvPr/>
        </p:nvSpPr>
        <p:spPr>
          <a:xfrm>
            <a:off x="557280" y="1211760"/>
            <a:ext cx="5196600" cy="502668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400" spc="-1" strike="noStrike">
                <a:solidFill>
                  <a:srgbClr val="000000"/>
                </a:solidFill>
                <a:latin typeface="Menlo"/>
                <a:ea typeface="Menlo"/>
              </a:rPr>
              <a:t>#include &lt;iostream&gt; </a:t>
            </a:r>
            <a:endParaRPr b="0" lang="en-GB" sz="1400" spc="-1" strike="noStrike">
              <a:latin typeface="Arial"/>
            </a:endParaRPr>
          </a:p>
          <a:p>
            <a:pPr>
              <a:lnSpc>
                <a:spcPts val="18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ts val="1800"/>
              </a:lnSpc>
            </a:pP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main()</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x = 0, total = 0, </a:t>
            </a:r>
            <a:r>
              <a:rPr b="1" lang="en-GB" sz="1400" spc="-1" strike="noStrike">
                <a:solidFill>
                  <a:srgbClr val="f79646"/>
                </a:solidFill>
                <a:latin typeface="Menlo"/>
                <a:ea typeface="Menlo"/>
              </a:rPr>
              <a:t>i</a:t>
            </a:r>
            <a:r>
              <a:rPr b="0" lang="en-GB" sz="1400" spc="-1" strike="noStrike">
                <a:solidFill>
                  <a:srgbClr val="000000"/>
                </a:solidFill>
                <a:latin typeface="Menlo"/>
                <a:ea typeface="Menlo"/>
              </a:rPr>
              <a:t>, n;</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Enter # of values to add: </a:t>
            </a: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n;</a:t>
            </a:r>
            <a:endParaRPr b="0" lang="en-GB" sz="1400" spc="-1" strike="noStrike">
              <a:latin typeface="Arial"/>
            </a:endParaRPr>
          </a:p>
          <a:p>
            <a:pPr>
              <a:lnSpc>
                <a:spcPts val="1800"/>
              </a:lnSpc>
            </a:pP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1" lang="en-GB" sz="1400" spc="-1" strike="noStrike">
                <a:solidFill>
                  <a:srgbClr val="f79646"/>
                </a:solidFill>
                <a:latin typeface="Menlo"/>
                <a:ea typeface="Menlo"/>
              </a:rPr>
              <a:t>i = 0;</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while</a:t>
            </a:r>
            <a:r>
              <a:rPr b="0" lang="en-GB" sz="1400" spc="-1" strike="noStrike">
                <a:solidFill>
                  <a:srgbClr val="000000"/>
                </a:solidFill>
                <a:latin typeface="Menlo"/>
                <a:ea typeface="Menlo"/>
              </a:rPr>
              <a:t> (</a:t>
            </a:r>
            <a:r>
              <a:rPr b="1" lang="en-GB" sz="1400" spc="-1" strike="noStrike">
                <a:solidFill>
                  <a:srgbClr val="f79646"/>
                </a:solidFill>
                <a:latin typeface="Menlo"/>
                <a:ea typeface="Menlo"/>
              </a:rPr>
              <a:t>i &lt; n</a:t>
            </a: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next number?</a:t>
            </a: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x;</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total += x;</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Total = </a:t>
            </a:r>
            <a:r>
              <a:rPr b="0" lang="en-GB" sz="1400" spc="-1" strike="noStrike">
                <a:solidFill>
                  <a:srgbClr val="000000"/>
                </a:solidFill>
                <a:latin typeface="Menlo"/>
                <a:ea typeface="Menlo"/>
              </a:rPr>
              <a:t>" &lt;&lt; total &lt;&lt; endl;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1" lang="en-GB" sz="1400" spc="-1" strike="noStrike">
                <a:solidFill>
                  <a:srgbClr val="f79646"/>
                </a:solidFill>
                <a:latin typeface="Menlo"/>
                <a:ea typeface="Menlo"/>
              </a:rPr>
              <a:t>    </a:t>
            </a:r>
            <a:r>
              <a:rPr b="1" lang="en-GB" sz="1400" spc="-1" strike="noStrike">
                <a:solidFill>
                  <a:srgbClr val="f79646"/>
                </a:solidFill>
                <a:latin typeface="Menlo"/>
                <a:ea typeface="Menlo"/>
              </a:rPr>
              <a:t>i++</a:t>
            </a: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return</a:t>
            </a:r>
            <a:r>
              <a:rPr b="0" lang="en-GB" sz="1400" spc="-1" strike="noStrike">
                <a:solidFill>
                  <a:srgbClr val="000000"/>
                </a:solidFill>
                <a:latin typeface="Menlo"/>
                <a:ea typeface="Menlo"/>
              </a:rPr>
              <a:t> 0; </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p:txBody>
      </p:sp>
      <p:sp>
        <p:nvSpPr>
          <p:cNvPr id="1397" name="CustomShape 3"/>
          <p:cNvSpPr/>
          <p:nvPr/>
        </p:nvSpPr>
        <p:spPr>
          <a:xfrm>
            <a:off x="5465160" y="1500840"/>
            <a:ext cx="3232080" cy="8845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GB" sz="1800" spc="-1" strike="noStrike">
                <a:solidFill>
                  <a:srgbClr val="4bacc6"/>
                </a:solidFill>
                <a:latin typeface="Calibri Light"/>
                <a:ea typeface="DejaVu Sans"/>
              </a:rPr>
              <a:t>loop variable </a:t>
            </a:r>
            <a:r>
              <a:rPr b="0" lang="en-GB" sz="1800" spc="-1" strike="noStrike">
                <a:solidFill>
                  <a:srgbClr val="000000"/>
                </a:solidFill>
                <a:latin typeface="Calibri Light"/>
                <a:ea typeface="DejaVu Sans"/>
              </a:rPr>
              <a:t>— </a:t>
            </a:r>
            <a:endParaRPr b="0" lang="en-GB" sz="1800" spc="-1" strike="noStrike">
              <a:latin typeface="Arial"/>
            </a:endParaRPr>
          </a:p>
          <a:p>
            <a:pPr algn="ctr">
              <a:lnSpc>
                <a:spcPct val="100000"/>
              </a:lnSpc>
            </a:pPr>
            <a:r>
              <a:rPr b="0" lang="en-GB" sz="1800" spc="-1" strike="noStrike">
                <a:solidFill>
                  <a:srgbClr val="000000"/>
                </a:solidFill>
                <a:latin typeface="Calibri Light"/>
                <a:ea typeface="DejaVu Sans"/>
              </a:rPr>
              <a:t>to count the no. of iterations</a:t>
            </a:r>
            <a:endParaRPr b="0" lang="en-GB" sz="1800" spc="-1" strike="noStrike">
              <a:latin typeface="Arial"/>
            </a:endParaRPr>
          </a:p>
        </p:txBody>
      </p:sp>
      <p:sp>
        <p:nvSpPr>
          <p:cNvPr id="1398" name="CustomShape 4"/>
          <p:cNvSpPr/>
          <p:nvPr/>
        </p:nvSpPr>
        <p:spPr>
          <a:xfrm>
            <a:off x="5465160" y="2634480"/>
            <a:ext cx="3232080" cy="8845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GB" sz="1800" spc="-1" strike="noStrike">
                <a:solidFill>
                  <a:srgbClr val="4bacc6"/>
                </a:solidFill>
                <a:latin typeface="Calibri Light"/>
                <a:ea typeface="DejaVu Sans"/>
              </a:rPr>
              <a:t>initialization </a:t>
            </a:r>
            <a:r>
              <a:rPr b="0" lang="en-GB" sz="1800" spc="-1" strike="noStrike">
                <a:solidFill>
                  <a:srgbClr val="000000"/>
                </a:solidFill>
                <a:latin typeface="Calibri Light"/>
                <a:ea typeface="DejaVu Sans"/>
              </a:rPr>
              <a:t>of loop variable</a:t>
            </a:r>
            <a:endParaRPr b="0" lang="en-GB" sz="1800" spc="-1" strike="noStrike">
              <a:latin typeface="Arial"/>
            </a:endParaRPr>
          </a:p>
        </p:txBody>
      </p:sp>
      <p:sp>
        <p:nvSpPr>
          <p:cNvPr id="1399" name="CustomShape 5"/>
          <p:cNvSpPr/>
          <p:nvPr/>
        </p:nvSpPr>
        <p:spPr>
          <a:xfrm>
            <a:off x="5465160" y="3767760"/>
            <a:ext cx="3232080" cy="8845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GB" sz="1800" spc="-1" strike="noStrike">
                <a:solidFill>
                  <a:srgbClr val="4bacc6"/>
                </a:solidFill>
                <a:latin typeface="Calibri Light"/>
                <a:ea typeface="DejaVu Sans"/>
              </a:rPr>
              <a:t>condition </a:t>
            </a:r>
            <a:r>
              <a:rPr b="0" lang="en-GB" sz="1800" spc="-1" strike="noStrike">
                <a:solidFill>
                  <a:srgbClr val="000000"/>
                </a:solidFill>
                <a:latin typeface="Calibri Light"/>
                <a:ea typeface="DejaVu Sans"/>
              </a:rPr>
              <a:t>for continuation</a:t>
            </a:r>
            <a:endParaRPr b="0" lang="en-GB" sz="1800" spc="-1" strike="noStrike">
              <a:latin typeface="Arial"/>
            </a:endParaRPr>
          </a:p>
        </p:txBody>
      </p:sp>
      <p:sp>
        <p:nvSpPr>
          <p:cNvPr id="1400" name="CustomShape 6"/>
          <p:cNvSpPr/>
          <p:nvPr/>
        </p:nvSpPr>
        <p:spPr>
          <a:xfrm>
            <a:off x="5465160" y="4901400"/>
            <a:ext cx="3232080" cy="8845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1" lang="en-GB" sz="1800" spc="-1" strike="noStrike">
                <a:solidFill>
                  <a:srgbClr val="4bacc6"/>
                </a:solidFill>
                <a:latin typeface="Calibri Light"/>
                <a:ea typeface="DejaVu Sans"/>
              </a:rPr>
              <a:t>updating </a:t>
            </a:r>
            <a:r>
              <a:rPr b="0" lang="en-GB" sz="1800" spc="-1" strike="noStrike">
                <a:solidFill>
                  <a:srgbClr val="000000"/>
                </a:solidFill>
                <a:latin typeface="Calibri Light"/>
                <a:ea typeface="DejaVu Sans"/>
              </a:rPr>
              <a:t>of loop variable inside the loop body</a:t>
            </a:r>
            <a:endParaRPr b="0" lang="en-GB" sz="1800" spc="-1" strike="noStrike">
              <a:latin typeface="Arial"/>
            </a:endParaRPr>
          </a:p>
        </p:txBody>
      </p:sp>
      <p:sp>
        <p:nvSpPr>
          <p:cNvPr id="1401" name="CustomShape 7"/>
          <p:cNvSpPr/>
          <p:nvPr/>
        </p:nvSpPr>
        <p:spPr>
          <a:xfrm flipV="1" rot="10800000">
            <a:off x="7635240" y="3128040"/>
            <a:ext cx="2169720" cy="592200"/>
          </a:xfrm>
          <a:prstGeom prst="curvedConnector3">
            <a:avLst>
              <a:gd name="adj1" fmla="val 99791"/>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402" name="CustomShape 8"/>
          <p:cNvSpPr/>
          <p:nvPr/>
        </p:nvSpPr>
        <p:spPr>
          <a:xfrm flipV="1" rot="10800000">
            <a:off x="9320400" y="4150800"/>
            <a:ext cx="3854880" cy="53676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403" name="CustomShape 9"/>
          <p:cNvSpPr/>
          <p:nvPr/>
        </p:nvSpPr>
        <p:spPr>
          <a:xfrm rot="10800000">
            <a:off x="8428680" y="4580280"/>
            <a:ext cx="2963160" cy="36936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404" name="CustomShape 10"/>
          <p:cNvSpPr/>
          <p:nvPr/>
        </p:nvSpPr>
        <p:spPr>
          <a:xfrm rot="10800000">
            <a:off x="9320400" y="5695920"/>
            <a:ext cx="3854880" cy="35172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405" name="CustomShape 1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08EDC52-3B8A-4151-9828-538D07A03CB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06" name="CustomShape 12"/>
          <p:cNvSpPr/>
          <p:nvPr/>
        </p:nvSpPr>
        <p:spPr>
          <a:xfrm flipH="1">
            <a:off x="3294000" y="6154920"/>
            <a:ext cx="4045320" cy="6386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What if you forgot to update the loop variable?</a:t>
            </a:r>
            <a:endParaRPr b="0" lang="en-GB" sz="1800" spc="-1" strike="noStrike">
              <a:latin typeface="Arial"/>
            </a:endParaRPr>
          </a:p>
        </p:txBody>
      </p:sp>
    </p:spTree>
  </p:cSld>
  <p:timing>
    <p:tnLst>
      <p:par>
        <p:cTn id="1519" dur="indefinite" restart="never" nodeType="tmRoot">
          <p:childTnLst>
            <p:seq>
              <p:cTn id="1520" dur="indefinite"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while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408" name="CustomShape 2"/>
          <p:cNvSpPr/>
          <p:nvPr/>
        </p:nvSpPr>
        <p:spPr>
          <a:xfrm>
            <a:off x="260280" y="1238040"/>
            <a:ext cx="5834880" cy="541764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599"/>
              </a:lnSpc>
            </a:pPr>
            <a:r>
              <a:rPr b="0" lang="en-GB" sz="1400" spc="-1" strike="noStrike">
                <a:solidFill>
                  <a:srgbClr val="000000"/>
                </a:solidFill>
                <a:latin typeface="Menlo"/>
                <a:ea typeface="Menlo"/>
              </a:rPr>
              <a:t>#include &lt;iostream&gt; </a:t>
            </a:r>
            <a:endParaRPr b="0" lang="en-GB" sz="1400" spc="-1" strike="noStrike">
              <a:latin typeface="Arial"/>
            </a:endParaRPr>
          </a:p>
          <a:p>
            <a:pPr>
              <a:lnSpc>
                <a:spcPts val="1599"/>
              </a:lnSpc>
            </a:pPr>
            <a:r>
              <a:rPr b="0" lang="en-GB" sz="1400" spc="-1" strike="noStrike">
                <a:solidFill>
                  <a:srgbClr val="000000"/>
                </a:solidFill>
                <a:latin typeface="Menlo"/>
                <a:ea typeface="Menlo"/>
              </a:rPr>
              <a:t>using namespace std;</a:t>
            </a:r>
            <a:endParaRPr b="0" lang="en-GB" sz="1400" spc="-1" strike="noStrike">
              <a:latin typeface="Arial"/>
            </a:endParaRPr>
          </a:p>
          <a:p>
            <a:pPr>
              <a:lnSpc>
                <a:spcPts val="1599"/>
              </a:lnSpc>
            </a:pP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main()</a:t>
            </a:r>
            <a:endParaRPr b="0" lang="en-GB" sz="1400" spc="-1" strike="noStrike">
              <a:latin typeface="Arial"/>
            </a:endParaRPr>
          </a:p>
          <a:p>
            <a:pPr>
              <a:lnSpc>
                <a:spcPts val="1599"/>
              </a:lnSpc>
            </a:pPr>
            <a:r>
              <a:rPr b="0" lang="en-GB" sz="1400" spc="-1" strike="noStrike">
                <a:solidFill>
                  <a:srgbClr val="000000"/>
                </a:solidFill>
                <a:latin typeface="Menlo"/>
                <a:ea typeface="Menlo"/>
              </a:rPr>
              <a:t>{</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num = 23;</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int guess;</a:t>
            </a:r>
            <a:endParaRPr b="0" lang="en-GB" sz="1400" spc="-1" strike="noStrike">
              <a:latin typeface="Arial"/>
            </a:endParaRPr>
          </a:p>
          <a:p>
            <a:pPr>
              <a:lnSpc>
                <a:spcPts val="1599"/>
              </a:lnSpc>
            </a:pPr>
            <a:r>
              <a:rPr b="1" lang="en-GB" sz="1400" spc="-1" strike="noStrike">
                <a:solidFill>
                  <a:srgbClr val="000000"/>
                </a:solidFill>
                <a:latin typeface="Menlo"/>
                <a:ea typeface="Menlo"/>
              </a:rPr>
              <a:t>  </a:t>
            </a:r>
            <a:r>
              <a:rPr b="1" lang="en-GB" sz="1400" spc="-1" strike="noStrike">
                <a:solidFill>
                  <a:srgbClr val="000000"/>
                </a:solidFill>
                <a:latin typeface="Menlo"/>
                <a:ea typeface="Menlo"/>
              </a:rPr>
              <a:t>bool</a:t>
            </a:r>
            <a:r>
              <a:rPr b="0" lang="en-GB" sz="1400" spc="-1" strike="noStrike">
                <a:solidFill>
                  <a:srgbClr val="000000"/>
                </a:solidFill>
                <a:latin typeface="Menlo"/>
                <a:ea typeface="Menlo"/>
              </a:rPr>
              <a:t> isGuessed;</a:t>
            </a:r>
            <a:endParaRPr b="0" lang="en-GB" sz="1400" spc="-1" strike="noStrike">
              <a:latin typeface="Arial"/>
            </a:endParaRPr>
          </a:p>
          <a:p>
            <a:pPr>
              <a:lnSpc>
                <a:spcPts val="1599"/>
              </a:lnSpc>
            </a:pP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isGuessed = false;</a:t>
            </a:r>
            <a:endParaRPr b="0" lang="en-GB" sz="1400" spc="-1" strike="noStrike">
              <a:latin typeface="Arial"/>
            </a:endParaRPr>
          </a:p>
          <a:p>
            <a:pPr>
              <a:lnSpc>
                <a:spcPts val="1599"/>
              </a:lnSpc>
            </a:pP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while</a:t>
            </a:r>
            <a:r>
              <a:rPr b="0" lang="en-GB" sz="1400" spc="-1" strike="noStrike">
                <a:solidFill>
                  <a:srgbClr val="000000"/>
                </a:solidFill>
                <a:latin typeface="Menlo"/>
                <a:ea typeface="Menlo"/>
              </a:rPr>
              <a:t> </a:t>
            </a:r>
            <a:r>
              <a:rPr b="0" lang="en-GB" sz="1400" spc="-1" strike="noStrike">
                <a:solidFill>
                  <a:srgbClr val="e46c0a"/>
                </a:solidFill>
                <a:latin typeface="Menlo"/>
                <a:ea typeface="Menlo"/>
              </a:rPr>
              <a:t>(</a:t>
            </a:r>
            <a:r>
              <a:rPr b="1" lang="en-GB" sz="1400" spc="-1" strike="noStrike">
                <a:solidFill>
                  <a:srgbClr val="e46c0a"/>
                </a:solidFill>
                <a:latin typeface="Menlo"/>
                <a:ea typeface="Menlo"/>
              </a:rPr>
              <a:t>!isGuessed</a:t>
            </a: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Make a guess (0-99)?</a:t>
            </a: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guess;</a:t>
            </a:r>
            <a:endParaRPr b="0" lang="en-GB" sz="1400" spc="-1" strike="noStrike">
              <a:latin typeface="Arial"/>
            </a:endParaRPr>
          </a:p>
          <a:p>
            <a:pPr>
              <a:lnSpc>
                <a:spcPts val="1599"/>
              </a:lnSpc>
            </a:pP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if</a:t>
            </a:r>
            <a:r>
              <a:rPr b="0" lang="en-GB" sz="1400" spc="-1" strike="noStrike">
                <a:solidFill>
                  <a:srgbClr val="000000"/>
                </a:solidFill>
                <a:latin typeface="Menlo"/>
                <a:ea typeface="Menlo"/>
              </a:rPr>
              <a:t> (guess == num)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Correct!</a:t>
            </a:r>
            <a:r>
              <a:rPr b="0" lang="en-GB" sz="1400" spc="-1" strike="noStrike">
                <a:solidFill>
                  <a:srgbClr val="000000"/>
                </a:solidFill>
                <a:latin typeface="Menlo"/>
                <a:ea typeface="Menlo"/>
              </a:rPr>
              <a:t>" &lt;&lt; endl;</a:t>
            </a:r>
            <a:endParaRPr b="0" lang="en-GB" sz="1400" spc="-1" strike="noStrike">
              <a:latin typeface="Arial"/>
            </a:endParaRPr>
          </a:p>
          <a:p>
            <a:pPr>
              <a:lnSpc>
                <a:spcPts val="1599"/>
              </a:lnSpc>
            </a:pPr>
            <a:r>
              <a:rPr b="1" lang="en-GB" sz="1400" spc="-1" strike="noStrike">
                <a:solidFill>
                  <a:srgbClr val="e46c0a"/>
                </a:solidFill>
                <a:latin typeface="Menlo"/>
                <a:ea typeface="Menlo"/>
              </a:rPr>
              <a:t>      </a:t>
            </a:r>
            <a:r>
              <a:rPr b="1" lang="en-GB" sz="1400" spc="-1" strike="noStrike">
                <a:solidFill>
                  <a:srgbClr val="e46c0a"/>
                </a:solidFill>
                <a:latin typeface="Menlo"/>
                <a:ea typeface="Menlo"/>
              </a:rPr>
              <a:t>isGuessed = true;</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else</a:t>
            </a:r>
            <a:r>
              <a:rPr b="0" lang="en-GB" sz="1400" spc="-1" strike="noStrike">
                <a:solidFill>
                  <a:srgbClr val="000000"/>
                </a:solidFill>
                <a:latin typeface="Menlo"/>
                <a:ea typeface="Menlo"/>
              </a:rPr>
              <a:t> </a:t>
            </a:r>
            <a:r>
              <a:rPr b="1" lang="en-GB" sz="1400" spc="-1" strike="noStrike">
                <a:solidFill>
                  <a:srgbClr val="000000"/>
                </a:solidFill>
                <a:latin typeface="Menlo"/>
                <a:ea typeface="Menlo"/>
              </a:rPr>
              <a:t>if</a:t>
            </a:r>
            <a:r>
              <a:rPr b="0" lang="en-GB" sz="1400" spc="-1" strike="noStrike">
                <a:solidFill>
                  <a:srgbClr val="000000"/>
                </a:solidFill>
                <a:latin typeface="Menlo"/>
                <a:ea typeface="Menlo"/>
              </a:rPr>
              <a:t> (guess &lt; num)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Too small.  Guess again!</a:t>
            </a:r>
            <a:r>
              <a:rPr b="0" lang="en-GB" sz="1400" spc="-1" strike="noStrike">
                <a:solidFill>
                  <a:srgbClr val="000000"/>
                </a:solidFill>
                <a:latin typeface="Menlo"/>
                <a:ea typeface="Menlo"/>
              </a:rPr>
              <a:t>" &lt;&lt; endl;</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else </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Too large.  Guess again!</a:t>
            </a:r>
            <a:r>
              <a:rPr b="0" lang="en-GB" sz="1400" spc="-1" strike="noStrike">
                <a:solidFill>
                  <a:srgbClr val="000000"/>
                </a:solidFill>
                <a:latin typeface="Menlo"/>
                <a:ea typeface="Menlo"/>
              </a:rPr>
              <a:t>" &lt;&lt; endl;</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ts val="1599"/>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return</a:t>
            </a:r>
            <a:r>
              <a:rPr b="0" lang="en-GB" sz="1400" spc="-1" strike="noStrike">
                <a:solidFill>
                  <a:srgbClr val="000000"/>
                </a:solidFill>
                <a:latin typeface="Menlo"/>
                <a:ea typeface="Menlo"/>
              </a:rPr>
              <a:t> 0; </a:t>
            </a:r>
            <a:endParaRPr b="0" lang="en-GB" sz="1400" spc="-1" strike="noStrike">
              <a:latin typeface="Arial"/>
            </a:endParaRPr>
          </a:p>
          <a:p>
            <a:pPr>
              <a:lnSpc>
                <a:spcPts val="1599"/>
              </a:lnSpc>
            </a:pPr>
            <a:r>
              <a:rPr b="0" lang="en-GB" sz="1400" spc="-1" strike="noStrike">
                <a:solidFill>
                  <a:srgbClr val="000000"/>
                </a:solidFill>
                <a:latin typeface="Menlo"/>
                <a:ea typeface="Menlo"/>
              </a:rPr>
              <a:t>}</a:t>
            </a:r>
            <a:endParaRPr b="0" lang="en-GB" sz="1400" spc="-1" strike="noStrike">
              <a:latin typeface="Arial"/>
            </a:endParaRPr>
          </a:p>
        </p:txBody>
      </p:sp>
      <p:sp>
        <p:nvSpPr>
          <p:cNvPr id="1409" name="CustomShape 3"/>
          <p:cNvSpPr/>
          <p:nvPr/>
        </p:nvSpPr>
        <p:spPr>
          <a:xfrm>
            <a:off x="5039280" y="3693960"/>
            <a:ext cx="3996360" cy="151956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Menlo"/>
                <a:ea typeface="Menlo"/>
              </a:rPr>
              <a:t>Make a guess (0-99)? </a:t>
            </a:r>
            <a:r>
              <a:rPr b="0" lang="en-GB" sz="1400" spc="-1" strike="noStrike">
                <a:solidFill>
                  <a:srgbClr val="e46c0a"/>
                </a:solidFill>
                <a:latin typeface="Menlo"/>
                <a:ea typeface="Menlo"/>
              </a:rPr>
              <a:t>48</a:t>
            </a:r>
            <a:r>
              <a:rPr b="0" lang="en-GB" sz="1400" spc="-1" strike="noStrike">
                <a:solidFill>
                  <a:srgbClr val="f79646"/>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Too large. Guess again? </a:t>
            </a:r>
            <a:r>
              <a:rPr b="0" lang="en-GB" sz="1400" spc="-1" strike="noStrike">
                <a:solidFill>
                  <a:srgbClr val="e46c0a"/>
                </a:solidFill>
                <a:latin typeface="Menlo"/>
                <a:ea typeface="Menlo"/>
              </a:rPr>
              <a:t>20</a:t>
            </a:r>
            <a:r>
              <a:rPr b="0" lang="en-GB" sz="1400" spc="-1" strike="noStrike">
                <a:solidFill>
                  <a:srgbClr val="f79646"/>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Too small. Guess again? </a:t>
            </a:r>
            <a:r>
              <a:rPr b="0" lang="en-GB" sz="1400" spc="-1" strike="noStrike">
                <a:solidFill>
                  <a:srgbClr val="e46c0a"/>
                </a:solidFill>
                <a:latin typeface="Menlo"/>
                <a:ea typeface="Menlo"/>
              </a:rPr>
              <a:t>35</a:t>
            </a:r>
            <a:r>
              <a:rPr b="0" lang="en-GB" sz="1400" spc="-1" strike="noStrike">
                <a:solidFill>
                  <a:srgbClr val="f79646"/>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Too large. Guess again? </a:t>
            </a:r>
            <a:r>
              <a:rPr b="0" lang="en-GB" sz="1400" spc="-1" strike="noStrike">
                <a:solidFill>
                  <a:srgbClr val="e46c0a"/>
                </a:solidFill>
                <a:latin typeface="Menlo"/>
                <a:ea typeface="Menlo"/>
              </a:rPr>
              <a:t>23</a:t>
            </a:r>
            <a:r>
              <a:rPr b="0" lang="en-GB" sz="1400" spc="-1" strike="noStrike">
                <a:solidFill>
                  <a:srgbClr val="f79646"/>
                </a:solidFill>
                <a:latin typeface="Menlo"/>
                <a:ea typeface="Menlo"/>
              </a:rPr>
              <a:t> ↵</a:t>
            </a:r>
            <a:endParaRPr b="0" lang="en-GB" sz="1400" spc="-1" strike="noStrike">
              <a:latin typeface="Arial"/>
            </a:endParaRPr>
          </a:p>
          <a:p>
            <a:pPr>
              <a:lnSpc>
                <a:spcPct val="100000"/>
              </a:lnSpc>
            </a:pPr>
            <a:r>
              <a:rPr b="0" lang="en-GB" sz="1400" spc="-1" strike="noStrike">
                <a:solidFill>
                  <a:srgbClr val="000000"/>
                </a:solidFill>
                <a:latin typeface="Menlo"/>
                <a:ea typeface="Menlo"/>
              </a:rPr>
              <a:t>Correct!</a:t>
            </a:r>
            <a:endParaRPr b="0" lang="en-GB" sz="1400" spc="-1" strike="noStrike">
              <a:latin typeface="Arial"/>
            </a:endParaRPr>
          </a:p>
        </p:txBody>
      </p:sp>
      <p:sp>
        <p:nvSpPr>
          <p:cNvPr id="1410" name="CustomShape 4"/>
          <p:cNvSpPr/>
          <p:nvPr/>
        </p:nvSpPr>
        <p:spPr>
          <a:xfrm>
            <a:off x="7482600" y="3438720"/>
            <a:ext cx="1713960" cy="332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411"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EFDCEDE-8B2C-49FB-98E3-D23C977F1A7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12" name="CustomShape 6"/>
          <p:cNvSpPr/>
          <p:nvPr/>
        </p:nvSpPr>
        <p:spPr>
          <a:xfrm>
            <a:off x="4081320" y="1515600"/>
            <a:ext cx="4771800" cy="8172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ormAutofit/>
          </a:bodyPr>
          <a:p>
            <a:pPr>
              <a:lnSpc>
                <a:spcPct val="100000"/>
              </a:lnSpc>
              <a:spcBef>
                <a:spcPts val="479"/>
              </a:spcBef>
            </a:pPr>
            <a:r>
              <a:rPr b="1" lang="en-GB" sz="2400" spc="-1" strike="noStrike">
                <a:solidFill>
                  <a:srgbClr val="e46c0a"/>
                </a:solidFill>
                <a:latin typeface="Calibri Light"/>
                <a:ea typeface="DejaVu Sans"/>
              </a:rPr>
              <a:t>Flag-controlled</a:t>
            </a:r>
            <a:r>
              <a:rPr b="0" lang="en-GB" sz="2400" spc="-1" strike="noStrike">
                <a:solidFill>
                  <a:srgbClr val="000000"/>
                </a:solidFill>
                <a:latin typeface="Calibri Light"/>
                <a:ea typeface="DejaVu Sans"/>
              </a:rPr>
              <a:t> while loops</a:t>
            </a:r>
            <a:br/>
            <a:r>
              <a:rPr b="0" lang="en-GB" sz="2000" spc="-1" strike="noStrike">
                <a:solidFill>
                  <a:srgbClr val="000000"/>
                </a:solidFill>
                <a:latin typeface="Calibri Light"/>
                <a:ea typeface="Calibri Light"/>
              </a:rPr>
              <a:t>use a </a:t>
            </a:r>
            <a:r>
              <a:rPr b="1" lang="en-GB" sz="2000" spc="-1" strike="noStrike">
                <a:solidFill>
                  <a:srgbClr val="e46c0a"/>
                </a:solidFill>
                <a:latin typeface="Calibri Light"/>
                <a:ea typeface="Calibri Light"/>
              </a:rPr>
              <a:t>bool</a:t>
            </a:r>
            <a:r>
              <a:rPr b="0" lang="en-GB" sz="2000" spc="-1" strike="noStrike">
                <a:solidFill>
                  <a:srgbClr val="e46c0a"/>
                </a:solidFill>
                <a:latin typeface="Calibri Light"/>
                <a:ea typeface="Calibri Light"/>
              </a:rPr>
              <a:t> </a:t>
            </a:r>
            <a:r>
              <a:rPr b="0" lang="en-GB" sz="2000" spc="-1" strike="noStrike">
                <a:solidFill>
                  <a:srgbClr val="000000"/>
                </a:solidFill>
                <a:latin typeface="Calibri Light"/>
                <a:ea typeface="Calibri Light"/>
              </a:rPr>
              <a:t>variable to control the iterations</a:t>
            </a:r>
            <a:endParaRPr b="0" lang="en-GB" sz="2000" spc="-1" strike="noStrike">
              <a:latin typeface="Arial"/>
            </a:endParaRPr>
          </a:p>
        </p:txBody>
      </p:sp>
      <p:sp>
        <p:nvSpPr>
          <p:cNvPr id="1413" name="CustomShape 7"/>
          <p:cNvSpPr/>
          <p:nvPr/>
        </p:nvSpPr>
        <p:spPr>
          <a:xfrm>
            <a:off x="4869360" y="2478960"/>
            <a:ext cx="3057120" cy="4532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nchor="ctr"/>
          <a:p>
            <a:pPr>
              <a:lnSpc>
                <a:spcPct val="100000"/>
              </a:lnSpc>
              <a:spcBef>
                <a:spcPts val="320"/>
              </a:spcBef>
            </a:pPr>
            <a:r>
              <a:rPr b="0" lang="en-GB" sz="1600" spc="-1" strike="noStrike">
                <a:solidFill>
                  <a:srgbClr val="000000"/>
                </a:solidFill>
                <a:latin typeface="Calibri Light"/>
                <a:ea typeface="Avenir Next Condensed"/>
              </a:rPr>
              <a:t>What is the flag in this example?</a:t>
            </a:r>
            <a:endParaRPr b="0" lang="en-GB" sz="1600" spc="-1" strike="noStrike">
              <a:latin typeface="Arial"/>
            </a:endParaRPr>
          </a:p>
        </p:txBody>
      </p:sp>
      <p:sp>
        <p:nvSpPr>
          <p:cNvPr id="1414" name="CustomShape 8"/>
          <p:cNvSpPr/>
          <p:nvPr/>
        </p:nvSpPr>
        <p:spPr>
          <a:xfrm>
            <a:off x="6269760" y="2905200"/>
            <a:ext cx="1322640" cy="45324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nchor="ctr">
            <a:normAutofit/>
          </a:bodyPr>
          <a:p>
            <a:pPr algn="ctr">
              <a:lnSpc>
                <a:spcPct val="100000"/>
              </a:lnSpc>
              <a:spcBef>
                <a:spcPts val="281"/>
              </a:spcBef>
            </a:pPr>
            <a:r>
              <a:rPr b="1" lang="en-GB" sz="1400" spc="-1" strike="noStrike">
                <a:solidFill>
                  <a:srgbClr val="31859c"/>
                </a:solidFill>
                <a:latin typeface="Menlo"/>
                <a:ea typeface="Menlo"/>
              </a:rPr>
              <a:t>isGuessed</a:t>
            </a:r>
            <a:endParaRPr b="0" lang="en-GB" sz="1400" spc="-1" strike="noStrike">
              <a:latin typeface="Arial"/>
            </a:endParaRPr>
          </a:p>
        </p:txBody>
      </p:sp>
    </p:spTree>
  </p:cSld>
  <p:timing>
    <p:tnLst>
      <p:par>
        <p:cTn id="1521" dur="indefinite" restart="never" nodeType="tmRoot">
          <p:childTnLst>
            <p:seq>
              <p:cTn id="1522" dur="indefinite" nodeType="mainSeq">
                <p:childTnLst>
                  <p:par>
                    <p:cTn id="1523" fill="hold">
                      <p:stCondLst>
                        <p:cond delay="indefinite"/>
                      </p:stCondLst>
                      <p:childTnLst>
                        <p:par>
                          <p:cTn id="1524" fill="hold">
                            <p:stCondLst>
                              <p:cond delay="0"/>
                            </p:stCondLst>
                            <p:childTnLst>
                              <p:par>
                                <p:cTn id="1525" nodeType="clickEffect" fill="hold" presetClass="entr" presetID="1">
                                  <p:stCondLst>
                                    <p:cond delay="0"/>
                                  </p:stCondLst>
                                  <p:childTnLst>
                                    <p:set>
                                      <p:cBhvr>
                                        <p:cTn id="1526" dur="1" fill="hold">
                                          <p:stCondLst>
                                            <p:cond delay="0"/>
                                          </p:stCondLst>
                                        </p:cTn>
                                        <p:tgtEl>
                                          <p:spTgt spid="1413"/>
                                        </p:tgtEl>
                                        <p:attrNameLst>
                                          <p:attrName>style.visibility</p:attrName>
                                        </p:attrNameLst>
                                      </p:cBhvr>
                                      <p:to>
                                        <p:strVal val="visible"/>
                                      </p:to>
                                    </p:set>
                                  </p:childTnLst>
                                </p:cTn>
                              </p:par>
                            </p:childTnLst>
                          </p:cTn>
                        </p:par>
                      </p:childTnLst>
                    </p:cTn>
                  </p:par>
                  <p:par>
                    <p:cTn id="1527" fill="hold">
                      <p:stCondLst>
                        <p:cond delay="indefinite"/>
                      </p:stCondLst>
                      <p:childTnLst>
                        <p:par>
                          <p:cTn id="1528" fill="hold">
                            <p:stCondLst>
                              <p:cond delay="0"/>
                            </p:stCondLst>
                            <p:childTnLst>
                              <p:par>
                                <p:cTn id="1529" nodeType="clickEffect" fill="hold" presetClass="entr" presetID="1">
                                  <p:stCondLst>
                                    <p:cond delay="0"/>
                                  </p:stCondLst>
                                  <p:childTnLst>
                                    <p:set>
                                      <p:cBhvr>
                                        <p:cTn id="1530" dur="1" fill="hold">
                                          <p:stCondLst>
                                            <p:cond delay="0"/>
                                          </p:stCondLst>
                                        </p:cTn>
                                        <p:tgtEl>
                                          <p:spTgt spid="1414"/>
                                        </p:tgtEl>
                                        <p:attrNameLst>
                                          <p:attrName>style.visibility</p:attrName>
                                        </p:attrNameLst>
                                      </p:cBhvr>
                                      <p:to>
                                        <p:strVal val="visible"/>
                                      </p:to>
                                    </p:set>
                                  </p:childTnLst>
                                </p:cTn>
                              </p:par>
                            </p:childTnLst>
                          </p:cTn>
                        </p:par>
                      </p:childTnLst>
                    </p:cTn>
                  </p:par>
                  <p:par>
                    <p:cTn id="1531" fill="hold">
                      <p:stCondLst>
                        <p:cond delay="indefinite"/>
                      </p:stCondLst>
                      <p:childTnLst>
                        <p:par>
                          <p:cTn id="1532" fill="hold">
                            <p:stCondLst>
                              <p:cond delay="0"/>
                            </p:stCondLst>
                            <p:childTnLst>
                              <p:par>
                                <p:cTn id="1533" nodeType="clickEffect" fill="hold" presetClass="entr" presetID="1">
                                  <p:stCondLst>
                                    <p:cond delay="0"/>
                                  </p:stCondLst>
                                  <p:childTnLst>
                                    <p:set>
                                      <p:cBhvr>
                                        <p:cTn id="1534" dur="1" fill="hold">
                                          <p:stCondLst>
                                            <p:cond delay="0"/>
                                          </p:stCondLst>
                                        </p:cTn>
                                        <p:tgtEl>
                                          <p:spTgt spid="1410"/>
                                        </p:tgtEl>
                                        <p:attrNameLst>
                                          <p:attrName>style.visibility</p:attrName>
                                        </p:attrNameLst>
                                      </p:cBhvr>
                                      <p:to>
                                        <p:strVal val="visible"/>
                                      </p:to>
                                    </p:set>
                                  </p:childTnLst>
                                </p:cTn>
                              </p:par>
                            </p:childTnLst>
                          </p:cTn>
                        </p:par>
                      </p:childTnLst>
                    </p:cTn>
                  </p:par>
                  <p:par>
                    <p:cTn id="1535" fill="hold">
                      <p:stCondLst>
                        <p:cond delay="indefinite"/>
                      </p:stCondLst>
                      <p:childTnLst>
                        <p:par>
                          <p:cTn id="1536" fill="hold">
                            <p:stCondLst>
                              <p:cond delay="0"/>
                            </p:stCondLst>
                            <p:childTnLst>
                              <p:par>
                                <p:cTn id="1537" nodeType="clickEffect" fill="hold" presetClass="entr" presetID="1">
                                  <p:stCondLst>
                                    <p:cond delay="0"/>
                                  </p:stCondLst>
                                  <p:childTnLst>
                                    <p:set>
                                      <p:cBhvr>
                                        <p:cTn id="1538" dur="1" fill="hold">
                                          <p:stCondLst>
                                            <p:cond delay="0"/>
                                          </p:stCondLst>
                                        </p:cTn>
                                        <p:tgtEl>
                                          <p:spTgt spid="14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while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41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What's wrong here?</a:t>
            </a:r>
            <a:endParaRPr b="0" lang="en-GB" sz="2800" spc="-1" strike="noStrike">
              <a:latin typeface="Arial"/>
            </a:endParaRPr>
          </a:p>
        </p:txBody>
      </p:sp>
      <p:sp>
        <p:nvSpPr>
          <p:cNvPr id="1417" name="CustomShape 3"/>
          <p:cNvSpPr/>
          <p:nvPr/>
        </p:nvSpPr>
        <p:spPr>
          <a:xfrm>
            <a:off x="947880" y="2317320"/>
            <a:ext cx="5075640" cy="250848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400" spc="-1" strike="noStrike">
                <a:solidFill>
                  <a:srgbClr val="000000"/>
                </a:solidFill>
                <a:latin typeface="Menlo"/>
                <a:ea typeface="Menlo"/>
              </a:rPr>
              <a:t>int i = 0, n = 10;</a:t>
            </a:r>
            <a:endParaRPr b="0" lang="en-GB" sz="1400" spc="-1" strike="noStrike">
              <a:latin typeface="Arial"/>
            </a:endParaRPr>
          </a:p>
          <a:p>
            <a:pPr>
              <a:lnSpc>
                <a:spcPts val="1800"/>
              </a:lnSpc>
            </a:pPr>
            <a:endParaRPr b="0" lang="en-GB" sz="1400" spc="-1" strike="noStrike">
              <a:latin typeface="Arial"/>
            </a:endParaRPr>
          </a:p>
          <a:p>
            <a:pPr>
              <a:lnSpc>
                <a:spcPts val="1800"/>
              </a:lnSpc>
            </a:pPr>
            <a:r>
              <a:rPr b="1" lang="en-GB" sz="1400" spc="-1" strike="noStrike">
                <a:solidFill>
                  <a:srgbClr val="000000"/>
                </a:solidFill>
                <a:latin typeface="Menlo"/>
                <a:ea typeface="Menlo"/>
              </a:rPr>
              <a:t>while</a:t>
            </a:r>
            <a:r>
              <a:rPr b="0" lang="en-GB" sz="1400" spc="-1" strike="noStrike">
                <a:solidFill>
                  <a:srgbClr val="000000"/>
                </a:solidFill>
                <a:latin typeface="Menlo"/>
                <a:ea typeface="Menlo"/>
              </a:rPr>
              <a:t> (</a:t>
            </a:r>
            <a:r>
              <a:rPr b="1" lang="en-GB" sz="1400" spc="-1" strike="noStrike">
                <a:solidFill>
                  <a:srgbClr val="f79646"/>
                </a:solidFill>
                <a:latin typeface="Menlo"/>
                <a:ea typeface="Menlo"/>
              </a:rPr>
              <a:t>i &lt; n</a:t>
            </a: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next number?</a:t>
            </a: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x;</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total += x;</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Total = </a:t>
            </a:r>
            <a:r>
              <a:rPr b="0" lang="en-GB" sz="1400" spc="-1" strike="noStrike">
                <a:solidFill>
                  <a:srgbClr val="000000"/>
                </a:solidFill>
                <a:latin typeface="Menlo"/>
                <a:ea typeface="Menlo"/>
              </a:rPr>
              <a:t>" &lt;&lt; total &lt;&lt; endl;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1" lang="en-GB" sz="1400" spc="-1" strike="noStrike">
                <a:solidFill>
                  <a:srgbClr val="f79646"/>
                </a:solidFill>
                <a:latin typeface="Menlo"/>
                <a:ea typeface="Menlo"/>
              </a:rPr>
              <a:t>  </a:t>
            </a:r>
            <a:r>
              <a:rPr b="1" lang="en-GB" sz="1400" spc="-1" strike="noStrike">
                <a:solidFill>
                  <a:srgbClr val="f79646"/>
                </a:solidFill>
                <a:latin typeface="Menlo"/>
                <a:ea typeface="Menlo"/>
              </a:rPr>
              <a:t>i++</a:t>
            </a: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p:txBody>
      </p:sp>
      <p:sp>
        <p:nvSpPr>
          <p:cNvPr id="1418" name="CustomShape 4"/>
          <p:cNvSpPr/>
          <p:nvPr/>
        </p:nvSpPr>
        <p:spPr>
          <a:xfrm>
            <a:off x="5099400" y="1911960"/>
            <a:ext cx="3783960" cy="19108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800" spc="-1" strike="noStrike">
                <a:solidFill>
                  <a:srgbClr val="000000"/>
                </a:solidFill>
                <a:latin typeface="Calibri Light"/>
                <a:ea typeface="Calibri Light"/>
              </a:rPr>
              <a:t>Never put a semicolon after the parenthesis as it is equivalent to introducing an empty statement (aka </a:t>
            </a:r>
            <a:r>
              <a:rPr b="1" lang="en-GB" sz="1800" spc="-1" strike="noStrike">
                <a:solidFill>
                  <a:srgbClr val="4bacc6"/>
                </a:solidFill>
                <a:latin typeface="Calibri Light"/>
                <a:ea typeface="Calibri Light"/>
              </a:rPr>
              <a:t>null statement</a:t>
            </a:r>
            <a:r>
              <a:rPr b="0" lang="en-GB" sz="1800" spc="-1" strike="noStrike">
                <a:solidFill>
                  <a:srgbClr val="000000"/>
                </a:solidFill>
                <a:latin typeface="Calibri Light"/>
                <a:ea typeface="Calibri Light"/>
              </a:rPr>
              <a:t>) as the loop body.</a:t>
            </a:r>
            <a:br/>
            <a:r>
              <a:rPr b="0" lang="en-GB" sz="1800" spc="-1" strike="noStrike">
                <a:solidFill>
                  <a:srgbClr val="000000"/>
                </a:solidFill>
                <a:latin typeface="Calibri Light"/>
                <a:ea typeface="Calibri Light"/>
              </a:rPr>
              <a:t>Essentially, this while statement contains an empty loop body</a:t>
            </a:r>
            <a:endParaRPr b="0" lang="en-GB" sz="1800" spc="-1" strike="noStrike">
              <a:latin typeface="Arial"/>
            </a:endParaRPr>
          </a:p>
        </p:txBody>
      </p:sp>
      <p:sp>
        <p:nvSpPr>
          <p:cNvPr id="1419" name="CustomShape 5"/>
          <p:cNvSpPr/>
          <p:nvPr/>
        </p:nvSpPr>
        <p:spPr>
          <a:xfrm flipV="1" rot="10800000">
            <a:off x="7498080" y="3133800"/>
            <a:ext cx="2398320" cy="13284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420" name="CustomShape 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6CD23CF-69EA-4477-8C8F-A2B1E7B184A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21" name="CustomShape 7"/>
          <p:cNvSpPr/>
          <p:nvPr/>
        </p:nvSpPr>
        <p:spPr>
          <a:xfrm>
            <a:off x="4677480" y="4649400"/>
            <a:ext cx="3673800" cy="576720"/>
          </a:xfrm>
          <a:prstGeom prst="rect">
            <a:avLst/>
          </a:prstGeom>
          <a:ln>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600" spc="-1" strike="noStrike">
                <a:solidFill>
                  <a:srgbClr val="000000"/>
                </a:solidFill>
                <a:latin typeface="Calibri Light"/>
                <a:ea typeface="Avenir Next Condensed"/>
              </a:rPr>
              <a:t>Will the loop counter be updated? </a:t>
            </a:r>
            <a:br/>
            <a:r>
              <a:rPr b="0" lang="en-GB" sz="1600" spc="-1" strike="noStrike">
                <a:solidFill>
                  <a:srgbClr val="000000"/>
                </a:solidFill>
                <a:latin typeface="Calibri Light"/>
                <a:ea typeface="Avenir Next Condensed"/>
              </a:rPr>
              <a:t>So what will happen?  Try it!</a:t>
            </a:r>
            <a:endParaRPr b="0" lang="en-GB" sz="1600" spc="-1" strike="noStrike">
              <a:latin typeface="Arial"/>
            </a:endParaRPr>
          </a:p>
        </p:txBody>
      </p:sp>
    </p:spTree>
  </p:cSld>
  <p:timing>
    <p:tnLst>
      <p:par>
        <p:cTn id="1539" dur="indefinite" restart="never" nodeType="tmRoot">
          <p:childTnLst>
            <p:seq>
              <p:cTn id="1540" dur="indefinite" nodeType="mainSeq">
                <p:childTnLst>
                  <p:par>
                    <p:cTn id="1541" fill="hold">
                      <p:stCondLst>
                        <p:cond delay="indefinite"/>
                      </p:stCondLst>
                      <p:childTnLst>
                        <p:par>
                          <p:cTn id="1542" fill="hold">
                            <p:stCondLst>
                              <p:cond delay="0"/>
                            </p:stCondLst>
                            <p:childTnLst>
                              <p:par>
                                <p:cTn id="1543" nodeType="clickEffect" fill="hold" presetClass="entr" presetID="1">
                                  <p:stCondLst>
                                    <p:cond delay="0"/>
                                  </p:stCondLst>
                                  <p:childTnLst>
                                    <p:set>
                                      <p:cBhvr>
                                        <p:cTn id="1544" dur="1" fill="hold">
                                          <p:stCondLst>
                                            <p:cond delay="0"/>
                                          </p:stCondLst>
                                        </p:cTn>
                                        <p:tgtEl>
                                          <p:spTgt spid="1419"/>
                                        </p:tgtEl>
                                        <p:attrNameLst>
                                          <p:attrName>style.visibility</p:attrName>
                                        </p:attrNameLst>
                                      </p:cBhvr>
                                      <p:to>
                                        <p:strVal val="visible"/>
                                      </p:to>
                                    </p:set>
                                  </p:childTnLst>
                                </p:cTn>
                              </p:par>
                              <p:par>
                                <p:cTn id="1545" nodeType="withEffect" fill="hold" presetClass="entr" presetID="1">
                                  <p:stCondLst>
                                    <p:cond delay="0"/>
                                  </p:stCondLst>
                                  <p:childTnLst>
                                    <p:set>
                                      <p:cBhvr>
                                        <p:cTn id="1546" dur="1" fill="hold">
                                          <p:stCondLst>
                                            <p:cond delay="0"/>
                                          </p:stCondLst>
                                        </p:cTn>
                                        <p:tgtEl>
                                          <p:spTgt spid="141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Quick Exercise 1</a:t>
            </a:r>
            <a:endParaRPr b="0" lang="en-GB" sz="4400" spc="-1" strike="noStrike">
              <a:latin typeface="Arial"/>
            </a:endParaRPr>
          </a:p>
        </p:txBody>
      </p:sp>
      <p:sp>
        <p:nvSpPr>
          <p:cNvPr id="142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complete C++ program that outputs the numbers 1 to 20, one per line, using a </a:t>
            </a:r>
            <a:r>
              <a:rPr b="1" lang="en-GB" sz="2800" spc="-1" strike="noStrike">
                <a:solidFill>
                  <a:srgbClr val="000000"/>
                </a:solidFill>
                <a:latin typeface="Calibri Light"/>
                <a:ea typeface="Calibri Light"/>
              </a:rPr>
              <a:t>while loop</a:t>
            </a: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Answer</a:t>
            </a:r>
            <a:endParaRPr b="0" lang="en-GB" sz="2800" spc="-1" strike="noStrike">
              <a:latin typeface="Arial"/>
            </a:endParaRPr>
          </a:p>
        </p:txBody>
      </p:sp>
      <p:sp>
        <p:nvSpPr>
          <p:cNvPr id="142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E96566D-8210-40FD-BA5C-146371DF933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47" dur="indefinite" restart="never" nodeType="tmRoot">
          <p:childTnLst>
            <p:seq>
              <p:cTn id="1548" dur="indefinite"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for</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426" name="CustomShape 2"/>
          <p:cNvSpPr/>
          <p:nvPr/>
        </p:nvSpPr>
        <p:spPr>
          <a:xfrm>
            <a:off x="457200" y="1333800"/>
            <a:ext cx="8228880" cy="4791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a:t>
            </a:r>
            <a:r>
              <a:rPr b="1" lang="en-GB" sz="2400" spc="-1" strike="noStrike">
                <a:solidFill>
                  <a:srgbClr val="f79646"/>
                </a:solidFill>
                <a:latin typeface="Calibri Light"/>
                <a:ea typeface="Calibri Light"/>
              </a:rPr>
              <a:t>for</a:t>
            </a:r>
            <a:r>
              <a:rPr b="0" lang="en-GB" sz="2400" spc="-1" strike="noStrike">
                <a:solidFill>
                  <a:srgbClr val="000000"/>
                </a:solidFill>
                <a:latin typeface="Calibri Light"/>
                <a:ea typeface="Calibri Light"/>
              </a:rPr>
              <a:t> statement (aka </a:t>
            </a:r>
            <a:r>
              <a:rPr b="1" lang="en-GB" sz="2400" spc="-1" strike="noStrike">
                <a:solidFill>
                  <a:srgbClr val="4bacc6"/>
                </a:solidFill>
                <a:latin typeface="Calibri Light"/>
                <a:ea typeface="Calibri Light"/>
              </a:rPr>
              <a:t>for loop</a:t>
            </a:r>
            <a:r>
              <a:rPr b="0" lang="en-GB" sz="2400" spc="-1" strike="noStrike">
                <a:solidFill>
                  <a:srgbClr val="000000"/>
                </a:solidFill>
                <a:latin typeface="Calibri Light"/>
                <a:ea typeface="Calibri Light"/>
              </a:rPr>
              <a:t>) in C++ provides a compact way of expressing a loop structure</a:t>
            </a:r>
            <a:endParaRPr b="0" lang="en-GB" sz="2400" spc="-1" strike="noStrike">
              <a:latin typeface="Arial"/>
            </a:endParaRPr>
          </a:p>
        </p:txBody>
      </p:sp>
      <p:sp>
        <p:nvSpPr>
          <p:cNvPr id="142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32C092F-9E6B-4ECE-B328-A772FC6B154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28" name="CustomShape 4"/>
          <p:cNvSpPr/>
          <p:nvPr/>
        </p:nvSpPr>
        <p:spPr>
          <a:xfrm>
            <a:off x="332640" y="3274200"/>
            <a:ext cx="3588840" cy="284796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600" spc="-1" strike="noStrike">
                <a:solidFill>
                  <a:srgbClr val="000000"/>
                </a:solidFill>
                <a:latin typeface="Menlo"/>
                <a:ea typeface="Menlo"/>
              </a:rPr>
              <a:t>#include &lt;iostream&gt; </a:t>
            </a:r>
            <a:endParaRPr b="0" lang="en-GB" sz="1600" spc="-1" strike="noStrike">
              <a:latin typeface="Arial"/>
            </a:endParaRPr>
          </a:p>
          <a:p>
            <a:pPr>
              <a:lnSpc>
                <a:spcPts val="1800"/>
              </a:lnSpc>
            </a:pPr>
            <a:r>
              <a:rPr b="0" lang="en-GB" sz="1600" spc="-1" strike="noStrike">
                <a:solidFill>
                  <a:srgbClr val="000000"/>
                </a:solidFill>
                <a:latin typeface="Menlo"/>
                <a:ea typeface="Menlo"/>
              </a:rPr>
              <a:t>using namespace std;</a:t>
            </a:r>
            <a:endParaRPr b="0" lang="en-GB" sz="1600" spc="-1" strike="noStrike">
              <a:latin typeface="Arial"/>
            </a:endParaRPr>
          </a:p>
          <a:p>
            <a:pPr>
              <a:lnSpc>
                <a:spcPts val="1800"/>
              </a:lnSpc>
            </a:pPr>
            <a:r>
              <a:rPr b="0" lang="en-GB" sz="1600" spc="-1" strike="noStrike">
                <a:solidFill>
                  <a:srgbClr val="000000"/>
                </a:solidFill>
                <a:latin typeface="Menlo"/>
                <a:ea typeface="Menlo"/>
              </a:rPr>
              <a:t> </a:t>
            </a:r>
            <a:endParaRPr b="0" lang="en-GB" sz="1600" spc="-1" strike="noStrike">
              <a:latin typeface="Arial"/>
            </a:endParaRPr>
          </a:p>
          <a:p>
            <a:pPr>
              <a:lnSpc>
                <a:spcPts val="1800"/>
              </a:lnSpc>
            </a:pP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main()</a:t>
            </a:r>
            <a:endParaRPr b="0" lang="en-GB" sz="1600" spc="-1" strike="noStrike">
              <a:latin typeface="Arial"/>
            </a:endParaRPr>
          </a:p>
          <a:p>
            <a:pPr>
              <a:lnSpc>
                <a:spcPts val="1800"/>
              </a:lnSpc>
            </a:pPr>
            <a:r>
              <a:rPr b="0" lang="en-GB" sz="1600" spc="-1" strike="noStrike">
                <a:solidFill>
                  <a:srgbClr val="000000"/>
                </a:solidFill>
                <a:latin typeface="Menlo"/>
                <a:ea typeface="Menlo"/>
              </a:rPr>
              <a:t>{</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a:t>
            </a:r>
            <a:r>
              <a:rPr b="1" lang="en-GB" sz="1600" spc="-1" strike="noStrike">
                <a:solidFill>
                  <a:srgbClr val="31859c"/>
                </a:solidFill>
                <a:latin typeface="Menlo"/>
                <a:ea typeface="Menlo"/>
              </a:rPr>
              <a:t>i</a:t>
            </a:r>
            <a:r>
              <a:rPr b="0" lang="en-GB" sz="1600" spc="-1" strike="noStrike">
                <a:solidFill>
                  <a:srgbClr val="000000"/>
                </a:solidFill>
                <a:latin typeface="Menlo"/>
                <a:ea typeface="Menlo"/>
              </a:rPr>
              <a:t>;</a:t>
            </a:r>
            <a:endParaRPr b="0" lang="en-GB" sz="1600" spc="-1" strike="noStrike">
              <a:latin typeface="Arial"/>
            </a:endParaRPr>
          </a:p>
          <a:p>
            <a:pPr>
              <a:lnSpc>
                <a:spcPts val="1800"/>
              </a:lnSpc>
            </a:pP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1" lang="en-GB" sz="1600" spc="-1" strike="noStrike">
                <a:solidFill>
                  <a:srgbClr val="e46c0a"/>
                </a:solidFill>
                <a:latin typeface="Menlo"/>
                <a:ea typeface="Menlo"/>
              </a:rPr>
              <a:t>for</a:t>
            </a:r>
            <a:r>
              <a:rPr b="0" lang="en-GB" sz="1600" spc="-1" strike="noStrike">
                <a:solidFill>
                  <a:srgbClr val="e46c0a"/>
                </a:solidFill>
                <a:latin typeface="Menlo"/>
                <a:ea typeface="Menlo"/>
              </a:rPr>
              <a:t> </a:t>
            </a:r>
            <a:r>
              <a:rPr b="0" lang="en-GB" sz="1600" spc="-1" strike="noStrike">
                <a:solidFill>
                  <a:srgbClr val="000000"/>
                </a:solidFill>
                <a:latin typeface="Menlo"/>
                <a:ea typeface="Menlo"/>
              </a:rPr>
              <a:t>(</a:t>
            </a:r>
            <a:r>
              <a:rPr b="1" lang="en-GB" sz="1600" spc="-1" strike="noStrike">
                <a:solidFill>
                  <a:srgbClr val="31859c"/>
                </a:solidFill>
                <a:latin typeface="Menlo"/>
                <a:ea typeface="Menlo"/>
              </a:rPr>
              <a:t>i </a:t>
            </a:r>
            <a:r>
              <a:rPr b="0" lang="en-GB" sz="1600" spc="-1" strike="noStrike">
                <a:solidFill>
                  <a:srgbClr val="000000"/>
                </a:solidFill>
                <a:latin typeface="Menlo"/>
                <a:ea typeface="Menlo"/>
              </a:rPr>
              <a:t>= 1; </a:t>
            </a:r>
            <a:r>
              <a:rPr b="1" lang="en-GB" sz="1600" spc="-1" strike="noStrike">
                <a:solidFill>
                  <a:srgbClr val="31859c"/>
                </a:solidFill>
                <a:latin typeface="Menlo"/>
                <a:ea typeface="Menlo"/>
              </a:rPr>
              <a:t>i</a:t>
            </a:r>
            <a:r>
              <a:rPr b="0" lang="en-GB" sz="1600" spc="-1" strike="noStrike">
                <a:solidFill>
                  <a:srgbClr val="000000"/>
                </a:solidFill>
                <a:latin typeface="Menlo"/>
                <a:ea typeface="Menlo"/>
              </a:rPr>
              <a:t> &lt;= 20; ++</a:t>
            </a:r>
            <a:r>
              <a:rPr b="1" lang="en-GB" sz="1600" spc="-1" strike="noStrike">
                <a:solidFill>
                  <a:srgbClr val="31859c"/>
                </a:solidFill>
                <a:latin typeface="Menlo"/>
                <a:ea typeface="Menlo"/>
              </a:rPr>
              <a:t>i</a:t>
            </a:r>
            <a:r>
              <a:rPr b="0" lang="en-GB" sz="1600" spc="-1" strike="noStrike">
                <a:solidFill>
                  <a:srgbClr val="000000"/>
                </a:solidFill>
                <a:latin typeface="Menlo"/>
                <a:ea typeface="Menlo"/>
              </a:rPr>
              <a:t>)</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i &lt;&lt; endl;</a:t>
            </a:r>
            <a:endParaRPr b="0" lang="en-GB" sz="1600" spc="-1" strike="noStrike">
              <a:latin typeface="Arial"/>
            </a:endParaRPr>
          </a:p>
          <a:p>
            <a:pPr>
              <a:lnSpc>
                <a:spcPts val="1800"/>
              </a:lnSpc>
            </a:pPr>
            <a:endParaRPr b="0" lang="en-GB" sz="1600" spc="-1" strike="noStrike">
              <a:latin typeface="Arial"/>
            </a:endParaRPr>
          </a:p>
          <a:p>
            <a:pPr>
              <a:lnSpc>
                <a:spcPts val="1800"/>
              </a:lnSpc>
            </a:pPr>
            <a:r>
              <a:rPr b="1" lang="en-GB" sz="1600" spc="-1" strike="noStrike">
                <a:solidFill>
                  <a:srgbClr val="000000"/>
                </a:solidFill>
                <a:latin typeface="Menlo"/>
                <a:ea typeface="Menlo"/>
              </a:rPr>
              <a:t>  </a:t>
            </a:r>
            <a:r>
              <a:rPr b="1" lang="en-GB" sz="1600" spc="-1" strike="noStrike">
                <a:solidFill>
                  <a:srgbClr val="000000"/>
                </a:solidFill>
                <a:latin typeface="Menlo"/>
                <a:ea typeface="Menlo"/>
              </a:rPr>
              <a:t>return</a:t>
            </a:r>
            <a:r>
              <a:rPr b="0" lang="en-GB" sz="1600" spc="-1" strike="noStrike">
                <a:solidFill>
                  <a:srgbClr val="000000"/>
                </a:solidFill>
                <a:latin typeface="Menlo"/>
                <a:ea typeface="Menlo"/>
              </a:rPr>
              <a:t> 0; </a:t>
            </a:r>
            <a:endParaRPr b="0" lang="en-GB" sz="1600" spc="-1" strike="noStrike">
              <a:latin typeface="Arial"/>
            </a:endParaRPr>
          </a:p>
          <a:p>
            <a:pPr>
              <a:lnSpc>
                <a:spcPts val="1800"/>
              </a:lnSpc>
            </a:pPr>
            <a:r>
              <a:rPr b="0" lang="en-GB" sz="1600" spc="-1" strike="noStrike">
                <a:solidFill>
                  <a:srgbClr val="000000"/>
                </a:solidFill>
                <a:latin typeface="Menlo"/>
                <a:ea typeface="Menlo"/>
              </a:rPr>
              <a:t>}</a:t>
            </a:r>
            <a:endParaRPr b="0" lang="en-GB" sz="1600" spc="-1" strike="noStrike">
              <a:latin typeface="Arial"/>
            </a:endParaRPr>
          </a:p>
        </p:txBody>
      </p:sp>
      <p:sp>
        <p:nvSpPr>
          <p:cNvPr id="1429" name="CustomShape 5"/>
          <p:cNvSpPr/>
          <p:nvPr/>
        </p:nvSpPr>
        <p:spPr>
          <a:xfrm>
            <a:off x="272160" y="2353320"/>
            <a:ext cx="3770280" cy="10627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ea typeface="DejaVu Sans"/>
              </a:rPr>
              <a:t>Output 1 to 20, one number of a line, using a for loop (i.e., same program outcome as quick exercise 1).</a:t>
            </a:r>
            <a:endParaRPr b="0" lang="en-GB" sz="1600" spc="-1" strike="noStrike">
              <a:latin typeface="Arial"/>
            </a:endParaRPr>
          </a:p>
        </p:txBody>
      </p:sp>
      <p:sp>
        <p:nvSpPr>
          <p:cNvPr id="1430" name="CustomShape 6"/>
          <p:cNvSpPr/>
          <p:nvPr/>
        </p:nvSpPr>
        <p:spPr>
          <a:xfrm>
            <a:off x="4308480" y="2341440"/>
            <a:ext cx="4502160" cy="8193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ea typeface="DejaVu Sans"/>
              </a:rPr>
              <a:t>Now, take a close look at the three statement inside the round brackets () after the for keyword:</a:t>
            </a:r>
            <a:endParaRPr b="0" lang="en-GB" sz="1600" spc="-1" strike="noStrike">
              <a:latin typeface="Arial"/>
            </a:endParaRPr>
          </a:p>
        </p:txBody>
      </p:sp>
      <p:sp>
        <p:nvSpPr>
          <p:cNvPr id="1431" name="CustomShape 7"/>
          <p:cNvSpPr/>
          <p:nvPr/>
        </p:nvSpPr>
        <p:spPr>
          <a:xfrm>
            <a:off x="4308480" y="3020760"/>
            <a:ext cx="4377600" cy="1063440"/>
          </a:xfrm>
          <a:prstGeom prst="rect">
            <a:avLst/>
          </a:prstGeom>
          <a:noFill/>
          <a:ln>
            <a:noFill/>
          </a:ln>
        </p:spPr>
        <p:style>
          <a:lnRef idx="0"/>
          <a:fillRef idx="0"/>
          <a:effectRef idx="0"/>
          <a:fontRef idx="minor"/>
        </p:style>
        <p:txBody>
          <a:bodyPr lIns="90000" rIns="90000" tIns="45000" bIns="45000"/>
          <a:p>
            <a:pPr>
              <a:lnSpc>
                <a:spcPct val="100000"/>
              </a:lnSpc>
            </a:pPr>
            <a:r>
              <a:rPr b="1" lang="en-GB" sz="1600" spc="-1" strike="noStrike">
                <a:solidFill>
                  <a:srgbClr val="31859c"/>
                </a:solidFill>
                <a:latin typeface="Menlo"/>
                <a:ea typeface="Menlo"/>
              </a:rPr>
              <a:t>i </a:t>
            </a:r>
            <a:r>
              <a:rPr b="0" lang="en-GB" sz="1600" spc="-1" strike="noStrike">
                <a:solidFill>
                  <a:srgbClr val="000000"/>
                </a:solidFill>
                <a:latin typeface="Menlo"/>
                <a:ea typeface="Menlo"/>
              </a:rPr>
              <a:t>= 1;</a:t>
            </a:r>
            <a:br/>
            <a:r>
              <a:rPr b="0" lang="en-GB" sz="1600" spc="-1" strike="noStrike">
                <a:solidFill>
                  <a:srgbClr val="000000"/>
                </a:solidFill>
                <a:latin typeface="Calibri Light"/>
                <a:ea typeface="Menlo"/>
              </a:rPr>
              <a:t>this statement is for initialization, i.e., it will only be executed once before the loop begins for the first time </a:t>
            </a:r>
            <a:endParaRPr b="0" lang="en-GB" sz="1600" spc="-1" strike="noStrike">
              <a:latin typeface="Arial"/>
            </a:endParaRPr>
          </a:p>
        </p:txBody>
      </p:sp>
      <p:sp>
        <p:nvSpPr>
          <p:cNvPr id="1432" name="CustomShape 8"/>
          <p:cNvSpPr/>
          <p:nvPr/>
        </p:nvSpPr>
        <p:spPr>
          <a:xfrm>
            <a:off x="4308480" y="4162680"/>
            <a:ext cx="4320720" cy="1306080"/>
          </a:xfrm>
          <a:prstGeom prst="rect">
            <a:avLst/>
          </a:prstGeom>
          <a:noFill/>
          <a:ln>
            <a:noFill/>
          </a:ln>
        </p:spPr>
        <p:style>
          <a:lnRef idx="0"/>
          <a:fillRef idx="0"/>
          <a:effectRef idx="0"/>
          <a:fontRef idx="minor"/>
        </p:style>
        <p:txBody>
          <a:bodyPr lIns="90000" rIns="90000" tIns="45000" bIns="45000"/>
          <a:p>
            <a:pPr>
              <a:lnSpc>
                <a:spcPct val="100000"/>
              </a:lnSpc>
            </a:pPr>
            <a:r>
              <a:rPr b="1" lang="en-GB" sz="1600" spc="-1" strike="noStrike">
                <a:solidFill>
                  <a:srgbClr val="31859c"/>
                </a:solidFill>
                <a:latin typeface="Menlo"/>
                <a:ea typeface="Menlo"/>
              </a:rPr>
              <a:t>i </a:t>
            </a:r>
            <a:r>
              <a:rPr b="0" lang="en-GB" sz="1600" spc="-1" strike="noStrike">
                <a:solidFill>
                  <a:srgbClr val="000000"/>
                </a:solidFill>
                <a:latin typeface="Menlo"/>
                <a:ea typeface="Menlo"/>
              </a:rPr>
              <a:t>&lt;= 20;</a:t>
            </a:r>
            <a:br/>
            <a:r>
              <a:rPr b="0" lang="en-GB" sz="1600" spc="-1" strike="noStrike">
                <a:solidFill>
                  <a:srgbClr val="000000"/>
                </a:solidFill>
                <a:latin typeface="Calibri Light"/>
                <a:ea typeface="Menlo"/>
              </a:rPr>
              <a:t>this statement is the loop condition for deciding whether to continue to loop. The loop body will be executed only if it is true.</a:t>
            </a:r>
            <a:endParaRPr b="0" lang="en-GB" sz="1600" spc="-1" strike="noStrike">
              <a:latin typeface="Arial"/>
            </a:endParaRPr>
          </a:p>
        </p:txBody>
      </p:sp>
      <p:sp>
        <p:nvSpPr>
          <p:cNvPr id="1433" name="CustomShape 9"/>
          <p:cNvSpPr/>
          <p:nvPr/>
        </p:nvSpPr>
        <p:spPr>
          <a:xfrm>
            <a:off x="4308480" y="5255280"/>
            <a:ext cx="4377600" cy="13068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Menlo"/>
                <a:ea typeface="Menlo"/>
              </a:rPr>
              <a:t>++</a:t>
            </a:r>
            <a:r>
              <a:rPr b="1" lang="en-GB" sz="1600" spc="-1" strike="noStrike">
                <a:solidFill>
                  <a:srgbClr val="31859c"/>
                </a:solidFill>
                <a:latin typeface="Menlo"/>
                <a:ea typeface="Menlo"/>
              </a:rPr>
              <a:t>i</a:t>
            </a:r>
            <a:br/>
            <a:r>
              <a:rPr b="0" lang="en-GB" sz="1600" spc="-1" strike="noStrike">
                <a:solidFill>
                  <a:srgbClr val="000000"/>
                </a:solidFill>
                <a:latin typeface="Calibri Light"/>
                <a:ea typeface="Menlo"/>
              </a:rPr>
              <a:t>this statement is the updating statement which will be executed after each iteration of the loop.  It usually updates the loop control variable (in this case </a:t>
            </a:r>
            <a:r>
              <a:rPr b="1" lang="en-GB" sz="1600" spc="-1" strike="noStrike">
                <a:solidFill>
                  <a:srgbClr val="31859c"/>
                </a:solidFill>
                <a:latin typeface="Menlo"/>
                <a:ea typeface="Menlo"/>
              </a:rPr>
              <a:t>i</a:t>
            </a:r>
            <a:r>
              <a:rPr b="0" lang="en-GB" sz="1600" spc="-1" strike="noStrike">
                <a:solidFill>
                  <a:srgbClr val="000000"/>
                </a:solidFill>
                <a:latin typeface="Calibri Light"/>
                <a:ea typeface="Menlo"/>
              </a:rPr>
              <a:t>).</a:t>
            </a:r>
            <a:endParaRPr b="0" lang="en-GB" sz="1600" spc="-1" strike="noStrike">
              <a:latin typeface="Arial"/>
            </a:endParaRPr>
          </a:p>
        </p:txBody>
      </p:sp>
    </p:spTree>
  </p:cSld>
  <p:timing>
    <p:tnLst>
      <p:par>
        <p:cTn id="1549" dur="indefinite" restart="never" nodeType="tmRoot">
          <p:childTnLst>
            <p:seq>
              <p:cTn id="1550" dur="indefinite" nodeType="mainSeq">
                <p:childTnLst>
                  <p:par>
                    <p:cTn id="1551" fill="hold">
                      <p:stCondLst>
                        <p:cond delay="indefinite"/>
                      </p:stCondLst>
                      <p:childTnLst>
                        <p:par>
                          <p:cTn id="1552" fill="hold">
                            <p:stCondLst>
                              <p:cond delay="0"/>
                            </p:stCondLst>
                            <p:childTnLst>
                              <p:par>
                                <p:cTn id="1553" nodeType="clickEffect" fill="hold" presetClass="entr" presetID="1">
                                  <p:stCondLst>
                                    <p:cond delay="0"/>
                                  </p:stCondLst>
                                  <p:childTnLst>
                                    <p:set>
                                      <p:cBhvr>
                                        <p:cTn id="1554" dur="1" fill="hold">
                                          <p:stCondLst>
                                            <p:cond delay="0"/>
                                          </p:stCondLst>
                                        </p:cTn>
                                        <p:tgtEl>
                                          <p:spTgt spid="1430"/>
                                        </p:tgtEl>
                                        <p:attrNameLst>
                                          <p:attrName>style.visibility</p:attrName>
                                        </p:attrNameLst>
                                      </p:cBhvr>
                                      <p:to>
                                        <p:strVal val="visible"/>
                                      </p:to>
                                    </p:set>
                                  </p:childTnLst>
                                </p:cTn>
                              </p:par>
                              <p:par>
                                <p:cTn id="1555" nodeType="withEffect" fill="hold" presetClass="entr" presetID="1">
                                  <p:stCondLst>
                                    <p:cond delay="0"/>
                                  </p:stCondLst>
                                  <p:childTnLst>
                                    <p:set>
                                      <p:cBhvr>
                                        <p:cTn id="1556" dur="1" fill="hold">
                                          <p:stCondLst>
                                            <p:cond delay="0"/>
                                          </p:stCondLst>
                                        </p:cTn>
                                        <p:tgtEl>
                                          <p:spTgt spid="1431"/>
                                        </p:tgtEl>
                                        <p:attrNameLst>
                                          <p:attrName>style.visibility</p:attrName>
                                        </p:attrNameLst>
                                      </p:cBhvr>
                                      <p:to>
                                        <p:strVal val="visible"/>
                                      </p:to>
                                    </p:set>
                                  </p:childTnLst>
                                </p:cTn>
                              </p:par>
                            </p:childTnLst>
                          </p:cTn>
                        </p:par>
                      </p:childTnLst>
                    </p:cTn>
                  </p:par>
                  <p:par>
                    <p:cTn id="1557" fill="hold">
                      <p:stCondLst>
                        <p:cond delay="indefinite"/>
                      </p:stCondLst>
                      <p:childTnLst>
                        <p:par>
                          <p:cTn id="1558" fill="hold">
                            <p:stCondLst>
                              <p:cond delay="0"/>
                            </p:stCondLst>
                            <p:childTnLst>
                              <p:par>
                                <p:cTn id="1559" nodeType="clickEffect" fill="hold" presetClass="entr" presetID="1">
                                  <p:stCondLst>
                                    <p:cond delay="0"/>
                                  </p:stCondLst>
                                  <p:childTnLst>
                                    <p:set>
                                      <p:cBhvr>
                                        <p:cTn id="1560" dur="1" fill="hold">
                                          <p:stCondLst>
                                            <p:cond delay="0"/>
                                          </p:stCondLst>
                                        </p:cTn>
                                        <p:tgtEl>
                                          <p:spTgt spid="1432"/>
                                        </p:tgtEl>
                                        <p:attrNameLst>
                                          <p:attrName>style.visibility</p:attrName>
                                        </p:attrNameLst>
                                      </p:cBhvr>
                                      <p:to>
                                        <p:strVal val="visible"/>
                                      </p:to>
                                    </p:set>
                                  </p:childTnLst>
                                </p:cTn>
                              </p:par>
                            </p:childTnLst>
                          </p:cTn>
                        </p:par>
                      </p:childTnLst>
                    </p:cTn>
                  </p:par>
                  <p:par>
                    <p:cTn id="1561" fill="hold">
                      <p:stCondLst>
                        <p:cond delay="indefinite"/>
                      </p:stCondLst>
                      <p:childTnLst>
                        <p:par>
                          <p:cTn id="1562" fill="hold">
                            <p:stCondLst>
                              <p:cond delay="0"/>
                            </p:stCondLst>
                            <p:childTnLst>
                              <p:par>
                                <p:cTn id="1563" nodeType="clickEffect" fill="hold" presetClass="entr" presetID="1">
                                  <p:stCondLst>
                                    <p:cond delay="0"/>
                                  </p:stCondLst>
                                  <p:childTnLst>
                                    <p:set>
                                      <p:cBhvr>
                                        <p:cTn id="1564" dur="1" fill="hold">
                                          <p:stCondLst>
                                            <p:cond delay="0"/>
                                          </p:stCondLst>
                                        </p:cTn>
                                        <p:tgtEl>
                                          <p:spTgt spid="14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for</a:t>
            </a:r>
            <a:r>
              <a:rPr b="0" lang="en-GB" sz="4400" spc="-1" strike="noStrike">
                <a:solidFill>
                  <a:srgbClr val="000000"/>
                </a:solidFill>
                <a:latin typeface="Avenir Next"/>
                <a:ea typeface="Avenir Next"/>
              </a:rPr>
              <a:t> Statement</a:t>
            </a:r>
            <a:endParaRPr b="0" lang="en-GB" sz="4400" spc="-1" strike="noStrike">
              <a:latin typeface="Arial"/>
            </a:endParaRPr>
          </a:p>
        </p:txBody>
      </p:sp>
      <p:grpSp>
        <p:nvGrpSpPr>
          <p:cNvPr id="1435" name="Group 2"/>
          <p:cNvGrpSpPr/>
          <p:nvPr/>
        </p:nvGrpSpPr>
        <p:grpSpPr>
          <a:xfrm>
            <a:off x="813600" y="1428480"/>
            <a:ext cx="5882400" cy="2241360"/>
            <a:chOff x="813600" y="1428480"/>
            <a:chExt cx="5882400" cy="2241360"/>
          </a:xfrm>
        </p:grpSpPr>
        <p:sp>
          <p:nvSpPr>
            <p:cNvPr id="1436" name="CustomShape 3"/>
            <p:cNvSpPr/>
            <p:nvPr/>
          </p:nvSpPr>
          <p:spPr>
            <a:xfrm>
              <a:off x="813600" y="2425680"/>
              <a:ext cx="2228040" cy="79236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1" lang="en-GB" sz="1600" spc="-1" strike="noStrike">
                  <a:solidFill>
                    <a:srgbClr val="e46c0a"/>
                  </a:solidFill>
                  <a:latin typeface="Calibri Light"/>
                  <a:ea typeface="DejaVu Sans"/>
                </a:rPr>
                <a:t>loop condition</a:t>
              </a:r>
              <a:endParaRPr b="0" lang="en-GB" sz="1600" spc="-1" strike="noStrike">
                <a:latin typeface="Arial"/>
              </a:endParaRPr>
            </a:p>
          </p:txBody>
        </p:sp>
        <p:sp>
          <p:nvSpPr>
            <p:cNvPr id="1437" name="CustomShape 4"/>
            <p:cNvSpPr/>
            <p:nvPr/>
          </p:nvSpPr>
          <p:spPr>
            <a:xfrm>
              <a:off x="3557880" y="2551320"/>
              <a:ext cx="1299600" cy="54072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1" lang="en-GB" sz="1600" spc="-1" strike="noStrike">
                  <a:solidFill>
                    <a:srgbClr val="77933c"/>
                  </a:solidFill>
                  <a:latin typeface="Calibri Light"/>
                  <a:ea typeface="DejaVu Sans"/>
                </a:rPr>
                <a:t>statement</a:t>
              </a:r>
              <a:endParaRPr b="0" lang="en-GB" sz="1600" spc="-1" strike="noStrike">
                <a:latin typeface="Arial"/>
              </a:endParaRPr>
            </a:p>
          </p:txBody>
        </p:sp>
        <p:sp>
          <p:nvSpPr>
            <p:cNvPr id="1438" name="CustomShape 5"/>
            <p:cNvSpPr/>
            <p:nvPr/>
          </p:nvSpPr>
          <p:spPr>
            <a:xfrm flipH="1">
              <a:off x="1926360" y="1970280"/>
              <a:ext cx="360" cy="4546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439" name="CustomShape 6"/>
            <p:cNvSpPr/>
            <p:nvPr/>
          </p:nvSpPr>
          <p:spPr>
            <a:xfrm flipV="1" rot="16200000">
              <a:off x="3796560" y="371880"/>
              <a:ext cx="309960" cy="404640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440" name="CustomShape 7"/>
            <p:cNvSpPr/>
            <p:nvPr/>
          </p:nvSpPr>
          <p:spPr>
            <a:xfrm>
              <a:off x="2897640" y="2577600"/>
              <a:ext cx="59976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000000"/>
                  </a:solidFill>
                  <a:latin typeface="Calibri Light"/>
                  <a:ea typeface="DejaVu Sans"/>
                </a:rPr>
                <a:t>true</a:t>
              </a:r>
              <a:endParaRPr b="0" lang="en-GB" sz="1400" spc="-1" strike="noStrike">
                <a:latin typeface="Arial"/>
              </a:endParaRPr>
            </a:p>
          </p:txBody>
        </p:sp>
        <p:sp>
          <p:nvSpPr>
            <p:cNvPr id="1441" name="CustomShape 8"/>
            <p:cNvSpPr/>
            <p:nvPr/>
          </p:nvSpPr>
          <p:spPr>
            <a:xfrm>
              <a:off x="1830600" y="3168360"/>
              <a:ext cx="66528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000000"/>
                  </a:solidFill>
                  <a:latin typeface="Calibri Light"/>
                  <a:ea typeface="DejaVu Sans"/>
                </a:rPr>
                <a:t>false</a:t>
              </a:r>
              <a:endParaRPr b="0" lang="en-GB" sz="1400" spc="-1" strike="noStrike">
                <a:latin typeface="Arial"/>
              </a:endParaRPr>
            </a:p>
          </p:txBody>
        </p:sp>
        <p:sp>
          <p:nvSpPr>
            <p:cNvPr id="1442" name="CustomShape 9"/>
            <p:cNvSpPr/>
            <p:nvPr/>
          </p:nvSpPr>
          <p:spPr>
            <a:xfrm>
              <a:off x="1927800" y="3218760"/>
              <a:ext cx="360" cy="4510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443" name="CustomShape 10"/>
            <p:cNvSpPr/>
            <p:nvPr/>
          </p:nvSpPr>
          <p:spPr>
            <a:xfrm>
              <a:off x="3042000" y="2822400"/>
              <a:ext cx="51516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444" name="CustomShape 11"/>
            <p:cNvSpPr/>
            <p:nvPr/>
          </p:nvSpPr>
          <p:spPr>
            <a:xfrm>
              <a:off x="1163880" y="1428480"/>
              <a:ext cx="1527120" cy="54072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1" lang="en-GB" sz="1600" spc="-1" strike="noStrike">
                  <a:solidFill>
                    <a:srgbClr val="e46c0a"/>
                  </a:solidFill>
                  <a:latin typeface="Calibri Light"/>
                  <a:ea typeface="DejaVu Sans"/>
                </a:rPr>
                <a:t>initialization</a:t>
              </a:r>
              <a:endParaRPr b="0" lang="en-GB" sz="1600" spc="-1" strike="noStrike">
                <a:latin typeface="Arial"/>
              </a:endParaRPr>
            </a:p>
          </p:txBody>
        </p:sp>
        <p:sp>
          <p:nvSpPr>
            <p:cNvPr id="1445" name="CustomShape 12"/>
            <p:cNvSpPr/>
            <p:nvPr/>
          </p:nvSpPr>
          <p:spPr>
            <a:xfrm>
              <a:off x="5253120" y="2551320"/>
              <a:ext cx="1442880" cy="54072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1" lang="en-GB" sz="1600" spc="-1" strike="noStrike">
                  <a:solidFill>
                    <a:srgbClr val="e46c0a"/>
                  </a:solidFill>
                  <a:latin typeface="Calibri Light"/>
                  <a:ea typeface="DejaVu Sans"/>
                </a:rPr>
                <a:t>updating</a:t>
              </a:r>
              <a:endParaRPr b="0" lang="en-GB" sz="1600" spc="-1" strike="noStrike">
                <a:latin typeface="Arial"/>
              </a:endParaRPr>
            </a:p>
          </p:txBody>
        </p:sp>
        <p:sp>
          <p:nvSpPr>
            <p:cNvPr id="1446" name="CustomShape 13"/>
            <p:cNvSpPr/>
            <p:nvPr/>
          </p:nvSpPr>
          <p:spPr>
            <a:xfrm>
              <a:off x="4858200" y="2822400"/>
              <a:ext cx="39420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sp>
        <p:nvSpPr>
          <p:cNvPr id="1447" name="CustomShape 14"/>
          <p:cNvSpPr/>
          <p:nvPr/>
        </p:nvSpPr>
        <p:spPr>
          <a:xfrm>
            <a:off x="3289680" y="3690000"/>
            <a:ext cx="5288760" cy="236412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1" lang="en-GB" sz="2000" spc="-1" strike="noStrike">
                <a:solidFill>
                  <a:srgbClr val="0070c0"/>
                </a:solidFill>
                <a:latin typeface="Calibri Light"/>
                <a:ea typeface="DejaVu Sans"/>
              </a:rPr>
              <a:t>for</a:t>
            </a:r>
            <a:r>
              <a:rPr b="0" lang="en-GB" sz="2000" spc="-1" strike="noStrike">
                <a:solidFill>
                  <a:srgbClr val="0070c0"/>
                </a:solidFill>
                <a:latin typeface="Calibri Light"/>
                <a:ea typeface="DejaVu Sans"/>
              </a:rPr>
              <a:t> (</a:t>
            </a:r>
            <a:r>
              <a:rPr b="0" lang="en-GB" sz="2000" spc="-1" strike="noStrike">
                <a:solidFill>
                  <a:srgbClr val="e46c0a"/>
                </a:solidFill>
                <a:latin typeface="Calibri Light"/>
                <a:ea typeface="DejaVu Sans"/>
              </a:rPr>
              <a:t>initialization</a:t>
            </a:r>
            <a:r>
              <a:rPr b="0" lang="en-GB" sz="2000" spc="-1" strike="noStrike">
                <a:solidFill>
                  <a:srgbClr val="0070c0"/>
                </a:solidFill>
                <a:latin typeface="Calibri Light"/>
                <a:ea typeface="DejaVu Sans"/>
              </a:rPr>
              <a:t>; </a:t>
            </a:r>
            <a:r>
              <a:rPr b="0" lang="en-GB" sz="2000" spc="-1" strike="noStrike">
                <a:solidFill>
                  <a:srgbClr val="e46c0a"/>
                </a:solidFill>
                <a:latin typeface="Calibri Light"/>
                <a:ea typeface="DejaVu Sans"/>
              </a:rPr>
              <a:t>condition</a:t>
            </a:r>
            <a:r>
              <a:rPr b="0" lang="en-GB" sz="2000" spc="-1" strike="noStrike">
                <a:solidFill>
                  <a:srgbClr val="0070c0"/>
                </a:solidFill>
                <a:latin typeface="Calibri Light"/>
                <a:ea typeface="DejaVu Sans"/>
              </a:rPr>
              <a:t>; </a:t>
            </a:r>
            <a:r>
              <a:rPr b="0" lang="en-GB" sz="2000" spc="-1" strike="noStrike">
                <a:solidFill>
                  <a:srgbClr val="e46c0a"/>
                </a:solidFill>
                <a:latin typeface="Calibri Light"/>
                <a:ea typeface="DejaVu Sans"/>
              </a:rPr>
              <a:t>updating</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statement_1</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9bbb59"/>
                </a:solidFill>
                <a:latin typeface="Calibri Light"/>
                <a:ea typeface="DejaVu Sans"/>
              </a:rPr>
              <a:t>…</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statement_n</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a:t>
            </a:r>
            <a:endParaRPr b="0" lang="en-GB" sz="2000" spc="-1" strike="noStrike">
              <a:latin typeface="Arial"/>
            </a:endParaRPr>
          </a:p>
        </p:txBody>
      </p:sp>
      <p:sp>
        <p:nvSpPr>
          <p:cNvPr id="1448" name="CustomShape 15"/>
          <p:cNvSpPr/>
          <p:nvPr/>
        </p:nvSpPr>
        <p:spPr>
          <a:xfrm>
            <a:off x="2524320" y="126108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1</a:t>
            </a:r>
            <a:endParaRPr b="0" lang="en-GB" sz="1400" spc="-1" strike="noStrike">
              <a:latin typeface="Arial"/>
            </a:endParaRPr>
          </a:p>
        </p:txBody>
      </p:sp>
      <p:sp>
        <p:nvSpPr>
          <p:cNvPr id="1449" name="CustomShape 16"/>
          <p:cNvSpPr/>
          <p:nvPr/>
        </p:nvSpPr>
        <p:spPr>
          <a:xfrm>
            <a:off x="4534200" y="391860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1</a:t>
            </a:r>
            <a:endParaRPr b="0" lang="en-GB" sz="1400" spc="-1" strike="noStrike">
              <a:latin typeface="Arial"/>
            </a:endParaRPr>
          </a:p>
        </p:txBody>
      </p:sp>
      <p:sp>
        <p:nvSpPr>
          <p:cNvPr id="1450" name="CustomShape 17"/>
          <p:cNvSpPr/>
          <p:nvPr/>
        </p:nvSpPr>
        <p:spPr>
          <a:xfrm>
            <a:off x="2356920" y="241020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2</a:t>
            </a:r>
            <a:endParaRPr b="0" lang="en-GB" sz="1400" spc="-1" strike="noStrike">
              <a:latin typeface="Arial"/>
            </a:endParaRPr>
          </a:p>
        </p:txBody>
      </p:sp>
      <p:sp>
        <p:nvSpPr>
          <p:cNvPr id="1451" name="CustomShape 18"/>
          <p:cNvSpPr/>
          <p:nvPr/>
        </p:nvSpPr>
        <p:spPr>
          <a:xfrm>
            <a:off x="5949360" y="391860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2</a:t>
            </a:r>
            <a:endParaRPr b="0" lang="en-GB" sz="1400" spc="-1" strike="noStrike">
              <a:latin typeface="Arial"/>
            </a:endParaRPr>
          </a:p>
        </p:txBody>
      </p:sp>
      <p:sp>
        <p:nvSpPr>
          <p:cNvPr id="1452" name="CustomShape 19"/>
          <p:cNvSpPr/>
          <p:nvPr/>
        </p:nvSpPr>
        <p:spPr>
          <a:xfrm flipH="1" rot="16200000">
            <a:off x="6659640" y="3998160"/>
            <a:ext cx="11880" cy="1051200"/>
          </a:xfrm>
          <a:prstGeom prst="bentConnector3">
            <a:avLst>
              <a:gd name="adj1" fmla="val 7407081"/>
            </a:avLst>
          </a:pr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1453" name="CustomShape 20"/>
          <p:cNvSpPr/>
          <p:nvPr/>
        </p:nvSpPr>
        <p:spPr>
          <a:xfrm>
            <a:off x="7024680" y="391860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3</a:t>
            </a:r>
            <a:endParaRPr b="0" lang="en-GB" sz="1400" spc="-1" strike="noStrike">
              <a:latin typeface="Arial"/>
            </a:endParaRPr>
          </a:p>
        </p:txBody>
      </p:sp>
      <p:sp>
        <p:nvSpPr>
          <p:cNvPr id="1454" name="CustomShape 21"/>
          <p:cNvSpPr/>
          <p:nvPr/>
        </p:nvSpPr>
        <p:spPr>
          <a:xfrm>
            <a:off x="6529320" y="2383920"/>
            <a:ext cx="334080" cy="3340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400" spc="-1" strike="noStrike">
                <a:solidFill>
                  <a:srgbClr val="ffffff"/>
                </a:solidFill>
                <a:latin typeface="Calibri Light"/>
                <a:ea typeface="DejaVu Sans"/>
              </a:rPr>
              <a:t>3</a:t>
            </a:r>
            <a:endParaRPr b="0" lang="en-GB" sz="1400" spc="-1" strike="noStrike">
              <a:latin typeface="Arial"/>
            </a:endParaRPr>
          </a:p>
        </p:txBody>
      </p:sp>
      <p:sp>
        <p:nvSpPr>
          <p:cNvPr id="1455" name="CustomShape 22"/>
          <p:cNvSpPr/>
          <p:nvPr/>
        </p:nvSpPr>
        <p:spPr>
          <a:xfrm>
            <a:off x="7359480" y="4901400"/>
            <a:ext cx="1152000" cy="1794240"/>
          </a:xfrm>
          <a:prstGeom prst="wedgeRectCallout">
            <a:avLst>
              <a:gd name="adj1" fmla="val -59419"/>
              <a:gd name="adj2" fmla="val -1779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execution path if condition is true, i.e., to execute the loop body</a:t>
            </a:r>
            <a:endParaRPr b="0" lang="en-GB" sz="1400" spc="-1" strike="noStrike">
              <a:latin typeface="Arial"/>
            </a:endParaRPr>
          </a:p>
        </p:txBody>
      </p:sp>
      <p:sp>
        <p:nvSpPr>
          <p:cNvPr id="1456" name="CustomShape 23"/>
          <p:cNvSpPr/>
          <p:nvPr/>
        </p:nvSpPr>
        <p:spPr>
          <a:xfrm flipH="1" flipV="1" rot="16200000">
            <a:off x="3913920" y="3627720"/>
            <a:ext cx="1910880" cy="2491560"/>
          </a:xfrm>
          <a:prstGeom prst="bentConnector4">
            <a:avLst>
              <a:gd name="adj1" fmla="val -5926"/>
              <a:gd name="adj2" fmla="val 107898"/>
            </a:avLst>
          </a:pr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1457" name="CustomShape 24"/>
          <p:cNvSpPr/>
          <p:nvPr/>
        </p:nvSpPr>
        <p:spPr>
          <a:xfrm>
            <a:off x="1958760" y="4578480"/>
            <a:ext cx="1152000" cy="1368000"/>
          </a:xfrm>
          <a:prstGeom prst="wedgeRectCallout">
            <a:avLst>
              <a:gd name="adj1" fmla="val 69202"/>
              <a:gd name="adj2" fmla="val -13973"/>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execution path if condition is false, i.e. to exit the loop</a:t>
            </a:r>
            <a:endParaRPr b="0" lang="en-GB" sz="1400" spc="-1" strike="noStrike">
              <a:latin typeface="Arial"/>
            </a:endParaRPr>
          </a:p>
        </p:txBody>
      </p:sp>
      <p:sp>
        <p:nvSpPr>
          <p:cNvPr id="1458" name="CustomShape 2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F3C577F-9390-49CB-A747-93E22E70779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59" name="CustomShape 26"/>
          <p:cNvSpPr/>
          <p:nvPr/>
        </p:nvSpPr>
        <p:spPr>
          <a:xfrm>
            <a:off x="3090240" y="3399840"/>
            <a:ext cx="10677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Syntax</a:t>
            </a:r>
            <a:endParaRPr b="0" lang="en-GB" sz="1800" spc="-1" strike="noStrike">
              <a:latin typeface="Arial"/>
            </a:endParaRPr>
          </a:p>
        </p:txBody>
      </p:sp>
    </p:spTree>
  </p:cSld>
  <p:timing>
    <p:tnLst>
      <p:par>
        <p:cTn id="1565" dur="indefinite" restart="never" nodeType="tmRoot">
          <p:childTnLst>
            <p:seq>
              <p:cTn id="1566" dur="indefinite" nodeType="mainSeq">
                <p:childTnLst>
                  <p:par>
                    <p:cTn id="1567" fill="hold">
                      <p:stCondLst>
                        <p:cond delay="indefinite"/>
                      </p:stCondLst>
                      <p:childTnLst>
                        <p:par>
                          <p:cTn id="1568" fill="hold">
                            <p:stCondLst>
                              <p:cond delay="0"/>
                            </p:stCondLst>
                            <p:childTnLst>
                              <p:par>
                                <p:cTn id="1569" nodeType="clickEffect" fill="hold" presetClass="entr" presetID="1">
                                  <p:stCondLst>
                                    <p:cond delay="0"/>
                                  </p:stCondLst>
                                  <p:childTnLst>
                                    <p:set>
                                      <p:cBhvr>
                                        <p:cTn id="1570" dur="1" fill="hold">
                                          <p:stCondLst>
                                            <p:cond delay="0"/>
                                          </p:stCondLst>
                                        </p:cTn>
                                        <p:tgtEl>
                                          <p:spTgt spid="1449"/>
                                        </p:tgtEl>
                                        <p:attrNameLst>
                                          <p:attrName>style.visibility</p:attrName>
                                        </p:attrNameLst>
                                      </p:cBhvr>
                                      <p:to>
                                        <p:strVal val="visible"/>
                                      </p:to>
                                    </p:set>
                                  </p:childTnLst>
                                </p:cTn>
                              </p:par>
                            </p:childTnLst>
                          </p:cTn>
                        </p:par>
                      </p:childTnLst>
                    </p:cTn>
                  </p:par>
                  <p:par>
                    <p:cTn id="1571" fill="hold">
                      <p:stCondLst>
                        <p:cond delay="indefinite"/>
                      </p:stCondLst>
                      <p:childTnLst>
                        <p:par>
                          <p:cTn id="1572" fill="hold">
                            <p:stCondLst>
                              <p:cond delay="0"/>
                            </p:stCondLst>
                            <p:childTnLst>
                              <p:par>
                                <p:cTn id="1573" nodeType="clickEffect" fill="hold" presetClass="entr" presetID="1">
                                  <p:stCondLst>
                                    <p:cond delay="0"/>
                                  </p:stCondLst>
                                  <p:childTnLst>
                                    <p:set>
                                      <p:cBhvr>
                                        <p:cTn id="1574" dur="1" fill="hold">
                                          <p:stCondLst>
                                            <p:cond delay="0"/>
                                          </p:stCondLst>
                                        </p:cTn>
                                        <p:tgtEl>
                                          <p:spTgt spid="1451"/>
                                        </p:tgtEl>
                                        <p:attrNameLst>
                                          <p:attrName>style.visibility</p:attrName>
                                        </p:attrNameLst>
                                      </p:cBhvr>
                                      <p:to>
                                        <p:strVal val="visible"/>
                                      </p:to>
                                    </p:set>
                                  </p:childTnLst>
                                </p:cTn>
                              </p:par>
                              <p:par>
                                <p:cTn id="1575" nodeType="withEffect" fill="hold" presetClass="entr" presetID="1">
                                  <p:stCondLst>
                                    <p:cond delay="0"/>
                                  </p:stCondLst>
                                  <p:childTnLst>
                                    <p:set>
                                      <p:cBhvr>
                                        <p:cTn id="1576" dur="1" fill="hold">
                                          <p:stCondLst>
                                            <p:cond delay="0"/>
                                          </p:stCondLst>
                                        </p:cTn>
                                        <p:tgtEl>
                                          <p:spTgt spid="1456"/>
                                        </p:tgtEl>
                                        <p:attrNameLst>
                                          <p:attrName>style.visibility</p:attrName>
                                        </p:attrNameLst>
                                      </p:cBhvr>
                                      <p:to>
                                        <p:strVal val="visible"/>
                                      </p:to>
                                    </p:set>
                                  </p:childTnLst>
                                </p:cTn>
                              </p:par>
                              <p:par>
                                <p:cTn id="1577" nodeType="withEffect" fill="hold" presetClass="entr" presetID="1">
                                  <p:stCondLst>
                                    <p:cond delay="0"/>
                                  </p:stCondLst>
                                  <p:childTnLst>
                                    <p:set>
                                      <p:cBhvr>
                                        <p:cTn id="1578" dur="1" fill="hold">
                                          <p:stCondLst>
                                            <p:cond delay="0"/>
                                          </p:stCondLst>
                                        </p:cTn>
                                        <p:tgtEl>
                                          <p:spTgt spid="1457"/>
                                        </p:tgtEl>
                                        <p:attrNameLst>
                                          <p:attrName>style.visibility</p:attrName>
                                        </p:attrNameLst>
                                      </p:cBhvr>
                                      <p:to>
                                        <p:strVal val="visible"/>
                                      </p:to>
                                    </p:set>
                                  </p:childTnLst>
                                </p:cTn>
                              </p:par>
                            </p:childTnLst>
                          </p:cTn>
                        </p:par>
                      </p:childTnLst>
                    </p:cTn>
                  </p:par>
                  <p:par>
                    <p:cTn id="1579" fill="hold">
                      <p:stCondLst>
                        <p:cond delay="indefinite"/>
                      </p:stCondLst>
                      <p:childTnLst>
                        <p:par>
                          <p:cTn id="1580" fill="hold">
                            <p:stCondLst>
                              <p:cond delay="0"/>
                            </p:stCondLst>
                            <p:childTnLst>
                              <p:par>
                                <p:cTn id="1581" nodeType="clickEffect" fill="hold" presetClass="entr" presetID="1">
                                  <p:stCondLst>
                                    <p:cond delay="0"/>
                                  </p:stCondLst>
                                  <p:childTnLst>
                                    <p:set>
                                      <p:cBhvr>
                                        <p:cTn id="1582" dur="1" fill="hold">
                                          <p:stCondLst>
                                            <p:cond delay="0"/>
                                          </p:stCondLst>
                                        </p:cTn>
                                        <p:tgtEl>
                                          <p:spTgt spid="1452"/>
                                        </p:tgtEl>
                                        <p:attrNameLst>
                                          <p:attrName>style.visibility</p:attrName>
                                        </p:attrNameLst>
                                      </p:cBhvr>
                                      <p:to>
                                        <p:strVal val="visible"/>
                                      </p:to>
                                    </p:set>
                                  </p:childTnLst>
                                </p:cTn>
                              </p:par>
                              <p:par>
                                <p:cTn id="1583" nodeType="withEffect" fill="hold" presetClass="entr" presetID="1">
                                  <p:stCondLst>
                                    <p:cond delay="0"/>
                                  </p:stCondLst>
                                  <p:childTnLst>
                                    <p:set>
                                      <p:cBhvr>
                                        <p:cTn id="1584" dur="1" fill="hold">
                                          <p:stCondLst>
                                            <p:cond delay="0"/>
                                          </p:stCondLst>
                                        </p:cTn>
                                        <p:tgtEl>
                                          <p:spTgt spid="1455"/>
                                        </p:tgtEl>
                                        <p:attrNameLst>
                                          <p:attrName>style.visibility</p:attrName>
                                        </p:attrNameLst>
                                      </p:cBhvr>
                                      <p:to>
                                        <p:strVal val="visible"/>
                                      </p:to>
                                    </p:set>
                                  </p:childTnLst>
                                </p:cTn>
                              </p:par>
                              <p:par>
                                <p:cTn id="1585" nodeType="withEffect" fill="hold" presetClass="entr" presetID="1">
                                  <p:stCondLst>
                                    <p:cond delay="0"/>
                                  </p:stCondLst>
                                  <p:childTnLst>
                                    <p:set>
                                      <p:cBhvr>
                                        <p:cTn id="1586" dur="1" fill="hold">
                                          <p:stCondLst>
                                            <p:cond delay="0"/>
                                          </p:stCondLst>
                                        </p:cTn>
                                        <p:tgtEl>
                                          <p:spTgt spid="145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Compiling and Execution</a:t>
            </a:r>
            <a:endParaRPr b="0" lang="en-GB" sz="4400" spc="-1" strike="noStrike">
              <a:latin typeface="Arial"/>
            </a:endParaRPr>
          </a:p>
        </p:txBody>
      </p:sp>
      <p:sp>
        <p:nvSpPr>
          <p:cNvPr id="167" name="CustomShape 2"/>
          <p:cNvSpPr/>
          <p:nvPr/>
        </p:nvSpPr>
        <p:spPr>
          <a:xfrm>
            <a:off x="457200" y="1600200"/>
            <a:ext cx="6497640" cy="49824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With the Atom editor (in X2Go)</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Open hello.cpp.</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Press F6 to compile and run </a:t>
            </a:r>
            <a:br/>
            <a:r>
              <a:rPr b="0" lang="en-GB" sz="2000" spc="-1" strike="noStrike">
                <a:solidFill>
                  <a:srgbClr val="000000"/>
                </a:solidFill>
                <a:latin typeface="Calibri Light"/>
                <a:ea typeface="Calibri Light"/>
              </a:rPr>
              <a:t>the program.</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Note that the g++ command line</a:t>
            </a:r>
            <a:br/>
            <a:r>
              <a:rPr b="0" lang="en-GB" sz="2000" spc="-1" strike="noStrike">
                <a:solidFill>
                  <a:srgbClr val="000000"/>
                </a:solidFill>
                <a:latin typeface="Calibri Light"/>
                <a:ea typeface="Calibri Light"/>
              </a:rPr>
              <a:t>with the flags will be displayed. </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A terminal with the program output</a:t>
            </a:r>
            <a:br/>
            <a:r>
              <a:rPr b="0" lang="en-GB" sz="2000" spc="-1" strike="noStrike">
                <a:solidFill>
                  <a:srgbClr val="000000"/>
                </a:solidFill>
                <a:latin typeface="Calibri Light"/>
                <a:ea typeface="Calibri Light"/>
              </a:rPr>
              <a:t>will be popped up if the compilation</a:t>
            </a:r>
            <a:br/>
            <a:r>
              <a:rPr b="0" lang="en-GB" sz="2000" spc="-1" strike="noStrike">
                <a:solidFill>
                  <a:srgbClr val="000000"/>
                </a:solidFill>
                <a:latin typeface="Calibri Light"/>
                <a:ea typeface="Calibri Light"/>
              </a:rPr>
              <a:t>is successful.</a:t>
            </a:r>
            <a:endParaRPr b="0" lang="en-GB" sz="2000" spc="-1" strike="noStrike">
              <a:latin typeface="Arial"/>
            </a:endParaRPr>
          </a:p>
          <a:p>
            <a:pPr>
              <a:lnSpc>
                <a:spcPct val="100000"/>
              </a:lnSpc>
              <a:spcBef>
                <a:spcPts val="400"/>
              </a:spcBef>
            </a:pPr>
            <a:br/>
            <a:endParaRPr b="0" lang="en-GB" sz="2000" spc="-1" strike="noStrike">
              <a:latin typeface="Arial"/>
            </a:endParaRPr>
          </a:p>
          <a:p>
            <a:pPr>
              <a:lnSpc>
                <a:spcPct val="100000"/>
              </a:lnSpc>
              <a:spcBef>
                <a:spcPts val="400"/>
              </a:spcBef>
            </a:pPr>
            <a:r>
              <a:rPr b="0" lang="en-GB" sz="2000" spc="-1" strike="noStrike">
                <a:solidFill>
                  <a:srgbClr val="000000"/>
                </a:solidFill>
                <a:latin typeface="Calibri Light"/>
                <a:ea typeface="Calibri Light"/>
              </a:rPr>
              <a:t>Now try to remove “;” after “endl” in line 5.</a:t>
            </a:r>
            <a:br/>
            <a:r>
              <a:rPr b="0" lang="en-GB" sz="2000" spc="-1" strike="noStrike">
                <a:solidFill>
                  <a:srgbClr val="000000"/>
                </a:solidFill>
                <a:latin typeface="Calibri Light"/>
                <a:ea typeface="Calibri Light"/>
              </a:rPr>
              <a:t>Compile and run the program again.  What will happen?</a:t>
            </a:r>
            <a:endParaRPr b="0" lang="en-GB" sz="2000" spc="-1" strike="noStrike">
              <a:latin typeface="Arial"/>
            </a:endParaRPr>
          </a:p>
        </p:txBody>
      </p:sp>
      <p:sp>
        <p:nvSpPr>
          <p:cNvPr id="16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1D6FACE-E1E0-4669-A80B-44566A794A5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69" name="Picture 4" descr=""/>
          <p:cNvPicPr/>
          <p:nvPr/>
        </p:nvPicPr>
        <p:blipFill>
          <a:blip r:embed="rId1"/>
          <a:srcRect l="4871" t="4176" r="7488" b="21868"/>
          <a:stretch/>
        </p:blipFill>
        <p:spPr>
          <a:xfrm>
            <a:off x="4331160" y="1534680"/>
            <a:ext cx="4354920" cy="1467000"/>
          </a:xfrm>
          <a:prstGeom prst="rect">
            <a:avLst/>
          </a:prstGeom>
          <a:ln>
            <a:noFill/>
          </a:ln>
        </p:spPr>
      </p:pic>
      <p:pic>
        <p:nvPicPr>
          <p:cNvPr id="170" name="Picture 5" descr=""/>
          <p:cNvPicPr/>
          <p:nvPr/>
        </p:nvPicPr>
        <p:blipFill>
          <a:blip r:embed="rId2"/>
          <a:stretch/>
        </p:blipFill>
        <p:spPr>
          <a:xfrm>
            <a:off x="4878360" y="3184920"/>
            <a:ext cx="3807720" cy="19371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for</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461" name="CustomShape 2"/>
          <p:cNvSpPr/>
          <p:nvPr/>
        </p:nvSpPr>
        <p:spPr>
          <a:xfrm>
            <a:off x="286560" y="1319040"/>
            <a:ext cx="8583840" cy="8244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When a </a:t>
            </a:r>
            <a:r>
              <a:rPr b="1" lang="en-GB" sz="2800" spc="-1" strike="noStrike">
                <a:solidFill>
                  <a:srgbClr val="000000"/>
                </a:solidFill>
                <a:latin typeface="Calibri Light"/>
                <a:ea typeface="Calibri Light"/>
              </a:rPr>
              <a:t>for</a:t>
            </a:r>
            <a:r>
              <a:rPr b="0" lang="en-GB" sz="2800" spc="-1" strike="noStrike">
                <a:solidFill>
                  <a:srgbClr val="000000"/>
                </a:solidFill>
                <a:latin typeface="Calibri Light"/>
                <a:ea typeface="Calibri Light"/>
              </a:rPr>
              <a:t> statement is executed</a:t>
            </a:r>
            <a:endParaRPr b="0" lang="en-GB" sz="2800" spc="-1" strike="noStrike">
              <a:latin typeface="Arial"/>
            </a:endParaRPr>
          </a:p>
        </p:txBody>
      </p:sp>
      <p:sp>
        <p:nvSpPr>
          <p:cNvPr id="1462" name="CustomShape 3"/>
          <p:cNvSpPr/>
          <p:nvPr/>
        </p:nvSpPr>
        <p:spPr>
          <a:xfrm>
            <a:off x="841680" y="2039040"/>
            <a:ext cx="8028720" cy="4083480"/>
          </a:xfrm>
          <a:prstGeom prst="rect">
            <a:avLst/>
          </a:prstGeom>
          <a:noFill/>
          <a:ln>
            <a:noFill/>
          </a:ln>
        </p:spPr>
        <p:style>
          <a:lnRef idx="0"/>
          <a:fillRef idx="0"/>
          <a:effectRef idx="0"/>
          <a:fontRef idx="minor"/>
        </p:style>
        <p:txBody>
          <a:bodyPr lIns="90000" rIns="90000" tIns="45000" bIns="45000">
            <a:normAutofit/>
          </a:bodyPr>
          <a:p>
            <a:pPr marL="514440" indent="-456480">
              <a:lnSpc>
                <a:spcPct val="100000"/>
              </a:lnSpc>
              <a:spcBef>
                <a:spcPts val="1199"/>
              </a:spcBef>
              <a:buClr>
                <a:srgbClr val="000000"/>
              </a:buClr>
              <a:buFont typeface="Calibri"/>
              <a:buAutoNum type="arabicPeriod"/>
            </a:pPr>
            <a:r>
              <a:rPr b="0" lang="en-GB" sz="2800" spc="-1" strike="noStrike">
                <a:solidFill>
                  <a:srgbClr val="000000"/>
                </a:solidFill>
                <a:latin typeface="Calibri Light"/>
                <a:ea typeface="Calibri Light"/>
              </a:rPr>
              <a:t>The </a:t>
            </a:r>
            <a:r>
              <a:rPr b="0" lang="en-GB" sz="2800" spc="-1" strike="noStrike">
                <a:solidFill>
                  <a:srgbClr val="e46c0a"/>
                </a:solidFill>
                <a:latin typeface="Calibri Light"/>
                <a:ea typeface="Calibri Light"/>
              </a:rPr>
              <a:t>initialization</a:t>
            </a:r>
            <a:r>
              <a:rPr b="0" lang="en-GB" sz="2800" spc="-1" strike="noStrike">
                <a:solidFill>
                  <a:srgbClr val="000000"/>
                </a:solidFill>
                <a:latin typeface="Calibri Light"/>
                <a:ea typeface="Calibri Light"/>
              </a:rPr>
              <a:t> is performed</a:t>
            </a:r>
            <a:endParaRPr b="0" lang="en-GB" sz="2800" spc="-1" strike="noStrike">
              <a:latin typeface="Arial"/>
            </a:endParaRPr>
          </a:p>
          <a:p>
            <a:pPr lvl="1" marL="743040" indent="-28512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Generally it sets the initial value of the loop variable </a:t>
            </a:r>
            <a:endParaRPr b="0" lang="en-GB" sz="2200" spc="-1" strike="noStrike">
              <a:latin typeface="Arial"/>
            </a:endParaRPr>
          </a:p>
          <a:p>
            <a:pPr lvl="1" marL="743040" indent="-28512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The initialization is executed only </a:t>
            </a:r>
            <a:r>
              <a:rPr b="0" lang="en-GB" sz="2200" spc="-1" strike="noStrike">
                <a:solidFill>
                  <a:srgbClr val="31859c"/>
                </a:solidFill>
                <a:latin typeface="Calibri Light"/>
                <a:ea typeface="Calibri Light"/>
              </a:rPr>
              <a:t>once</a:t>
            </a:r>
            <a:endParaRPr b="0" lang="en-GB" sz="2200" spc="-1" strike="noStrike">
              <a:latin typeface="Arial"/>
            </a:endParaRPr>
          </a:p>
          <a:p>
            <a:pPr marL="514440" indent="-456480">
              <a:lnSpc>
                <a:spcPct val="100000"/>
              </a:lnSpc>
              <a:spcBef>
                <a:spcPts val="1199"/>
              </a:spcBef>
              <a:buClr>
                <a:srgbClr val="000000"/>
              </a:buClr>
              <a:buFont typeface="Calibri"/>
              <a:buAutoNum type="arabicPeriod"/>
            </a:pPr>
            <a:r>
              <a:rPr b="0" lang="en-GB" sz="2800" spc="-1" strike="noStrike">
                <a:solidFill>
                  <a:srgbClr val="000000"/>
                </a:solidFill>
                <a:latin typeface="Calibri Light"/>
                <a:ea typeface="Calibri Light"/>
              </a:rPr>
              <a:t>The </a:t>
            </a:r>
            <a:r>
              <a:rPr b="0" lang="en-GB" sz="2800" spc="-1" strike="noStrike">
                <a:solidFill>
                  <a:srgbClr val="e46c0a"/>
                </a:solidFill>
                <a:latin typeface="Calibri Light"/>
                <a:ea typeface="Calibri Light"/>
              </a:rPr>
              <a:t>condition is evaluated</a:t>
            </a:r>
            <a:endParaRPr b="0" lang="en-GB" sz="2800" spc="-1" strike="noStrike">
              <a:latin typeface="Arial"/>
            </a:endParaRPr>
          </a:p>
          <a:p>
            <a:pPr lvl="1" marL="743040" indent="-28512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If it is </a:t>
            </a:r>
            <a:r>
              <a:rPr b="0" lang="en-GB" sz="2200" spc="-1" strike="noStrike">
                <a:solidFill>
                  <a:srgbClr val="31859c"/>
                </a:solidFill>
                <a:latin typeface="Calibri Light"/>
                <a:ea typeface="Calibri Light"/>
              </a:rPr>
              <a:t>true</a:t>
            </a:r>
            <a:r>
              <a:rPr b="0" lang="en-GB" sz="2200" spc="-1" strike="noStrike">
                <a:solidFill>
                  <a:srgbClr val="000000"/>
                </a:solidFill>
                <a:latin typeface="Calibri Light"/>
                <a:ea typeface="Calibri Light"/>
              </a:rPr>
              <a:t>, the loop body is </a:t>
            </a:r>
            <a:r>
              <a:rPr b="0" lang="en-GB" sz="2200" spc="-1" strike="noStrike">
                <a:solidFill>
                  <a:srgbClr val="31859c"/>
                </a:solidFill>
                <a:latin typeface="Calibri Light"/>
                <a:ea typeface="Calibri Light"/>
              </a:rPr>
              <a:t>executed once</a:t>
            </a:r>
            <a:r>
              <a:rPr b="0" lang="en-GB" sz="2200" spc="-1" strike="noStrike">
                <a:solidFill>
                  <a:srgbClr val="000000"/>
                </a:solidFill>
                <a:latin typeface="Calibri Light"/>
                <a:ea typeface="Calibri Light"/>
              </a:rPr>
              <a:t> (i.e., one iteration) </a:t>
            </a:r>
            <a:endParaRPr b="0" lang="en-GB" sz="2200" spc="-1" strike="noStrike">
              <a:latin typeface="Arial"/>
            </a:endParaRPr>
          </a:p>
          <a:p>
            <a:pPr lvl="1" marL="743040" indent="-28512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If it is </a:t>
            </a:r>
            <a:r>
              <a:rPr b="0" lang="en-GB" sz="2200" spc="-1" strike="noStrike">
                <a:solidFill>
                  <a:srgbClr val="31859c"/>
                </a:solidFill>
                <a:latin typeface="Calibri Light"/>
                <a:ea typeface="Calibri Light"/>
              </a:rPr>
              <a:t>false</a:t>
            </a:r>
            <a:r>
              <a:rPr b="0" lang="en-GB" sz="2200" spc="-1" strike="noStrike">
                <a:solidFill>
                  <a:srgbClr val="000000"/>
                </a:solidFill>
                <a:latin typeface="Calibri Light"/>
                <a:ea typeface="Calibri Light"/>
              </a:rPr>
              <a:t>, the loop </a:t>
            </a:r>
            <a:r>
              <a:rPr b="0" lang="en-GB" sz="2200" spc="-1" strike="noStrike">
                <a:solidFill>
                  <a:srgbClr val="31859c"/>
                </a:solidFill>
                <a:latin typeface="Calibri Light"/>
                <a:ea typeface="Calibri Light"/>
              </a:rPr>
              <a:t>ends</a:t>
            </a:r>
            <a:r>
              <a:rPr b="0" lang="en-GB" sz="2200" spc="-1" strike="noStrike">
                <a:solidFill>
                  <a:srgbClr val="000000"/>
                </a:solidFill>
                <a:latin typeface="Calibri Light"/>
                <a:ea typeface="Calibri Light"/>
              </a:rPr>
              <a:t> without executing its body</a:t>
            </a:r>
            <a:endParaRPr b="0" lang="en-GB" sz="2200" spc="-1" strike="noStrike">
              <a:latin typeface="Arial"/>
            </a:endParaRPr>
          </a:p>
          <a:p>
            <a:pPr marL="514440" indent="-456480">
              <a:lnSpc>
                <a:spcPct val="100000"/>
              </a:lnSpc>
              <a:spcBef>
                <a:spcPts val="1199"/>
              </a:spcBef>
              <a:buClr>
                <a:srgbClr val="000000"/>
              </a:buClr>
              <a:buFont typeface="Calibri"/>
              <a:buAutoNum type="arabicPeriod"/>
            </a:pPr>
            <a:r>
              <a:rPr b="0" lang="en-GB" sz="2800" spc="-1" strike="noStrike">
                <a:solidFill>
                  <a:srgbClr val="000000"/>
                </a:solidFill>
                <a:latin typeface="Calibri Light"/>
                <a:ea typeface="Calibri Light"/>
              </a:rPr>
              <a:t>After each iteration, the </a:t>
            </a:r>
            <a:r>
              <a:rPr b="0" lang="en-GB" sz="2800" spc="-1" strike="noStrike">
                <a:solidFill>
                  <a:srgbClr val="e46c0a"/>
                </a:solidFill>
                <a:latin typeface="Calibri Light"/>
                <a:ea typeface="Calibri Light"/>
              </a:rPr>
              <a:t>updating of loop variable</a:t>
            </a:r>
            <a:r>
              <a:rPr b="0" lang="en-GB" sz="2800" spc="-1" strike="noStrike">
                <a:solidFill>
                  <a:srgbClr val="000000"/>
                </a:solidFill>
                <a:latin typeface="Calibri Light"/>
                <a:ea typeface="Calibri Light"/>
              </a:rPr>
              <a:t> is performed and the loop continues at Step 2</a:t>
            </a:r>
            <a:endParaRPr b="0" lang="en-GB" sz="2800" spc="-1" strike="noStrike">
              <a:latin typeface="Arial"/>
            </a:endParaRPr>
          </a:p>
          <a:p>
            <a:pPr>
              <a:lnSpc>
                <a:spcPct val="100000"/>
              </a:lnSpc>
              <a:spcBef>
                <a:spcPts val="1199"/>
              </a:spcBef>
            </a:pPr>
            <a:endParaRPr b="0" lang="en-GB" sz="2800" spc="-1" strike="noStrike">
              <a:latin typeface="Arial"/>
            </a:endParaRPr>
          </a:p>
        </p:txBody>
      </p:sp>
      <p:sp>
        <p:nvSpPr>
          <p:cNvPr id="1463"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E2C22D4-F111-4426-94F6-A87744444F8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87" dur="indefinite" restart="never" nodeType="tmRoot">
          <p:childTnLst>
            <p:seq>
              <p:cTn id="1588" dur="indefinite"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for</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465" name="CustomShape 2"/>
          <p:cNvSpPr/>
          <p:nvPr/>
        </p:nvSpPr>
        <p:spPr>
          <a:xfrm>
            <a:off x="457200" y="1333800"/>
            <a:ext cx="8228880" cy="4791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Most while loops can be implemented as a for loop</a:t>
            </a:r>
            <a:endParaRPr b="0" lang="en-GB" sz="2400" spc="-1" strike="noStrike">
              <a:latin typeface="Arial"/>
            </a:endParaRPr>
          </a:p>
        </p:txBody>
      </p:sp>
      <p:sp>
        <p:nvSpPr>
          <p:cNvPr id="146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BBF20F1-EE44-4BB5-ACC8-0E9FA30CA86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67" name="CustomShape 4"/>
          <p:cNvSpPr/>
          <p:nvPr/>
        </p:nvSpPr>
        <p:spPr>
          <a:xfrm>
            <a:off x="878400" y="1911960"/>
            <a:ext cx="7494120" cy="451944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600" spc="-1" strike="noStrike">
                <a:solidFill>
                  <a:srgbClr val="000000"/>
                </a:solidFill>
                <a:latin typeface="Menlo"/>
                <a:ea typeface="Menlo"/>
              </a:rPr>
              <a:t>#include &lt;iostream&gt; </a:t>
            </a:r>
            <a:endParaRPr b="0" lang="en-GB" sz="1600" spc="-1" strike="noStrike">
              <a:latin typeface="Arial"/>
            </a:endParaRPr>
          </a:p>
          <a:p>
            <a:pPr>
              <a:lnSpc>
                <a:spcPts val="1800"/>
              </a:lnSpc>
            </a:pPr>
            <a:r>
              <a:rPr b="0" lang="en-GB" sz="1600" spc="-1" strike="noStrike">
                <a:solidFill>
                  <a:srgbClr val="000000"/>
                </a:solidFill>
                <a:latin typeface="Menlo"/>
                <a:ea typeface="Menlo"/>
              </a:rPr>
              <a:t>using namespace std;</a:t>
            </a:r>
            <a:endParaRPr b="0" lang="en-GB" sz="1600" spc="-1" strike="noStrike">
              <a:latin typeface="Arial"/>
            </a:endParaRPr>
          </a:p>
          <a:p>
            <a:pPr>
              <a:lnSpc>
                <a:spcPts val="1800"/>
              </a:lnSpc>
            </a:pPr>
            <a:r>
              <a:rPr b="0" lang="en-GB" sz="1600" spc="-1" strike="noStrike">
                <a:solidFill>
                  <a:srgbClr val="000000"/>
                </a:solidFill>
                <a:latin typeface="Menlo"/>
                <a:ea typeface="Menlo"/>
              </a:rPr>
              <a:t> </a:t>
            </a:r>
            <a:endParaRPr b="0" lang="en-GB" sz="1600" spc="-1" strike="noStrike">
              <a:latin typeface="Arial"/>
            </a:endParaRPr>
          </a:p>
          <a:p>
            <a:pPr>
              <a:lnSpc>
                <a:spcPts val="1800"/>
              </a:lnSpc>
            </a:pP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main()</a:t>
            </a:r>
            <a:endParaRPr b="0" lang="en-GB" sz="1600" spc="-1" strike="noStrike">
              <a:latin typeface="Arial"/>
            </a:endParaRPr>
          </a:p>
          <a:p>
            <a:pPr>
              <a:lnSpc>
                <a:spcPts val="1800"/>
              </a:lnSpc>
            </a:pPr>
            <a:r>
              <a:rPr b="0" lang="en-GB" sz="1600" spc="-1" strike="noStrike">
                <a:solidFill>
                  <a:srgbClr val="000000"/>
                </a:solidFill>
                <a:latin typeface="Menlo"/>
                <a:ea typeface="Menlo"/>
              </a:rPr>
              <a:t>{</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answer = 0;</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a:t>
            </a:r>
            <a:r>
              <a:rPr b="1" lang="en-GB" sz="1600" spc="-1" strike="noStrike">
                <a:solidFill>
                  <a:srgbClr val="31859c"/>
                </a:solidFill>
                <a:latin typeface="Menlo"/>
                <a:ea typeface="Menlo"/>
              </a:rPr>
              <a:t>trials</a:t>
            </a:r>
            <a:r>
              <a:rPr b="0" lang="en-GB" sz="1600" spc="-1" strike="noStrike">
                <a:solidFill>
                  <a:srgbClr val="000000"/>
                </a:solidFill>
                <a:latin typeface="Menlo"/>
                <a:ea typeface="Menlo"/>
              </a:rPr>
              <a:t>;</a:t>
            </a:r>
            <a:endParaRPr b="0" lang="en-GB" sz="1600" spc="-1" strike="noStrike">
              <a:latin typeface="Arial"/>
            </a:endParaRPr>
          </a:p>
          <a:p>
            <a:pPr>
              <a:lnSpc>
                <a:spcPts val="1800"/>
              </a:lnSpc>
            </a:pP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1" lang="en-GB" sz="1600" spc="-1" strike="noStrike">
                <a:solidFill>
                  <a:srgbClr val="e46c0a"/>
                </a:solidFill>
                <a:latin typeface="Menlo"/>
                <a:ea typeface="Menlo"/>
              </a:rPr>
              <a:t>for</a:t>
            </a:r>
            <a:r>
              <a:rPr b="0" lang="en-GB" sz="1600" spc="-1" strike="noStrike">
                <a:solidFill>
                  <a:srgbClr val="e46c0a"/>
                </a:solidFill>
                <a:latin typeface="Menlo"/>
                <a:ea typeface="Menlo"/>
              </a:rPr>
              <a:t> </a:t>
            </a:r>
            <a:r>
              <a:rPr b="0" lang="en-GB" sz="1600" spc="-1" strike="noStrike">
                <a:solidFill>
                  <a:srgbClr val="000000"/>
                </a:solidFill>
                <a:latin typeface="Menlo"/>
                <a:ea typeface="Menlo"/>
              </a:rPr>
              <a:t>(</a:t>
            </a:r>
            <a:r>
              <a:rPr b="1" lang="en-GB" sz="1600" spc="-1" strike="noStrike">
                <a:solidFill>
                  <a:srgbClr val="31859c"/>
                </a:solidFill>
                <a:latin typeface="Menlo"/>
                <a:ea typeface="Menlo"/>
              </a:rPr>
              <a:t>trials</a:t>
            </a:r>
            <a:r>
              <a:rPr b="0" lang="en-GB" sz="1600" spc="-1" strike="noStrike">
                <a:solidFill>
                  <a:srgbClr val="000000"/>
                </a:solidFill>
                <a:latin typeface="Menlo"/>
                <a:ea typeface="Menlo"/>
              </a:rPr>
              <a:t> = 0; answer != 4; </a:t>
            </a:r>
            <a:r>
              <a:rPr b="1" lang="en-GB" sz="1600" spc="-1" strike="noStrike">
                <a:solidFill>
                  <a:srgbClr val="31859c"/>
                </a:solidFill>
                <a:latin typeface="Menlo"/>
                <a:ea typeface="Menlo"/>
              </a:rPr>
              <a:t>trials</a:t>
            </a:r>
            <a:r>
              <a:rPr b="0" lang="en-GB" sz="1600" spc="-1" strike="noStrike">
                <a:solidFill>
                  <a:srgbClr val="000000"/>
                </a:solidFill>
                <a:latin typeface="Menlo"/>
                <a:ea typeface="Menlo"/>
              </a:rPr>
              <a:t>++) {</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“2 * 2 = ”;</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cin &gt;&gt; answer;</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a:t>
            </a:r>
            <a:endParaRPr b="0" lang="en-GB" sz="1600" spc="-1" strike="noStrike">
              <a:latin typeface="Arial"/>
            </a:endParaRPr>
          </a:p>
          <a:p>
            <a:pPr>
              <a:lnSpc>
                <a:spcPts val="1800"/>
              </a:lnSpc>
            </a:pP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Correct!</a:t>
            </a:r>
            <a:r>
              <a:rPr b="0" lang="en-GB" sz="1600" spc="-1" strike="noStrike">
                <a:solidFill>
                  <a:srgbClr val="000000"/>
                </a:solidFill>
                <a:latin typeface="Menlo"/>
                <a:ea typeface="Menlo"/>
              </a:rPr>
              <a:t>” &lt;&lt; endl;</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You’ve tried </a:t>
            </a:r>
            <a:r>
              <a:rPr b="0" lang="en-GB" sz="1600" spc="-1" strike="noStrike">
                <a:solidFill>
                  <a:srgbClr val="000000"/>
                </a:solidFill>
                <a:latin typeface="Menlo"/>
                <a:ea typeface="Menlo"/>
              </a:rPr>
              <a:t>” &lt;&lt; </a:t>
            </a:r>
            <a:r>
              <a:rPr b="1" lang="en-GB" sz="1600" spc="-1" strike="noStrike">
                <a:solidFill>
                  <a:srgbClr val="31859c"/>
                </a:solidFill>
                <a:latin typeface="Menlo"/>
                <a:ea typeface="Menlo"/>
              </a:rPr>
              <a:t>trials </a:t>
            </a:r>
            <a:r>
              <a:rPr b="0" lang="en-GB" sz="1600" spc="-1" strike="noStrike">
                <a:solidFill>
                  <a:srgbClr val="000000"/>
                </a:solidFill>
                <a:latin typeface="Menlo"/>
                <a:ea typeface="Menlo"/>
              </a:rPr>
              <a:t>&lt;&lt; “</a:t>
            </a:r>
            <a:r>
              <a:rPr b="0" lang="en-GB" sz="1600" spc="-1" strike="noStrike">
                <a:solidFill>
                  <a:srgbClr val="8064a2"/>
                </a:solidFill>
                <a:latin typeface="Menlo"/>
                <a:ea typeface="Menlo"/>
              </a:rPr>
              <a:t> times.</a:t>
            </a:r>
            <a:r>
              <a:rPr b="0" lang="en-GB" sz="1600" spc="-1" strike="noStrike">
                <a:solidFill>
                  <a:srgbClr val="000000"/>
                </a:solidFill>
                <a:latin typeface="Menlo"/>
                <a:ea typeface="Menlo"/>
              </a:rPr>
              <a:t>” &lt;&lt; endl;</a:t>
            </a:r>
            <a:endParaRPr b="0" lang="en-GB" sz="1600" spc="-1" strike="noStrike">
              <a:latin typeface="Arial"/>
            </a:endParaRPr>
          </a:p>
          <a:p>
            <a:pPr>
              <a:lnSpc>
                <a:spcPts val="1800"/>
              </a:lnSpc>
            </a:pP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return</a:t>
            </a:r>
            <a:r>
              <a:rPr b="0" lang="en-GB" sz="1600" spc="-1" strike="noStrike">
                <a:solidFill>
                  <a:srgbClr val="000000"/>
                </a:solidFill>
                <a:latin typeface="Menlo"/>
                <a:ea typeface="Menlo"/>
              </a:rPr>
              <a:t> 0; </a:t>
            </a:r>
            <a:endParaRPr b="0" lang="en-GB" sz="1600" spc="-1" strike="noStrike">
              <a:latin typeface="Arial"/>
            </a:endParaRPr>
          </a:p>
          <a:p>
            <a:pPr>
              <a:lnSpc>
                <a:spcPts val="1800"/>
              </a:lnSpc>
            </a:pPr>
            <a:r>
              <a:rPr b="0" lang="en-GB" sz="1600" spc="-1" strike="noStrike">
                <a:solidFill>
                  <a:srgbClr val="000000"/>
                </a:solidFill>
                <a:latin typeface="Menlo"/>
                <a:ea typeface="Menlo"/>
              </a:rPr>
              <a:t>}</a:t>
            </a:r>
            <a:endParaRPr b="0" lang="en-GB" sz="1600" spc="-1" strike="noStrike">
              <a:latin typeface="Arial"/>
            </a:endParaRPr>
          </a:p>
        </p:txBody>
      </p:sp>
      <p:sp>
        <p:nvSpPr>
          <p:cNvPr id="1468" name="CustomShape 5"/>
          <p:cNvSpPr/>
          <p:nvPr/>
        </p:nvSpPr>
        <p:spPr>
          <a:xfrm>
            <a:off x="5087880" y="2520720"/>
            <a:ext cx="3843720" cy="6386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a:ea typeface="Avenir Next"/>
              </a:rPr>
              <a:t>Compare this program to this previous while loop example.</a:t>
            </a:r>
            <a:endParaRPr b="0" lang="en-GB" sz="1800" spc="-1" strike="noStrike">
              <a:latin typeface="Arial"/>
            </a:endParaRPr>
          </a:p>
        </p:txBody>
      </p:sp>
    </p:spTree>
  </p:cSld>
  <p:timing>
    <p:tnLst>
      <p:par>
        <p:cTn id="1589" dur="indefinite" restart="never" nodeType="tmRoot">
          <p:childTnLst>
            <p:seq>
              <p:cTn id="1590" dur="indefinite"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for</a:t>
            </a:r>
            <a:r>
              <a:rPr b="0" lang="en-GB" sz="4400" spc="-1" strike="noStrike">
                <a:solidFill>
                  <a:srgbClr val="000000"/>
                </a:solidFill>
                <a:latin typeface="Avenir Next"/>
                <a:ea typeface="Avenir Next"/>
              </a:rPr>
              <a:t> vs. </a:t>
            </a:r>
            <a:r>
              <a:rPr b="1" lang="en-GB" sz="4400" spc="-1" strike="noStrike">
                <a:solidFill>
                  <a:srgbClr val="000000"/>
                </a:solidFill>
                <a:latin typeface="Avenir Next"/>
                <a:ea typeface="Avenir Next"/>
              </a:rPr>
              <a:t>while</a:t>
            </a:r>
            <a:endParaRPr b="0" lang="en-GB" sz="4400" spc="-1" strike="noStrike">
              <a:latin typeface="Arial"/>
            </a:endParaRPr>
          </a:p>
        </p:txBody>
      </p:sp>
      <p:sp>
        <p:nvSpPr>
          <p:cNvPr id="1470" name="CustomShape 2"/>
          <p:cNvSpPr/>
          <p:nvPr/>
        </p:nvSpPr>
        <p:spPr>
          <a:xfrm>
            <a:off x="4625640" y="1536480"/>
            <a:ext cx="4345200" cy="381420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400"/>
              </a:lnSpc>
            </a:pPr>
            <a:r>
              <a:rPr b="0" lang="en-GB" sz="1200" spc="-1" strike="noStrike">
                <a:solidFill>
                  <a:srgbClr val="808080"/>
                </a:solidFill>
                <a:latin typeface="Menlo"/>
                <a:ea typeface="Menlo"/>
              </a:rPr>
              <a:t>#include &lt;iostream&gt; </a:t>
            </a:r>
            <a:endParaRPr b="0" lang="en-GB" sz="1200" spc="-1" strike="noStrike">
              <a:latin typeface="Arial"/>
            </a:endParaRPr>
          </a:p>
          <a:p>
            <a:pPr>
              <a:lnSpc>
                <a:spcPts val="1400"/>
              </a:lnSpc>
            </a:pPr>
            <a:r>
              <a:rPr b="0" lang="en-GB" sz="1200" spc="-1" strike="noStrike">
                <a:solidFill>
                  <a:srgbClr val="808080"/>
                </a:solidFill>
                <a:latin typeface="Menlo"/>
                <a:ea typeface="Menlo"/>
              </a:rPr>
              <a:t>using namespace std;</a:t>
            </a:r>
            <a:endParaRPr b="0" lang="en-GB" sz="1200" spc="-1" strike="noStrike">
              <a:latin typeface="Arial"/>
            </a:endParaRPr>
          </a:p>
          <a:p>
            <a:pPr>
              <a:lnSpc>
                <a:spcPts val="1400"/>
              </a:lnSpc>
            </a:pPr>
            <a:r>
              <a:rPr b="0" lang="en-GB" sz="1200" spc="-1" strike="noStrike">
                <a:solidFill>
                  <a:srgbClr val="808080"/>
                </a:solidFill>
                <a:latin typeface="Menlo"/>
                <a:ea typeface="Menlo"/>
              </a:rPr>
              <a:t> </a:t>
            </a:r>
            <a:endParaRPr b="0" lang="en-GB" sz="1200" spc="-1" strike="noStrike">
              <a:latin typeface="Arial"/>
            </a:endParaRPr>
          </a:p>
          <a:p>
            <a:pPr>
              <a:lnSpc>
                <a:spcPts val="1400"/>
              </a:lnSpc>
            </a:pPr>
            <a:r>
              <a:rPr b="1" lang="en-GB" sz="1200" spc="-1" strike="noStrike">
                <a:solidFill>
                  <a:srgbClr val="808080"/>
                </a:solidFill>
                <a:latin typeface="Menlo"/>
                <a:ea typeface="Menlo"/>
              </a:rPr>
              <a:t>int</a:t>
            </a:r>
            <a:r>
              <a:rPr b="0" lang="en-GB" sz="1200" spc="-1" strike="noStrike">
                <a:solidFill>
                  <a:srgbClr val="808080"/>
                </a:solidFill>
                <a:latin typeface="Menlo"/>
                <a:ea typeface="Menlo"/>
              </a:rPr>
              <a:t> main()</a:t>
            </a:r>
            <a:endParaRPr b="0" lang="en-GB" sz="1200" spc="-1" strike="noStrike">
              <a:latin typeface="Arial"/>
            </a:endParaRPr>
          </a:p>
          <a:p>
            <a:pPr>
              <a:lnSpc>
                <a:spcPts val="1400"/>
              </a:lnSpc>
            </a:pPr>
            <a:r>
              <a:rPr b="0" lang="en-GB" sz="1200" spc="-1" strike="noStrike">
                <a:solidFill>
                  <a:srgbClr val="808080"/>
                </a:solidFill>
                <a:latin typeface="Menlo"/>
                <a:ea typeface="Menlo"/>
              </a:rPr>
              <a:t>{</a:t>
            </a:r>
            <a:endParaRPr b="0" lang="en-GB" sz="1200" spc="-1" strike="noStrike">
              <a:latin typeface="Arial"/>
            </a:endParaRPr>
          </a:p>
          <a:p>
            <a:pPr>
              <a:lnSpc>
                <a:spcPts val="1400"/>
              </a:lnSpc>
            </a:pPr>
            <a:r>
              <a:rPr b="0" lang="en-GB" sz="1200" spc="-1" strike="noStrike">
                <a:solidFill>
                  <a:srgbClr val="808080"/>
                </a:solidFill>
                <a:latin typeface="Menlo"/>
                <a:ea typeface="Menlo"/>
              </a:rPr>
              <a:t>  </a:t>
            </a:r>
            <a:r>
              <a:rPr b="1" lang="en-GB" sz="1200" spc="-1" strike="noStrike">
                <a:solidFill>
                  <a:srgbClr val="808080"/>
                </a:solidFill>
                <a:latin typeface="Menlo"/>
                <a:ea typeface="Menlo"/>
              </a:rPr>
              <a:t>int</a:t>
            </a:r>
            <a:r>
              <a:rPr b="0" lang="en-GB" sz="1200" spc="-1" strike="noStrike">
                <a:solidFill>
                  <a:srgbClr val="808080"/>
                </a:solidFill>
                <a:latin typeface="Menlo"/>
                <a:ea typeface="Menlo"/>
              </a:rPr>
              <a:t> x = 0, total = 0, </a:t>
            </a:r>
            <a:r>
              <a:rPr b="1" lang="en-GB" sz="1200" spc="-1" strike="noStrike">
                <a:solidFill>
                  <a:srgbClr val="808080"/>
                </a:solidFill>
                <a:latin typeface="Menlo"/>
                <a:ea typeface="Menlo"/>
              </a:rPr>
              <a:t>i</a:t>
            </a:r>
            <a:r>
              <a:rPr b="0" lang="en-GB" sz="1200" spc="-1" strike="noStrike">
                <a:solidFill>
                  <a:srgbClr val="808080"/>
                </a:solidFill>
                <a:latin typeface="Menlo"/>
                <a:ea typeface="Menlo"/>
              </a:rPr>
              <a:t>, </a:t>
            </a:r>
            <a:r>
              <a:rPr b="1" lang="en-GB" sz="1200" spc="-1" strike="noStrike">
                <a:solidFill>
                  <a:srgbClr val="808080"/>
                </a:solidFill>
                <a:latin typeface="Menlo"/>
                <a:ea typeface="Menlo"/>
              </a:rPr>
              <a:t>n</a:t>
            </a:r>
            <a:r>
              <a:rPr b="0" lang="en-GB" sz="1200" spc="-1" strike="noStrike">
                <a:solidFill>
                  <a:srgbClr val="808080"/>
                </a:solidFill>
                <a:latin typeface="Menlo"/>
                <a:ea typeface="Menlo"/>
              </a:rPr>
              <a:t>;</a:t>
            </a:r>
            <a:endParaRPr b="0" lang="en-GB" sz="1200" spc="-1" strike="noStrike">
              <a:latin typeface="Arial"/>
            </a:endParaRPr>
          </a:p>
          <a:p>
            <a:pPr>
              <a:lnSpc>
                <a:spcPts val="1400"/>
              </a:lnSpc>
            </a:pPr>
            <a:r>
              <a:rPr b="0" lang="en-GB" sz="1200" spc="-1" strike="noStrike">
                <a:solidFill>
                  <a:srgbClr val="808080"/>
                </a:solidFill>
                <a:latin typeface="Menlo"/>
                <a:ea typeface="Menlo"/>
              </a:rPr>
              <a:t>  </a:t>
            </a:r>
            <a:r>
              <a:rPr b="0" lang="en-GB" sz="1200" spc="-1" strike="noStrike">
                <a:solidFill>
                  <a:srgbClr val="808080"/>
                </a:solidFill>
                <a:latin typeface="Menlo"/>
                <a:ea typeface="Menlo"/>
              </a:rPr>
              <a:t>cout &lt;&lt; “How many numbers to add? ”;</a:t>
            </a:r>
            <a:endParaRPr b="0" lang="en-GB" sz="1200" spc="-1" strike="noStrike">
              <a:latin typeface="Arial"/>
            </a:endParaRPr>
          </a:p>
          <a:p>
            <a:pPr>
              <a:lnSpc>
                <a:spcPts val="1400"/>
              </a:lnSpc>
            </a:pPr>
            <a:r>
              <a:rPr b="0" lang="en-GB" sz="1200" spc="-1" strike="noStrike">
                <a:solidFill>
                  <a:srgbClr val="808080"/>
                </a:solidFill>
                <a:latin typeface="Menlo"/>
                <a:ea typeface="Menlo"/>
              </a:rPr>
              <a:t>  </a:t>
            </a:r>
            <a:r>
              <a:rPr b="0" lang="en-GB" sz="1200" spc="-1" strike="noStrike">
                <a:solidFill>
                  <a:srgbClr val="808080"/>
                </a:solidFill>
                <a:latin typeface="Menlo"/>
                <a:ea typeface="Menlo"/>
              </a:rPr>
              <a:t>cin &gt;&gt; n;</a:t>
            </a:r>
            <a:endParaRPr b="0" lang="en-GB" sz="1200" spc="-1" strike="noStrike">
              <a:latin typeface="Arial"/>
            </a:endParaRPr>
          </a:p>
          <a:p>
            <a:pPr>
              <a:lnSpc>
                <a:spcPts val="1400"/>
              </a:lnSpc>
            </a:pPr>
            <a:r>
              <a:rPr b="0" lang="en-GB" sz="1200" spc="-1" strike="noStrike">
                <a:solidFill>
                  <a:srgbClr val="000000"/>
                </a:solidFill>
                <a:latin typeface="Menlo"/>
                <a:ea typeface="Menlo"/>
              </a:rPr>
              <a:t>	</a:t>
            </a:r>
            <a:endParaRPr b="0" lang="en-GB" sz="1200" spc="-1" strike="noStrike">
              <a:latin typeface="Arial"/>
            </a:endParaRPr>
          </a:p>
          <a:p>
            <a:pPr>
              <a:lnSpc>
                <a:spcPts val="1400"/>
              </a:lnSpc>
            </a:pPr>
            <a:r>
              <a:rPr b="1" lang="en-GB" sz="1200" spc="-1" strike="noStrike">
                <a:solidFill>
                  <a:srgbClr val="e46c0a"/>
                </a:solidFill>
                <a:latin typeface="Menlo"/>
                <a:ea typeface="Menlo"/>
              </a:rPr>
              <a:t>  </a:t>
            </a:r>
            <a:r>
              <a:rPr b="1" lang="en-GB" sz="1200" spc="-1" strike="noStrike">
                <a:solidFill>
                  <a:srgbClr val="e46c0a"/>
                </a:solidFill>
                <a:latin typeface="Menlo"/>
                <a:ea typeface="Menlo"/>
              </a:rPr>
              <a:t>// while loop</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1" lang="en-GB" sz="1200" spc="-1" strike="noStrike">
                <a:solidFill>
                  <a:srgbClr val="008000"/>
                </a:solidFill>
                <a:latin typeface="Menlo"/>
                <a:ea typeface="Menlo"/>
              </a:rPr>
              <a:t>i = 0;</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1" lang="en-GB" sz="1200" spc="-1" strike="noStrike">
                <a:solidFill>
                  <a:srgbClr val="000000"/>
                </a:solidFill>
                <a:latin typeface="Menlo"/>
                <a:ea typeface="Menlo"/>
              </a:rPr>
              <a:t>while</a:t>
            </a:r>
            <a:r>
              <a:rPr b="0" lang="en-GB" sz="1200" spc="-1" strike="noStrike">
                <a:solidFill>
                  <a:srgbClr val="000000"/>
                </a:solidFill>
                <a:latin typeface="Menlo"/>
                <a:ea typeface="Menlo"/>
              </a:rPr>
              <a:t> (</a:t>
            </a:r>
            <a:r>
              <a:rPr b="1" lang="en-GB" sz="1200" spc="-1" strike="noStrike">
                <a:solidFill>
                  <a:srgbClr val="0000ff"/>
                </a:solidFill>
                <a:latin typeface="Menlo"/>
                <a:ea typeface="Menlo"/>
              </a:rPr>
              <a:t>i &lt; n</a:t>
            </a:r>
            <a:r>
              <a:rPr b="0" lang="en-GB" sz="1200" spc="-1" strike="noStrike">
                <a:solidFill>
                  <a:srgbClr val="000000"/>
                </a:solidFill>
                <a:latin typeface="Menlo"/>
                <a:ea typeface="Menlo"/>
              </a:rPr>
              <a:t>) {</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cout &lt;&lt; “</a:t>
            </a:r>
            <a:r>
              <a:rPr b="0" lang="en-GB" sz="1200" spc="-1" strike="noStrike">
                <a:solidFill>
                  <a:srgbClr val="8064a2"/>
                </a:solidFill>
                <a:latin typeface="Menlo"/>
                <a:ea typeface="Menlo"/>
              </a:rPr>
              <a:t>next number?</a:t>
            </a:r>
            <a:r>
              <a:rPr b="0" lang="en-GB" sz="1200" spc="-1" strike="noStrike">
                <a:solidFill>
                  <a:srgbClr val="000000"/>
                </a:solidFill>
                <a:latin typeface="Menlo"/>
                <a:ea typeface="Menlo"/>
              </a:rPr>
              <a:t> ”;</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cin &gt;&gt; x;</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total += x;</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cout &lt;&lt; “</a:t>
            </a:r>
            <a:r>
              <a:rPr b="0" lang="en-GB" sz="1200" spc="-1" strike="noStrike">
                <a:solidFill>
                  <a:srgbClr val="8064a2"/>
                </a:solidFill>
                <a:latin typeface="Menlo"/>
                <a:ea typeface="Menlo"/>
              </a:rPr>
              <a:t>Total = </a:t>
            </a:r>
            <a:r>
              <a:rPr b="0" lang="en-GB" sz="1200" spc="-1" strike="noStrike">
                <a:solidFill>
                  <a:srgbClr val="000000"/>
                </a:solidFill>
                <a:latin typeface="Menlo"/>
                <a:ea typeface="Menlo"/>
              </a:rPr>
              <a:t>” &lt;&lt; total &lt;&lt; endl;      </a:t>
            </a:r>
            <a:endParaRPr b="0" lang="en-GB" sz="1200" spc="-1" strike="noStrike">
              <a:latin typeface="Arial"/>
            </a:endParaRPr>
          </a:p>
          <a:p>
            <a:pPr>
              <a:lnSpc>
                <a:spcPts val="1400"/>
              </a:lnSpc>
            </a:pPr>
            <a:r>
              <a:rPr b="1" lang="en-GB" sz="1200" spc="-1" strike="noStrike">
                <a:solidFill>
                  <a:srgbClr val="f79646"/>
                </a:solidFill>
                <a:latin typeface="Menlo"/>
                <a:ea typeface="Menlo"/>
              </a:rPr>
              <a:t>    </a:t>
            </a:r>
            <a:r>
              <a:rPr b="1" lang="en-GB" sz="1200" spc="-1" strike="noStrike">
                <a:solidFill>
                  <a:srgbClr val="f79646"/>
                </a:solidFill>
                <a:latin typeface="Menlo"/>
                <a:ea typeface="Menlo"/>
              </a:rPr>
              <a:t>i++</a:t>
            </a:r>
            <a:r>
              <a:rPr b="0" lang="en-GB" sz="1200" spc="-1" strike="noStrike">
                <a:solidFill>
                  <a:srgbClr val="000000"/>
                </a:solidFill>
                <a:latin typeface="Menlo"/>
                <a:ea typeface="Menlo"/>
              </a:rPr>
              <a:t>;</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a:t>
            </a:r>
            <a:endParaRPr b="0" lang="en-GB" sz="1200" spc="-1" strike="noStrike">
              <a:latin typeface="Arial"/>
            </a:endParaRPr>
          </a:p>
          <a:p>
            <a:pPr>
              <a:lnSpc>
                <a:spcPts val="1400"/>
              </a:lnSpc>
            </a:pPr>
            <a:endParaRPr b="0" lang="en-GB" sz="1200" spc="-1" strike="noStrike">
              <a:latin typeface="Arial"/>
            </a:endParaRPr>
          </a:p>
          <a:p>
            <a:pPr>
              <a:lnSpc>
                <a:spcPts val="1400"/>
              </a:lnSpc>
            </a:pPr>
            <a:r>
              <a:rPr b="0" lang="en-GB" sz="1200" spc="-1" strike="noStrike">
                <a:solidFill>
                  <a:srgbClr val="808080"/>
                </a:solidFill>
                <a:latin typeface="Menlo"/>
                <a:ea typeface="Menlo"/>
              </a:rPr>
              <a:t>  </a:t>
            </a:r>
            <a:r>
              <a:rPr b="1" lang="en-GB" sz="1200" spc="-1" strike="noStrike">
                <a:solidFill>
                  <a:srgbClr val="808080"/>
                </a:solidFill>
                <a:latin typeface="Menlo"/>
                <a:ea typeface="Menlo"/>
              </a:rPr>
              <a:t>return</a:t>
            </a:r>
            <a:r>
              <a:rPr b="0" lang="en-GB" sz="1200" spc="-1" strike="noStrike">
                <a:solidFill>
                  <a:srgbClr val="808080"/>
                </a:solidFill>
                <a:latin typeface="Menlo"/>
                <a:ea typeface="Menlo"/>
              </a:rPr>
              <a:t> 0; </a:t>
            </a:r>
            <a:endParaRPr b="0" lang="en-GB" sz="1200" spc="-1" strike="noStrike">
              <a:latin typeface="Arial"/>
            </a:endParaRPr>
          </a:p>
          <a:p>
            <a:pPr>
              <a:lnSpc>
                <a:spcPts val="1400"/>
              </a:lnSpc>
            </a:pPr>
            <a:r>
              <a:rPr b="0" lang="en-GB" sz="1200" spc="-1" strike="noStrike">
                <a:solidFill>
                  <a:srgbClr val="808080"/>
                </a:solidFill>
                <a:latin typeface="Menlo"/>
                <a:ea typeface="Menlo"/>
              </a:rPr>
              <a:t>}</a:t>
            </a:r>
            <a:endParaRPr b="0" lang="en-GB" sz="1200" spc="-1" strike="noStrike">
              <a:latin typeface="Arial"/>
            </a:endParaRPr>
          </a:p>
        </p:txBody>
      </p:sp>
      <p:sp>
        <p:nvSpPr>
          <p:cNvPr id="1471" name="CustomShape 3"/>
          <p:cNvSpPr/>
          <p:nvPr/>
        </p:nvSpPr>
        <p:spPr>
          <a:xfrm>
            <a:off x="193680" y="1536480"/>
            <a:ext cx="4162320" cy="381420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400"/>
              </a:lnSpc>
            </a:pPr>
            <a:r>
              <a:rPr b="0" lang="en-GB" sz="1200" spc="-1" strike="noStrike">
                <a:solidFill>
                  <a:srgbClr val="808080"/>
                </a:solidFill>
                <a:latin typeface="Menlo"/>
                <a:ea typeface="Menlo"/>
              </a:rPr>
              <a:t>#include &lt;iostream&gt; </a:t>
            </a:r>
            <a:endParaRPr b="0" lang="en-GB" sz="1200" spc="-1" strike="noStrike">
              <a:latin typeface="Arial"/>
            </a:endParaRPr>
          </a:p>
          <a:p>
            <a:pPr>
              <a:lnSpc>
                <a:spcPts val="1400"/>
              </a:lnSpc>
            </a:pPr>
            <a:r>
              <a:rPr b="0" lang="en-GB" sz="1200" spc="-1" strike="noStrike">
                <a:solidFill>
                  <a:srgbClr val="808080"/>
                </a:solidFill>
                <a:latin typeface="Menlo"/>
                <a:ea typeface="Menlo"/>
              </a:rPr>
              <a:t>using namespace std;</a:t>
            </a:r>
            <a:endParaRPr b="0" lang="en-GB" sz="1200" spc="-1" strike="noStrike">
              <a:latin typeface="Arial"/>
            </a:endParaRPr>
          </a:p>
          <a:p>
            <a:pPr>
              <a:lnSpc>
                <a:spcPts val="1400"/>
              </a:lnSpc>
            </a:pPr>
            <a:r>
              <a:rPr b="0" lang="en-GB" sz="1200" spc="-1" strike="noStrike">
                <a:solidFill>
                  <a:srgbClr val="808080"/>
                </a:solidFill>
                <a:latin typeface="Menlo"/>
                <a:ea typeface="Menlo"/>
              </a:rPr>
              <a:t> </a:t>
            </a:r>
            <a:endParaRPr b="0" lang="en-GB" sz="1200" spc="-1" strike="noStrike">
              <a:latin typeface="Arial"/>
            </a:endParaRPr>
          </a:p>
          <a:p>
            <a:pPr>
              <a:lnSpc>
                <a:spcPts val="1400"/>
              </a:lnSpc>
            </a:pPr>
            <a:r>
              <a:rPr b="1" lang="en-GB" sz="1200" spc="-1" strike="noStrike">
                <a:solidFill>
                  <a:srgbClr val="808080"/>
                </a:solidFill>
                <a:latin typeface="Menlo"/>
                <a:ea typeface="Menlo"/>
              </a:rPr>
              <a:t>int</a:t>
            </a:r>
            <a:r>
              <a:rPr b="0" lang="en-GB" sz="1200" spc="-1" strike="noStrike">
                <a:solidFill>
                  <a:srgbClr val="808080"/>
                </a:solidFill>
                <a:latin typeface="Menlo"/>
                <a:ea typeface="Menlo"/>
              </a:rPr>
              <a:t> main()</a:t>
            </a:r>
            <a:endParaRPr b="0" lang="en-GB" sz="1200" spc="-1" strike="noStrike">
              <a:latin typeface="Arial"/>
            </a:endParaRPr>
          </a:p>
          <a:p>
            <a:pPr>
              <a:lnSpc>
                <a:spcPts val="1400"/>
              </a:lnSpc>
            </a:pPr>
            <a:r>
              <a:rPr b="0" lang="en-GB" sz="1200" spc="-1" strike="noStrike">
                <a:solidFill>
                  <a:srgbClr val="808080"/>
                </a:solidFill>
                <a:latin typeface="Menlo"/>
                <a:ea typeface="Menlo"/>
              </a:rPr>
              <a:t>{</a:t>
            </a:r>
            <a:endParaRPr b="0" lang="en-GB" sz="1200" spc="-1" strike="noStrike">
              <a:latin typeface="Arial"/>
            </a:endParaRPr>
          </a:p>
          <a:p>
            <a:pPr>
              <a:lnSpc>
                <a:spcPts val="1400"/>
              </a:lnSpc>
            </a:pPr>
            <a:r>
              <a:rPr b="0" lang="en-GB" sz="1200" spc="-1" strike="noStrike">
                <a:solidFill>
                  <a:srgbClr val="808080"/>
                </a:solidFill>
                <a:latin typeface="Menlo"/>
                <a:ea typeface="Menlo"/>
              </a:rPr>
              <a:t>  </a:t>
            </a:r>
            <a:r>
              <a:rPr b="1" lang="en-GB" sz="1200" spc="-1" strike="noStrike">
                <a:solidFill>
                  <a:srgbClr val="808080"/>
                </a:solidFill>
                <a:latin typeface="Menlo"/>
                <a:ea typeface="Menlo"/>
              </a:rPr>
              <a:t>int</a:t>
            </a:r>
            <a:r>
              <a:rPr b="0" lang="en-GB" sz="1200" spc="-1" strike="noStrike">
                <a:solidFill>
                  <a:srgbClr val="808080"/>
                </a:solidFill>
                <a:latin typeface="Menlo"/>
                <a:ea typeface="Menlo"/>
              </a:rPr>
              <a:t> x = 0, total = 0, </a:t>
            </a:r>
            <a:r>
              <a:rPr b="1" lang="en-GB" sz="1200" spc="-1" strike="noStrike">
                <a:solidFill>
                  <a:srgbClr val="808080"/>
                </a:solidFill>
                <a:latin typeface="Menlo"/>
                <a:ea typeface="Menlo"/>
              </a:rPr>
              <a:t>i</a:t>
            </a:r>
            <a:r>
              <a:rPr b="0" lang="en-GB" sz="1200" spc="-1" strike="noStrike">
                <a:solidFill>
                  <a:srgbClr val="808080"/>
                </a:solidFill>
                <a:latin typeface="Menlo"/>
                <a:ea typeface="Menlo"/>
              </a:rPr>
              <a:t>, </a:t>
            </a:r>
            <a:r>
              <a:rPr b="1" lang="en-GB" sz="1200" spc="-1" strike="noStrike">
                <a:solidFill>
                  <a:srgbClr val="808080"/>
                </a:solidFill>
                <a:latin typeface="Menlo"/>
                <a:ea typeface="Menlo"/>
              </a:rPr>
              <a:t>n</a:t>
            </a:r>
            <a:r>
              <a:rPr b="0" lang="en-GB" sz="1200" spc="-1" strike="noStrike">
                <a:solidFill>
                  <a:srgbClr val="808080"/>
                </a:solidFill>
                <a:latin typeface="Menlo"/>
                <a:ea typeface="Menlo"/>
              </a:rPr>
              <a:t>;</a:t>
            </a:r>
            <a:endParaRPr b="0" lang="en-GB" sz="1200" spc="-1" strike="noStrike">
              <a:latin typeface="Arial"/>
            </a:endParaRPr>
          </a:p>
          <a:p>
            <a:pPr>
              <a:lnSpc>
                <a:spcPts val="1400"/>
              </a:lnSpc>
            </a:pPr>
            <a:r>
              <a:rPr b="0" lang="en-GB" sz="1200" spc="-1" strike="noStrike">
                <a:solidFill>
                  <a:srgbClr val="808080"/>
                </a:solidFill>
                <a:latin typeface="Menlo"/>
                <a:ea typeface="Menlo"/>
              </a:rPr>
              <a:t>  </a:t>
            </a:r>
            <a:r>
              <a:rPr b="0" lang="en-GB" sz="1200" spc="-1" strike="noStrike">
                <a:solidFill>
                  <a:srgbClr val="808080"/>
                </a:solidFill>
                <a:latin typeface="Menlo"/>
                <a:ea typeface="Menlo"/>
              </a:rPr>
              <a:t>cout &lt;&lt; “How many numbers to add? ”;</a:t>
            </a:r>
            <a:endParaRPr b="0" lang="en-GB" sz="1200" spc="-1" strike="noStrike">
              <a:latin typeface="Arial"/>
            </a:endParaRPr>
          </a:p>
          <a:p>
            <a:pPr>
              <a:lnSpc>
                <a:spcPts val="1400"/>
              </a:lnSpc>
            </a:pPr>
            <a:r>
              <a:rPr b="0" lang="en-GB" sz="1200" spc="-1" strike="noStrike">
                <a:solidFill>
                  <a:srgbClr val="808080"/>
                </a:solidFill>
                <a:latin typeface="Menlo"/>
                <a:ea typeface="Menlo"/>
              </a:rPr>
              <a:t>  </a:t>
            </a:r>
            <a:r>
              <a:rPr b="0" lang="en-GB" sz="1200" spc="-1" strike="noStrike">
                <a:solidFill>
                  <a:srgbClr val="808080"/>
                </a:solidFill>
                <a:latin typeface="Menlo"/>
                <a:ea typeface="Menlo"/>
              </a:rPr>
              <a:t>cin &gt;&gt; n;</a:t>
            </a:r>
            <a:endParaRPr b="0" lang="en-GB" sz="1200" spc="-1" strike="noStrike">
              <a:latin typeface="Arial"/>
            </a:endParaRPr>
          </a:p>
          <a:p>
            <a:pPr>
              <a:lnSpc>
                <a:spcPts val="1400"/>
              </a:lnSpc>
            </a:pPr>
            <a:r>
              <a:rPr b="0" lang="en-GB" sz="1200" spc="-1" strike="noStrike">
                <a:solidFill>
                  <a:srgbClr val="000000"/>
                </a:solidFill>
                <a:latin typeface="Menlo"/>
                <a:ea typeface="Menlo"/>
              </a:rPr>
              <a:t>	</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1" lang="en-GB" sz="1200" spc="-1" strike="noStrike">
                <a:solidFill>
                  <a:srgbClr val="e46c0a"/>
                </a:solidFill>
                <a:latin typeface="Menlo"/>
                <a:ea typeface="Menlo"/>
              </a:rPr>
              <a:t>// for loop</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1" lang="en-GB" sz="1200" spc="-1" strike="noStrike">
                <a:solidFill>
                  <a:srgbClr val="000000"/>
                </a:solidFill>
                <a:latin typeface="Menlo"/>
                <a:ea typeface="Menlo"/>
              </a:rPr>
              <a:t>for </a:t>
            </a:r>
            <a:r>
              <a:rPr b="0" lang="en-GB" sz="1200" spc="-1" strike="noStrike">
                <a:solidFill>
                  <a:srgbClr val="000000"/>
                </a:solidFill>
                <a:latin typeface="Menlo"/>
                <a:ea typeface="Menlo"/>
              </a:rPr>
              <a:t>(</a:t>
            </a:r>
            <a:r>
              <a:rPr b="1" lang="en-GB" sz="1200" spc="-1" strike="noStrike">
                <a:solidFill>
                  <a:srgbClr val="008000"/>
                </a:solidFill>
                <a:latin typeface="Menlo"/>
                <a:ea typeface="Menlo"/>
              </a:rPr>
              <a:t>i = 0;</a:t>
            </a:r>
            <a:r>
              <a:rPr b="1" lang="en-GB" sz="1200" spc="-1" strike="noStrike">
                <a:solidFill>
                  <a:srgbClr val="f79646"/>
                </a:solidFill>
                <a:latin typeface="Menlo"/>
                <a:ea typeface="Menlo"/>
              </a:rPr>
              <a:t> </a:t>
            </a:r>
            <a:r>
              <a:rPr b="1" lang="en-GB" sz="1200" spc="-1" strike="noStrike">
                <a:solidFill>
                  <a:srgbClr val="0000ff"/>
                </a:solidFill>
                <a:latin typeface="Menlo"/>
                <a:ea typeface="Menlo"/>
              </a:rPr>
              <a:t>i &lt; n; </a:t>
            </a:r>
            <a:r>
              <a:rPr b="1" lang="en-GB" sz="1200" spc="-1" strike="noStrike">
                <a:solidFill>
                  <a:srgbClr val="f79646"/>
                </a:solidFill>
                <a:latin typeface="Menlo"/>
                <a:ea typeface="Menlo"/>
              </a:rPr>
              <a:t>i++</a:t>
            </a:r>
            <a:r>
              <a:rPr b="0" lang="en-GB" sz="1200" spc="-1" strike="noStrike">
                <a:solidFill>
                  <a:srgbClr val="000000"/>
                </a:solidFill>
                <a:latin typeface="Menlo"/>
                <a:ea typeface="Menlo"/>
              </a:rPr>
              <a:t>) {</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cout &lt;&lt; “</a:t>
            </a:r>
            <a:r>
              <a:rPr b="0" lang="en-GB" sz="1200" spc="-1" strike="noStrike">
                <a:solidFill>
                  <a:srgbClr val="8064a2"/>
                </a:solidFill>
                <a:latin typeface="Menlo"/>
                <a:ea typeface="Menlo"/>
              </a:rPr>
              <a:t>next number? </a:t>
            </a:r>
            <a:r>
              <a:rPr b="0" lang="en-GB" sz="1200" spc="-1" strike="noStrike">
                <a:solidFill>
                  <a:srgbClr val="000000"/>
                </a:solidFill>
                <a:latin typeface="Menlo"/>
                <a:ea typeface="Menlo"/>
              </a:rPr>
              <a:t>”;</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cin &gt;&gt; x;</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total += x;</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cout &lt;&lt; “</a:t>
            </a:r>
            <a:r>
              <a:rPr b="0" lang="en-GB" sz="1200" spc="-1" strike="noStrike">
                <a:solidFill>
                  <a:srgbClr val="8064a2"/>
                </a:solidFill>
                <a:latin typeface="Menlo"/>
                <a:ea typeface="Menlo"/>
              </a:rPr>
              <a:t>Total = </a:t>
            </a:r>
            <a:r>
              <a:rPr b="0" lang="en-GB" sz="1200" spc="-1" strike="noStrike">
                <a:solidFill>
                  <a:srgbClr val="000000"/>
                </a:solidFill>
                <a:latin typeface="Menlo"/>
                <a:ea typeface="Menlo"/>
              </a:rPr>
              <a:t>” &lt;&lt; total &lt;&lt; endl; </a:t>
            </a:r>
            <a:endParaRPr b="0" lang="en-GB" sz="1200" spc="-1" strike="noStrike">
              <a:latin typeface="Arial"/>
            </a:endParaRPr>
          </a:p>
          <a:p>
            <a:pPr>
              <a:lnSpc>
                <a:spcPts val="1400"/>
              </a:lnSpc>
            </a:pPr>
            <a:r>
              <a:rPr b="0" lang="en-GB" sz="1200" spc="-1" strike="noStrike">
                <a:solidFill>
                  <a:srgbClr val="000000"/>
                </a:solidFill>
                <a:latin typeface="Menlo"/>
                <a:ea typeface="Menlo"/>
              </a:rPr>
              <a:t>  </a:t>
            </a:r>
            <a:r>
              <a:rPr b="0" lang="en-GB" sz="1200" spc="-1" strike="noStrike">
                <a:solidFill>
                  <a:srgbClr val="000000"/>
                </a:solidFill>
                <a:latin typeface="Menlo"/>
                <a:ea typeface="Menlo"/>
              </a:rPr>
              <a:t>}</a:t>
            </a:r>
            <a:endParaRPr b="0" lang="en-GB" sz="1200" spc="-1" strike="noStrike">
              <a:latin typeface="Arial"/>
            </a:endParaRPr>
          </a:p>
          <a:p>
            <a:pPr>
              <a:lnSpc>
                <a:spcPts val="1400"/>
              </a:lnSpc>
            </a:pPr>
            <a:endParaRPr b="0" lang="en-GB" sz="1200" spc="-1" strike="noStrike">
              <a:latin typeface="Arial"/>
            </a:endParaRPr>
          </a:p>
          <a:p>
            <a:pPr>
              <a:lnSpc>
                <a:spcPts val="1400"/>
              </a:lnSpc>
            </a:pPr>
            <a:r>
              <a:rPr b="0" lang="en-GB" sz="1200" spc="-1" strike="noStrike">
                <a:solidFill>
                  <a:srgbClr val="808080"/>
                </a:solidFill>
                <a:latin typeface="Menlo"/>
                <a:ea typeface="Menlo"/>
              </a:rPr>
              <a:t>  </a:t>
            </a:r>
            <a:r>
              <a:rPr b="1" lang="en-GB" sz="1200" spc="-1" strike="noStrike">
                <a:solidFill>
                  <a:srgbClr val="808080"/>
                </a:solidFill>
                <a:latin typeface="Menlo"/>
                <a:ea typeface="Menlo"/>
              </a:rPr>
              <a:t>return</a:t>
            </a:r>
            <a:r>
              <a:rPr b="0" lang="en-GB" sz="1200" spc="-1" strike="noStrike">
                <a:solidFill>
                  <a:srgbClr val="808080"/>
                </a:solidFill>
                <a:latin typeface="Menlo"/>
                <a:ea typeface="Menlo"/>
              </a:rPr>
              <a:t> 0; </a:t>
            </a:r>
            <a:endParaRPr b="0" lang="en-GB" sz="1200" spc="-1" strike="noStrike">
              <a:latin typeface="Arial"/>
            </a:endParaRPr>
          </a:p>
          <a:p>
            <a:pPr>
              <a:lnSpc>
                <a:spcPts val="1400"/>
              </a:lnSpc>
            </a:pPr>
            <a:r>
              <a:rPr b="0" lang="en-GB" sz="1200" spc="-1" strike="noStrike">
                <a:solidFill>
                  <a:srgbClr val="808080"/>
                </a:solidFill>
                <a:latin typeface="Menlo"/>
                <a:ea typeface="Menlo"/>
              </a:rPr>
              <a:t>}</a:t>
            </a:r>
            <a:endParaRPr b="0" lang="en-GB" sz="1200" spc="-1" strike="noStrike">
              <a:latin typeface="Arial"/>
            </a:endParaRPr>
          </a:p>
        </p:txBody>
      </p:sp>
      <p:sp>
        <p:nvSpPr>
          <p:cNvPr id="1472"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D689D91-3BD5-4D8F-B15D-8273900B726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73" name="CustomShape 5"/>
          <p:cNvSpPr/>
          <p:nvPr/>
        </p:nvSpPr>
        <p:spPr>
          <a:xfrm>
            <a:off x="272880" y="5545800"/>
            <a:ext cx="8239680" cy="364320"/>
          </a:xfrm>
          <a:prstGeom prst="rect">
            <a:avLst/>
          </a:prstGeom>
          <a:ln>
            <a:round/>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Compare the above two programs which have the program behaviour.</a:t>
            </a:r>
            <a:endParaRPr b="0" lang="en-GB" sz="1800" spc="-1" strike="noStrike">
              <a:latin typeface="Arial"/>
            </a:endParaRPr>
          </a:p>
        </p:txBody>
      </p:sp>
    </p:spTree>
  </p:cSld>
  <p:timing>
    <p:tnLst>
      <p:par>
        <p:cTn id="1591" dur="indefinite" restart="never" nodeType="tmRoot">
          <p:childTnLst>
            <p:seq>
              <p:cTn id="1592" dur="indefinite"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Quick Exercise 2</a:t>
            </a:r>
            <a:endParaRPr b="0" lang="en-GB" sz="4400" spc="-1" strike="noStrike">
              <a:latin typeface="Arial"/>
            </a:endParaRPr>
          </a:p>
        </p:txBody>
      </p:sp>
      <p:sp>
        <p:nvSpPr>
          <p:cNvPr id="147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program that outputs 9 8 7 6 5 4 3 2 1 0 in a single line using a </a:t>
            </a:r>
            <a:r>
              <a:rPr b="1" lang="en-GB" sz="2800" spc="-1" strike="noStrike">
                <a:solidFill>
                  <a:srgbClr val="000000"/>
                </a:solidFill>
                <a:latin typeface="Calibri Light"/>
                <a:ea typeface="Calibri Light"/>
              </a:rPr>
              <a:t>for</a:t>
            </a:r>
            <a:r>
              <a:rPr b="0" lang="en-GB" sz="2800" spc="-1" strike="noStrike">
                <a:solidFill>
                  <a:srgbClr val="000000"/>
                </a:solidFill>
                <a:latin typeface="Calibri Light"/>
                <a:ea typeface="Calibri Light"/>
              </a:rPr>
              <a:t> loop.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Answer</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47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E4D2C07-CA35-4A2A-8834-A73C8A1CC9F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93" dur="indefinite" restart="never" nodeType="tmRoot">
          <p:childTnLst>
            <p:seq>
              <p:cTn id="1594" dur="indefinite"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Quick Exercise 3</a:t>
            </a:r>
            <a:endParaRPr b="0" lang="en-GB" sz="4400" spc="-1" strike="noStrike">
              <a:latin typeface="Arial"/>
            </a:endParaRPr>
          </a:p>
        </p:txBody>
      </p:sp>
      <p:sp>
        <p:nvSpPr>
          <p:cNvPr id="147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program that calculates the sum of odd numbers between 1 and 20 using a </a:t>
            </a:r>
            <a:r>
              <a:rPr b="1" lang="en-GB" sz="2800" spc="-1" strike="noStrike">
                <a:solidFill>
                  <a:srgbClr val="000000"/>
                </a:solidFill>
                <a:latin typeface="Calibri Light"/>
                <a:ea typeface="Calibri Light"/>
              </a:rPr>
              <a:t>for </a:t>
            </a:r>
            <a:r>
              <a:rPr b="0" lang="en-GB" sz="2800" spc="-1" strike="noStrike">
                <a:solidFill>
                  <a:srgbClr val="000000"/>
                </a:solidFill>
                <a:latin typeface="Calibri Light"/>
                <a:ea typeface="Calibri Light"/>
              </a:rPr>
              <a:t>loop.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Answer</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47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B9CC0FB-4A34-409D-ACA1-6A44CBB093D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95" dur="indefinite" restart="never" nodeType="tmRoot">
          <p:childTnLst>
            <p:seq>
              <p:cTn id="1596" dur="indefinite"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break</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481" name="CustomShape 2"/>
          <p:cNvSpPr/>
          <p:nvPr/>
        </p:nvSpPr>
        <p:spPr>
          <a:xfrm>
            <a:off x="457200" y="1600200"/>
            <a:ext cx="8228880" cy="46983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a:t>
            </a:r>
            <a:r>
              <a:rPr b="1" lang="en-GB" sz="2800" spc="-1" strike="noStrike">
                <a:solidFill>
                  <a:srgbClr val="f79646"/>
                </a:solidFill>
                <a:latin typeface="Calibri Light"/>
                <a:ea typeface="Calibri Light"/>
              </a:rPr>
              <a:t>break statement </a:t>
            </a:r>
            <a:r>
              <a:rPr b="0" lang="en-GB" sz="2800" spc="-1" strike="noStrike">
                <a:solidFill>
                  <a:srgbClr val="000000"/>
                </a:solidFill>
                <a:latin typeface="Calibri Light"/>
                <a:ea typeface="Calibri Light"/>
              </a:rPr>
              <a:t>can be used to </a:t>
            </a:r>
            <a:r>
              <a:rPr b="0" lang="en-GB" sz="2800" spc="-1" strike="noStrike">
                <a:solidFill>
                  <a:srgbClr val="4bacc6"/>
                </a:solidFill>
                <a:latin typeface="Calibri Light"/>
                <a:ea typeface="Calibri Light"/>
              </a:rPr>
              <a:t>exit a loop </a:t>
            </a:r>
            <a:r>
              <a:rPr b="0" lang="en-GB" sz="2800" spc="-1" strike="noStrike">
                <a:solidFill>
                  <a:srgbClr val="000000"/>
                </a:solidFill>
                <a:latin typeface="Calibri Light"/>
                <a:ea typeface="Calibri Light"/>
              </a:rPr>
              <a:t>from inside a loop body</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When a break statement is executed</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loop </a:t>
            </a:r>
            <a:r>
              <a:rPr b="0" lang="en-GB" sz="2400" spc="-1" strike="noStrike">
                <a:solidFill>
                  <a:srgbClr val="4bacc6"/>
                </a:solidFill>
                <a:latin typeface="Calibri Light"/>
                <a:ea typeface="Calibri Light"/>
              </a:rPr>
              <a:t>ends immediately</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execution continues with the statement following the loop</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break statement may be used in both </a:t>
            </a:r>
            <a:r>
              <a:rPr b="1" lang="en-GB" sz="2800" spc="-1" strike="noStrike">
                <a:solidFill>
                  <a:srgbClr val="000000"/>
                </a:solidFill>
                <a:latin typeface="Calibri Light"/>
                <a:ea typeface="Calibri Light"/>
              </a:rPr>
              <a:t>while</a:t>
            </a:r>
            <a:r>
              <a:rPr b="0" lang="en-GB" sz="2800" spc="-1" strike="noStrike">
                <a:solidFill>
                  <a:srgbClr val="000000"/>
                </a:solidFill>
                <a:latin typeface="Calibri Light"/>
                <a:ea typeface="Calibri Light"/>
              </a:rPr>
              <a:t> loop and </a:t>
            </a:r>
            <a:r>
              <a:rPr b="1" lang="en-GB" sz="2800" spc="-1" strike="noStrike">
                <a:solidFill>
                  <a:srgbClr val="000000"/>
                </a:solidFill>
                <a:latin typeface="Calibri Light"/>
                <a:ea typeface="Calibri Light"/>
              </a:rPr>
              <a:t>for</a:t>
            </a:r>
            <a:r>
              <a:rPr b="0" lang="en-GB" sz="2800" spc="-1" strike="noStrike">
                <a:solidFill>
                  <a:srgbClr val="000000"/>
                </a:solidFill>
                <a:latin typeface="Calibri Light"/>
                <a:ea typeface="Calibri Light"/>
              </a:rPr>
              <a:t> loop</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ff0000"/>
                </a:solidFill>
                <a:latin typeface="Calibri Light"/>
                <a:ea typeface="Calibri Light"/>
              </a:rPr>
              <a:t>Note</a:t>
            </a:r>
            <a:r>
              <a:rPr b="0" lang="en-GB" sz="2800" spc="-1" strike="noStrike">
                <a:solidFill>
                  <a:srgbClr val="000000"/>
                </a:solidFill>
                <a:latin typeface="Calibri Light"/>
                <a:ea typeface="Calibri Light"/>
              </a:rPr>
              <a:t>: Avoid using a break statement to end a loop unless absolutely necessary because it might make it hard to understand your code</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proper way to end a loop is using the condition for continuation</a:t>
            </a:r>
            <a:endParaRPr b="0" lang="en-GB" sz="2400" spc="-1" strike="noStrike">
              <a:latin typeface="Arial"/>
            </a:endParaRPr>
          </a:p>
        </p:txBody>
      </p:sp>
      <p:sp>
        <p:nvSpPr>
          <p:cNvPr id="148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BC38C4B-D42D-46C1-9E10-91ADD8C6752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97" dur="indefinite" restart="never" nodeType="tmRoot">
          <p:childTnLst>
            <p:seq>
              <p:cTn id="1598" dur="indefinite"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break</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484" name="CustomShape 2"/>
          <p:cNvSpPr/>
          <p:nvPr/>
        </p:nvSpPr>
        <p:spPr>
          <a:xfrm>
            <a:off x="688680" y="1816560"/>
            <a:ext cx="5205960" cy="352872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1" lang="en-GB" sz="1600" spc="-1" strike="noStrike">
                <a:solidFill>
                  <a:srgbClr val="000000"/>
                </a:solidFill>
                <a:latin typeface="Menlo"/>
                <a:ea typeface="Menlo"/>
              </a:rPr>
              <a:t>#include</a:t>
            </a:r>
            <a:r>
              <a:rPr b="0" lang="en-GB" sz="1600" spc="-1" strike="noStrike">
                <a:solidFill>
                  <a:srgbClr val="000000"/>
                </a:solidFill>
                <a:latin typeface="Menlo"/>
                <a:ea typeface="Menlo"/>
              </a:rPr>
              <a:t> &lt;iostream&gt; </a:t>
            </a:r>
            <a:endParaRPr b="0" lang="en-GB" sz="1600" spc="-1" strike="noStrike">
              <a:latin typeface="Arial"/>
            </a:endParaRPr>
          </a:p>
          <a:p>
            <a:pPr>
              <a:lnSpc>
                <a:spcPts val="1800"/>
              </a:lnSpc>
            </a:pPr>
            <a:r>
              <a:rPr b="1" lang="en-GB" sz="1600" spc="-1" strike="noStrike">
                <a:solidFill>
                  <a:srgbClr val="000000"/>
                </a:solidFill>
                <a:latin typeface="Menlo"/>
                <a:ea typeface="Menlo"/>
              </a:rPr>
              <a:t>using</a:t>
            </a:r>
            <a:r>
              <a:rPr b="0" lang="en-GB" sz="1600" spc="-1" strike="noStrike">
                <a:solidFill>
                  <a:srgbClr val="000000"/>
                </a:solidFill>
                <a:latin typeface="Menlo"/>
                <a:ea typeface="Menlo"/>
              </a:rPr>
              <a:t> </a:t>
            </a:r>
            <a:r>
              <a:rPr b="1" lang="en-GB" sz="1600" spc="-1" strike="noStrike">
                <a:solidFill>
                  <a:srgbClr val="000000"/>
                </a:solidFill>
                <a:latin typeface="Menlo"/>
                <a:ea typeface="Menlo"/>
              </a:rPr>
              <a:t>namespace</a:t>
            </a:r>
            <a:r>
              <a:rPr b="0" lang="en-GB" sz="1600" spc="-1" strike="noStrike">
                <a:solidFill>
                  <a:srgbClr val="000000"/>
                </a:solidFill>
                <a:latin typeface="Menlo"/>
                <a:ea typeface="Menlo"/>
              </a:rPr>
              <a:t> std;</a:t>
            </a:r>
            <a:endParaRPr b="0" lang="en-GB" sz="1600" spc="-1" strike="noStrike">
              <a:latin typeface="Arial"/>
            </a:endParaRPr>
          </a:p>
          <a:p>
            <a:pPr>
              <a:lnSpc>
                <a:spcPts val="1800"/>
              </a:lnSpc>
            </a:pPr>
            <a:r>
              <a:rPr b="0" lang="en-GB" sz="1600" spc="-1" strike="noStrike">
                <a:solidFill>
                  <a:srgbClr val="000000"/>
                </a:solidFill>
                <a:latin typeface="Menlo"/>
                <a:ea typeface="Menlo"/>
              </a:rPr>
              <a:t> </a:t>
            </a:r>
            <a:endParaRPr b="0" lang="en-GB" sz="1600" spc="-1" strike="noStrike">
              <a:latin typeface="Arial"/>
            </a:endParaRPr>
          </a:p>
          <a:p>
            <a:pPr>
              <a:lnSpc>
                <a:spcPts val="1800"/>
              </a:lnSpc>
            </a:pP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main()</a:t>
            </a:r>
            <a:endParaRPr b="0" lang="en-GB" sz="1600" spc="-1" strike="noStrike">
              <a:latin typeface="Arial"/>
            </a:endParaRPr>
          </a:p>
          <a:p>
            <a:pPr>
              <a:lnSpc>
                <a:spcPts val="1800"/>
              </a:lnSpc>
            </a:pPr>
            <a:r>
              <a:rPr b="0" lang="en-GB" sz="1600" spc="-1" strike="noStrike">
                <a:solidFill>
                  <a:srgbClr val="000000"/>
                </a:solidFill>
                <a:latin typeface="Menlo"/>
                <a:ea typeface="Menlo"/>
              </a:rPr>
              <a:t>{</a:t>
            </a:r>
            <a:r>
              <a:rPr b="0" lang="en-GB" sz="1600" spc="-1" strike="noStrike">
                <a:solidFill>
                  <a:srgbClr val="000000"/>
                </a:solidFill>
                <a:latin typeface="Menlo"/>
                <a:ea typeface="Menlo"/>
              </a:rPr>
              <a:t>	</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for </a:t>
            </a:r>
            <a:r>
              <a:rPr b="0" lang="en-GB" sz="1600" spc="-1" strike="noStrike">
                <a:solidFill>
                  <a:srgbClr val="000000"/>
                </a:solidFill>
                <a:latin typeface="Menlo"/>
                <a:ea typeface="Menlo"/>
              </a:rPr>
              <a:t>(</a:t>
            </a: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i = 0; i &gt;= 0; i++) {</a:t>
            </a:r>
            <a:endParaRPr b="0" lang="en-GB" sz="1600" spc="-1" strike="noStrike">
              <a:latin typeface="Arial"/>
            </a:endParaRPr>
          </a:p>
          <a:p>
            <a:pPr>
              <a:lnSpc>
                <a:spcPts val="1800"/>
              </a:lnSpc>
            </a:pPr>
            <a:r>
              <a:rPr b="1" lang="en-GB" sz="1600" spc="-1" strike="noStrike">
                <a:solidFill>
                  <a:srgbClr val="000000"/>
                </a:solidFill>
                <a:latin typeface="Menlo"/>
                <a:ea typeface="Menlo"/>
              </a:rPr>
              <a:t>    </a:t>
            </a:r>
            <a:r>
              <a:rPr b="1" lang="en-GB" sz="1600" spc="-1" strike="noStrike">
                <a:solidFill>
                  <a:srgbClr val="000000"/>
                </a:solidFill>
                <a:latin typeface="Menlo"/>
                <a:ea typeface="Menlo"/>
              </a:rPr>
              <a:t>if</a:t>
            </a:r>
            <a:r>
              <a:rPr b="0" lang="en-GB" sz="1600" spc="-1" strike="noStrike">
                <a:solidFill>
                  <a:srgbClr val="000000"/>
                </a:solidFill>
                <a:latin typeface="Menlo"/>
                <a:ea typeface="Menlo"/>
              </a:rPr>
              <a:t> (i == 15) </a:t>
            </a:r>
            <a:r>
              <a:rPr b="1" lang="en-GB" sz="1600" spc="-1" strike="noStrike">
                <a:solidFill>
                  <a:srgbClr val="e46c0a"/>
                </a:solidFill>
                <a:latin typeface="Menlo"/>
                <a:ea typeface="Menlo"/>
              </a:rPr>
              <a:t>break</a:t>
            </a:r>
            <a:r>
              <a:rPr b="0" lang="en-GB" sz="1600" spc="-1" strike="noStrike">
                <a:solidFill>
                  <a:srgbClr val="000000"/>
                </a:solidFill>
                <a:latin typeface="Menlo"/>
                <a:ea typeface="Menlo"/>
              </a:rPr>
              <a:t>;</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i &lt;&lt; “ ”;</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a:t>
            </a:r>
            <a:endParaRPr b="0" lang="en-GB" sz="1600" spc="-1" strike="noStrike">
              <a:latin typeface="Arial"/>
            </a:endParaRPr>
          </a:p>
          <a:p>
            <a:pPr>
              <a:lnSpc>
                <a:spcPts val="1800"/>
              </a:lnSpc>
            </a:pPr>
            <a:endParaRPr b="0" lang="en-GB" sz="1600" spc="-1" strike="noStrike">
              <a:latin typeface="Arial"/>
            </a:endParaRPr>
          </a:p>
          <a:p>
            <a:pPr>
              <a:lnSpc>
                <a:spcPts val="1800"/>
              </a:lnSpc>
            </a:pPr>
            <a:r>
              <a:rPr b="1" lang="en-GB" sz="1600" spc="-1" strike="noStrike">
                <a:solidFill>
                  <a:srgbClr val="000000"/>
                </a:solidFill>
                <a:latin typeface="Menlo"/>
                <a:ea typeface="Menlo"/>
              </a:rPr>
              <a:t>  </a:t>
            </a:r>
            <a:r>
              <a:rPr b="1" lang="en-GB" sz="1600" spc="-1" strike="noStrike">
                <a:solidFill>
                  <a:srgbClr val="000000"/>
                </a:solidFill>
                <a:latin typeface="Menlo"/>
                <a:ea typeface="Menlo"/>
              </a:rPr>
              <a:t>return</a:t>
            </a:r>
            <a:r>
              <a:rPr b="0" lang="en-GB" sz="1600" spc="-1" strike="noStrike">
                <a:solidFill>
                  <a:srgbClr val="000000"/>
                </a:solidFill>
                <a:latin typeface="Menlo"/>
                <a:ea typeface="Menlo"/>
              </a:rPr>
              <a:t> 0; </a:t>
            </a:r>
            <a:endParaRPr b="0" lang="en-GB" sz="1600" spc="-1" strike="noStrike">
              <a:latin typeface="Arial"/>
            </a:endParaRPr>
          </a:p>
          <a:p>
            <a:pPr>
              <a:lnSpc>
                <a:spcPts val="1800"/>
              </a:lnSpc>
            </a:pPr>
            <a:r>
              <a:rPr b="0" lang="en-GB" sz="1600" spc="-1" strike="noStrike">
                <a:solidFill>
                  <a:srgbClr val="000000"/>
                </a:solidFill>
                <a:latin typeface="Menlo"/>
                <a:ea typeface="Menlo"/>
              </a:rPr>
              <a:t>}</a:t>
            </a:r>
            <a:endParaRPr b="0" lang="en-GB" sz="1600" spc="-1" strike="noStrike">
              <a:latin typeface="Arial"/>
            </a:endParaRPr>
          </a:p>
        </p:txBody>
      </p:sp>
      <p:sp>
        <p:nvSpPr>
          <p:cNvPr id="1485" name="CustomShape 3"/>
          <p:cNvSpPr/>
          <p:nvPr/>
        </p:nvSpPr>
        <p:spPr>
          <a:xfrm>
            <a:off x="5145840" y="1763280"/>
            <a:ext cx="3249360" cy="8866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Calibri Light"/>
              </a:rPr>
              <a:t>As the condition is always true, this will be an infinite loop</a:t>
            </a:r>
            <a:endParaRPr b="0" lang="en-GB" sz="1800" spc="-1" strike="noStrike">
              <a:latin typeface="Arial"/>
            </a:endParaRPr>
          </a:p>
        </p:txBody>
      </p:sp>
      <p:sp>
        <p:nvSpPr>
          <p:cNvPr id="1486" name="CustomShape 4"/>
          <p:cNvSpPr/>
          <p:nvPr/>
        </p:nvSpPr>
        <p:spPr>
          <a:xfrm>
            <a:off x="5244480" y="2997000"/>
            <a:ext cx="3249360" cy="88668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Calibri Light"/>
              </a:rPr>
              <a:t>The break statement is used here to exit the infinite loop when i == 15</a:t>
            </a:r>
            <a:endParaRPr b="0" lang="en-GB" sz="1800" spc="-1" strike="noStrike">
              <a:latin typeface="Arial"/>
            </a:endParaRPr>
          </a:p>
        </p:txBody>
      </p:sp>
      <p:sp>
        <p:nvSpPr>
          <p:cNvPr id="1487" name="CustomShape 5"/>
          <p:cNvSpPr/>
          <p:nvPr/>
        </p:nvSpPr>
        <p:spPr>
          <a:xfrm flipV="1" rot="10800000">
            <a:off x="6858360" y="4536000"/>
            <a:ext cx="1712160" cy="1164240"/>
          </a:xfrm>
          <a:prstGeom prst="curvedConnector3">
            <a:avLst>
              <a:gd name="adj1" fmla="val 102761"/>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488" name="CustomShape 6"/>
          <p:cNvSpPr/>
          <p:nvPr/>
        </p:nvSpPr>
        <p:spPr>
          <a:xfrm flipV="1" rot="10800000">
            <a:off x="6558840" y="4002480"/>
            <a:ext cx="1314000" cy="280800"/>
          </a:xfrm>
          <a:prstGeom prst="curvedConnector3">
            <a:avLst>
              <a:gd name="adj1" fmla="val 39362"/>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489"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FF617B3-06FD-4D44-9CF3-F4BFA055C50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90" name="CustomShape 8"/>
          <p:cNvSpPr/>
          <p:nvPr/>
        </p:nvSpPr>
        <p:spPr>
          <a:xfrm>
            <a:off x="4120200" y="4554000"/>
            <a:ext cx="4564080" cy="151956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0 1 2 3 4 5 6 7 8 9 10 11 12 13 14</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1491" name="CustomShape 9"/>
          <p:cNvSpPr/>
          <p:nvPr/>
        </p:nvSpPr>
        <p:spPr>
          <a:xfrm>
            <a:off x="7023600" y="4246200"/>
            <a:ext cx="1713960" cy="332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492" name="CustomShape 10"/>
          <p:cNvSpPr/>
          <p:nvPr/>
        </p:nvSpPr>
        <p:spPr>
          <a:xfrm rot="5400000">
            <a:off x="563040" y="3913920"/>
            <a:ext cx="913680" cy="365040"/>
          </a:xfrm>
          <a:prstGeom prst="bentConnector4">
            <a:avLst>
              <a:gd name="adj1" fmla="val 2055"/>
              <a:gd name="adj2" fmla="val 208128"/>
            </a:avLst>
          </a:prstGeom>
          <a:noFill/>
          <a:ln>
            <a:round/>
            <a:tailEnd len="med" type="triangle" w="med"/>
          </a:ln>
          <a:effectLst>
            <a:outerShdw blurRad="40000" dir="5400000" dist="23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493" name="CustomShape 11"/>
          <p:cNvSpPr/>
          <p:nvPr/>
        </p:nvSpPr>
        <p:spPr>
          <a:xfrm>
            <a:off x="3189240" y="5585400"/>
            <a:ext cx="5205960" cy="59040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Can you rewrite the program so that it produces the same output without using the break statement?</a:t>
            </a:r>
            <a:endParaRPr b="0" lang="en-GB" sz="1400" spc="-1" strike="noStrike">
              <a:latin typeface="Arial"/>
            </a:endParaRPr>
          </a:p>
        </p:txBody>
      </p:sp>
      <p:sp>
        <p:nvSpPr>
          <p:cNvPr id="1494" name="CustomShape 12"/>
          <p:cNvSpPr/>
          <p:nvPr/>
        </p:nvSpPr>
        <p:spPr>
          <a:xfrm flipV="1">
            <a:off x="1914840" y="1491840"/>
            <a:ext cx="1609200" cy="187848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95" name="CustomShape 13"/>
          <p:cNvSpPr/>
          <p:nvPr/>
        </p:nvSpPr>
        <p:spPr>
          <a:xfrm>
            <a:off x="3563640" y="1244160"/>
            <a:ext cx="4930200" cy="45504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alibri Light"/>
                <a:ea typeface="DejaVu Sans"/>
              </a:rPr>
              <a:t>Yes, you may declare and initialize the counter variable at the same time in the initialize statement in the for loop</a:t>
            </a:r>
            <a:endParaRPr b="0" lang="en-GB" sz="1200" spc="-1" strike="noStrike">
              <a:latin typeface="Arial"/>
            </a:endParaRPr>
          </a:p>
        </p:txBody>
      </p:sp>
    </p:spTree>
  </p:cSld>
  <p:timing>
    <p:tnLst>
      <p:par>
        <p:cTn id="1599" dur="indefinite" restart="never" nodeType="tmRoot">
          <p:childTnLst>
            <p:seq>
              <p:cTn id="1600" dur="indefinite" nodeType="mainSeq">
                <p:childTnLst>
                  <p:par>
                    <p:cTn id="1601" fill="hold">
                      <p:stCondLst>
                        <p:cond delay="indefinite"/>
                      </p:stCondLst>
                      <p:childTnLst>
                        <p:par>
                          <p:cTn id="1602" fill="hold">
                            <p:stCondLst>
                              <p:cond delay="0"/>
                            </p:stCondLst>
                            <p:childTnLst>
                              <p:par>
                                <p:cTn id="1603" nodeType="clickEffect" fill="hold" presetClass="entr" presetID="1">
                                  <p:stCondLst>
                                    <p:cond delay="0"/>
                                  </p:stCondLst>
                                  <p:childTnLst>
                                    <p:set>
                                      <p:cBhvr>
                                        <p:cTn id="1604" dur="1" fill="hold">
                                          <p:stCondLst>
                                            <p:cond delay="0"/>
                                          </p:stCondLst>
                                        </p:cTn>
                                        <p:tgtEl>
                                          <p:spTgt spid="1487"/>
                                        </p:tgtEl>
                                        <p:attrNameLst>
                                          <p:attrName>style.visibility</p:attrName>
                                        </p:attrNameLst>
                                      </p:cBhvr>
                                      <p:to>
                                        <p:strVal val="visible"/>
                                      </p:to>
                                    </p:set>
                                  </p:childTnLst>
                                </p:cTn>
                              </p:par>
                              <p:par>
                                <p:cTn id="1605" nodeType="withEffect" fill="hold" presetClass="entr" presetID="1">
                                  <p:stCondLst>
                                    <p:cond delay="0"/>
                                  </p:stCondLst>
                                  <p:childTnLst>
                                    <p:set>
                                      <p:cBhvr>
                                        <p:cTn id="1606" dur="1" fill="hold">
                                          <p:stCondLst>
                                            <p:cond delay="0"/>
                                          </p:stCondLst>
                                        </p:cTn>
                                        <p:tgtEl>
                                          <p:spTgt spid="1485"/>
                                        </p:tgtEl>
                                        <p:attrNameLst>
                                          <p:attrName>style.visibility</p:attrName>
                                        </p:attrNameLst>
                                      </p:cBhvr>
                                      <p:to>
                                        <p:strVal val="visible"/>
                                      </p:to>
                                    </p:set>
                                  </p:childTnLst>
                                </p:cTn>
                              </p:par>
                            </p:childTnLst>
                          </p:cTn>
                        </p:par>
                      </p:childTnLst>
                    </p:cTn>
                  </p:par>
                  <p:par>
                    <p:cTn id="1607" fill="hold">
                      <p:stCondLst>
                        <p:cond delay="indefinite"/>
                      </p:stCondLst>
                      <p:childTnLst>
                        <p:par>
                          <p:cTn id="1608" fill="hold">
                            <p:stCondLst>
                              <p:cond delay="0"/>
                            </p:stCondLst>
                            <p:childTnLst>
                              <p:par>
                                <p:cTn id="1609" nodeType="clickEffect" fill="hold" presetClass="entr" presetID="1">
                                  <p:stCondLst>
                                    <p:cond delay="0"/>
                                  </p:stCondLst>
                                  <p:childTnLst>
                                    <p:set>
                                      <p:cBhvr>
                                        <p:cTn id="1610" dur="1" fill="hold">
                                          <p:stCondLst>
                                            <p:cond delay="0"/>
                                          </p:stCondLst>
                                        </p:cTn>
                                        <p:tgtEl>
                                          <p:spTgt spid="1488"/>
                                        </p:tgtEl>
                                        <p:attrNameLst>
                                          <p:attrName>style.visibility</p:attrName>
                                        </p:attrNameLst>
                                      </p:cBhvr>
                                      <p:to>
                                        <p:strVal val="visible"/>
                                      </p:to>
                                    </p:set>
                                  </p:childTnLst>
                                </p:cTn>
                              </p:par>
                              <p:par>
                                <p:cTn id="1611" nodeType="withEffect" fill="hold" presetClass="entr" presetID="1">
                                  <p:stCondLst>
                                    <p:cond delay="0"/>
                                  </p:stCondLst>
                                  <p:childTnLst>
                                    <p:set>
                                      <p:cBhvr>
                                        <p:cTn id="1612" dur="1" fill="hold">
                                          <p:stCondLst>
                                            <p:cond delay="0"/>
                                          </p:stCondLst>
                                        </p:cTn>
                                        <p:tgtEl>
                                          <p:spTgt spid="1486"/>
                                        </p:tgtEl>
                                        <p:attrNameLst>
                                          <p:attrName>style.visibility</p:attrName>
                                        </p:attrNameLst>
                                      </p:cBhvr>
                                      <p:to>
                                        <p:strVal val="visible"/>
                                      </p:to>
                                    </p:set>
                                  </p:childTnLst>
                                </p:cTn>
                              </p:par>
                            </p:childTnLst>
                          </p:cTn>
                        </p:par>
                      </p:childTnLst>
                    </p:cTn>
                  </p:par>
                  <p:par>
                    <p:cTn id="1613" fill="hold">
                      <p:stCondLst>
                        <p:cond delay="indefinite"/>
                      </p:stCondLst>
                      <p:childTnLst>
                        <p:par>
                          <p:cTn id="1614" fill="hold">
                            <p:stCondLst>
                              <p:cond delay="0"/>
                            </p:stCondLst>
                            <p:childTnLst>
                              <p:par>
                                <p:cTn id="1615" nodeType="clickEffect" fill="hold" presetClass="entr" presetID="1">
                                  <p:stCondLst>
                                    <p:cond delay="0"/>
                                  </p:stCondLst>
                                  <p:childTnLst>
                                    <p:set>
                                      <p:cBhvr>
                                        <p:cTn id="1616" dur="1" fill="hold">
                                          <p:stCondLst>
                                            <p:cond delay="0"/>
                                          </p:stCondLst>
                                        </p:cTn>
                                        <p:tgtEl>
                                          <p:spTgt spid="1492"/>
                                        </p:tgtEl>
                                        <p:attrNameLst>
                                          <p:attrName>style.visibility</p:attrName>
                                        </p:attrNameLst>
                                      </p:cBhvr>
                                      <p:to>
                                        <p:strVal val="visible"/>
                                      </p:to>
                                    </p:set>
                                  </p:childTnLst>
                                </p:cTn>
                              </p:par>
                            </p:childTnLst>
                          </p:cTn>
                        </p:par>
                      </p:childTnLst>
                    </p:cTn>
                  </p:par>
                  <p:par>
                    <p:cTn id="1617" fill="hold">
                      <p:stCondLst>
                        <p:cond delay="indefinite"/>
                      </p:stCondLst>
                      <p:childTnLst>
                        <p:par>
                          <p:cTn id="1618" fill="hold">
                            <p:stCondLst>
                              <p:cond delay="0"/>
                            </p:stCondLst>
                            <p:childTnLst>
                              <p:par>
                                <p:cTn id="1619" nodeType="clickEffect" fill="hold" presetClass="entr" presetID="1">
                                  <p:stCondLst>
                                    <p:cond delay="0"/>
                                  </p:stCondLst>
                                  <p:childTnLst>
                                    <p:set>
                                      <p:cBhvr>
                                        <p:cTn id="1620" dur="1" fill="hold">
                                          <p:stCondLst>
                                            <p:cond delay="0"/>
                                          </p:stCondLst>
                                        </p:cTn>
                                        <p:tgtEl>
                                          <p:spTgt spid="1491"/>
                                        </p:tgtEl>
                                        <p:attrNameLst>
                                          <p:attrName>style.visibility</p:attrName>
                                        </p:attrNameLst>
                                      </p:cBhvr>
                                      <p:to>
                                        <p:strVal val="visible"/>
                                      </p:to>
                                    </p:set>
                                  </p:childTnLst>
                                </p:cTn>
                              </p:par>
                            </p:childTnLst>
                          </p:cTn>
                        </p:par>
                      </p:childTnLst>
                    </p:cTn>
                  </p:par>
                  <p:par>
                    <p:cTn id="1621" fill="hold">
                      <p:stCondLst>
                        <p:cond delay="indefinite"/>
                      </p:stCondLst>
                      <p:childTnLst>
                        <p:par>
                          <p:cTn id="1622" fill="hold">
                            <p:stCondLst>
                              <p:cond delay="0"/>
                            </p:stCondLst>
                            <p:childTnLst>
                              <p:par>
                                <p:cTn id="1623" nodeType="clickEffect" fill="hold" presetClass="entr" presetID="1">
                                  <p:stCondLst>
                                    <p:cond delay="0"/>
                                  </p:stCondLst>
                                  <p:childTnLst>
                                    <p:set>
                                      <p:cBhvr>
                                        <p:cTn id="1624" dur="1" fill="hold">
                                          <p:stCondLst>
                                            <p:cond delay="0"/>
                                          </p:stCondLst>
                                        </p:cTn>
                                        <p:tgtEl>
                                          <p:spTgt spid="1490"/>
                                        </p:tgtEl>
                                        <p:attrNameLst>
                                          <p:attrName>style.visibility</p:attrName>
                                        </p:attrNameLst>
                                      </p:cBhvr>
                                      <p:to>
                                        <p:strVal val="visible"/>
                                      </p:to>
                                    </p:set>
                                  </p:childTnLst>
                                </p:cTn>
                              </p:par>
                            </p:childTnLst>
                          </p:cTn>
                        </p:par>
                      </p:childTnLst>
                    </p:cTn>
                  </p:par>
                  <p:par>
                    <p:cTn id="1625" fill="hold">
                      <p:stCondLst>
                        <p:cond delay="indefinite"/>
                      </p:stCondLst>
                      <p:childTnLst>
                        <p:par>
                          <p:cTn id="1626" fill="hold">
                            <p:stCondLst>
                              <p:cond delay="0"/>
                            </p:stCondLst>
                            <p:childTnLst>
                              <p:par>
                                <p:cTn id="1627" nodeType="clickEffect" fill="hold" presetClass="entr" presetID="1">
                                  <p:stCondLst>
                                    <p:cond delay="0"/>
                                  </p:stCondLst>
                                  <p:childTnLst>
                                    <p:set>
                                      <p:cBhvr>
                                        <p:cTn id="1628" dur="1" fill="hold">
                                          <p:stCondLst>
                                            <p:cond delay="0"/>
                                          </p:stCondLst>
                                        </p:cTn>
                                        <p:tgtEl>
                                          <p:spTgt spid="149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continue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49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a:t>
            </a:r>
            <a:r>
              <a:rPr b="0" lang="en-GB" sz="2800" spc="-1" strike="noStrike">
                <a:solidFill>
                  <a:srgbClr val="e46c0a"/>
                </a:solidFill>
                <a:latin typeface="Calibri Light"/>
                <a:ea typeface="Calibri Light"/>
              </a:rPr>
              <a:t>continue statement </a:t>
            </a:r>
            <a:r>
              <a:rPr b="0" lang="en-GB" sz="2800" spc="-1" strike="noStrike">
                <a:solidFill>
                  <a:srgbClr val="000000"/>
                </a:solidFill>
                <a:latin typeface="Calibri Light"/>
                <a:ea typeface="Calibri Light"/>
              </a:rPr>
              <a:t>is used to </a:t>
            </a:r>
            <a:r>
              <a:rPr b="0" lang="en-GB" sz="2800" spc="-1" strike="noStrike">
                <a:solidFill>
                  <a:srgbClr val="4bacc6"/>
                </a:solidFill>
                <a:latin typeface="Calibri Light"/>
                <a:ea typeface="Calibri Light"/>
              </a:rPr>
              <a:t>terminate</a:t>
            </a:r>
            <a:r>
              <a:rPr b="0" lang="en-GB" sz="2800" spc="-1" strike="noStrike">
                <a:solidFill>
                  <a:srgbClr val="000000"/>
                </a:solidFill>
                <a:latin typeface="Calibri Light"/>
                <a:ea typeface="Calibri Light"/>
              </a:rPr>
              <a:t> </a:t>
            </a:r>
            <a:r>
              <a:rPr b="0" lang="en-GB" sz="2800" spc="-1" strike="noStrike">
                <a:solidFill>
                  <a:srgbClr val="4bacc6"/>
                </a:solidFill>
                <a:latin typeface="Calibri Light"/>
                <a:ea typeface="Calibri Light"/>
              </a:rPr>
              <a:t>the</a:t>
            </a:r>
            <a:r>
              <a:rPr b="0" lang="en-GB" sz="2800" spc="-1" strike="noStrike">
                <a:solidFill>
                  <a:srgbClr val="000000"/>
                </a:solidFill>
                <a:latin typeface="Calibri Light"/>
                <a:ea typeface="Calibri Light"/>
              </a:rPr>
              <a:t> </a:t>
            </a:r>
            <a:r>
              <a:rPr b="0" lang="en-GB" sz="2800" spc="-1" strike="noStrike">
                <a:solidFill>
                  <a:srgbClr val="4bacc6"/>
                </a:solidFill>
                <a:latin typeface="Calibri Light"/>
                <a:ea typeface="Calibri Light"/>
              </a:rPr>
              <a:t>current iteration </a:t>
            </a:r>
            <a:r>
              <a:rPr b="0" lang="en-GB" sz="2800" spc="-1" strike="noStrike">
                <a:solidFill>
                  <a:srgbClr val="000000"/>
                </a:solidFill>
                <a:latin typeface="Calibri Light"/>
                <a:ea typeface="Calibri Light"/>
              </a:rPr>
              <a:t>of a loop</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When a </a:t>
            </a:r>
            <a:r>
              <a:rPr b="1" lang="en-GB" sz="2800" spc="-1" strike="noStrike">
                <a:solidFill>
                  <a:srgbClr val="000000"/>
                </a:solidFill>
                <a:latin typeface="Calibri Light"/>
                <a:ea typeface="Calibri Light"/>
              </a:rPr>
              <a:t>continue</a:t>
            </a:r>
            <a:r>
              <a:rPr b="0" lang="en-GB" sz="2800" spc="-1" strike="noStrike">
                <a:solidFill>
                  <a:srgbClr val="000000"/>
                </a:solidFill>
                <a:latin typeface="Calibri Light"/>
                <a:ea typeface="Calibri Light"/>
              </a:rPr>
              <a:t> statement is executed</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Any loop body statements after it will be </a:t>
            </a:r>
            <a:r>
              <a:rPr b="0" lang="en-GB" sz="2400" spc="-1" strike="noStrike">
                <a:solidFill>
                  <a:srgbClr val="e46c0a"/>
                </a:solidFill>
                <a:latin typeface="Calibri Light"/>
                <a:ea typeface="Calibri Light"/>
              </a:rPr>
              <a:t>skipped</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loop continues by </a:t>
            </a:r>
            <a:r>
              <a:rPr b="0" lang="en-GB" sz="2400" spc="-1" strike="noStrike">
                <a:solidFill>
                  <a:srgbClr val="e46c0a"/>
                </a:solidFill>
                <a:latin typeface="Calibri Light"/>
                <a:ea typeface="Calibri Light"/>
              </a:rPr>
              <a:t>starting the next iteration</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Like the break statement, the </a:t>
            </a:r>
            <a:r>
              <a:rPr b="1" lang="en-GB" sz="2800" spc="-1" strike="noStrike">
                <a:solidFill>
                  <a:srgbClr val="000000"/>
                </a:solidFill>
                <a:latin typeface="Calibri Light"/>
                <a:ea typeface="Calibri Light"/>
              </a:rPr>
              <a:t>continue</a:t>
            </a:r>
            <a:r>
              <a:rPr b="0" lang="en-GB" sz="2800" spc="-1" strike="noStrike">
                <a:solidFill>
                  <a:srgbClr val="000000"/>
                </a:solidFill>
                <a:latin typeface="Calibri Light"/>
                <a:ea typeface="Calibri Light"/>
              </a:rPr>
              <a:t> statement may be used in both </a:t>
            </a:r>
            <a:r>
              <a:rPr b="1" lang="en-GB" sz="2800" spc="-1" strike="noStrike">
                <a:solidFill>
                  <a:srgbClr val="000000"/>
                </a:solidFill>
                <a:latin typeface="Calibri Light"/>
                <a:ea typeface="Calibri Light"/>
              </a:rPr>
              <a:t>while</a:t>
            </a:r>
            <a:r>
              <a:rPr b="0" lang="en-GB" sz="2800" spc="-1" strike="noStrike">
                <a:solidFill>
                  <a:srgbClr val="000000"/>
                </a:solidFill>
                <a:latin typeface="Calibri Light"/>
                <a:ea typeface="Calibri Light"/>
              </a:rPr>
              <a:t> loop and </a:t>
            </a:r>
            <a:r>
              <a:rPr b="1" lang="en-GB" sz="2800" spc="-1" strike="noStrike">
                <a:solidFill>
                  <a:srgbClr val="000000"/>
                </a:solidFill>
                <a:latin typeface="Calibri Light"/>
                <a:ea typeface="Calibri Light"/>
              </a:rPr>
              <a:t>for</a:t>
            </a:r>
            <a:r>
              <a:rPr b="0" lang="en-GB" sz="2800" spc="-1" strike="noStrike">
                <a:solidFill>
                  <a:srgbClr val="000000"/>
                </a:solidFill>
                <a:latin typeface="Calibri Light"/>
                <a:ea typeface="Calibri Light"/>
              </a:rPr>
              <a:t> loop</a:t>
            </a:r>
            <a:endParaRPr b="0" lang="en-GB" sz="2800" spc="-1" strike="noStrike">
              <a:latin typeface="Arial"/>
            </a:endParaRPr>
          </a:p>
        </p:txBody>
      </p:sp>
      <p:sp>
        <p:nvSpPr>
          <p:cNvPr id="149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BBE38A0-7DE4-47ED-935E-7B831458B7C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29" dur="indefinite" restart="never" nodeType="tmRoot">
          <p:childTnLst>
            <p:seq>
              <p:cTn id="1630" dur="indefinite"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continue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500" name="CustomShape 2"/>
          <p:cNvSpPr/>
          <p:nvPr/>
        </p:nvSpPr>
        <p:spPr>
          <a:xfrm>
            <a:off x="534600" y="1536480"/>
            <a:ext cx="5306040" cy="381420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600" spc="-1" strike="noStrike">
                <a:solidFill>
                  <a:srgbClr val="000000"/>
                </a:solidFill>
                <a:latin typeface="Menlo"/>
                <a:ea typeface="Menlo"/>
              </a:rPr>
              <a:t>#include &lt;iostream&gt; </a:t>
            </a:r>
            <a:endParaRPr b="0" lang="en-GB" sz="1600" spc="-1" strike="noStrike">
              <a:latin typeface="Arial"/>
            </a:endParaRPr>
          </a:p>
          <a:p>
            <a:pPr>
              <a:lnSpc>
                <a:spcPts val="1800"/>
              </a:lnSpc>
            </a:pPr>
            <a:r>
              <a:rPr b="0" lang="en-GB" sz="1600" spc="-1" strike="noStrike">
                <a:solidFill>
                  <a:srgbClr val="000000"/>
                </a:solidFill>
                <a:latin typeface="Menlo"/>
                <a:ea typeface="Menlo"/>
              </a:rPr>
              <a:t>using namespace std;</a:t>
            </a:r>
            <a:endParaRPr b="0" lang="en-GB" sz="1600" spc="-1" strike="noStrike">
              <a:latin typeface="Arial"/>
            </a:endParaRPr>
          </a:p>
          <a:p>
            <a:pPr>
              <a:lnSpc>
                <a:spcPts val="1800"/>
              </a:lnSpc>
            </a:pPr>
            <a:r>
              <a:rPr b="0" lang="en-GB" sz="1600" spc="-1" strike="noStrike">
                <a:solidFill>
                  <a:srgbClr val="000000"/>
                </a:solidFill>
                <a:latin typeface="Menlo"/>
                <a:ea typeface="Menlo"/>
              </a:rPr>
              <a:t> </a:t>
            </a:r>
            <a:endParaRPr b="0" lang="en-GB" sz="1600" spc="-1" strike="noStrike">
              <a:latin typeface="Arial"/>
            </a:endParaRPr>
          </a:p>
          <a:p>
            <a:pPr>
              <a:lnSpc>
                <a:spcPts val="1800"/>
              </a:lnSpc>
            </a:pP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main()</a:t>
            </a:r>
            <a:endParaRPr b="0" lang="en-GB" sz="1600" spc="-1" strike="noStrike">
              <a:latin typeface="Arial"/>
            </a:endParaRPr>
          </a:p>
          <a:p>
            <a:pPr>
              <a:lnSpc>
                <a:spcPts val="1800"/>
              </a:lnSpc>
            </a:pPr>
            <a:r>
              <a:rPr b="0" lang="en-GB" sz="1600" spc="-1" strike="noStrike">
                <a:solidFill>
                  <a:srgbClr val="000000"/>
                </a:solidFill>
                <a:latin typeface="Menlo"/>
                <a:ea typeface="Menlo"/>
              </a:rPr>
              <a:t>{</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for</a:t>
            </a:r>
            <a:r>
              <a:rPr b="0" lang="en-GB" sz="1600" spc="-1" strike="noStrike">
                <a:solidFill>
                  <a:srgbClr val="000000"/>
                </a:solidFill>
                <a:latin typeface="Menlo"/>
                <a:ea typeface="Menlo"/>
              </a:rPr>
              <a:t> (</a:t>
            </a:r>
            <a:r>
              <a:rPr b="1" lang="en-GB" sz="1600" spc="-1" strike="noStrike">
                <a:solidFill>
                  <a:srgbClr val="000000"/>
                </a:solidFill>
                <a:latin typeface="Menlo"/>
                <a:ea typeface="Menlo"/>
              </a:rPr>
              <a:t>int</a:t>
            </a:r>
            <a:r>
              <a:rPr b="0" lang="en-GB" sz="1600" spc="-1" strike="noStrike">
                <a:solidFill>
                  <a:srgbClr val="000000"/>
                </a:solidFill>
                <a:latin typeface="Menlo"/>
                <a:ea typeface="Menlo"/>
              </a:rPr>
              <a:t> i = 0; i &lt; 20; ++i) {</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1" lang="en-GB" sz="1600" spc="-1" strike="noStrike">
                <a:solidFill>
                  <a:srgbClr val="000000"/>
                </a:solidFill>
                <a:latin typeface="Menlo"/>
                <a:ea typeface="Menlo"/>
              </a:rPr>
              <a:t>if</a:t>
            </a:r>
            <a:r>
              <a:rPr b="0" lang="en-GB" sz="1600" spc="-1" strike="noStrike">
                <a:solidFill>
                  <a:srgbClr val="000000"/>
                </a:solidFill>
                <a:latin typeface="Menlo"/>
                <a:ea typeface="Menlo"/>
              </a:rPr>
              <a:t> (i % 2 == 0) </a:t>
            </a:r>
            <a:r>
              <a:rPr b="1" lang="en-GB" sz="1600" spc="-1" strike="noStrike">
                <a:solidFill>
                  <a:srgbClr val="e46c0a"/>
                </a:solidFill>
                <a:latin typeface="Menlo"/>
                <a:ea typeface="Menlo"/>
              </a:rPr>
              <a:t>continue</a:t>
            </a:r>
            <a:r>
              <a:rPr b="0" lang="en-GB" sz="1600" spc="-1" strike="noStrike">
                <a:solidFill>
                  <a:srgbClr val="000000"/>
                </a:solidFill>
                <a:latin typeface="Menlo"/>
                <a:ea typeface="Menlo"/>
              </a:rPr>
              <a:t>;</a:t>
            </a: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i &lt;&lt; “ ”;</a:t>
            </a:r>
            <a:br/>
            <a:r>
              <a:rPr b="0" lang="en-GB" sz="1600" spc="-1" strike="noStrike">
                <a:solidFill>
                  <a:srgbClr val="000000"/>
                </a:solidFill>
                <a:latin typeface="Menlo"/>
                <a:ea typeface="Menlo"/>
              </a:rPr>
              <a:t>	</a:t>
            </a:r>
            <a:r>
              <a:rPr b="0" lang="en-GB" sz="1600" spc="-1" strike="noStrike">
                <a:solidFill>
                  <a:srgbClr val="000000"/>
                </a:solidFill>
                <a:latin typeface="Menlo"/>
                <a:ea typeface="Menlo"/>
              </a:rPr>
              <a:t>}</a:t>
            </a:r>
            <a:endParaRPr b="0" lang="en-GB" sz="1600" spc="-1" strike="noStrike">
              <a:latin typeface="Arial"/>
            </a:endParaRPr>
          </a:p>
          <a:p>
            <a:pPr>
              <a:lnSpc>
                <a:spcPts val="1800"/>
              </a:lnSpc>
            </a:pP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endl;</a:t>
            </a:r>
            <a:endParaRPr b="0" lang="en-GB" sz="1600" spc="-1" strike="noStrike">
              <a:latin typeface="Arial"/>
            </a:endParaRPr>
          </a:p>
          <a:p>
            <a:pPr>
              <a:lnSpc>
                <a:spcPts val="1800"/>
              </a:lnSpc>
            </a:pPr>
            <a:endParaRPr b="0" lang="en-GB" sz="1600" spc="-1" strike="noStrike">
              <a:latin typeface="Arial"/>
            </a:endParaRPr>
          </a:p>
          <a:p>
            <a:pPr>
              <a:lnSpc>
                <a:spcPts val="1800"/>
              </a:lnSpc>
            </a:pPr>
            <a:r>
              <a:rPr b="0" lang="en-GB" sz="1600" spc="-1" strike="noStrike">
                <a:solidFill>
                  <a:srgbClr val="000000"/>
                </a:solidFill>
                <a:latin typeface="Menlo"/>
                <a:ea typeface="Menlo"/>
              </a:rPr>
              <a:t>	</a:t>
            </a:r>
            <a:r>
              <a:rPr b="1" lang="en-GB" sz="1600" spc="-1" strike="noStrike">
                <a:solidFill>
                  <a:srgbClr val="000000"/>
                </a:solidFill>
                <a:latin typeface="Menlo"/>
                <a:ea typeface="Menlo"/>
              </a:rPr>
              <a:t>return</a:t>
            </a:r>
            <a:r>
              <a:rPr b="0" lang="en-GB" sz="1600" spc="-1" strike="noStrike">
                <a:solidFill>
                  <a:srgbClr val="000000"/>
                </a:solidFill>
                <a:latin typeface="Menlo"/>
                <a:ea typeface="Menlo"/>
              </a:rPr>
              <a:t> 0; </a:t>
            </a:r>
            <a:endParaRPr b="0" lang="en-GB" sz="1600" spc="-1" strike="noStrike">
              <a:latin typeface="Arial"/>
            </a:endParaRPr>
          </a:p>
          <a:p>
            <a:pPr>
              <a:lnSpc>
                <a:spcPts val="1800"/>
              </a:lnSpc>
            </a:pPr>
            <a:r>
              <a:rPr b="0" lang="en-GB" sz="1600" spc="-1" strike="noStrike">
                <a:solidFill>
                  <a:srgbClr val="000000"/>
                </a:solidFill>
                <a:latin typeface="Menlo"/>
                <a:ea typeface="Menlo"/>
              </a:rPr>
              <a:t>}</a:t>
            </a:r>
            <a:endParaRPr b="0" lang="en-GB" sz="1600" spc="-1" strike="noStrike">
              <a:latin typeface="Arial"/>
            </a:endParaRPr>
          </a:p>
        </p:txBody>
      </p:sp>
      <p:sp>
        <p:nvSpPr>
          <p:cNvPr id="1501" name="CustomShape 3"/>
          <p:cNvSpPr/>
          <p:nvPr/>
        </p:nvSpPr>
        <p:spPr>
          <a:xfrm>
            <a:off x="5161680" y="1536480"/>
            <a:ext cx="3708720" cy="11736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Calibri Light"/>
              </a:rPr>
              <a:t>The </a:t>
            </a:r>
            <a:r>
              <a:rPr b="0" lang="en-GB" sz="1800" spc="-1" strike="noStrike">
                <a:solidFill>
                  <a:srgbClr val="e46c0a"/>
                </a:solidFill>
                <a:latin typeface="Calibri Light"/>
                <a:ea typeface="Calibri Light"/>
              </a:rPr>
              <a:t>continue statement </a:t>
            </a:r>
            <a:r>
              <a:rPr b="0" lang="en-GB" sz="1800" spc="-1" strike="noStrike">
                <a:solidFill>
                  <a:srgbClr val="000000"/>
                </a:solidFill>
                <a:latin typeface="Calibri Light"/>
                <a:ea typeface="Calibri Light"/>
              </a:rPr>
              <a:t>is used here to skip those i’s which are </a:t>
            </a:r>
            <a:r>
              <a:rPr b="0" lang="en-GB" sz="1800" spc="-1" strike="noStrike">
                <a:solidFill>
                  <a:srgbClr val="4bacc6"/>
                </a:solidFill>
                <a:latin typeface="Calibri Light"/>
                <a:ea typeface="Calibri Light"/>
              </a:rPr>
              <a:t>even</a:t>
            </a:r>
            <a:endParaRPr b="0" lang="en-GB" sz="1800" spc="-1" strike="noStrike">
              <a:latin typeface="Arial"/>
            </a:endParaRPr>
          </a:p>
        </p:txBody>
      </p:sp>
      <p:sp>
        <p:nvSpPr>
          <p:cNvPr id="1502" name="CustomShape 4"/>
          <p:cNvSpPr/>
          <p:nvPr/>
        </p:nvSpPr>
        <p:spPr>
          <a:xfrm>
            <a:off x="5161680" y="3194280"/>
            <a:ext cx="3708720" cy="2156760"/>
          </a:xfrm>
          <a:prstGeom prst="roundRect">
            <a:avLst>
              <a:gd name="adj" fmla="val 16667"/>
            </a:avLst>
          </a:prstGeom>
          <a:ln>
            <a:round/>
          </a:ln>
        </p:spPr>
        <p:style>
          <a:lnRef idx="2">
            <a:schemeClr val="accent5"/>
          </a:lnRef>
          <a:fillRef idx="1">
            <a:schemeClr val="lt1"/>
          </a:fillRef>
          <a:effectRef idx="0">
            <a:schemeClr val="accent5"/>
          </a:effectRef>
          <a:fontRef idx="minor"/>
        </p:style>
        <p:txBody>
          <a:bodyPr lIns="90000" rIns="90000" tIns="45000" bIns="45000" anchor="ctr"/>
          <a:p>
            <a:pPr>
              <a:lnSpc>
                <a:spcPct val="100000"/>
              </a:lnSpc>
            </a:pPr>
            <a:r>
              <a:rPr b="0" lang="en-GB" sz="1800" spc="-1" strike="noStrike">
                <a:solidFill>
                  <a:srgbClr val="000000"/>
                </a:solidFill>
                <a:latin typeface="Calibri Light"/>
                <a:ea typeface="Calibri Light"/>
              </a:rPr>
              <a:t>When the continue statement is executed, the succeeding cout statement are </a:t>
            </a:r>
            <a:r>
              <a:rPr b="0" lang="en-GB" sz="1800" spc="-1" strike="noStrike">
                <a:solidFill>
                  <a:srgbClr val="e46c0a"/>
                </a:solidFill>
                <a:latin typeface="Calibri Light"/>
                <a:ea typeface="Calibri Light"/>
              </a:rPr>
              <a:t>skipped</a:t>
            </a:r>
            <a:r>
              <a:rPr b="0" lang="en-GB" sz="1800" spc="-1" strike="noStrike">
                <a:solidFill>
                  <a:srgbClr val="000000"/>
                </a:solidFill>
                <a:latin typeface="Calibri Light"/>
                <a:ea typeface="Calibri Light"/>
              </a:rPr>
              <a:t>. The next iteration begins by updating the loop variable and checking the condition.</a:t>
            </a:r>
            <a:endParaRPr b="0" lang="en-GB" sz="1800" spc="-1" strike="noStrike">
              <a:latin typeface="Arial"/>
            </a:endParaRPr>
          </a:p>
        </p:txBody>
      </p:sp>
      <p:sp>
        <p:nvSpPr>
          <p:cNvPr id="1503" name="CustomShape 5"/>
          <p:cNvSpPr/>
          <p:nvPr/>
        </p:nvSpPr>
        <p:spPr>
          <a:xfrm flipV="1" rot="10800000">
            <a:off x="6916680" y="3981240"/>
            <a:ext cx="1074960" cy="635040"/>
          </a:xfrm>
          <a:prstGeom prst="curvedConnector3">
            <a:avLst>
              <a:gd name="adj1" fmla="val 50000"/>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504" name="CustomShape 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475CD35-DD91-46E6-A249-5494CF459FD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505" name="CustomShape 7"/>
          <p:cNvSpPr/>
          <p:nvPr/>
        </p:nvSpPr>
        <p:spPr>
          <a:xfrm rot="10800000">
            <a:off x="1714680" y="3589560"/>
            <a:ext cx="355320" cy="242640"/>
          </a:xfrm>
          <a:prstGeom prst="bentConnector3">
            <a:avLst>
              <a:gd name="adj1" fmla="val 191980"/>
            </a:avLst>
          </a:prstGeom>
          <a:noFill/>
          <a:ln>
            <a:round/>
            <a:tailEnd len="med" type="triangle" w="med"/>
          </a:ln>
          <a:effectLst>
            <a:outerShdw blurRad="40000" dir="5400000" dist="23000" rotWithShape="0">
              <a:srgbClr val="000000">
                <a:alpha val="35000"/>
              </a:srgbClr>
            </a:outerShdw>
          </a:effectLst>
        </p:spPr>
        <p:style>
          <a:lnRef idx="3">
            <a:schemeClr val="accent4"/>
          </a:lnRef>
          <a:fillRef idx="0">
            <a:schemeClr val="accent4"/>
          </a:fillRef>
          <a:effectRef idx="2">
            <a:schemeClr val="accent4"/>
          </a:effectRef>
          <a:fontRef idx="minor"/>
        </p:style>
      </p:sp>
      <p:sp>
        <p:nvSpPr>
          <p:cNvPr id="1506" name="CustomShape 8"/>
          <p:cNvSpPr/>
          <p:nvPr/>
        </p:nvSpPr>
        <p:spPr>
          <a:xfrm>
            <a:off x="1411920" y="5743080"/>
            <a:ext cx="3538080" cy="56412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1 3 5 7 9 11 13 15 17 19</a:t>
            </a:r>
            <a:endParaRPr b="0" lang="en-GB" sz="1600" spc="-1" strike="noStrike">
              <a:latin typeface="Arial"/>
            </a:endParaRPr>
          </a:p>
          <a:p>
            <a:pPr>
              <a:lnSpc>
                <a:spcPct val="100000"/>
              </a:lnSpc>
            </a:pPr>
            <a:endParaRPr b="0" lang="en-GB" sz="1600" spc="-1" strike="noStrike">
              <a:latin typeface="Arial"/>
            </a:endParaRPr>
          </a:p>
        </p:txBody>
      </p:sp>
      <p:sp>
        <p:nvSpPr>
          <p:cNvPr id="1507" name="CustomShape 9"/>
          <p:cNvSpPr/>
          <p:nvPr/>
        </p:nvSpPr>
        <p:spPr>
          <a:xfrm>
            <a:off x="3431160" y="5470560"/>
            <a:ext cx="1713960" cy="332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508" name="CustomShape 10"/>
          <p:cNvSpPr/>
          <p:nvPr/>
        </p:nvSpPr>
        <p:spPr>
          <a:xfrm>
            <a:off x="2939040" y="6135480"/>
            <a:ext cx="5205960" cy="59040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Can you rewrite the program so that it produces the same output without using the continue statement?</a:t>
            </a:r>
            <a:endParaRPr b="0" lang="en-GB" sz="1400" spc="-1" strike="noStrike">
              <a:latin typeface="Arial"/>
            </a:endParaRPr>
          </a:p>
        </p:txBody>
      </p:sp>
    </p:spTree>
  </p:cSld>
  <p:timing>
    <p:tnLst>
      <p:par>
        <p:cTn id="1631" dur="indefinite" restart="never" nodeType="tmRoot">
          <p:childTnLst>
            <p:seq>
              <p:cTn id="1632" dur="indefinite" nodeType="mainSeq">
                <p:childTnLst>
                  <p:par>
                    <p:cTn id="1633" fill="hold">
                      <p:stCondLst>
                        <p:cond delay="indefinite"/>
                      </p:stCondLst>
                      <p:childTnLst>
                        <p:par>
                          <p:cTn id="1634" fill="hold">
                            <p:stCondLst>
                              <p:cond delay="0"/>
                            </p:stCondLst>
                            <p:childTnLst>
                              <p:par>
                                <p:cTn id="1635" nodeType="clickEffect" fill="hold" presetClass="entr" presetID="1">
                                  <p:stCondLst>
                                    <p:cond delay="0"/>
                                  </p:stCondLst>
                                  <p:childTnLst>
                                    <p:set>
                                      <p:cBhvr>
                                        <p:cTn id="1636" dur="1" fill="hold">
                                          <p:stCondLst>
                                            <p:cond delay="0"/>
                                          </p:stCondLst>
                                        </p:cTn>
                                        <p:tgtEl>
                                          <p:spTgt spid="1501"/>
                                        </p:tgtEl>
                                        <p:attrNameLst>
                                          <p:attrName>style.visibility</p:attrName>
                                        </p:attrNameLst>
                                      </p:cBhvr>
                                      <p:to>
                                        <p:strVal val="visible"/>
                                      </p:to>
                                    </p:set>
                                  </p:childTnLst>
                                </p:cTn>
                              </p:par>
                              <p:par>
                                <p:cTn id="1637" nodeType="withEffect" fill="hold" presetClass="entr" presetID="1">
                                  <p:stCondLst>
                                    <p:cond delay="0"/>
                                  </p:stCondLst>
                                  <p:childTnLst>
                                    <p:set>
                                      <p:cBhvr>
                                        <p:cTn id="1638" dur="1" fill="hold">
                                          <p:stCondLst>
                                            <p:cond delay="0"/>
                                          </p:stCondLst>
                                        </p:cTn>
                                        <p:tgtEl>
                                          <p:spTgt spid="1503"/>
                                        </p:tgtEl>
                                        <p:attrNameLst>
                                          <p:attrName>style.visibility</p:attrName>
                                        </p:attrNameLst>
                                      </p:cBhvr>
                                      <p:to>
                                        <p:strVal val="visible"/>
                                      </p:to>
                                    </p:set>
                                  </p:childTnLst>
                                </p:cTn>
                              </p:par>
                            </p:childTnLst>
                          </p:cTn>
                        </p:par>
                      </p:childTnLst>
                    </p:cTn>
                  </p:par>
                  <p:par>
                    <p:cTn id="1639" fill="hold">
                      <p:stCondLst>
                        <p:cond delay="indefinite"/>
                      </p:stCondLst>
                      <p:childTnLst>
                        <p:par>
                          <p:cTn id="1640" fill="hold">
                            <p:stCondLst>
                              <p:cond delay="0"/>
                            </p:stCondLst>
                            <p:childTnLst>
                              <p:par>
                                <p:cTn id="1641" nodeType="clickEffect" fill="hold" presetClass="entr" presetID="1">
                                  <p:stCondLst>
                                    <p:cond delay="0"/>
                                  </p:stCondLst>
                                  <p:childTnLst>
                                    <p:set>
                                      <p:cBhvr>
                                        <p:cTn id="1642" dur="1" fill="hold">
                                          <p:stCondLst>
                                            <p:cond delay="0"/>
                                          </p:stCondLst>
                                        </p:cTn>
                                        <p:tgtEl>
                                          <p:spTgt spid="1505"/>
                                        </p:tgtEl>
                                        <p:attrNameLst>
                                          <p:attrName>style.visibility</p:attrName>
                                        </p:attrNameLst>
                                      </p:cBhvr>
                                      <p:to>
                                        <p:strVal val="visible"/>
                                      </p:to>
                                    </p:set>
                                  </p:childTnLst>
                                </p:cTn>
                              </p:par>
                            </p:childTnLst>
                          </p:cTn>
                        </p:par>
                      </p:childTnLst>
                    </p:cTn>
                  </p:par>
                  <p:par>
                    <p:cTn id="1643" fill="hold">
                      <p:stCondLst>
                        <p:cond delay="indefinite"/>
                      </p:stCondLst>
                      <p:childTnLst>
                        <p:par>
                          <p:cTn id="1644" fill="hold">
                            <p:stCondLst>
                              <p:cond delay="0"/>
                            </p:stCondLst>
                            <p:childTnLst>
                              <p:par>
                                <p:cTn id="1645" nodeType="clickEffect" fill="hold" presetClass="entr" presetID="1">
                                  <p:stCondLst>
                                    <p:cond delay="0"/>
                                  </p:stCondLst>
                                  <p:childTnLst>
                                    <p:set>
                                      <p:cBhvr>
                                        <p:cTn id="1646" dur="1" fill="hold">
                                          <p:stCondLst>
                                            <p:cond delay="0"/>
                                          </p:stCondLst>
                                        </p:cTn>
                                        <p:tgtEl>
                                          <p:spTgt spid="1502"/>
                                        </p:tgtEl>
                                        <p:attrNameLst>
                                          <p:attrName>style.visibility</p:attrName>
                                        </p:attrNameLst>
                                      </p:cBhvr>
                                      <p:to>
                                        <p:strVal val="visible"/>
                                      </p:to>
                                    </p:set>
                                  </p:childTnLst>
                                </p:cTn>
                              </p:par>
                            </p:childTnLst>
                          </p:cTn>
                        </p:par>
                      </p:childTnLst>
                    </p:cTn>
                  </p:par>
                  <p:par>
                    <p:cTn id="1647" fill="hold">
                      <p:stCondLst>
                        <p:cond delay="indefinite"/>
                      </p:stCondLst>
                      <p:childTnLst>
                        <p:par>
                          <p:cTn id="1648" fill="hold">
                            <p:stCondLst>
                              <p:cond delay="0"/>
                            </p:stCondLst>
                            <p:childTnLst>
                              <p:par>
                                <p:cTn id="1649" nodeType="clickEffect" fill="hold" presetClass="entr" presetID="1">
                                  <p:stCondLst>
                                    <p:cond delay="0"/>
                                  </p:stCondLst>
                                  <p:childTnLst>
                                    <p:set>
                                      <p:cBhvr>
                                        <p:cTn id="1650" dur="1" fill="hold">
                                          <p:stCondLst>
                                            <p:cond delay="0"/>
                                          </p:stCondLst>
                                        </p:cTn>
                                        <p:tgtEl>
                                          <p:spTgt spid="1507"/>
                                        </p:tgtEl>
                                        <p:attrNameLst>
                                          <p:attrName>style.visibility</p:attrName>
                                        </p:attrNameLst>
                                      </p:cBhvr>
                                      <p:to>
                                        <p:strVal val="visible"/>
                                      </p:to>
                                    </p:set>
                                  </p:childTnLst>
                                </p:cTn>
                              </p:par>
                            </p:childTnLst>
                          </p:cTn>
                        </p:par>
                      </p:childTnLst>
                    </p:cTn>
                  </p:par>
                  <p:par>
                    <p:cTn id="1651" fill="hold">
                      <p:stCondLst>
                        <p:cond delay="indefinite"/>
                      </p:stCondLst>
                      <p:childTnLst>
                        <p:par>
                          <p:cTn id="1652" fill="hold">
                            <p:stCondLst>
                              <p:cond delay="0"/>
                            </p:stCondLst>
                            <p:childTnLst>
                              <p:par>
                                <p:cTn id="1653" nodeType="clickEffect" fill="hold" presetClass="entr" presetID="1">
                                  <p:stCondLst>
                                    <p:cond delay="0"/>
                                  </p:stCondLst>
                                  <p:childTnLst>
                                    <p:set>
                                      <p:cBhvr>
                                        <p:cTn id="1654" dur="1" fill="hold">
                                          <p:stCondLst>
                                            <p:cond delay="0"/>
                                          </p:stCondLst>
                                        </p:cTn>
                                        <p:tgtEl>
                                          <p:spTgt spid="1506"/>
                                        </p:tgtEl>
                                        <p:attrNameLst>
                                          <p:attrName>style.visibility</p:attrName>
                                        </p:attrNameLst>
                                      </p:cBhvr>
                                      <p:to>
                                        <p:strVal val="visible"/>
                                      </p:to>
                                    </p:set>
                                  </p:childTnLst>
                                </p:cTn>
                              </p:par>
                            </p:childTnLst>
                          </p:cTn>
                        </p:par>
                      </p:childTnLst>
                    </p:cTn>
                  </p:par>
                  <p:par>
                    <p:cTn id="1655" fill="hold">
                      <p:stCondLst>
                        <p:cond delay="indefinite"/>
                      </p:stCondLst>
                      <p:childTnLst>
                        <p:par>
                          <p:cTn id="1656" fill="hold">
                            <p:stCondLst>
                              <p:cond delay="0"/>
                            </p:stCondLst>
                            <p:childTnLst>
                              <p:par>
                                <p:cTn id="1657" nodeType="clickEffect" fill="hold" presetClass="entr" presetID="1">
                                  <p:stCondLst>
                                    <p:cond delay="0"/>
                                  </p:stCondLst>
                                  <p:childTnLst>
                                    <p:set>
                                      <p:cBhvr>
                                        <p:cTn id="1658" dur="1" fill="hold">
                                          <p:stCondLst>
                                            <p:cond delay="0"/>
                                          </p:stCondLst>
                                        </p:cTn>
                                        <p:tgtEl>
                                          <p:spTgt spid="150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Examples on </a:t>
            </a:r>
            <a:r>
              <a:rPr b="1" lang="en-GB" sz="4400" spc="-1" strike="noStrike">
                <a:solidFill>
                  <a:srgbClr val="000000"/>
                </a:solidFill>
                <a:latin typeface="Avenir Next"/>
                <a:ea typeface="Avenir Next"/>
              </a:rPr>
              <a:t>break </a:t>
            </a:r>
            <a:r>
              <a:rPr b="0" lang="en-GB" sz="4400" spc="-1" strike="noStrike">
                <a:solidFill>
                  <a:srgbClr val="000000"/>
                </a:solidFill>
                <a:latin typeface="Avenir Next"/>
                <a:ea typeface="Avenir Next"/>
              </a:rPr>
              <a:t>and </a:t>
            </a:r>
            <a:r>
              <a:rPr b="1" lang="en-GB" sz="4400" spc="-1" strike="noStrike">
                <a:solidFill>
                  <a:srgbClr val="000000"/>
                </a:solidFill>
                <a:latin typeface="Avenir Next"/>
                <a:ea typeface="Avenir Next"/>
              </a:rPr>
              <a:t>continue</a:t>
            </a:r>
            <a:endParaRPr b="0" lang="en-GB" sz="4400" spc="-1" strike="noStrike">
              <a:latin typeface="Arial"/>
            </a:endParaRPr>
          </a:p>
        </p:txBody>
      </p:sp>
      <p:sp>
        <p:nvSpPr>
          <p:cNvPr id="1510" name="CustomShape 2"/>
          <p:cNvSpPr/>
          <p:nvPr/>
        </p:nvSpPr>
        <p:spPr>
          <a:xfrm>
            <a:off x="286560" y="1342800"/>
            <a:ext cx="7931520" cy="181548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400"/>
              </a:lnSpc>
            </a:pPr>
            <a:r>
              <a:rPr b="0" lang="en-GB" sz="1400" spc="-1" strike="noStrike">
                <a:solidFill>
                  <a:srgbClr val="000000"/>
                </a:solidFill>
                <a:latin typeface="Menlo"/>
                <a:ea typeface="Menlo"/>
              </a:rPr>
              <a:t>	</a:t>
            </a:r>
            <a:endParaRPr b="0" lang="en-GB" sz="1400" spc="-1" strike="noStrike">
              <a:latin typeface="Arial"/>
            </a:endParaRPr>
          </a:p>
          <a:p>
            <a:pPr>
              <a:lnSpc>
                <a:spcPts val="1400"/>
              </a:lnSpc>
            </a:pPr>
            <a:r>
              <a:rPr b="0" lang="en-GB" sz="1400" spc="-1" strike="noStrike">
                <a:solidFill>
                  <a:srgbClr val="000000"/>
                </a:solidFill>
                <a:latin typeface="Menlo"/>
                <a:ea typeface="Menlo"/>
              </a:rPr>
              <a:t>	</a:t>
            </a:r>
            <a:endParaRPr b="0" lang="en-GB" sz="1400" spc="-1" strike="noStrike">
              <a:latin typeface="Arial"/>
            </a:endParaRPr>
          </a:p>
          <a:p>
            <a:pPr>
              <a:lnSpc>
                <a:spcPts val="1400"/>
              </a:lnSpc>
            </a:pP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count;</a:t>
            </a:r>
            <a:endParaRPr b="0" lang="en-GB" sz="1400" spc="-1" strike="noStrike">
              <a:latin typeface="Arial"/>
            </a:endParaRPr>
          </a:p>
          <a:p>
            <a:pPr>
              <a:lnSpc>
                <a:spcPts val="1400"/>
              </a:lnSpc>
            </a:pPr>
            <a:r>
              <a:rPr b="1" lang="en-GB" sz="1400" spc="-1" strike="noStrike">
                <a:solidFill>
                  <a:srgbClr val="000000"/>
                </a:solidFill>
                <a:latin typeface="Menlo"/>
                <a:ea typeface="Menlo"/>
              </a:rPr>
              <a:t>for </a:t>
            </a:r>
            <a:r>
              <a:rPr b="0" lang="en-GB" sz="1400" spc="-1" strike="noStrike">
                <a:solidFill>
                  <a:srgbClr val="000000"/>
                </a:solidFill>
                <a:latin typeface="Menlo"/>
                <a:ea typeface="Menlo"/>
              </a:rPr>
              <a:t>( count = 1; count &lt;= 10; ++count) { </a:t>
            </a:r>
            <a:endParaRPr b="0" lang="en-GB" sz="1400" spc="-1" strike="noStrike">
              <a:latin typeface="Arial"/>
            </a:endParaRPr>
          </a:p>
          <a:p>
            <a:pPr>
              <a:lnSpc>
                <a:spcPts val="14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if (count == 5) </a:t>
            </a:r>
            <a:r>
              <a:rPr b="1" lang="en-GB" sz="1400" spc="-1" strike="noStrike">
                <a:solidFill>
                  <a:srgbClr val="e46c0a"/>
                </a:solidFill>
                <a:latin typeface="Menlo"/>
                <a:ea typeface="Menlo"/>
              </a:rPr>
              <a:t>break</a:t>
            </a:r>
            <a:r>
              <a:rPr b="0" lang="en-GB" sz="1400" spc="-1" strike="noStrike">
                <a:solidFill>
                  <a:srgbClr val="000000"/>
                </a:solidFill>
                <a:latin typeface="Menlo"/>
                <a:ea typeface="Menlo"/>
              </a:rPr>
              <a:t>;</a:t>
            </a:r>
            <a:endParaRPr b="0" lang="en-GB" sz="1400" spc="-1" strike="noStrike">
              <a:latin typeface="Arial"/>
            </a:endParaRPr>
          </a:p>
          <a:p>
            <a:pPr>
              <a:lnSpc>
                <a:spcPts val="1400"/>
              </a:lnSpc>
            </a:pPr>
            <a:endParaRPr b="0" lang="en-GB" sz="1400" spc="-1" strike="noStrike">
              <a:latin typeface="Arial"/>
            </a:endParaRPr>
          </a:p>
          <a:p>
            <a:pPr>
              <a:lnSpc>
                <a:spcPts val="1400"/>
              </a:lnSpc>
            </a:pPr>
            <a:r>
              <a:rPr b="0" lang="en-GB" sz="1400" spc="-1" strike="noStrike">
                <a:solidFill>
                  <a:srgbClr val="000000"/>
                </a:solidFill>
                <a:latin typeface="Menlo"/>
                <a:ea typeface="Menlo"/>
              </a:rPr>
              <a:t>  </a:t>
            </a:r>
            <a:r>
              <a:rPr b="1" lang="en-GB" sz="1400" spc="-1" strike="noStrike">
                <a:solidFill>
                  <a:srgbClr val="000000"/>
                </a:solidFill>
                <a:latin typeface="Menlo"/>
                <a:ea typeface="Menlo"/>
              </a:rPr>
              <a:t>cout</a:t>
            </a:r>
            <a:r>
              <a:rPr b="0" lang="en-GB" sz="1400" spc="-1" strike="noStrike">
                <a:solidFill>
                  <a:srgbClr val="000000"/>
                </a:solidFill>
                <a:latin typeface="Menlo"/>
                <a:ea typeface="Menlo"/>
              </a:rPr>
              <a:t> &lt;&lt; count &lt;&lt; "</a:t>
            </a:r>
            <a:r>
              <a:rPr b="0" lang="en-GB" sz="1400" spc="-1" strike="noStrike">
                <a:solidFill>
                  <a:srgbClr val="8064a2"/>
                </a:solidFill>
                <a:latin typeface="Menlo"/>
                <a:ea typeface="Menlo"/>
              </a:rPr>
              <a:t> </a:t>
            </a:r>
            <a:r>
              <a:rPr b="0" lang="en-GB" sz="1400" spc="-1" strike="noStrike">
                <a:solidFill>
                  <a:srgbClr val="000000"/>
                </a:solidFill>
                <a:latin typeface="Menlo"/>
                <a:ea typeface="Menlo"/>
              </a:rPr>
              <a:t>"; </a:t>
            </a:r>
            <a:endParaRPr b="0" lang="en-GB" sz="1400" spc="-1" strike="noStrike">
              <a:latin typeface="Arial"/>
            </a:endParaRPr>
          </a:p>
          <a:p>
            <a:pPr>
              <a:lnSpc>
                <a:spcPts val="1400"/>
              </a:lnSpc>
            </a:pPr>
            <a:r>
              <a:rPr b="0" lang="en-GB" sz="1400" spc="-1" strike="noStrike">
                <a:solidFill>
                  <a:srgbClr val="000000"/>
                </a:solidFill>
                <a:latin typeface="Menlo"/>
                <a:ea typeface="Menlo"/>
              </a:rPr>
              <a:t>}</a:t>
            </a:r>
            <a:endParaRPr b="0" lang="en-GB" sz="1400" spc="-1" strike="noStrike">
              <a:latin typeface="Arial"/>
            </a:endParaRPr>
          </a:p>
          <a:p>
            <a:pPr>
              <a:lnSpc>
                <a:spcPts val="1400"/>
              </a:lnSpc>
            </a:pPr>
            <a:r>
              <a:rPr b="1" lang="en-GB" sz="1400" spc="-1" strike="noStrike">
                <a:solidFill>
                  <a:srgbClr val="000000"/>
                </a:solidFill>
                <a:latin typeface="Menlo"/>
                <a:ea typeface="Menlo"/>
              </a:rPr>
              <a:t>cout</a:t>
            </a:r>
            <a:r>
              <a:rPr b="0" lang="en-GB" sz="1400" spc="-1" strike="noStrike">
                <a:solidFill>
                  <a:srgbClr val="000000"/>
                </a:solidFill>
                <a:latin typeface="Menlo"/>
                <a:ea typeface="Menlo"/>
              </a:rPr>
              <a:t> &lt;&lt; endl &lt;&lt; "</a:t>
            </a:r>
            <a:r>
              <a:rPr b="0" lang="en-GB" sz="1400" spc="-1" strike="noStrike">
                <a:solidFill>
                  <a:srgbClr val="8064a2"/>
                </a:solidFill>
                <a:latin typeface="Menlo"/>
                <a:ea typeface="Menlo"/>
              </a:rPr>
              <a:t>Broke out of loop at count = </a:t>
            </a:r>
            <a:r>
              <a:rPr b="0" lang="en-GB" sz="1400" spc="-1" strike="noStrike">
                <a:solidFill>
                  <a:srgbClr val="000000"/>
                </a:solidFill>
                <a:latin typeface="Menlo"/>
                <a:ea typeface="Menlo"/>
              </a:rPr>
              <a:t>"</a:t>
            </a:r>
            <a:r>
              <a:rPr b="0" lang="en-GB" sz="1400" spc="-1" strike="noStrike">
                <a:solidFill>
                  <a:srgbClr val="8064a2"/>
                </a:solidFill>
                <a:latin typeface="Menlo"/>
                <a:ea typeface="Menlo"/>
              </a:rPr>
              <a:t> </a:t>
            </a:r>
            <a:r>
              <a:rPr b="0" lang="en-GB" sz="1400" spc="-1" strike="noStrike">
                <a:solidFill>
                  <a:srgbClr val="000000"/>
                </a:solidFill>
                <a:latin typeface="Menlo"/>
                <a:ea typeface="Menlo"/>
              </a:rPr>
              <a:t>&lt;&lt; count &lt;&lt; endl;</a:t>
            </a:r>
            <a:endParaRPr b="0" lang="en-GB" sz="1400" spc="-1" strike="noStrike">
              <a:latin typeface="Arial"/>
            </a:endParaRPr>
          </a:p>
          <a:p>
            <a:pPr>
              <a:lnSpc>
                <a:spcPts val="1400"/>
              </a:lnSpc>
            </a:pPr>
            <a:endParaRPr b="0" lang="en-GB" sz="1400" spc="-1" strike="noStrike">
              <a:latin typeface="Arial"/>
            </a:endParaRPr>
          </a:p>
          <a:p>
            <a:pPr>
              <a:lnSpc>
                <a:spcPts val="1400"/>
              </a:lnSpc>
            </a:pPr>
            <a:endParaRPr b="0" lang="en-GB" sz="1400" spc="-1" strike="noStrike">
              <a:latin typeface="Arial"/>
            </a:endParaRPr>
          </a:p>
        </p:txBody>
      </p:sp>
      <p:sp>
        <p:nvSpPr>
          <p:cNvPr id="1511" name="CustomShape 3"/>
          <p:cNvSpPr/>
          <p:nvPr/>
        </p:nvSpPr>
        <p:spPr>
          <a:xfrm>
            <a:off x="4953240" y="3050280"/>
            <a:ext cx="3726000" cy="89100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1 2 3 4</a:t>
            </a:r>
            <a:endParaRPr b="0" lang="en-GB" sz="1600" spc="-1" strike="noStrike">
              <a:latin typeface="Arial"/>
            </a:endParaRPr>
          </a:p>
          <a:p>
            <a:pPr>
              <a:lnSpc>
                <a:spcPct val="100000"/>
              </a:lnSpc>
            </a:pPr>
            <a:r>
              <a:rPr b="0" lang="en-GB" sz="1600" spc="-1" strike="noStrike">
                <a:solidFill>
                  <a:srgbClr val="000000"/>
                </a:solidFill>
                <a:latin typeface="Consolas"/>
                <a:ea typeface="Consolas"/>
              </a:rPr>
              <a:t>Broke out of loop at count = 5</a:t>
            </a:r>
            <a:endParaRPr b="0" lang="en-GB" sz="1600" spc="-1" strike="noStrike">
              <a:latin typeface="Arial"/>
            </a:endParaRPr>
          </a:p>
          <a:p>
            <a:pPr>
              <a:lnSpc>
                <a:spcPct val="100000"/>
              </a:lnSpc>
            </a:pPr>
            <a:endParaRPr b="0" lang="en-GB" sz="1600" spc="-1" strike="noStrike">
              <a:latin typeface="Arial"/>
            </a:endParaRPr>
          </a:p>
        </p:txBody>
      </p:sp>
      <p:sp>
        <p:nvSpPr>
          <p:cNvPr id="1512" name="CustomShape 4"/>
          <p:cNvSpPr/>
          <p:nvPr/>
        </p:nvSpPr>
        <p:spPr>
          <a:xfrm>
            <a:off x="3395520" y="3193920"/>
            <a:ext cx="1713960" cy="332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513" name="CustomShape 5"/>
          <p:cNvSpPr/>
          <p:nvPr/>
        </p:nvSpPr>
        <p:spPr>
          <a:xfrm>
            <a:off x="286560" y="4161960"/>
            <a:ext cx="4992480" cy="133488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400"/>
              </a:lnSpc>
            </a:pPr>
            <a:r>
              <a:rPr b="0" lang="en-GB" sz="1400" spc="-1" strike="noStrike">
                <a:solidFill>
                  <a:srgbClr val="000000"/>
                </a:solidFill>
                <a:latin typeface="Menlo"/>
                <a:ea typeface="Menlo"/>
              </a:rPr>
              <a:t>	</a:t>
            </a:r>
            <a:endParaRPr b="0" lang="en-GB" sz="1400" spc="-1" strike="noStrike">
              <a:latin typeface="Arial"/>
            </a:endParaRPr>
          </a:p>
          <a:p>
            <a:pPr>
              <a:lnSpc>
                <a:spcPts val="1400"/>
              </a:lnSpc>
            </a:pPr>
            <a:r>
              <a:rPr b="0" lang="en-GB" sz="1400" spc="-1" strike="noStrike">
                <a:solidFill>
                  <a:srgbClr val="000000"/>
                </a:solidFill>
                <a:latin typeface="Menlo"/>
                <a:ea typeface="Menlo"/>
              </a:rPr>
              <a:t>	</a:t>
            </a:r>
            <a:endParaRPr b="0" lang="en-GB" sz="1400" spc="-1" strike="noStrike">
              <a:latin typeface="Arial"/>
            </a:endParaRPr>
          </a:p>
          <a:p>
            <a:pPr>
              <a:lnSpc>
                <a:spcPts val="1400"/>
              </a:lnSpc>
            </a:pPr>
            <a:r>
              <a:rPr b="1" lang="en-GB" sz="1400" spc="-1" strike="noStrike">
                <a:solidFill>
                  <a:srgbClr val="000000"/>
                </a:solidFill>
                <a:latin typeface="Menlo"/>
                <a:ea typeface="Menlo"/>
              </a:rPr>
              <a:t>for </a:t>
            </a:r>
            <a:r>
              <a:rPr b="0" lang="en-GB" sz="1400" spc="-1" strike="noStrike">
                <a:solidFill>
                  <a:srgbClr val="000000"/>
                </a:solidFill>
                <a:latin typeface="Menlo"/>
                <a:ea typeface="Menlo"/>
              </a:rPr>
              <a:t>( </a:t>
            </a:r>
            <a:r>
              <a:rPr b="1" lang="en-GB" sz="1400" spc="-1" strike="noStrike">
                <a:solidFill>
                  <a:srgbClr val="000000"/>
                </a:solidFill>
                <a:latin typeface="Menlo"/>
                <a:ea typeface="Menlo"/>
              </a:rPr>
              <a:t>int</a:t>
            </a:r>
            <a:r>
              <a:rPr b="0" lang="en-GB" sz="1400" spc="-1" strike="noStrike">
                <a:solidFill>
                  <a:srgbClr val="000000"/>
                </a:solidFill>
                <a:latin typeface="Menlo"/>
                <a:ea typeface="Menlo"/>
              </a:rPr>
              <a:t> count = 1; count &lt;= 10; ++count) { </a:t>
            </a:r>
            <a:endParaRPr b="0" lang="en-GB" sz="1400" spc="-1" strike="noStrike">
              <a:latin typeface="Arial"/>
            </a:endParaRPr>
          </a:p>
          <a:p>
            <a:pPr>
              <a:lnSpc>
                <a:spcPts val="14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if (count == 5) </a:t>
            </a:r>
            <a:r>
              <a:rPr b="1" lang="en-GB" sz="1400" spc="-1" strike="noStrike">
                <a:solidFill>
                  <a:srgbClr val="e46c0a"/>
                </a:solidFill>
                <a:latin typeface="Menlo"/>
                <a:ea typeface="Menlo"/>
              </a:rPr>
              <a:t>continue</a:t>
            </a:r>
            <a:r>
              <a:rPr b="0" lang="en-GB" sz="1400" spc="-1" strike="noStrike">
                <a:solidFill>
                  <a:srgbClr val="000000"/>
                </a:solidFill>
                <a:latin typeface="Menlo"/>
                <a:ea typeface="Menlo"/>
              </a:rPr>
              <a:t>;</a:t>
            </a:r>
            <a:endParaRPr b="0" lang="en-GB" sz="1400" spc="-1" strike="noStrike">
              <a:latin typeface="Arial"/>
            </a:endParaRPr>
          </a:p>
          <a:p>
            <a:pPr>
              <a:lnSpc>
                <a:spcPts val="14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count &lt;&lt; "</a:t>
            </a:r>
            <a:r>
              <a:rPr b="0" lang="en-GB" sz="1400" spc="-1" strike="noStrike">
                <a:solidFill>
                  <a:srgbClr val="8064a2"/>
                </a:solidFill>
                <a:latin typeface="Menlo"/>
                <a:ea typeface="Menlo"/>
              </a:rPr>
              <a:t> </a:t>
            </a:r>
            <a:r>
              <a:rPr b="0" lang="en-GB" sz="1400" spc="-1" strike="noStrike">
                <a:solidFill>
                  <a:srgbClr val="000000"/>
                </a:solidFill>
                <a:latin typeface="Menlo"/>
                <a:ea typeface="Menlo"/>
              </a:rPr>
              <a:t>"; </a:t>
            </a:r>
            <a:endParaRPr b="0" lang="en-GB" sz="1400" spc="-1" strike="noStrike">
              <a:latin typeface="Arial"/>
            </a:endParaRPr>
          </a:p>
          <a:p>
            <a:pPr>
              <a:lnSpc>
                <a:spcPts val="1400"/>
              </a:lnSpc>
            </a:pPr>
            <a:r>
              <a:rPr b="0" lang="en-GB" sz="1400" spc="-1" strike="noStrike">
                <a:solidFill>
                  <a:srgbClr val="000000"/>
                </a:solidFill>
                <a:latin typeface="Menlo"/>
                <a:ea typeface="Menlo"/>
              </a:rPr>
              <a:t>}</a:t>
            </a:r>
            <a:endParaRPr b="0" lang="en-GB" sz="1400" spc="-1" strike="noStrike">
              <a:latin typeface="Arial"/>
            </a:endParaRPr>
          </a:p>
          <a:p>
            <a:pPr>
              <a:lnSpc>
                <a:spcPts val="1400"/>
              </a:lnSpc>
            </a:pPr>
            <a:endParaRPr b="0" lang="en-GB" sz="1400" spc="-1" strike="noStrike">
              <a:latin typeface="Arial"/>
            </a:endParaRPr>
          </a:p>
          <a:p>
            <a:pPr>
              <a:lnSpc>
                <a:spcPts val="1400"/>
              </a:lnSpc>
            </a:pPr>
            <a:endParaRPr b="0" lang="en-GB" sz="1400" spc="-1" strike="noStrike">
              <a:latin typeface="Arial"/>
            </a:endParaRPr>
          </a:p>
        </p:txBody>
      </p:sp>
      <p:sp>
        <p:nvSpPr>
          <p:cNvPr id="1514" name="CustomShape 6"/>
          <p:cNvSpPr/>
          <p:nvPr/>
        </p:nvSpPr>
        <p:spPr>
          <a:xfrm>
            <a:off x="4953240" y="5409360"/>
            <a:ext cx="3572280" cy="615240"/>
          </a:xfrm>
          <a:prstGeom prst="rect">
            <a:avLst/>
          </a:prstGeom>
          <a:solidFill>
            <a:schemeClr val="bg1">
              <a:lumMod val="85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1 2 3 4 6 7 8 9 10</a:t>
            </a:r>
            <a:endParaRPr b="0" lang="en-GB" sz="1600" spc="-1" strike="noStrike">
              <a:latin typeface="Arial"/>
            </a:endParaRPr>
          </a:p>
          <a:p>
            <a:pPr>
              <a:lnSpc>
                <a:spcPct val="100000"/>
              </a:lnSpc>
            </a:pPr>
            <a:endParaRPr b="0" lang="en-GB" sz="1600" spc="-1" strike="noStrike">
              <a:latin typeface="Arial"/>
            </a:endParaRPr>
          </a:p>
        </p:txBody>
      </p:sp>
      <p:sp>
        <p:nvSpPr>
          <p:cNvPr id="1515" name="CustomShape 7"/>
          <p:cNvSpPr/>
          <p:nvPr/>
        </p:nvSpPr>
        <p:spPr>
          <a:xfrm>
            <a:off x="3395520" y="5563440"/>
            <a:ext cx="1713960" cy="332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Screen output?</a:t>
            </a:r>
            <a:endParaRPr b="0" lang="en-GB" sz="1600" spc="-1" strike="noStrike">
              <a:latin typeface="Arial"/>
            </a:endParaRPr>
          </a:p>
        </p:txBody>
      </p:sp>
      <p:sp>
        <p:nvSpPr>
          <p:cNvPr id="1516" name="CustomShape 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661B939-33F3-405A-8F41-FE0D3CEE5E9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59" dur="indefinite" restart="never" nodeType="tmRoot">
          <p:childTnLst>
            <p:seq>
              <p:cTn id="1660" dur="indefinite" nodeType="mainSeq">
                <p:childTnLst>
                  <p:par>
                    <p:cTn id="1661" fill="hold">
                      <p:stCondLst>
                        <p:cond delay="indefinite"/>
                      </p:stCondLst>
                      <p:childTnLst>
                        <p:par>
                          <p:cTn id="1662" fill="hold">
                            <p:stCondLst>
                              <p:cond delay="0"/>
                            </p:stCondLst>
                            <p:childTnLst>
                              <p:par>
                                <p:cTn id="1663" nodeType="clickEffect" fill="hold" presetClass="entr" presetID="1">
                                  <p:stCondLst>
                                    <p:cond delay="0"/>
                                  </p:stCondLst>
                                  <p:childTnLst>
                                    <p:set>
                                      <p:cBhvr>
                                        <p:cTn id="1664" dur="1" fill="hold">
                                          <p:stCondLst>
                                            <p:cond delay="0"/>
                                          </p:stCondLst>
                                        </p:cTn>
                                        <p:tgtEl>
                                          <p:spTgt spid="1511"/>
                                        </p:tgtEl>
                                        <p:attrNameLst>
                                          <p:attrName>style.visibility</p:attrName>
                                        </p:attrNameLst>
                                      </p:cBhvr>
                                      <p:to>
                                        <p:strVal val="visible"/>
                                      </p:to>
                                    </p:set>
                                  </p:childTnLst>
                                </p:cTn>
                              </p:par>
                            </p:childTnLst>
                          </p:cTn>
                        </p:par>
                      </p:childTnLst>
                    </p:cTn>
                  </p:par>
                  <p:par>
                    <p:cTn id="1665" fill="hold">
                      <p:stCondLst>
                        <p:cond delay="indefinite"/>
                      </p:stCondLst>
                      <p:childTnLst>
                        <p:par>
                          <p:cTn id="1666" fill="hold">
                            <p:stCondLst>
                              <p:cond delay="0"/>
                            </p:stCondLst>
                            <p:childTnLst>
                              <p:par>
                                <p:cTn id="1667" nodeType="clickEffect" fill="hold" presetClass="entr" presetID="1">
                                  <p:stCondLst>
                                    <p:cond delay="0"/>
                                  </p:stCondLst>
                                  <p:childTnLst>
                                    <p:set>
                                      <p:cBhvr>
                                        <p:cTn id="1668" dur="1" fill="hold">
                                          <p:stCondLst>
                                            <p:cond delay="0"/>
                                          </p:stCondLst>
                                        </p:cTn>
                                        <p:tgtEl>
                                          <p:spTgt spid="151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Compiling and Execution</a:t>
            </a:r>
            <a:endParaRPr b="0" lang="en-GB" sz="4400" spc="-1" strike="noStrike">
              <a:latin typeface="Arial"/>
            </a:endParaRPr>
          </a:p>
        </p:txBody>
      </p:sp>
      <p:sp>
        <p:nvSpPr>
          <p:cNvPr id="172" name="CustomShape 2"/>
          <p:cNvSpPr/>
          <p:nvPr/>
        </p:nvSpPr>
        <p:spPr>
          <a:xfrm>
            <a:off x="457200" y="1600200"/>
            <a:ext cx="6497640" cy="4982400"/>
          </a:xfrm>
          <a:prstGeom prst="rect">
            <a:avLst/>
          </a:prstGeom>
          <a:noFill/>
          <a:ln>
            <a:noFill/>
          </a:ln>
        </p:spPr>
        <p:style>
          <a:lnRef idx="0"/>
          <a:fillRef idx="0"/>
          <a:effectRef idx="0"/>
          <a:fontRef idx="minor"/>
        </p:style>
        <p:txBody>
          <a:bodyPr lIns="90000" rIns="90000" tIns="45000" bIns="45000">
            <a:normAutofit/>
          </a:bodyPr>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You should get a compilation error.</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Take a look at the error message.</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It says “</a:t>
            </a:r>
            <a:r>
              <a:rPr b="0" lang="en-GB" sz="2000" spc="-1" strike="noStrike">
                <a:solidFill>
                  <a:srgbClr val="e46c0a"/>
                </a:solidFill>
                <a:latin typeface="Calibri Light"/>
                <a:ea typeface="Calibri Light"/>
              </a:rPr>
              <a:t>hello.cpp:6:2:</a:t>
            </a:r>
            <a:r>
              <a:rPr b="0" lang="en-GB" sz="2000" spc="-1" strike="noStrike">
                <a:solidFill>
                  <a:srgbClr val="000000"/>
                </a:solidFill>
                <a:latin typeface="Calibri Light"/>
                <a:ea typeface="Calibri Light"/>
              </a:rPr>
              <a:t>”, so the error is </a:t>
            </a:r>
            <a:br/>
            <a:r>
              <a:rPr b="0" lang="en-GB" sz="2000" spc="-1" strike="noStrike">
                <a:solidFill>
                  <a:srgbClr val="000000"/>
                </a:solidFill>
                <a:latin typeface="Calibri Light"/>
                <a:ea typeface="Calibri Light"/>
              </a:rPr>
              <a:t>around line 6.</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Read further and it says “</a:t>
            </a:r>
            <a:r>
              <a:rPr b="0" lang="en-GB" sz="2000" spc="-1" strike="noStrike">
                <a:solidFill>
                  <a:srgbClr val="e46c0a"/>
                </a:solidFill>
                <a:latin typeface="Calibri Light"/>
                <a:ea typeface="Calibri Light"/>
              </a:rPr>
              <a:t>expected ‘;’</a:t>
            </a:r>
            <a:r>
              <a:rPr b="0" lang="en-GB" sz="2000" spc="-1" strike="noStrike">
                <a:solidFill>
                  <a:srgbClr val="000000"/>
                </a:solidFill>
                <a:latin typeface="Calibri Light"/>
                <a:ea typeface="Calibri Light"/>
              </a:rPr>
              <a:t>”, so you probably know that is about a missing ‘;’</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Now fix the error in the program and compile &amp; run again.</a:t>
            </a: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r>
              <a:rPr b="0" lang="en-GB" sz="2000" spc="-1" strike="noStrike">
                <a:solidFill>
                  <a:srgbClr val="000000"/>
                </a:solidFill>
                <a:latin typeface="Calibri Light"/>
                <a:ea typeface="Calibri Light"/>
              </a:rPr>
              <a:t>Note: Sometimes the error message is not as “understandable” and “helpful” as this one.  We’ll have some hints for you about debugging a C/C++ program.</a:t>
            </a:r>
            <a:endParaRPr b="0" lang="en-GB" sz="2000" spc="-1" strike="noStrike">
              <a:latin typeface="Arial"/>
            </a:endParaRPr>
          </a:p>
          <a:p>
            <a:pPr>
              <a:lnSpc>
                <a:spcPct val="100000"/>
              </a:lnSpc>
              <a:spcBef>
                <a:spcPts val="400"/>
              </a:spcBef>
            </a:pPr>
            <a:br/>
            <a:endParaRPr b="0" lang="en-GB" sz="2000" spc="-1" strike="noStrike">
              <a:latin typeface="Arial"/>
            </a:endParaRPr>
          </a:p>
        </p:txBody>
      </p:sp>
      <p:sp>
        <p:nvSpPr>
          <p:cNvPr id="17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3A9DFAF-3B95-44D7-B4D7-9E94CB17215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74" name="Picture 4" descr=""/>
          <p:cNvPicPr/>
          <p:nvPr/>
        </p:nvPicPr>
        <p:blipFill>
          <a:blip r:embed="rId1"/>
          <a:stretch/>
        </p:blipFill>
        <p:spPr>
          <a:xfrm>
            <a:off x="4931640" y="1600200"/>
            <a:ext cx="4047120" cy="128484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Answer to Quick Exercise 1</a:t>
            </a:r>
            <a:endParaRPr b="0" lang="en-GB" sz="4400" spc="-1" strike="noStrike">
              <a:latin typeface="Arial"/>
            </a:endParaRPr>
          </a:p>
        </p:txBody>
      </p:sp>
      <p:sp>
        <p:nvSpPr>
          <p:cNvPr id="151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complete C++ program that outputs the numbers 1 to 20, one per line, using a </a:t>
            </a:r>
            <a:r>
              <a:rPr b="1" lang="en-GB" sz="2800" spc="-1" strike="noStrike">
                <a:solidFill>
                  <a:srgbClr val="000000"/>
                </a:solidFill>
                <a:latin typeface="Calibri Light"/>
                <a:ea typeface="Calibri Light"/>
              </a:rPr>
              <a:t>while loop</a:t>
            </a:r>
            <a:r>
              <a:rPr b="0" lang="en-GB" sz="2800" spc="-1" strike="noStrike">
                <a:solidFill>
                  <a:srgbClr val="000000"/>
                </a:solidFill>
                <a:latin typeface="Calibri Light"/>
                <a:ea typeface="Calibri Light"/>
              </a:rPr>
              <a:t> </a:t>
            </a:r>
            <a:endParaRPr b="0" lang="en-GB" sz="2800" spc="-1" strike="noStrike">
              <a:latin typeface="Arial"/>
            </a:endParaRPr>
          </a:p>
        </p:txBody>
      </p:sp>
      <p:sp>
        <p:nvSpPr>
          <p:cNvPr id="151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D626C50-63CF-4270-BEA4-46DDE697C3A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520" name="CustomShape 4"/>
          <p:cNvSpPr/>
          <p:nvPr/>
        </p:nvSpPr>
        <p:spPr>
          <a:xfrm>
            <a:off x="457200" y="2748600"/>
            <a:ext cx="3063600" cy="349164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400" spc="-1" strike="noStrike">
                <a:solidFill>
                  <a:srgbClr val="000000"/>
                </a:solidFill>
                <a:latin typeface="Menlo"/>
                <a:ea typeface="Menlo"/>
              </a:rPr>
              <a:t>#include &lt;iostream&gt;</a:t>
            </a:r>
            <a:endParaRPr b="0" lang="en-GB" sz="1400" spc="-1" strike="noStrike">
              <a:latin typeface="Arial"/>
            </a:endParaRPr>
          </a:p>
          <a:p>
            <a:pPr>
              <a:lnSpc>
                <a:spcPts val="18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int main() </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int i = 1, n = 20;</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while (i &lt;= n)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i &lt;&lt; end;</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0;</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a:p>
            <a:pPr>
              <a:lnSpc>
                <a:spcPts val="1800"/>
              </a:lnSpc>
            </a:pPr>
            <a:endParaRPr b="0" lang="en-GB" sz="1400" spc="-1" strike="noStrike">
              <a:latin typeface="Arial"/>
            </a:endParaRPr>
          </a:p>
        </p:txBody>
      </p:sp>
      <p:sp>
        <p:nvSpPr>
          <p:cNvPr id="1521" name="CustomShape 5"/>
          <p:cNvSpPr/>
          <p:nvPr/>
        </p:nvSpPr>
        <p:spPr>
          <a:xfrm>
            <a:off x="3653640" y="3090960"/>
            <a:ext cx="2899080" cy="3491640"/>
          </a:xfrm>
          <a:prstGeom prst="rect">
            <a:avLst/>
          </a:prstGeom>
          <a:solidFill>
            <a:schemeClr val="accent3">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400" spc="-1" strike="noStrike">
                <a:solidFill>
                  <a:srgbClr val="000000"/>
                </a:solidFill>
                <a:latin typeface="Menlo"/>
                <a:ea typeface="Menlo"/>
              </a:rPr>
              <a:t>#include &lt;iostream&gt;</a:t>
            </a:r>
            <a:endParaRPr b="0" lang="en-GB" sz="1400" spc="-1" strike="noStrike">
              <a:latin typeface="Arial"/>
            </a:endParaRPr>
          </a:p>
          <a:p>
            <a:pPr>
              <a:lnSpc>
                <a:spcPts val="18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int main() </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int i = 1, n = 20;</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while (i &lt;= n)</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i++ &lt;&lt; end;</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0;</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a:p>
            <a:pPr>
              <a:lnSpc>
                <a:spcPts val="1800"/>
              </a:lnSpc>
            </a:pPr>
            <a:endParaRPr b="0" lang="en-GB" sz="1400" spc="-1" strike="noStrike">
              <a:latin typeface="Arial"/>
            </a:endParaRPr>
          </a:p>
        </p:txBody>
      </p:sp>
      <p:sp>
        <p:nvSpPr>
          <p:cNvPr id="1522" name="CustomShape 6"/>
          <p:cNvSpPr/>
          <p:nvPr/>
        </p:nvSpPr>
        <p:spPr>
          <a:xfrm>
            <a:off x="4820760" y="2793240"/>
            <a:ext cx="225180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A shorter version</a:t>
            </a:r>
            <a:endParaRPr b="0" lang="en-GB" sz="1800" spc="-1" strike="noStrike">
              <a:latin typeface="Arial"/>
            </a:endParaRPr>
          </a:p>
        </p:txBody>
      </p:sp>
      <p:sp>
        <p:nvSpPr>
          <p:cNvPr id="1523" name="CustomShape 7"/>
          <p:cNvSpPr/>
          <p:nvPr/>
        </p:nvSpPr>
        <p:spPr>
          <a:xfrm>
            <a:off x="6813360" y="4898880"/>
            <a:ext cx="2133000" cy="14090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We can’t use ++i here. Using ++i will output 2 to 21 instead.  Why?  Review how the prefix and postfix operators work here.</a:t>
            </a:r>
            <a:endParaRPr b="0" lang="en-GB" sz="1400" spc="-1" strike="noStrike">
              <a:latin typeface="Arial"/>
            </a:endParaRPr>
          </a:p>
        </p:txBody>
      </p:sp>
      <p:sp>
        <p:nvSpPr>
          <p:cNvPr id="1524" name="CustomShape 8"/>
          <p:cNvSpPr/>
          <p:nvPr/>
        </p:nvSpPr>
        <p:spPr>
          <a:xfrm flipH="1" flipV="1">
            <a:off x="5311800" y="5372280"/>
            <a:ext cx="1500120" cy="196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669" dur="indefinite" restart="never" nodeType="tmRoot">
          <p:childTnLst>
            <p:seq>
              <p:cTn id="1670" dur="indefinite"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Answer to Quick Exercise 2</a:t>
            </a:r>
            <a:endParaRPr b="0" lang="en-GB" sz="4400" spc="-1" strike="noStrike">
              <a:latin typeface="Arial"/>
            </a:endParaRPr>
          </a:p>
        </p:txBody>
      </p:sp>
      <p:sp>
        <p:nvSpPr>
          <p:cNvPr id="152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program that outputs 9 8 7 6 5 4 3 2 1 0 in a single line using a </a:t>
            </a:r>
            <a:r>
              <a:rPr b="1" lang="en-GB" sz="2800" spc="-1" strike="noStrike">
                <a:solidFill>
                  <a:srgbClr val="000000"/>
                </a:solidFill>
                <a:latin typeface="Calibri Light"/>
                <a:ea typeface="Calibri Light"/>
              </a:rPr>
              <a:t>for</a:t>
            </a:r>
            <a:r>
              <a:rPr b="0" lang="en-GB" sz="2800" spc="-1" strike="noStrike">
                <a:solidFill>
                  <a:srgbClr val="000000"/>
                </a:solidFill>
                <a:latin typeface="Calibri Light"/>
                <a:ea typeface="Calibri Light"/>
              </a:rPr>
              <a:t> loop.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52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38D2C9F-3506-4020-866F-C20AC0DEF11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528" name="CustomShape 4"/>
          <p:cNvSpPr/>
          <p:nvPr/>
        </p:nvSpPr>
        <p:spPr>
          <a:xfrm>
            <a:off x="820080" y="2716560"/>
            <a:ext cx="3063600" cy="349164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400" spc="-1" strike="noStrike">
                <a:solidFill>
                  <a:srgbClr val="000000"/>
                </a:solidFill>
                <a:latin typeface="Menlo"/>
                <a:ea typeface="Menlo"/>
              </a:rPr>
              <a:t>#include &lt;iostream&gt; </a:t>
            </a:r>
            <a:endParaRPr b="0" lang="en-GB" sz="1400" spc="-1" strike="noStrike">
              <a:latin typeface="Arial"/>
            </a:endParaRPr>
          </a:p>
          <a:p>
            <a:pPr>
              <a:lnSpc>
                <a:spcPts val="18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ts val="1800"/>
              </a:lnSpc>
            </a:pPr>
            <a:r>
              <a:rPr b="0" lang="en-GB" sz="1400" spc="-1" strike="noStrike">
                <a:solidFill>
                  <a:srgbClr val="000000"/>
                </a:solidFill>
                <a:latin typeface="Menlo"/>
                <a:ea typeface="Menlo"/>
              </a:rPr>
              <a:t> </a:t>
            </a:r>
            <a:endParaRPr b="0" lang="en-GB" sz="1400" spc="-1" strike="noStrike">
              <a:latin typeface="Arial"/>
            </a:endParaRPr>
          </a:p>
          <a:p>
            <a:pPr>
              <a:lnSpc>
                <a:spcPts val="1800"/>
              </a:lnSpc>
            </a:pPr>
            <a:r>
              <a:rPr b="0" lang="en-GB" sz="1400" spc="-1" strike="noStrike">
                <a:solidFill>
                  <a:srgbClr val="000000"/>
                </a:solidFill>
                <a:latin typeface="Menlo"/>
                <a:ea typeface="Menlo"/>
              </a:rPr>
              <a:t>int main()</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int i;</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for (i = 9; i &gt;= 0; --i)</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i &lt;&lt; ‘ ‘;</a:t>
            </a:r>
            <a:endParaRPr b="0" lang="en-GB" sz="1400" spc="-1" strike="noStrike">
              <a:latin typeface="Arial"/>
            </a:endParaRPr>
          </a:p>
          <a:p>
            <a:pPr>
              <a:lnSpc>
                <a:spcPts val="1800"/>
              </a:lnSpc>
            </a:pP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0; </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p:txBody>
      </p:sp>
      <p:sp>
        <p:nvSpPr>
          <p:cNvPr id="1529" name="CustomShape 5"/>
          <p:cNvSpPr/>
          <p:nvPr/>
        </p:nvSpPr>
        <p:spPr>
          <a:xfrm>
            <a:off x="3821040" y="4995360"/>
            <a:ext cx="5223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Try to repeat this exercise with a while loop.</a:t>
            </a:r>
            <a:endParaRPr b="0" lang="en-GB" sz="1800" spc="-1" strike="noStrike">
              <a:latin typeface="Arial"/>
            </a:endParaRPr>
          </a:p>
        </p:txBody>
      </p:sp>
    </p:spTree>
  </p:cSld>
  <p:timing>
    <p:tnLst>
      <p:par>
        <p:cTn id="1671" dur="indefinite" restart="never" nodeType="tmRoot">
          <p:childTnLst>
            <p:seq>
              <p:cTn id="1672" dur="indefinite"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Answer to Quick Exercise 3</a:t>
            </a:r>
            <a:endParaRPr b="0" lang="en-GB" sz="4400" spc="-1" strike="noStrike">
              <a:latin typeface="Arial"/>
            </a:endParaRPr>
          </a:p>
        </p:txBody>
      </p:sp>
      <p:sp>
        <p:nvSpPr>
          <p:cNvPr id="153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program that calculates and outputs the sum of odd numbers between 1 and 20 using a </a:t>
            </a:r>
            <a:r>
              <a:rPr b="1" lang="en-GB" sz="2800" spc="-1" strike="noStrike">
                <a:solidFill>
                  <a:srgbClr val="000000"/>
                </a:solidFill>
                <a:latin typeface="Calibri Light"/>
                <a:ea typeface="Calibri Light"/>
              </a:rPr>
              <a:t>for</a:t>
            </a:r>
            <a:r>
              <a:rPr b="0" lang="en-GB" sz="2800" spc="-1" strike="noStrike">
                <a:solidFill>
                  <a:srgbClr val="000000"/>
                </a:solidFill>
                <a:latin typeface="Calibri Light"/>
                <a:ea typeface="Calibri Light"/>
              </a:rPr>
              <a:t> loop.</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53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DF4F761-6D9F-4819-A740-B27529841D8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533" name="CustomShape 4"/>
          <p:cNvSpPr/>
          <p:nvPr/>
        </p:nvSpPr>
        <p:spPr>
          <a:xfrm>
            <a:off x="801360" y="2716560"/>
            <a:ext cx="3273120" cy="3491640"/>
          </a:xfrm>
          <a:prstGeom prst="rect">
            <a:avLst/>
          </a:prstGeom>
          <a:solidFill>
            <a:schemeClr val="tx2">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400" spc="-1" strike="noStrike">
                <a:solidFill>
                  <a:srgbClr val="000000"/>
                </a:solidFill>
                <a:latin typeface="Menlo"/>
                <a:ea typeface="Menlo"/>
              </a:rPr>
              <a:t>#include &lt;iostream&gt; </a:t>
            </a:r>
            <a:endParaRPr b="0" lang="en-GB" sz="1400" spc="-1" strike="noStrike">
              <a:latin typeface="Arial"/>
            </a:endParaRPr>
          </a:p>
          <a:p>
            <a:pPr>
              <a:lnSpc>
                <a:spcPts val="1800"/>
              </a:lnSpc>
            </a:pPr>
            <a:r>
              <a:rPr b="0" lang="en-GB" sz="1400" spc="-1" strike="noStrike">
                <a:solidFill>
                  <a:srgbClr val="000000"/>
                </a:solidFill>
                <a:latin typeface="Menlo"/>
                <a:ea typeface="Menlo"/>
              </a:rPr>
              <a:t>using namespace std;</a:t>
            </a:r>
            <a:endParaRPr b="0" lang="en-GB" sz="1400" spc="-1" strike="noStrike">
              <a:latin typeface="Arial"/>
            </a:endParaRPr>
          </a:p>
          <a:p>
            <a:pPr>
              <a:lnSpc>
                <a:spcPts val="1800"/>
              </a:lnSpc>
            </a:pPr>
            <a:r>
              <a:rPr b="0" lang="en-GB" sz="1400" spc="-1" strike="noStrike">
                <a:solidFill>
                  <a:srgbClr val="000000"/>
                </a:solidFill>
                <a:latin typeface="Menlo"/>
                <a:ea typeface="Menlo"/>
              </a:rPr>
              <a:t>int main()</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int i, sum = 0;</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for (i = 1; i &lt;= 20; ++i)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if (i % 2 == 1) {</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sum += i;</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sum &lt;&lt; endl;</a:t>
            </a:r>
            <a:endParaRPr b="0" lang="en-GB" sz="1400" spc="-1" strike="noStrike">
              <a:latin typeface="Arial"/>
            </a:endParaRPr>
          </a:p>
          <a:p>
            <a:pPr>
              <a:lnSpc>
                <a:spcPts val="18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return 0;</a:t>
            </a:r>
            <a:endParaRPr b="0" lang="en-GB" sz="1400" spc="-1" strike="noStrike">
              <a:latin typeface="Arial"/>
            </a:endParaRPr>
          </a:p>
          <a:p>
            <a:pPr>
              <a:lnSpc>
                <a:spcPts val="1800"/>
              </a:lnSpc>
            </a:pPr>
            <a:r>
              <a:rPr b="0" lang="en-GB" sz="1400" spc="-1" strike="noStrike">
                <a:solidFill>
                  <a:srgbClr val="000000"/>
                </a:solidFill>
                <a:latin typeface="Menlo"/>
                <a:ea typeface="Menlo"/>
              </a:rPr>
              <a:t>}</a:t>
            </a:r>
            <a:endParaRPr b="0" lang="en-GB" sz="1400" spc="-1" strike="noStrike">
              <a:latin typeface="Arial"/>
            </a:endParaRPr>
          </a:p>
        </p:txBody>
      </p:sp>
    </p:spTree>
  </p:cSld>
  <p:timing>
    <p:tnLst>
      <p:par>
        <p:cTn id="1673" dur="indefinite" restart="never" nodeType="tmRoot">
          <p:childTnLst>
            <p:seq>
              <p:cTn id="1674" dur="indefinite"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4"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SELF-REVIEW Problems</a:t>
            </a:r>
            <a:endParaRPr b="0" lang="en-GB" sz="4000" spc="-1" strike="noStrike">
              <a:latin typeface="Arial"/>
            </a:endParaRPr>
          </a:p>
        </p:txBody>
      </p:sp>
      <p:sp>
        <p:nvSpPr>
          <p:cNvPr id="1535"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normAutofit/>
          </a:bodyPr>
          <a:p>
            <a:pPr>
              <a:lnSpc>
                <a:spcPct val="100000"/>
              </a:lnSpc>
              <a:spcBef>
                <a:spcPts val="281"/>
              </a:spcBef>
            </a:pPr>
            <a:r>
              <a:rPr b="0" lang="en-GB" sz="1400" spc="-1" strike="noStrike">
                <a:solidFill>
                  <a:srgbClr val="8b8b8b"/>
                </a:solidFill>
                <a:latin typeface="Calibri Light"/>
                <a:ea typeface="Calibri Light"/>
              </a:rPr>
              <a:t>You should attempt all these problems and make sure that you can tackle them; if not, you should seek help from the teaching team.</a:t>
            </a:r>
            <a:endParaRPr b="0" lang="en-GB" sz="1400" spc="-1" strike="noStrike">
              <a:latin typeface="Arial"/>
            </a:endParaRPr>
          </a:p>
        </p:txBody>
      </p:sp>
      <p:sp>
        <p:nvSpPr>
          <p:cNvPr id="153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1DD6CBA-2612-4E02-BFA8-2AF181362E2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75" dur="indefinite" restart="never" nodeType="tmRoot">
          <p:childTnLst>
            <p:seq>
              <p:cTn id="1676" dur="indefinite"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1</a:t>
            </a:r>
            <a:endParaRPr b="0" lang="en-GB" sz="4400" spc="-1" strike="noStrike">
              <a:latin typeface="Arial"/>
            </a:endParaRPr>
          </a:p>
        </p:txBody>
      </p:sp>
      <p:sp>
        <p:nvSpPr>
          <p:cNvPr id="153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r>
              <a:rPr b="0" lang="en-GB" sz="2800" spc="-1" strike="noStrike">
                <a:solidFill>
                  <a:srgbClr val="000000"/>
                </a:solidFill>
                <a:latin typeface="Calibri Light"/>
                <a:ea typeface="DengXian"/>
              </a:rPr>
              <a:t>Write a program that prints HI in large block letters inside a border of *. The output should appear as follows:</a:t>
            </a:r>
            <a:endParaRPr b="0" lang="en-GB" sz="2800" spc="-1" strike="noStrike">
              <a:latin typeface="Arial"/>
            </a:endParaRPr>
          </a:p>
          <a:p>
            <a:pPr>
              <a:lnSpc>
                <a:spcPct val="100000"/>
              </a:lnSpc>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53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D303BCB-A27E-493D-890D-C1684AAF82F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540" name="Picture 2" descr=""/>
          <p:cNvPicPr/>
          <p:nvPr/>
        </p:nvPicPr>
        <p:blipFill>
          <a:blip r:embed="rId1"/>
          <a:stretch/>
        </p:blipFill>
        <p:spPr>
          <a:xfrm>
            <a:off x="3352680" y="3168720"/>
            <a:ext cx="1691640" cy="1926360"/>
          </a:xfrm>
          <a:prstGeom prst="rect">
            <a:avLst/>
          </a:prstGeom>
          <a:ln>
            <a:noFill/>
          </a:ln>
        </p:spPr>
      </p:pic>
      <p:sp>
        <p:nvSpPr>
          <p:cNvPr id="1541" name="CustomShape 4"/>
          <p:cNvSpPr/>
          <p:nvPr/>
        </p:nvSpPr>
        <p:spPr>
          <a:xfrm>
            <a:off x="0" y="2384280"/>
            <a:ext cx="9143280" cy="360"/>
          </a:xfrm>
          <a:prstGeom prst="rect">
            <a:avLst/>
          </a:prstGeom>
          <a:noFill/>
          <a:ln>
            <a:noFill/>
          </a:ln>
        </p:spPr>
        <p:style>
          <a:lnRef idx="0"/>
          <a:fillRef idx="0"/>
          <a:effectRef idx="0"/>
          <a:fontRef idx="minor"/>
        </p:style>
      </p:sp>
    </p:spTree>
  </p:cSld>
  <p:timing>
    <p:tnLst>
      <p:par>
        <p:cTn id="1677" dur="indefinite" restart="never" nodeType="tmRoot">
          <p:childTnLst>
            <p:seq>
              <p:cTn id="1678" dur="indefinite"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2</a:t>
            </a:r>
            <a:endParaRPr b="0" lang="en-GB" sz="4400" spc="-1" strike="noStrike">
              <a:latin typeface="Arial"/>
            </a:endParaRPr>
          </a:p>
        </p:txBody>
      </p:sp>
      <p:sp>
        <p:nvSpPr>
          <p:cNvPr id="154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The following program is supposed to print out </a:t>
            </a:r>
            <a:br/>
            <a:r>
              <a:rPr b="0" lang="en-GB" sz="2800" spc="-1" strike="noStrike">
                <a:solidFill>
                  <a:srgbClr val="000000"/>
                </a:solidFill>
                <a:latin typeface="Calibri Light"/>
                <a:ea typeface="Calibri Light"/>
              </a:rPr>
              <a:t>6 + 6 = 12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Unfortunately, it doesn’t. Can you fix the problem?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54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76B1025-294D-456B-97E7-7E031411AC7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545" name="Picture 5" descr=""/>
          <p:cNvPicPr/>
          <p:nvPr/>
        </p:nvPicPr>
        <p:blipFill>
          <a:blip r:embed="rId1"/>
          <a:srcRect l="0" t="17673" r="0" b="11546"/>
          <a:stretch/>
        </p:blipFill>
        <p:spPr>
          <a:xfrm>
            <a:off x="1617480" y="4176000"/>
            <a:ext cx="5582160" cy="1785960"/>
          </a:xfrm>
          <a:prstGeom prst="rect">
            <a:avLst/>
          </a:prstGeom>
          <a:ln>
            <a:noFill/>
          </a:ln>
        </p:spPr>
      </p:pic>
    </p:spTree>
  </p:cSld>
  <p:timing>
    <p:tnLst>
      <p:par>
        <p:cTn id="1679" dur="indefinite" restart="never" nodeType="tmRoot">
          <p:childTnLst>
            <p:seq>
              <p:cTn id="1680" dur="indefinite"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3</a:t>
            </a:r>
            <a:endParaRPr b="0" lang="en-GB" sz="4400" spc="-1" strike="noStrike">
              <a:latin typeface="Arial"/>
            </a:endParaRPr>
          </a:p>
        </p:txBody>
      </p:sp>
      <p:sp>
        <p:nvSpPr>
          <p:cNvPr id="154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The following C++ program reads in an integer (int) and then output it to screen.</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Can you make change to the program so that it reads in two integers, and output both their sum and their product?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54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55980BC-72FC-426E-97F9-51248997511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549" name="Picture 4" descr=""/>
          <p:cNvPicPr/>
          <p:nvPr/>
        </p:nvPicPr>
        <p:blipFill>
          <a:blip r:embed="rId1"/>
          <a:srcRect l="0" t="17041" r="0" b="10485"/>
          <a:stretch/>
        </p:blipFill>
        <p:spPr>
          <a:xfrm>
            <a:off x="2093040" y="4119120"/>
            <a:ext cx="5341680" cy="1752480"/>
          </a:xfrm>
          <a:prstGeom prst="rect">
            <a:avLst/>
          </a:prstGeom>
          <a:ln>
            <a:noFill/>
          </a:ln>
        </p:spPr>
      </p:pic>
    </p:spTree>
  </p:cSld>
  <p:timing>
    <p:tnLst>
      <p:par>
        <p:cTn id="1681" dur="indefinite" restart="never" nodeType="tmRoot">
          <p:childTnLst>
            <p:seq>
              <p:cTn id="1682" dur="indefinite"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4</a:t>
            </a:r>
            <a:endParaRPr b="0" lang="en-GB" sz="4400" spc="-1" strike="noStrike">
              <a:latin typeface="Arial"/>
            </a:endParaRPr>
          </a:p>
        </p:txBody>
      </p:sp>
      <p:sp>
        <p:nvSpPr>
          <p:cNvPr id="155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complete C++ program that reads two integers into two int variables a and b, and outputs both the quotient and the remainder when a is divided by b. For example, if a = 10 and b = 3, then the output should be as follows. </a:t>
            </a:r>
            <a:endParaRPr b="0" lang="en-GB" sz="2800" spc="-1" strike="noStrike">
              <a:latin typeface="Arial"/>
            </a:endParaRPr>
          </a:p>
        </p:txBody>
      </p:sp>
      <p:sp>
        <p:nvSpPr>
          <p:cNvPr id="155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919DF8C-3931-4CA1-BC86-59C5BD88C00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553" name="Picture 4" descr=""/>
          <p:cNvPicPr/>
          <p:nvPr/>
        </p:nvPicPr>
        <p:blipFill>
          <a:blip r:embed="rId1"/>
          <a:stretch/>
        </p:blipFill>
        <p:spPr>
          <a:xfrm>
            <a:off x="2378160" y="4285080"/>
            <a:ext cx="4523760" cy="395280"/>
          </a:xfrm>
          <a:prstGeom prst="rect">
            <a:avLst/>
          </a:prstGeom>
          <a:ln>
            <a:noFill/>
          </a:ln>
        </p:spPr>
      </p:pic>
    </p:spTree>
  </p:cSld>
  <p:timing>
    <p:tnLst>
      <p:par>
        <p:cTn id="1683" dur="indefinite" restart="never" nodeType="tmRoot">
          <p:childTnLst>
            <p:seq>
              <p:cTn id="1684" dur="indefinite"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Problem 5</a:t>
            </a:r>
            <a:endParaRPr b="0" lang="en-GB" sz="4400" spc="-1" strike="noStrike">
              <a:latin typeface="Arial"/>
            </a:endParaRPr>
          </a:p>
        </p:txBody>
      </p:sp>
      <p:sp>
        <p:nvSpPr>
          <p:cNvPr id="155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What are the problems in the following program? </a:t>
            </a:r>
            <a:br/>
            <a:r>
              <a:rPr b="0" lang="en-GB" sz="2800" spc="-1" strike="noStrike">
                <a:solidFill>
                  <a:srgbClr val="000000"/>
                </a:solidFill>
                <a:latin typeface="Calibri Light"/>
                <a:ea typeface="Calibri Light"/>
              </a:rPr>
              <a:t>Can you fix them? (hint:  first guess what this program wants to achieve)</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55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CB8101D-BC58-4085-BD4E-2D7AA459F37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557" name="Picture 4" descr=""/>
          <p:cNvPicPr/>
          <p:nvPr/>
        </p:nvPicPr>
        <p:blipFill>
          <a:blip r:embed="rId1"/>
          <a:srcRect l="0" t="7469" r="0" b="8513"/>
          <a:stretch/>
        </p:blipFill>
        <p:spPr>
          <a:xfrm>
            <a:off x="1987920" y="3477240"/>
            <a:ext cx="5631480" cy="3866760"/>
          </a:xfrm>
          <a:prstGeom prst="rect">
            <a:avLst/>
          </a:prstGeom>
          <a:ln>
            <a:noFill/>
          </a:ln>
        </p:spPr>
      </p:pic>
    </p:spTree>
  </p:cSld>
  <p:timing>
    <p:tnLst>
      <p:par>
        <p:cTn id="1685" dur="indefinite" restart="never" nodeType="tmRoot">
          <p:childTnLst>
            <p:seq>
              <p:cTn id="1686" dur="indefinite"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8"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CHALLENGES</a:t>
            </a:r>
            <a:endParaRPr b="0" lang="en-GB" sz="4000" spc="-1" strike="noStrike">
              <a:latin typeface="Arial"/>
            </a:endParaRPr>
          </a:p>
        </p:txBody>
      </p:sp>
      <p:sp>
        <p:nvSpPr>
          <p:cNvPr id="1559"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normAutofit/>
          </a:bodyPr>
          <a:p>
            <a:pPr>
              <a:lnSpc>
                <a:spcPct val="100000"/>
              </a:lnSpc>
              <a:spcBef>
                <a:spcPts val="281"/>
              </a:spcBef>
            </a:pPr>
            <a:r>
              <a:rPr b="0" lang="en-GB" sz="1400" spc="-1" strike="noStrike">
                <a:solidFill>
                  <a:srgbClr val="8b8b8b"/>
                </a:solidFill>
                <a:latin typeface="Calibri Light"/>
                <a:ea typeface="Calibri Light"/>
              </a:rPr>
              <a:t>Optional.  </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For those who would like to challenge yourselves.</a:t>
            </a:r>
            <a:br/>
            <a:r>
              <a:rPr b="0" lang="en-GB" sz="1400" spc="-1" strike="noStrike">
                <a:solidFill>
                  <a:srgbClr val="8b8b8b"/>
                </a:solidFill>
                <a:latin typeface="Calibri Light"/>
                <a:ea typeface="Calibri Light"/>
              </a:rPr>
              <a:t>Even for those of you who are beginners in C++ programming, it’s highly recommended for you to take a look at these problems and try to tackle them as well.</a:t>
            </a:r>
            <a:endParaRPr b="0" lang="en-GB" sz="1400" spc="-1" strike="noStrike">
              <a:latin typeface="Arial"/>
            </a:endParaRPr>
          </a:p>
          <a:p>
            <a:pPr>
              <a:lnSpc>
                <a:spcPct val="100000"/>
              </a:lnSpc>
              <a:spcBef>
                <a:spcPts val="281"/>
              </a:spcBef>
            </a:pPr>
            <a:r>
              <a:rPr b="0" lang="en-GB" sz="1400" spc="-1" strike="noStrike">
                <a:solidFill>
                  <a:srgbClr val="8b8b8b"/>
                </a:solidFill>
                <a:latin typeface="Calibri Light"/>
                <a:ea typeface="Calibri Light"/>
              </a:rPr>
              <a:t>You are welcome to discuss these problems in the Moodle forum.</a:t>
            </a:r>
            <a:endParaRPr b="0" lang="en-GB" sz="1400" spc="-1" strike="noStrike">
              <a:latin typeface="Arial"/>
            </a:endParaRPr>
          </a:p>
        </p:txBody>
      </p:sp>
      <p:sp>
        <p:nvSpPr>
          <p:cNvPr id="156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287154D-C828-4C28-84E2-5653EA375EB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87" dur="indefinite" restart="never" nodeType="tmRoot">
          <p:childTnLst>
            <p:seq>
              <p:cTn id="168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Compiling and Execution</a:t>
            </a:r>
            <a:endParaRPr b="0" lang="en-GB" sz="4400" spc="-1" strike="noStrike">
              <a:latin typeface="Arial"/>
            </a:endParaRPr>
          </a:p>
        </p:txBody>
      </p:sp>
      <p:sp>
        <p:nvSpPr>
          <p:cNvPr id="176" name="CustomShape 2"/>
          <p:cNvSpPr/>
          <p:nvPr/>
        </p:nvSpPr>
        <p:spPr>
          <a:xfrm>
            <a:off x="457200" y="1417680"/>
            <a:ext cx="8618760" cy="51649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With command line: </a:t>
            </a:r>
            <a:endParaRPr b="0" lang="en-GB" sz="2000" spc="-1" strike="noStrike">
              <a:latin typeface="Arial"/>
            </a:endParaRPr>
          </a:p>
          <a:p>
            <a:pPr>
              <a:lnSpc>
                <a:spcPct val="100000"/>
              </a:lnSpc>
              <a:spcBef>
                <a:spcPts val="400"/>
              </a:spcBef>
            </a:pPr>
            <a:r>
              <a:rPr b="0" lang="en-GB" sz="2000" spc="-1" strike="noStrike">
                <a:solidFill>
                  <a:srgbClr val="000000"/>
                </a:solidFill>
                <a:latin typeface="Calibri Light"/>
                <a:ea typeface="Calibri Light"/>
              </a:rPr>
              <a:t>Sometimes you don’t have a nice GUI environment to work with, and you will have to rely on command line (via the terminal) for compiling and executing your program.  </a:t>
            </a:r>
            <a:endParaRPr b="0" lang="en-GB" sz="2000" spc="-1" strike="noStrike">
              <a:latin typeface="Arial"/>
            </a:endParaRPr>
          </a:p>
          <a:p>
            <a:pPr>
              <a:lnSpc>
                <a:spcPct val="100000"/>
              </a:lnSpc>
              <a:spcBef>
                <a:spcPts val="400"/>
              </a:spcBef>
            </a:pPr>
            <a:r>
              <a:rPr b="0" lang="en-GB" sz="2000" spc="-1" strike="noStrike">
                <a:solidFill>
                  <a:srgbClr val="000000"/>
                </a:solidFill>
                <a:latin typeface="Calibri Light"/>
                <a:ea typeface="Calibri Light"/>
              </a:rPr>
              <a:t>Now, suppose you already have hello.cpp in </a:t>
            </a:r>
            <a:br/>
            <a:r>
              <a:rPr b="0" lang="en-GB" sz="2000" spc="-1" strike="noStrike">
                <a:solidFill>
                  <a:srgbClr val="000000"/>
                </a:solidFill>
                <a:latin typeface="Calibri Light"/>
                <a:ea typeface="Calibri Light"/>
              </a:rPr>
              <a:t>your current working directory.</a:t>
            </a:r>
            <a:endParaRPr b="0" lang="en-GB" sz="2000" spc="-1" strike="noStrike">
              <a:latin typeface="Arial"/>
            </a:endParaRPr>
          </a:p>
          <a:p>
            <a:pPr>
              <a:lnSpc>
                <a:spcPct val="100000"/>
              </a:lnSpc>
              <a:spcBef>
                <a:spcPts val="400"/>
              </a:spcBef>
            </a:pP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Use this command line to compile hello.cpp:</a:t>
            </a:r>
            <a:br/>
            <a:r>
              <a:rPr b="0" lang="en-GB" sz="1600" spc="-1" strike="noStrike">
                <a:solidFill>
                  <a:srgbClr val="000000"/>
                </a:solidFill>
                <a:latin typeface="Menlo"/>
                <a:ea typeface="Menlo"/>
              </a:rPr>
              <a:t>g++ -pedantic-errors -std=c++11 hello.cpp -o hello</a:t>
            </a:r>
            <a:endParaRPr b="0" lang="en-GB" sz="16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If the compilation is successful, you should find another file “hello” in the working directory.</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Run the executable “hello” by typing “./hello” at the prompt</a:t>
            </a: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endParaRPr b="0" lang="en-GB" sz="2000" spc="-1" strike="noStrike">
              <a:latin typeface="Arial"/>
            </a:endParaRPr>
          </a:p>
        </p:txBody>
      </p:sp>
      <p:sp>
        <p:nvSpPr>
          <p:cNvPr id="17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B36F4AE-5773-4BB3-B7C2-F202B29B906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78" name="Picture 4" descr=""/>
          <p:cNvPicPr/>
          <p:nvPr/>
        </p:nvPicPr>
        <p:blipFill>
          <a:blip r:embed="rId1"/>
          <a:stretch/>
        </p:blipFill>
        <p:spPr>
          <a:xfrm>
            <a:off x="5820840" y="2580480"/>
            <a:ext cx="3110400" cy="1419120"/>
          </a:xfrm>
          <a:prstGeom prst="rect">
            <a:avLst/>
          </a:prstGeom>
          <a:ln>
            <a:noFill/>
          </a:ln>
        </p:spPr>
      </p:pic>
      <p:pic>
        <p:nvPicPr>
          <p:cNvPr id="179" name="Picture 8" descr=""/>
          <p:cNvPicPr/>
          <p:nvPr/>
        </p:nvPicPr>
        <p:blipFill>
          <a:blip r:embed="rId2"/>
          <a:stretch/>
        </p:blipFill>
        <p:spPr>
          <a:xfrm>
            <a:off x="1467720" y="5505480"/>
            <a:ext cx="6207480" cy="11462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Challenge 1   </a:t>
            </a:r>
            <a:br/>
            <a:r>
              <a:rPr b="0" lang="en-GB" sz="4400" spc="-1" strike="noStrike">
                <a:solidFill>
                  <a:srgbClr val="000000"/>
                </a:solidFill>
                <a:latin typeface="Avenir Next"/>
                <a:ea typeface="Avenir Next"/>
              </a:rPr>
              <a:t>Modulo operations &amp; overflow</a:t>
            </a:r>
            <a:endParaRPr b="0" lang="en-GB" sz="4400" spc="-1" strike="noStrike">
              <a:latin typeface="Arial"/>
            </a:endParaRPr>
          </a:p>
        </p:txBody>
      </p:sp>
      <p:sp>
        <p:nvSpPr>
          <p:cNvPr id="156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Consider the following line of code:</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r>
              <a:rPr b="1" lang="en-GB" sz="2800" spc="-1" strike="noStrike">
                <a:solidFill>
                  <a:srgbClr val="000000"/>
                </a:solidFill>
                <a:latin typeface="Calibri Light"/>
                <a:ea typeface="Calibri Light"/>
              </a:rPr>
              <a:t>int product = 654321*123456;</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What is the output? Try it in a program. Does it match your expectations?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This unexpected behaviour is called “arithmetic overflow”, which occurs when the size of number is larger than a certain upper-bound. For </a:t>
            </a:r>
            <a:r>
              <a:rPr b="1" lang="en-GB" sz="2800" spc="-1" strike="noStrike">
                <a:solidFill>
                  <a:srgbClr val="000000"/>
                </a:solidFill>
                <a:latin typeface="Calibri Light"/>
                <a:ea typeface="Calibri Light"/>
              </a:rPr>
              <a:t>int</a:t>
            </a:r>
            <a:r>
              <a:rPr b="0" lang="en-GB" sz="2800" spc="-1" strike="noStrike">
                <a:solidFill>
                  <a:srgbClr val="000000"/>
                </a:solidFill>
                <a:latin typeface="Calibri Light"/>
                <a:ea typeface="Calibri Light"/>
              </a:rPr>
              <a:t>, this is 2</a:t>
            </a:r>
            <a:r>
              <a:rPr b="0" lang="en-GB" sz="2800" spc="-1" strike="noStrike" baseline="30000">
                <a:solidFill>
                  <a:srgbClr val="000000"/>
                </a:solidFill>
                <a:latin typeface="Calibri Light"/>
                <a:ea typeface="Calibri Light"/>
              </a:rPr>
              <a:t>32</a:t>
            </a:r>
            <a:r>
              <a:rPr b="0" lang="en-GB" sz="2800" spc="-1" strike="noStrike">
                <a:solidFill>
                  <a:srgbClr val="000000"/>
                </a:solidFill>
                <a:latin typeface="Calibri Light"/>
                <a:ea typeface="Calibri Light"/>
              </a:rPr>
              <a:t> </a:t>
            </a:r>
            <a:r>
              <a:rPr b="0" lang="en-GB" sz="2800" spc="-1" strike="noStrike">
                <a:solidFill>
                  <a:srgbClr val="000000"/>
                </a:solidFill>
                <a:latin typeface="Symbol"/>
                <a:ea typeface="Calibri Light"/>
              </a:rPr>
              <a:t></a:t>
            </a:r>
            <a:r>
              <a:rPr b="0" lang="en-GB" sz="2800" spc="-1" strike="noStrike">
                <a:solidFill>
                  <a:srgbClr val="000000"/>
                </a:solidFill>
                <a:latin typeface="Calibri Light"/>
                <a:ea typeface="Calibri Light"/>
              </a:rPr>
              <a:t> 1 ≈ 2 * 10</a:t>
            </a:r>
            <a:r>
              <a:rPr b="0" lang="en-GB" sz="2800" spc="-1" strike="noStrike" baseline="30000">
                <a:solidFill>
                  <a:srgbClr val="000000"/>
                </a:solidFill>
                <a:latin typeface="Calibri Light"/>
                <a:ea typeface="Calibri Light"/>
              </a:rPr>
              <a:t>9</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To resolve this issue, you can try these approaches: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Use a larger data type, eg: “</a:t>
            </a:r>
            <a:r>
              <a:rPr b="1" lang="en-GB" sz="2800" spc="-1" strike="noStrike">
                <a:solidFill>
                  <a:srgbClr val="000000"/>
                </a:solidFill>
                <a:latin typeface="Calibri Light"/>
                <a:ea typeface="Calibri Light"/>
              </a:rPr>
              <a:t>long long</a:t>
            </a:r>
            <a:r>
              <a:rPr b="0" lang="en-GB" sz="2800" spc="-1" strike="noStrike">
                <a:solidFill>
                  <a:srgbClr val="000000"/>
                </a:solidFill>
                <a:latin typeface="Calibri Light"/>
                <a:ea typeface="Calibri Light"/>
              </a:rPr>
              <a:t>”, “</a:t>
            </a:r>
            <a:r>
              <a:rPr b="1" lang="en-GB" sz="2800" spc="-1" strike="noStrike">
                <a:solidFill>
                  <a:srgbClr val="000000"/>
                </a:solidFill>
                <a:latin typeface="Calibri Light"/>
                <a:ea typeface="Calibri Light"/>
              </a:rPr>
              <a:t>double</a:t>
            </a:r>
            <a:r>
              <a:rPr b="0" lang="en-GB" sz="2800" spc="-1" strike="noStrike">
                <a:solidFill>
                  <a:srgbClr val="000000"/>
                </a:solidFill>
                <a:latin typeface="Calibri Light"/>
                <a:ea typeface="Calibri Light"/>
              </a:rPr>
              <a:t>” etc.</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Use modulo operations - Sometimes it is likely that you are just interested in the N least significant figures. For example, to calculate the 9-th least significant figures of the product, you can do:</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int product = 1LL*654321*123456%1000000000</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Try to figure out what the prefix “1LL” does.</a:t>
            </a:r>
            <a:endParaRPr b="0" lang="en-GB" sz="2800" spc="-1" strike="noStrike">
              <a:latin typeface="Arial"/>
            </a:endParaRPr>
          </a:p>
        </p:txBody>
      </p:sp>
      <p:sp>
        <p:nvSpPr>
          <p:cNvPr id="156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983E726-C629-462F-A91B-9BDF0867A58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89" dur="indefinite" restart="never" nodeType="tmRoot">
          <p:childTnLst>
            <p:seq>
              <p:cTn id="1690" dur="indefinite"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Challenge 2   </a:t>
            </a:r>
            <a:endParaRPr b="0" lang="en-GB" sz="4400" spc="-1" strike="noStrike">
              <a:latin typeface="Arial"/>
            </a:endParaRPr>
          </a:p>
        </p:txBody>
      </p:sp>
      <p:sp>
        <p:nvSpPr>
          <p:cNvPr id="156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You may know that </a:t>
            </a:r>
            <a:r>
              <a:rPr b="1" lang="en-GB" sz="2800" spc="-1" strike="noStrike">
                <a:solidFill>
                  <a:srgbClr val="000000"/>
                </a:solidFill>
                <a:latin typeface="Calibri Light"/>
                <a:ea typeface="Calibri Light"/>
              </a:rPr>
              <a:t>a = a + b </a:t>
            </a:r>
            <a:r>
              <a:rPr b="0" lang="en-GB" sz="2800" spc="-1" strike="noStrike">
                <a:solidFill>
                  <a:srgbClr val="000000"/>
                </a:solidFill>
                <a:latin typeface="Calibri Light"/>
                <a:ea typeface="Calibri Light"/>
              </a:rPr>
              <a:t>can be written as </a:t>
            </a:r>
            <a:r>
              <a:rPr b="1" lang="en-GB" sz="2800" spc="-1" strike="noStrike">
                <a:solidFill>
                  <a:srgbClr val="000000"/>
                </a:solidFill>
                <a:latin typeface="Calibri Light"/>
                <a:ea typeface="Calibri Light"/>
              </a:rPr>
              <a:t>a += b </a:t>
            </a:r>
            <a:r>
              <a:rPr b="0" lang="en-GB" sz="2800" spc="-1" strike="noStrike">
                <a:solidFill>
                  <a:srgbClr val="000000"/>
                </a:solidFill>
                <a:latin typeface="Calibri Light"/>
                <a:ea typeface="Calibri Light"/>
              </a:rPr>
              <a:t>instead, but what if we use “chain” them together?</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Some examples: </a:t>
            </a:r>
            <a:endParaRPr b="0" lang="en-GB" sz="2800" spc="-1" strike="noStrike">
              <a:latin typeface="Arial"/>
            </a:endParaRPr>
          </a:p>
          <a:p>
            <a:pPr marL="571680" indent="-570960">
              <a:lnSpc>
                <a:spcPct val="100000"/>
              </a:lnSpc>
              <a:spcBef>
                <a:spcPts val="561"/>
              </a:spcBef>
              <a:buClr>
                <a:srgbClr val="000000"/>
              </a:buClr>
              <a:buFont typeface="Calibri"/>
              <a:buAutoNum type="romanLcPeriod"/>
            </a:pPr>
            <a:r>
              <a:rPr b="1" lang="en-GB" sz="2800" spc="-1" strike="noStrike">
                <a:solidFill>
                  <a:srgbClr val="000000"/>
                </a:solidFill>
                <a:latin typeface="Calibri Light"/>
                <a:ea typeface="Calibri Light"/>
              </a:rPr>
              <a:t>a += b += c</a:t>
            </a:r>
            <a:endParaRPr b="0" lang="en-GB" sz="2800" spc="-1" strike="noStrike">
              <a:latin typeface="Arial"/>
            </a:endParaRPr>
          </a:p>
          <a:p>
            <a:pPr marL="571680" indent="-570960">
              <a:lnSpc>
                <a:spcPct val="100000"/>
              </a:lnSpc>
              <a:spcBef>
                <a:spcPts val="561"/>
              </a:spcBef>
              <a:buClr>
                <a:srgbClr val="000000"/>
              </a:buClr>
              <a:buFont typeface="Calibri"/>
              <a:buAutoNum type="romanLcPeriod"/>
            </a:pPr>
            <a:r>
              <a:rPr b="1" lang="en-GB" sz="2800" spc="-1" strike="noStrike">
                <a:solidFill>
                  <a:srgbClr val="000000"/>
                </a:solidFill>
                <a:latin typeface="Calibri Light"/>
                <a:ea typeface="Calibri Light"/>
              </a:rPr>
              <a:t>a *= b *= c</a:t>
            </a:r>
            <a:endParaRPr b="0" lang="en-GB" sz="2800" spc="-1" strike="noStrike">
              <a:latin typeface="Arial"/>
            </a:endParaRPr>
          </a:p>
          <a:p>
            <a:pPr marL="571680" indent="-570960">
              <a:lnSpc>
                <a:spcPct val="100000"/>
              </a:lnSpc>
              <a:spcBef>
                <a:spcPts val="561"/>
              </a:spcBef>
              <a:buClr>
                <a:srgbClr val="000000"/>
              </a:buClr>
              <a:buFont typeface="Calibri"/>
              <a:buAutoNum type="romanLcPeriod"/>
            </a:pPr>
            <a:r>
              <a:rPr b="1" lang="en-GB" sz="2800" spc="-1" strike="noStrike">
                <a:solidFill>
                  <a:srgbClr val="000000"/>
                </a:solidFill>
                <a:latin typeface="Calibri Light"/>
                <a:ea typeface="Calibri Light"/>
              </a:rPr>
              <a:t>a += b %= c</a:t>
            </a:r>
            <a:endParaRPr b="0" lang="en-GB" sz="2800" spc="-1" strike="noStrike">
              <a:latin typeface="Arial"/>
            </a:endParaRPr>
          </a:p>
          <a:p>
            <a:pPr marL="571680" indent="-570960">
              <a:lnSpc>
                <a:spcPct val="100000"/>
              </a:lnSpc>
              <a:spcBef>
                <a:spcPts val="561"/>
              </a:spcBef>
              <a:buClr>
                <a:srgbClr val="000000"/>
              </a:buClr>
              <a:buFont typeface="Calibri"/>
              <a:buAutoNum type="romanLcPeriod"/>
            </a:pPr>
            <a:r>
              <a:rPr b="1" lang="en-GB" sz="2800" spc="-1" strike="noStrike">
                <a:solidFill>
                  <a:srgbClr val="000000"/>
                </a:solidFill>
                <a:latin typeface="Calibri Light"/>
                <a:ea typeface="Calibri Light"/>
              </a:rPr>
              <a:t>(a += b) *= c</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If the initial values for the variables of </a:t>
            </a:r>
            <a:r>
              <a:rPr b="1" lang="en-GB" sz="2800" spc="-1" strike="noStrike">
                <a:solidFill>
                  <a:srgbClr val="000000"/>
                </a:solidFill>
                <a:latin typeface="Calibri Light"/>
                <a:ea typeface="Calibri Light"/>
              </a:rPr>
              <a:t>a</a:t>
            </a:r>
            <a:r>
              <a:rPr b="0" lang="en-GB" sz="2800" spc="-1" strike="noStrike">
                <a:solidFill>
                  <a:srgbClr val="000000"/>
                </a:solidFill>
                <a:latin typeface="Calibri Light"/>
                <a:ea typeface="Calibri Light"/>
              </a:rPr>
              <a:t>, </a:t>
            </a:r>
            <a:r>
              <a:rPr b="1" lang="en-GB" sz="2800" spc="-1" strike="noStrike">
                <a:solidFill>
                  <a:srgbClr val="000000"/>
                </a:solidFill>
                <a:latin typeface="Calibri Light"/>
                <a:ea typeface="Calibri Light"/>
              </a:rPr>
              <a:t>b</a:t>
            </a:r>
            <a:r>
              <a:rPr b="0" lang="en-GB" sz="2800" spc="-1" strike="noStrike">
                <a:solidFill>
                  <a:srgbClr val="000000"/>
                </a:solidFill>
                <a:latin typeface="Calibri Light"/>
                <a:ea typeface="Calibri Light"/>
              </a:rPr>
              <a:t> and </a:t>
            </a:r>
            <a:r>
              <a:rPr b="1" lang="en-GB" sz="2800" spc="-1" strike="noStrike">
                <a:solidFill>
                  <a:srgbClr val="000000"/>
                </a:solidFill>
                <a:latin typeface="Calibri Light"/>
                <a:ea typeface="Calibri Light"/>
              </a:rPr>
              <a:t>c</a:t>
            </a:r>
            <a:r>
              <a:rPr b="0" lang="en-GB" sz="2800" spc="-1" strike="noStrike">
                <a:solidFill>
                  <a:srgbClr val="000000"/>
                </a:solidFill>
                <a:latin typeface="Calibri Light"/>
                <a:ea typeface="Calibri Light"/>
              </a:rPr>
              <a:t> are </a:t>
            </a:r>
            <a:r>
              <a:rPr b="1" lang="en-GB" sz="2800" spc="-1" strike="noStrike">
                <a:solidFill>
                  <a:srgbClr val="000000"/>
                </a:solidFill>
                <a:latin typeface="Calibri Light"/>
                <a:ea typeface="Calibri Light"/>
              </a:rPr>
              <a:t>a = 4</a:t>
            </a:r>
            <a:r>
              <a:rPr b="0" lang="en-GB" sz="2800" spc="-1" strike="noStrike">
                <a:solidFill>
                  <a:srgbClr val="000000"/>
                </a:solidFill>
                <a:latin typeface="Calibri Light"/>
                <a:ea typeface="Calibri Light"/>
              </a:rPr>
              <a:t>, </a:t>
            </a:r>
            <a:r>
              <a:rPr b="1" lang="en-GB" sz="2800" spc="-1" strike="noStrike">
                <a:solidFill>
                  <a:srgbClr val="000000"/>
                </a:solidFill>
                <a:latin typeface="Calibri Light"/>
                <a:ea typeface="Calibri Light"/>
              </a:rPr>
              <a:t>b = 3</a:t>
            </a:r>
            <a:r>
              <a:rPr b="0" lang="en-GB" sz="2800" spc="-1" strike="noStrike">
                <a:solidFill>
                  <a:srgbClr val="000000"/>
                </a:solidFill>
                <a:latin typeface="Calibri Light"/>
                <a:ea typeface="Calibri Light"/>
              </a:rPr>
              <a:t>, </a:t>
            </a:r>
            <a:r>
              <a:rPr b="1" lang="en-GB" sz="2800" spc="-1" strike="noStrike">
                <a:solidFill>
                  <a:srgbClr val="000000"/>
                </a:solidFill>
                <a:latin typeface="Calibri Light"/>
                <a:ea typeface="Calibri Light"/>
              </a:rPr>
              <a:t>c = 2</a:t>
            </a:r>
            <a:r>
              <a:rPr b="0" lang="en-GB" sz="2800" spc="-1" strike="noStrike">
                <a:solidFill>
                  <a:srgbClr val="000000"/>
                </a:solidFill>
                <a:latin typeface="Calibri Light"/>
                <a:ea typeface="Calibri Light"/>
              </a:rPr>
              <a:t>, then what will be the value of each of the above example expressions after going through each operation? Can you explain the reason behind it?</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56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98C4675-686F-4280-9776-73FB4F0F5FA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91" dur="indefinite" restart="never" nodeType="tmRoot">
          <p:childTnLst>
            <p:seq>
              <p:cTn id="1692" dur="indefinite" nodeType="mainSeq"/>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Challenge 3</a:t>
            </a:r>
            <a:endParaRPr b="0" lang="en-GB" sz="4400" spc="-1" strike="noStrike">
              <a:latin typeface="Arial"/>
            </a:endParaRPr>
          </a:p>
        </p:txBody>
      </p:sp>
      <p:sp>
        <p:nvSpPr>
          <p:cNvPr id="156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program in C++ to find the average of 5 numbers using 2 variables only.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56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63FFE47-608B-46C4-A9E6-76C30BAB13C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93" dur="indefinite" restart="never" nodeType="tmRoot">
          <p:childTnLst>
            <p:seq>
              <p:cTn id="1694" dur="indefinite"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Challenge 4</a:t>
            </a:r>
            <a:endParaRPr b="0" lang="en-GB" sz="4400" spc="-1" strike="noStrike">
              <a:latin typeface="Arial"/>
            </a:endParaRPr>
          </a:p>
        </p:txBody>
      </p:sp>
      <p:sp>
        <p:nvSpPr>
          <p:cNvPr id="157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Write a program in C++ to take in a 3-digit number, and output the reverse of the digits.</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For example,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if the input is 136, the output should be 631 </a:t>
            </a: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if the input is 401, the output should be 104 </a:t>
            </a:r>
            <a:endParaRPr b="0" lang="en-GB" sz="2800" spc="-1" strike="noStrike">
              <a:latin typeface="Arial"/>
            </a:endParaRPr>
          </a:p>
        </p:txBody>
      </p:sp>
      <p:sp>
        <p:nvSpPr>
          <p:cNvPr id="157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8F73260-D39C-47DC-8BD4-43E1F32B8CF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695" dur="indefinite" restart="never" nodeType="tmRoot">
          <p:childTnLst>
            <p:seq>
              <p:cTn id="169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Compiling and Execution</a:t>
            </a:r>
            <a:endParaRPr b="0" lang="en-GB" sz="4400" spc="-1" strike="noStrike">
              <a:latin typeface="Arial"/>
            </a:endParaRPr>
          </a:p>
        </p:txBody>
      </p:sp>
      <p:sp>
        <p:nvSpPr>
          <p:cNvPr id="181" name="CustomShape 2"/>
          <p:cNvSpPr/>
          <p:nvPr/>
        </p:nvSpPr>
        <p:spPr>
          <a:xfrm>
            <a:off x="457200" y="1600200"/>
            <a:ext cx="8618760" cy="49824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With command line: </a:t>
            </a:r>
            <a:endParaRPr b="0" lang="en-GB" sz="2000" spc="-1" strike="noStrike">
              <a:latin typeface="Arial"/>
            </a:endParaRPr>
          </a:p>
          <a:p>
            <a:pPr>
              <a:lnSpc>
                <a:spcPct val="100000"/>
              </a:lnSpc>
              <a:spcBef>
                <a:spcPts val="400"/>
              </a:spcBef>
            </a:pPr>
            <a:r>
              <a:rPr b="0" lang="en-GB" sz="2000" spc="-1" strike="noStrike">
                <a:solidFill>
                  <a:srgbClr val="000000"/>
                </a:solidFill>
                <a:latin typeface="Calibri Light"/>
                <a:ea typeface="Calibri Light"/>
              </a:rPr>
              <a:t>Now try again to mess up with your code.</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Delete line 3 “using namespace std;”</a:t>
            </a:r>
            <a:endParaRPr b="0" lang="en-GB" sz="2000" spc="-1" strike="noStrike">
              <a:latin typeface="Arial"/>
            </a:endParaRPr>
          </a:p>
          <a:p>
            <a:pPr marL="4572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Compile and run the executable, and note what the error message is.</a:t>
            </a: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endParaRPr b="0" lang="en-GB" sz="2000" spc="-1" strike="noStrike">
              <a:latin typeface="Arial"/>
            </a:endParaRPr>
          </a:p>
        </p:txBody>
      </p:sp>
      <p:sp>
        <p:nvSpPr>
          <p:cNvPr id="18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AC56D46-112E-451A-B8D0-1E54B68E611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183" name="Picture 5" descr=""/>
          <p:cNvPicPr/>
          <p:nvPr/>
        </p:nvPicPr>
        <p:blipFill>
          <a:blip r:embed="rId1"/>
          <a:stretch/>
        </p:blipFill>
        <p:spPr>
          <a:xfrm>
            <a:off x="1576080" y="3141000"/>
            <a:ext cx="5786640" cy="35107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Hints on Debugging</a:t>
            </a:r>
            <a:endParaRPr b="0" lang="en-GB" sz="4400" spc="-1" strike="noStrike">
              <a:latin typeface="Arial"/>
            </a:endParaRPr>
          </a:p>
        </p:txBody>
      </p:sp>
      <p:sp>
        <p:nvSpPr>
          <p:cNvPr id="1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20000"/>
              </a:lnSpc>
              <a:spcBef>
                <a:spcPts val="1199"/>
              </a:spcBef>
              <a:buClr>
                <a:srgbClr val="000000"/>
              </a:buClr>
              <a:buFont typeface="Arial"/>
              <a:buChar char="•"/>
            </a:pPr>
            <a:r>
              <a:rPr b="0" lang="en-GB" sz="2800" spc="-1" strike="noStrike">
                <a:solidFill>
                  <a:srgbClr val="000000"/>
                </a:solidFill>
                <a:latin typeface="Calibri Light"/>
                <a:ea typeface="Calibri Light"/>
              </a:rPr>
              <a:t>Hint 1: The </a:t>
            </a:r>
            <a:r>
              <a:rPr b="0" lang="en-GB" sz="2800" spc="-1" strike="noStrike">
                <a:solidFill>
                  <a:srgbClr val="e46c0a"/>
                </a:solidFill>
                <a:latin typeface="Calibri Light"/>
                <a:ea typeface="Calibri Light"/>
              </a:rPr>
              <a:t>line number </a:t>
            </a:r>
            <a:r>
              <a:rPr b="0" lang="en-GB" sz="2800" spc="-1" strike="noStrike">
                <a:solidFill>
                  <a:srgbClr val="000000"/>
                </a:solidFill>
                <a:latin typeface="Calibri Light"/>
                <a:ea typeface="Calibri Light"/>
              </a:rPr>
              <a:t>of an error reported by the compiler may be </a:t>
            </a:r>
            <a:r>
              <a:rPr b="0" lang="en-GB" sz="2800" spc="-1" strike="noStrike">
                <a:solidFill>
                  <a:srgbClr val="e46c0a"/>
                </a:solidFill>
                <a:latin typeface="Calibri Light"/>
                <a:ea typeface="Calibri Light"/>
              </a:rPr>
              <a:t>incorrect</a:t>
            </a:r>
            <a:r>
              <a:rPr b="0" lang="en-GB" sz="2800" spc="-1" strike="noStrike">
                <a:solidFill>
                  <a:srgbClr val="000000"/>
                </a:solidFill>
                <a:latin typeface="Calibri Light"/>
                <a:ea typeface="Calibri Light"/>
              </a:rPr>
              <a:t>.  It is possible that the error is located before the reported line.  After all, the compiler can only try its best to guess what you meant to write down</a:t>
            </a:r>
            <a:endParaRPr b="0" lang="en-GB" sz="2800" spc="-1" strike="noStrike">
              <a:latin typeface="Arial"/>
            </a:endParaRPr>
          </a:p>
          <a:p>
            <a:pPr marL="343080" indent="-342360">
              <a:lnSpc>
                <a:spcPct val="120000"/>
              </a:lnSpc>
              <a:spcBef>
                <a:spcPts val="1199"/>
              </a:spcBef>
              <a:buClr>
                <a:srgbClr val="000000"/>
              </a:buClr>
              <a:buFont typeface="Arial"/>
              <a:buChar char="•"/>
            </a:pPr>
            <a:r>
              <a:rPr b="0" lang="en-GB" sz="2800" spc="-1" strike="noStrike">
                <a:solidFill>
                  <a:srgbClr val="000000"/>
                </a:solidFill>
                <a:latin typeface="Calibri Light"/>
                <a:ea typeface="Calibri Light"/>
              </a:rPr>
              <a:t>Hint 2: For the same above reason, the </a:t>
            </a:r>
            <a:r>
              <a:rPr b="0" lang="en-GB" sz="2800" spc="-1" strike="noStrike">
                <a:solidFill>
                  <a:srgbClr val="e46c0a"/>
                </a:solidFill>
                <a:latin typeface="Calibri Light"/>
                <a:ea typeface="Calibri Light"/>
              </a:rPr>
              <a:t>nature</a:t>
            </a:r>
            <a:r>
              <a:rPr b="0" lang="en-GB" sz="2800" spc="-1" strike="noStrike">
                <a:solidFill>
                  <a:srgbClr val="000000"/>
                </a:solidFill>
                <a:latin typeface="Calibri Light"/>
                <a:ea typeface="Calibri Light"/>
              </a:rPr>
              <a:t> of an error reported by the compiler may be </a:t>
            </a:r>
            <a:r>
              <a:rPr b="0" lang="en-GB" sz="2800" spc="-1" strike="noStrike">
                <a:solidFill>
                  <a:srgbClr val="e46c0a"/>
                </a:solidFill>
                <a:latin typeface="Calibri Light"/>
                <a:ea typeface="Calibri Light"/>
              </a:rPr>
              <a:t>incorrect</a:t>
            </a:r>
            <a:endParaRPr b="0" lang="en-GB" sz="2800" spc="-1" strike="noStrike">
              <a:latin typeface="Arial"/>
            </a:endParaRPr>
          </a:p>
          <a:p>
            <a:pPr marL="343080" indent="-342360">
              <a:lnSpc>
                <a:spcPct val="120000"/>
              </a:lnSpc>
              <a:spcBef>
                <a:spcPts val="1199"/>
              </a:spcBef>
              <a:buClr>
                <a:srgbClr val="000000"/>
              </a:buClr>
              <a:buFont typeface="Arial"/>
              <a:buChar char="•"/>
            </a:pPr>
            <a:r>
              <a:rPr b="0" lang="en-GB" sz="2800" spc="-1" strike="noStrike">
                <a:solidFill>
                  <a:srgbClr val="000000"/>
                </a:solidFill>
                <a:latin typeface="Calibri Light"/>
                <a:ea typeface="Calibri Light"/>
              </a:rPr>
              <a:t>Hint 3: If your source code has multiple errors, </a:t>
            </a:r>
            <a:r>
              <a:rPr b="0" lang="en-GB" sz="2800" spc="-1" strike="noStrike">
                <a:solidFill>
                  <a:srgbClr val="e46c0a"/>
                </a:solidFill>
                <a:latin typeface="Calibri Light"/>
                <a:ea typeface="Calibri Light"/>
              </a:rPr>
              <a:t>always</a:t>
            </a:r>
            <a:r>
              <a:rPr b="1" lang="en-GB" sz="2800" spc="-1" strike="noStrike">
                <a:solidFill>
                  <a:srgbClr val="ff0000"/>
                </a:solidFill>
                <a:latin typeface="Calibri Light"/>
                <a:ea typeface="Calibri Light"/>
              </a:rPr>
              <a:t> </a:t>
            </a:r>
            <a:r>
              <a:rPr b="0" lang="en-GB" sz="2800" spc="-1" strike="noStrike">
                <a:solidFill>
                  <a:srgbClr val="e46c0a"/>
                </a:solidFill>
                <a:latin typeface="Calibri Light"/>
                <a:ea typeface="Calibri Light"/>
              </a:rPr>
              <a:t>fix</a:t>
            </a:r>
            <a:r>
              <a:rPr b="1" lang="en-GB" sz="2800" spc="-1" strike="noStrike">
                <a:solidFill>
                  <a:srgbClr val="ff0000"/>
                </a:solidFill>
                <a:latin typeface="Calibri Light"/>
                <a:ea typeface="Calibri Light"/>
              </a:rPr>
              <a:t> </a:t>
            </a:r>
            <a:r>
              <a:rPr b="0" lang="en-GB" sz="2800" spc="-1" strike="noStrike">
                <a:solidFill>
                  <a:srgbClr val="e46c0a"/>
                </a:solidFill>
                <a:latin typeface="Calibri Light"/>
                <a:ea typeface="Calibri Light"/>
              </a:rPr>
              <a:t>the</a:t>
            </a:r>
            <a:r>
              <a:rPr b="1" lang="en-GB" sz="2800" spc="-1" strike="noStrike">
                <a:solidFill>
                  <a:srgbClr val="ff0000"/>
                </a:solidFill>
                <a:latin typeface="Calibri Light"/>
                <a:ea typeface="Calibri Light"/>
              </a:rPr>
              <a:t> </a:t>
            </a:r>
            <a:r>
              <a:rPr b="0" lang="en-GB" sz="2800" spc="-1" strike="noStrike">
                <a:solidFill>
                  <a:srgbClr val="e46c0a"/>
                </a:solidFill>
                <a:latin typeface="Calibri Light"/>
                <a:ea typeface="Calibri Light"/>
              </a:rPr>
              <a:t>first</a:t>
            </a:r>
            <a:r>
              <a:rPr b="1" lang="en-GB" sz="2800" spc="-1" strike="noStrike">
                <a:solidFill>
                  <a:srgbClr val="ff0000"/>
                </a:solidFill>
                <a:latin typeface="Calibri Light"/>
                <a:ea typeface="Calibri Light"/>
              </a:rPr>
              <a:t> </a:t>
            </a:r>
            <a:r>
              <a:rPr b="0" lang="en-GB" sz="2800" spc="-1" strike="noStrike">
                <a:solidFill>
                  <a:srgbClr val="e46c0a"/>
                </a:solidFill>
                <a:latin typeface="Calibri Light"/>
                <a:ea typeface="Calibri Light"/>
              </a:rPr>
              <a:t>error</a:t>
            </a:r>
            <a:r>
              <a:rPr b="1" lang="en-GB" sz="2800" spc="-1" strike="noStrike">
                <a:solidFill>
                  <a:srgbClr val="ff0000"/>
                </a:solidFill>
                <a:latin typeface="Calibri Light"/>
                <a:ea typeface="Calibri Light"/>
              </a:rPr>
              <a:t> </a:t>
            </a:r>
            <a:r>
              <a:rPr b="0" lang="en-GB" sz="2800" spc="-1" strike="noStrike">
                <a:solidFill>
                  <a:srgbClr val="e46c0a"/>
                </a:solidFill>
                <a:latin typeface="Calibri Light"/>
                <a:ea typeface="Calibri Light"/>
              </a:rPr>
              <a:t>and</a:t>
            </a:r>
            <a:r>
              <a:rPr b="1" lang="en-GB" sz="2800" spc="-1" strike="noStrike">
                <a:solidFill>
                  <a:srgbClr val="ff0000"/>
                </a:solidFill>
                <a:latin typeface="Calibri Light"/>
                <a:ea typeface="Calibri Light"/>
              </a:rPr>
              <a:t> </a:t>
            </a:r>
            <a:r>
              <a:rPr b="0" lang="en-GB" sz="2800" spc="-1" strike="noStrike">
                <a:solidFill>
                  <a:srgbClr val="e46c0a"/>
                </a:solidFill>
                <a:latin typeface="Calibri Light"/>
                <a:ea typeface="Calibri Light"/>
              </a:rPr>
              <a:t>recompile</a:t>
            </a:r>
            <a:r>
              <a:rPr b="0" lang="en-GB" sz="2800" spc="-1" strike="noStrike">
                <a:solidFill>
                  <a:srgbClr val="000000"/>
                </a:solidFill>
                <a:latin typeface="Calibri Light"/>
                <a:ea typeface="Calibri Light"/>
              </a:rPr>
              <a:t>, and repeat the process until the compilation is successful.  This is because error messages subsequent to the first one have a higher likelihood of being incorrect</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8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6C8B734-405D-49E7-BC94-798391A584D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First C++ Program</a:t>
            </a:r>
            <a:endParaRPr b="0" lang="en-GB" sz="4400" spc="-1" strike="noStrike">
              <a:latin typeface="Arial"/>
            </a:endParaRPr>
          </a:p>
        </p:txBody>
      </p:sp>
      <p:sp>
        <p:nvSpPr>
          <p:cNvPr id="18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0" lang="en-GB" sz="2000" spc="-1" strike="noStrike">
                <a:solidFill>
                  <a:srgbClr val="000000"/>
                </a:solidFill>
                <a:latin typeface="Calibri Light"/>
                <a:ea typeface="Calibri Light"/>
              </a:rPr>
              <a:t>The Hello World program gives the basic structure of a C++ program.</a:t>
            </a:r>
            <a:endParaRPr b="0" lang="en-GB" sz="2000" spc="-1" strike="noStrike">
              <a:latin typeface="Arial"/>
            </a:endParaRPr>
          </a:p>
          <a:p>
            <a:pPr>
              <a:lnSpc>
                <a:spcPct val="100000"/>
              </a:lnSpc>
              <a:spcBef>
                <a:spcPts val="561"/>
              </a:spcBef>
            </a:pPr>
            <a:endParaRPr b="0" lang="en-GB" sz="2000" spc="-1" strike="noStrike">
              <a:latin typeface="Arial"/>
            </a:endParaRPr>
          </a:p>
          <a:p>
            <a:pPr>
              <a:lnSpc>
                <a:spcPct val="100000"/>
              </a:lnSpc>
              <a:spcBef>
                <a:spcPts val="561"/>
              </a:spcBef>
            </a:pPr>
            <a:endParaRPr b="0" lang="en-GB" sz="2000" spc="-1" strike="noStrike">
              <a:latin typeface="Arial"/>
            </a:endParaRPr>
          </a:p>
          <a:p>
            <a:pPr>
              <a:lnSpc>
                <a:spcPct val="100000"/>
              </a:lnSpc>
              <a:spcBef>
                <a:spcPts val="561"/>
              </a:spcBef>
            </a:pPr>
            <a:endParaRPr b="0" lang="en-GB" sz="2000" spc="-1" strike="noStrike">
              <a:latin typeface="Arial"/>
            </a:endParaRPr>
          </a:p>
          <a:p>
            <a:pPr>
              <a:lnSpc>
                <a:spcPct val="100000"/>
              </a:lnSpc>
              <a:spcBef>
                <a:spcPts val="561"/>
              </a:spcBef>
            </a:pPr>
            <a:endParaRPr b="0" lang="en-GB" sz="2000" spc="-1" strike="noStrike">
              <a:latin typeface="Arial"/>
            </a:endParaRPr>
          </a:p>
          <a:p>
            <a:pPr>
              <a:lnSpc>
                <a:spcPct val="100000"/>
              </a:lnSpc>
              <a:spcBef>
                <a:spcPts val="561"/>
              </a:spcBef>
            </a:pPr>
            <a:endParaRPr b="0" lang="en-GB" sz="2000" spc="-1" strike="noStrike">
              <a:latin typeface="Arial"/>
            </a:endParaRPr>
          </a:p>
        </p:txBody>
      </p:sp>
      <p:sp>
        <p:nvSpPr>
          <p:cNvPr id="18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8D30060-B91F-4E4C-840F-B0B707893FD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90" name="CustomShape 4"/>
          <p:cNvSpPr/>
          <p:nvPr/>
        </p:nvSpPr>
        <p:spPr>
          <a:xfrm>
            <a:off x="533160" y="2142360"/>
            <a:ext cx="5787720" cy="203688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&lt;iostream&gt;</a:t>
            </a:r>
            <a:endParaRPr b="0" lang="en-GB" sz="1600" spc="-1" strike="noStrike">
              <a:latin typeface="Arial"/>
            </a:endParaRPr>
          </a:p>
          <a:p>
            <a:pPr>
              <a:lnSpc>
                <a:spcPct val="100000"/>
              </a:lnSpc>
            </a:pPr>
            <a:r>
              <a:rPr b="0" lang="en-GB" sz="1600" spc="-1" strike="noStrike">
                <a:solidFill>
                  <a:srgbClr val="ff6699"/>
                </a:solidFill>
                <a:latin typeface="Menlo"/>
                <a:ea typeface="Menlo"/>
              </a:rPr>
              <a:t>using namespace </a:t>
            </a:r>
            <a:r>
              <a:rPr b="0" lang="en-GB" sz="1600" spc="-1" strike="noStrike">
                <a:solidFill>
                  <a:srgbClr val="f79646"/>
                </a:solidFill>
                <a:latin typeface="Menlo"/>
                <a:ea typeface="Menlo"/>
              </a:rPr>
              <a:t>std</a:t>
            </a:r>
            <a:r>
              <a:rPr b="0" lang="en-GB" sz="1600" spc="-1" strike="noStrike">
                <a:solidFill>
                  <a:srgbClr val="000000"/>
                </a:solidFill>
                <a:latin typeface="Menlo"/>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cout </a:t>
            </a:r>
            <a:r>
              <a:rPr b="0" lang="en-GB" sz="1600" spc="-1" strike="noStrike">
                <a:solidFill>
                  <a:srgbClr val="ff6699"/>
                </a:solidFill>
                <a:latin typeface="Menlo"/>
                <a:ea typeface="Menlo"/>
              </a:rPr>
              <a:t>&lt;&lt;</a:t>
            </a:r>
            <a:r>
              <a:rPr b="1" lang="en-GB" sz="1600" spc="-1" strike="noStrike">
                <a:solidFill>
                  <a:srgbClr val="10243e"/>
                </a:solidFill>
                <a:latin typeface="Menlo"/>
                <a:ea typeface="Menlo"/>
              </a:rPr>
              <a:t> “</a:t>
            </a:r>
            <a:r>
              <a:rPr b="0" lang="en-GB" sz="1600" spc="-1" strike="noStrike">
                <a:solidFill>
                  <a:srgbClr val="77933c"/>
                </a:solidFill>
                <a:latin typeface="Menlo"/>
                <a:ea typeface="Menlo"/>
              </a:rPr>
              <a:t>Hello World!</a:t>
            </a:r>
            <a:r>
              <a:rPr b="1" lang="en-GB" sz="1600" spc="-1" strike="noStrike">
                <a:solidFill>
                  <a:srgbClr val="10243e"/>
                </a:solidFill>
                <a:latin typeface="Menlo"/>
                <a:ea typeface="Menlo"/>
              </a:rPr>
              <a:t>” </a:t>
            </a:r>
            <a:r>
              <a:rPr b="0" lang="en-GB" sz="1600" spc="-1" strike="noStrike">
                <a:solidFill>
                  <a:srgbClr val="ff6699"/>
                </a:solidFill>
                <a:latin typeface="Menlo"/>
                <a:ea typeface="Menlo"/>
              </a:rPr>
              <a:t>&lt;&lt;</a:t>
            </a:r>
            <a:r>
              <a:rPr b="1" lang="en-GB" sz="1600" spc="-1" strike="noStrike">
                <a:solidFill>
                  <a:srgbClr val="10243e"/>
                </a:solidFill>
                <a:latin typeface="Menlo"/>
                <a:ea typeface="Menlo"/>
              </a:rPr>
              <a:t> endl;</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grpSp>
        <p:nvGrpSpPr>
          <p:cNvPr id="191" name="Group 5"/>
          <p:cNvGrpSpPr/>
          <p:nvPr/>
        </p:nvGrpSpPr>
        <p:grpSpPr>
          <a:xfrm>
            <a:off x="592200" y="2090160"/>
            <a:ext cx="8324640" cy="1368000"/>
            <a:chOff x="592200" y="2090160"/>
            <a:chExt cx="8324640" cy="1368000"/>
          </a:xfrm>
        </p:grpSpPr>
        <p:sp>
          <p:nvSpPr>
            <p:cNvPr id="192" name="CustomShape 6"/>
            <p:cNvSpPr/>
            <p:nvPr/>
          </p:nvSpPr>
          <p:spPr>
            <a:xfrm flipV="1">
              <a:off x="6055920" y="2068920"/>
              <a:ext cx="726480" cy="8172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3" name="CustomShape 7"/>
            <p:cNvSpPr/>
            <p:nvPr/>
          </p:nvSpPr>
          <p:spPr>
            <a:xfrm>
              <a:off x="6783840" y="2090160"/>
              <a:ext cx="2133000" cy="13680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A line starting with // is called a </a:t>
              </a:r>
              <a:r>
                <a:rPr b="1" lang="en-GB" sz="1400" spc="-1" strike="noStrike">
                  <a:solidFill>
                    <a:srgbClr val="e46c0a"/>
                  </a:solidFill>
                  <a:latin typeface="Calibri Light"/>
                  <a:ea typeface="DejaVu Sans"/>
                </a:rPr>
                <a:t>comment line</a:t>
              </a:r>
              <a:r>
                <a:rPr b="0" lang="en-GB" sz="1400" spc="-1" strike="noStrike">
                  <a:solidFill>
                    <a:srgbClr val="000000"/>
                  </a:solidFill>
                  <a:latin typeface="Calibri Light"/>
                  <a:ea typeface="DejaVu Sans"/>
                </a:rPr>
                <a:t>, any text after // till the end of line is ignored by the compiler</a:t>
              </a:r>
              <a:endParaRPr b="0" lang="en-GB" sz="1400" spc="-1" strike="noStrike">
                <a:latin typeface="Arial"/>
              </a:endParaRPr>
            </a:p>
          </p:txBody>
        </p:sp>
        <p:sp>
          <p:nvSpPr>
            <p:cNvPr id="194" name="CustomShape 8"/>
            <p:cNvSpPr/>
            <p:nvPr/>
          </p:nvSpPr>
          <p:spPr>
            <a:xfrm>
              <a:off x="592200" y="2157480"/>
              <a:ext cx="5463360" cy="273600"/>
            </a:xfrm>
            <a:prstGeom prst="rect">
              <a:avLst/>
            </a:prstGeom>
            <a:noFill/>
            <a:ln w="19080">
              <a:solidFill>
                <a:schemeClr val="accent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95" name="Group 9"/>
          <p:cNvGrpSpPr/>
          <p:nvPr/>
        </p:nvGrpSpPr>
        <p:grpSpPr>
          <a:xfrm>
            <a:off x="592200" y="2428560"/>
            <a:ext cx="8323920" cy="5674320"/>
            <a:chOff x="592200" y="2428560"/>
            <a:chExt cx="8323920" cy="5674320"/>
          </a:xfrm>
        </p:grpSpPr>
        <p:sp>
          <p:nvSpPr>
            <p:cNvPr id="196" name="CustomShape 10"/>
            <p:cNvSpPr/>
            <p:nvPr/>
          </p:nvSpPr>
          <p:spPr>
            <a:xfrm>
              <a:off x="592200" y="2428560"/>
              <a:ext cx="2660040" cy="273600"/>
            </a:xfrm>
            <a:prstGeom prst="rect">
              <a:avLst/>
            </a:prstGeom>
            <a:noFill/>
            <a:ln w="19080">
              <a:solidFill>
                <a:schemeClr val="accent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7" name="CustomShape 11"/>
            <p:cNvSpPr/>
            <p:nvPr/>
          </p:nvSpPr>
          <p:spPr>
            <a:xfrm>
              <a:off x="3252960" y="2565720"/>
              <a:ext cx="3529440" cy="128628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8" name="CustomShape 12"/>
            <p:cNvSpPr/>
            <p:nvPr/>
          </p:nvSpPr>
          <p:spPr>
            <a:xfrm>
              <a:off x="6783120" y="3324960"/>
              <a:ext cx="2133000" cy="47779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This is the </a:t>
              </a:r>
              <a:r>
                <a:rPr b="1" lang="en-GB" sz="1400" spc="-1" strike="noStrike">
                  <a:solidFill>
                    <a:srgbClr val="e46c0a"/>
                  </a:solidFill>
                  <a:latin typeface="Calibri Light"/>
                  <a:ea typeface="DejaVu Sans"/>
                </a:rPr>
                <a:t>include directive</a:t>
              </a:r>
              <a:r>
                <a:rPr b="0" lang="en-GB" sz="1400" spc="-1" strike="noStrike">
                  <a:solidFill>
                    <a:srgbClr val="000000"/>
                  </a:solidFill>
                  <a:latin typeface="Calibri Light"/>
                  <a:ea typeface="DejaVu Sans"/>
                </a:rPr>
                <a:t> which tells the compiler where to find information about certain routines used by the program;</a:t>
              </a:r>
              <a:endParaRPr b="0" lang="en-GB" sz="1400" spc="-1" strike="noStrike">
                <a:latin typeface="Arial"/>
              </a:endParaRPr>
            </a:p>
            <a:p>
              <a:pPr>
                <a:lnSpc>
                  <a:spcPct val="100000"/>
                </a:lnSpc>
              </a:pPr>
              <a:r>
                <a:rPr b="1" lang="en-GB" sz="1400" spc="-1" strike="noStrike">
                  <a:solidFill>
                    <a:srgbClr val="000000"/>
                  </a:solidFill>
                  <a:latin typeface="Calibri Light"/>
                  <a:ea typeface="DejaVu Sans"/>
                </a:rPr>
                <a:t>iostream </a:t>
              </a:r>
              <a:r>
                <a:rPr b="0" lang="en-GB" sz="1400" spc="-1" strike="noStrike">
                  <a:solidFill>
                    <a:srgbClr val="000000"/>
                  </a:solidFill>
                  <a:latin typeface="Calibri Light"/>
                  <a:ea typeface="DejaVu Sans"/>
                </a:rPr>
                <a:t>is the name of a library that contains the declarations of the routines (</a:t>
              </a:r>
              <a:r>
                <a:rPr b="1" lang="en-GB" sz="1400" spc="-1" strike="noStrike">
                  <a:solidFill>
                    <a:srgbClr val="000000"/>
                  </a:solidFill>
                  <a:latin typeface="Calibri Light"/>
                  <a:ea typeface="DejaVu Sans"/>
                </a:rPr>
                <a:t>cout</a:t>
              </a:r>
              <a:r>
                <a:rPr b="0" lang="en-GB" sz="1400" spc="-1" strike="noStrike">
                  <a:solidFill>
                    <a:srgbClr val="000000"/>
                  </a:solidFill>
                  <a:latin typeface="Calibri Light"/>
                  <a:ea typeface="DejaVu Sans"/>
                </a:rPr>
                <a:t>/</a:t>
              </a:r>
              <a:r>
                <a:rPr b="1" lang="en-GB" sz="1400" spc="-1" strike="noStrike">
                  <a:solidFill>
                    <a:srgbClr val="000000"/>
                  </a:solidFill>
                  <a:latin typeface="Calibri Light"/>
                  <a:ea typeface="DejaVu Sans"/>
                </a:rPr>
                <a:t>endl</a:t>
              </a:r>
              <a:r>
                <a:rPr b="0" lang="en-GB" sz="1400" spc="-1" strike="noStrike">
                  <a:solidFill>
                    <a:srgbClr val="000000"/>
                  </a:solidFill>
                  <a:latin typeface="Calibri Light"/>
                  <a:ea typeface="DejaVu Sans"/>
                </a:rPr>
                <a:t>) that handle input from the keyboard and output to the screen;</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Later, you may also use other libraries (e.g., the math library by </a:t>
              </a:r>
              <a:br/>
              <a:r>
                <a:rPr b="0" lang="en-GB" sz="1400" spc="-1" strike="noStrike">
                  <a:solidFill>
                    <a:srgbClr val="000000"/>
                  </a:solidFill>
                  <a:latin typeface="Calibri Light"/>
                  <a:ea typeface="DejaVu Sans"/>
                </a:rPr>
                <a:t>#include &lt;math&gt;</a:t>
              </a:r>
              <a:endParaRPr b="0" lang="en-GB" sz="1400" spc="-1" strike="noStrike">
                <a:latin typeface="Arial"/>
              </a:endParaRPr>
            </a:p>
            <a:p>
              <a:pPr>
                <a:lnSpc>
                  <a:spcPct val="100000"/>
                </a:lnSpc>
              </a:pPr>
              <a:endParaRPr b="0" lang="en-GB" sz="1400" spc="-1" strike="noStrike">
                <a:latin typeface="Arial"/>
              </a:endParaRPr>
            </a:p>
          </p:txBody>
        </p:sp>
      </p:grpSp>
      <p:grpSp>
        <p:nvGrpSpPr>
          <p:cNvPr id="199" name="Group 13"/>
          <p:cNvGrpSpPr/>
          <p:nvPr/>
        </p:nvGrpSpPr>
        <p:grpSpPr>
          <a:xfrm>
            <a:off x="600480" y="2709720"/>
            <a:ext cx="5840640" cy="4685400"/>
            <a:chOff x="600480" y="2709720"/>
            <a:chExt cx="5840640" cy="4685400"/>
          </a:xfrm>
        </p:grpSpPr>
        <p:sp>
          <p:nvSpPr>
            <p:cNvPr id="200" name="CustomShape 14"/>
            <p:cNvSpPr/>
            <p:nvPr/>
          </p:nvSpPr>
          <p:spPr>
            <a:xfrm>
              <a:off x="600480" y="2709720"/>
              <a:ext cx="2660040" cy="273600"/>
            </a:xfrm>
            <a:prstGeom prst="rect">
              <a:avLst/>
            </a:prstGeom>
            <a:noFill/>
            <a:ln w="19080">
              <a:solidFill>
                <a:schemeClr val="accent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1" name="CustomShape 15"/>
            <p:cNvSpPr/>
            <p:nvPr/>
          </p:nvSpPr>
          <p:spPr>
            <a:xfrm>
              <a:off x="2728800" y="3004200"/>
              <a:ext cx="2585520" cy="153000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2" name="CustomShape 16"/>
            <p:cNvSpPr/>
            <p:nvPr/>
          </p:nvSpPr>
          <p:spPr>
            <a:xfrm>
              <a:off x="4187880" y="4535280"/>
              <a:ext cx="2253240" cy="285984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The </a:t>
              </a:r>
              <a:r>
                <a:rPr b="1" lang="en-GB" sz="1400" spc="-1" strike="noStrike">
                  <a:solidFill>
                    <a:srgbClr val="000000"/>
                  </a:solidFill>
                  <a:latin typeface="Calibri Light"/>
                  <a:ea typeface="DejaVu Sans"/>
                </a:rPr>
                <a:t>iostream</a:t>
              </a:r>
              <a:r>
                <a:rPr b="0" lang="en-GB" sz="1400" spc="-1" strike="noStrike">
                  <a:solidFill>
                    <a:srgbClr val="000000"/>
                  </a:solidFill>
                  <a:latin typeface="Calibri Light"/>
                  <a:ea typeface="DejaVu Sans"/>
                </a:rPr>
                <a:t> object/operation </a:t>
              </a:r>
              <a:r>
                <a:rPr b="1" lang="en-GB" sz="1400" spc="-1" strike="noStrike">
                  <a:solidFill>
                    <a:srgbClr val="000000"/>
                  </a:solidFill>
                  <a:latin typeface="Calibri Light"/>
                  <a:ea typeface="DejaVu Sans"/>
                </a:rPr>
                <a:t>cout</a:t>
              </a:r>
              <a:r>
                <a:rPr b="0" lang="en-GB" sz="1400" spc="-1" strike="noStrike">
                  <a:solidFill>
                    <a:srgbClr val="000000"/>
                  </a:solidFill>
                  <a:latin typeface="Calibri Light"/>
                  <a:ea typeface="DejaVu Sans"/>
                </a:rPr>
                <a:t> and </a:t>
              </a:r>
              <a:r>
                <a:rPr b="1" lang="en-GB" sz="1400" spc="-1" strike="noStrike">
                  <a:solidFill>
                    <a:srgbClr val="000000"/>
                  </a:solidFill>
                  <a:latin typeface="Calibri Light"/>
                  <a:ea typeface="DejaVu Sans"/>
                </a:rPr>
                <a:t>endl</a:t>
              </a:r>
              <a:r>
                <a:rPr b="0" lang="en-GB" sz="1400" spc="-1" strike="noStrike">
                  <a:solidFill>
                    <a:srgbClr val="000000"/>
                  </a:solidFill>
                  <a:latin typeface="Calibri Light"/>
                  <a:ea typeface="DejaVu Sans"/>
                </a:rPr>
                <a:t> are under the </a:t>
              </a:r>
              <a:r>
                <a:rPr b="1" lang="en-GB" sz="1400" spc="-1" strike="noStrike">
                  <a:solidFill>
                    <a:srgbClr val="e46c0a"/>
                  </a:solidFill>
                  <a:latin typeface="Calibri Light"/>
                  <a:ea typeface="DejaVu Sans"/>
                </a:rPr>
                <a:t>namespace</a:t>
              </a:r>
              <a:r>
                <a:rPr b="0" lang="en-GB" sz="1400" spc="-1" strike="noStrike">
                  <a:solidFill>
                    <a:srgbClr val="000000"/>
                  </a:solidFill>
                  <a:latin typeface="Calibri Light"/>
                  <a:ea typeface="DejaVu Sans"/>
                </a:rPr>
                <a:t> </a:t>
              </a:r>
              <a:r>
                <a:rPr b="1" lang="en-GB" sz="1400" spc="-1" strike="noStrike">
                  <a:solidFill>
                    <a:srgbClr val="000000"/>
                  </a:solidFill>
                  <a:latin typeface="Calibri Light"/>
                  <a:ea typeface="DejaVu Sans"/>
                </a:rPr>
                <a:t>std</a:t>
              </a:r>
              <a:r>
                <a:rPr b="0" lang="en-GB" sz="1400" spc="-1" strike="noStrike">
                  <a:solidFill>
                    <a:srgbClr val="000000"/>
                  </a:solidFill>
                  <a:latin typeface="Calibri Light"/>
                  <a:ea typeface="DejaVu Sans"/>
                </a:rPr>
                <a:t>.  If this line is removed, then you will need to write </a:t>
              </a:r>
              <a:r>
                <a:rPr b="1" lang="en-GB" sz="1400" spc="-1" strike="noStrike">
                  <a:solidFill>
                    <a:srgbClr val="000000"/>
                  </a:solidFill>
                  <a:latin typeface="Calibri Light"/>
                  <a:ea typeface="DejaVu Sans"/>
                </a:rPr>
                <a:t>std::cout</a:t>
              </a:r>
              <a:r>
                <a:rPr b="0" lang="en-GB" sz="1400" spc="-1" strike="noStrike">
                  <a:solidFill>
                    <a:srgbClr val="000000"/>
                  </a:solidFill>
                  <a:latin typeface="Calibri Light"/>
                  <a:ea typeface="DejaVu Sans"/>
                </a:rPr>
                <a:t> and </a:t>
              </a:r>
              <a:r>
                <a:rPr b="1" lang="en-GB" sz="1400" spc="-1" strike="noStrike">
                  <a:solidFill>
                    <a:srgbClr val="000000"/>
                  </a:solidFill>
                  <a:latin typeface="Calibri Light"/>
                  <a:ea typeface="DejaVu Sans"/>
                </a:rPr>
                <a:t>std::endl</a:t>
              </a:r>
              <a:r>
                <a:rPr b="0" lang="en-GB" sz="1400" spc="-1" strike="noStrike">
                  <a:solidFill>
                    <a:srgbClr val="000000"/>
                  </a:solidFill>
                  <a:latin typeface="Calibri Light"/>
                  <a:ea typeface="DejaVu Sans"/>
                </a:rPr>
                <a:t> without raising a compilation error.</a:t>
              </a:r>
              <a:endParaRPr b="0" lang="en-GB" sz="1400" spc="-1" strike="noStrike">
                <a:latin typeface="Arial"/>
              </a:endParaRPr>
            </a:p>
            <a:p>
              <a:pPr>
                <a:lnSpc>
                  <a:spcPct val="100000"/>
                </a:lnSpc>
              </a:pPr>
              <a:r>
                <a:rPr b="0" lang="en-GB" sz="1400" spc="-1" strike="noStrike">
                  <a:solidFill>
                    <a:srgbClr val="000000"/>
                  </a:solidFill>
                  <a:latin typeface="Calibri Light"/>
                  <a:ea typeface="DejaVu Sans"/>
                </a:rPr>
                <a:t>(You can try and look for the error yourselves.)</a:t>
              </a:r>
              <a:endParaRPr b="0" lang="en-GB" sz="1400" spc="-1" strike="noStrike">
                <a:latin typeface="Arial"/>
              </a:endParaRPr>
            </a:p>
          </p:txBody>
        </p:sp>
      </p:grpSp>
      <p:grpSp>
        <p:nvGrpSpPr>
          <p:cNvPr id="203" name="Group 17"/>
          <p:cNvGrpSpPr/>
          <p:nvPr/>
        </p:nvGrpSpPr>
        <p:grpSpPr>
          <a:xfrm>
            <a:off x="457200" y="3148560"/>
            <a:ext cx="4221360" cy="3984480"/>
            <a:chOff x="457200" y="3148560"/>
            <a:chExt cx="4221360" cy="3984480"/>
          </a:xfrm>
        </p:grpSpPr>
        <p:sp>
          <p:nvSpPr>
            <p:cNvPr id="204" name="CustomShape 18"/>
            <p:cNvSpPr/>
            <p:nvPr/>
          </p:nvSpPr>
          <p:spPr>
            <a:xfrm>
              <a:off x="600480" y="3148560"/>
              <a:ext cx="4078080" cy="1027440"/>
            </a:xfrm>
            <a:prstGeom prst="rect">
              <a:avLst/>
            </a:prstGeom>
            <a:noFill/>
            <a:ln w="19080">
              <a:solidFill>
                <a:schemeClr val="accent1"/>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5" name="CustomShape 19"/>
            <p:cNvSpPr/>
            <p:nvPr/>
          </p:nvSpPr>
          <p:spPr>
            <a:xfrm flipH="1">
              <a:off x="2297520" y="4176720"/>
              <a:ext cx="340560" cy="51012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6" name="CustomShape 20"/>
            <p:cNvSpPr/>
            <p:nvPr/>
          </p:nvSpPr>
          <p:spPr>
            <a:xfrm>
              <a:off x="457200" y="4699440"/>
              <a:ext cx="3543120" cy="243360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This is the </a:t>
              </a:r>
              <a:r>
                <a:rPr b="1" lang="en-GB" sz="1400" spc="-1" strike="noStrike">
                  <a:solidFill>
                    <a:srgbClr val="e46c0a"/>
                  </a:solidFill>
                  <a:latin typeface="Calibri Light"/>
                  <a:ea typeface="DejaVu Sans"/>
                </a:rPr>
                <a:t>main function</a:t>
              </a:r>
              <a:r>
                <a:rPr b="0" lang="en-GB" sz="1400" spc="-1" strike="noStrike">
                  <a:solidFill>
                    <a:srgbClr val="000000"/>
                  </a:solidFill>
                  <a:latin typeface="Calibri Light"/>
                  <a:ea typeface="DejaVu Sans"/>
                </a:rPr>
                <a:t> which contains the main body of the C++ program.  In this case, we have two statements “</a:t>
              </a:r>
              <a:r>
                <a:rPr b="1" lang="en-GB" sz="1400" spc="-1" strike="noStrike">
                  <a:solidFill>
                    <a:srgbClr val="000000"/>
                  </a:solidFill>
                  <a:latin typeface="Calibri Light"/>
                  <a:ea typeface="DejaVu Sans"/>
                </a:rPr>
                <a:t>cout…</a:t>
              </a:r>
              <a:r>
                <a:rPr b="0" lang="en-GB" sz="1400" spc="-1" strike="noStrike">
                  <a:solidFill>
                    <a:srgbClr val="000000"/>
                  </a:solidFill>
                  <a:latin typeface="Calibri Light"/>
                  <a:ea typeface="DejaVu Sans"/>
                </a:rPr>
                <a:t>” and “</a:t>
              </a:r>
              <a:r>
                <a:rPr b="1" lang="en-GB" sz="1400" spc="-1" strike="noStrike">
                  <a:solidFill>
                    <a:srgbClr val="000000"/>
                  </a:solidFill>
                  <a:latin typeface="Calibri Light"/>
                  <a:ea typeface="DejaVu Sans"/>
                </a:rPr>
                <a:t>return ..</a:t>
              </a:r>
              <a:r>
                <a:rPr b="0" lang="en-GB" sz="1400" spc="-1" strike="noStrike">
                  <a:solidFill>
                    <a:srgbClr val="000000"/>
                  </a:solidFill>
                  <a:latin typeface="Calibri Light"/>
                  <a:ea typeface="DejaVu Sans"/>
                </a:rPr>
                <a:t>” in the main body.  The main function is also the starting point of the program execution of all C++ program:  the program is executed statement by statement starting from the first statement in this main function </a:t>
              </a:r>
              <a:endParaRPr b="0" lang="en-GB" sz="1400" spc="-1" strike="noStrike">
                <a:latin typeface="Arial"/>
              </a:endParaRPr>
            </a:p>
          </p:txBody>
        </p:sp>
      </p:gr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9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First C++ Program</a:t>
            </a:r>
            <a:endParaRPr b="0" lang="en-GB" sz="4400" spc="-1" strike="noStrike">
              <a:latin typeface="Arial"/>
            </a:endParaRPr>
          </a:p>
        </p:txBody>
      </p:sp>
      <p:sp>
        <p:nvSpPr>
          <p:cNvPr id="208" name="CustomShape 2"/>
          <p:cNvSpPr/>
          <p:nvPr/>
        </p:nvSpPr>
        <p:spPr>
          <a:xfrm>
            <a:off x="457200" y="3641040"/>
            <a:ext cx="8228880" cy="29415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GB" sz="2000" spc="-1" strike="noStrike">
                <a:solidFill>
                  <a:srgbClr val="000000"/>
                </a:solidFill>
                <a:latin typeface="Calibri Light"/>
                <a:ea typeface="Calibri Light"/>
              </a:rPr>
              <a:t>By looking at the output of this program, you probably can guess what this program does.  How would you change the program so that it can output </a:t>
            </a:r>
            <a:br/>
            <a:r>
              <a:rPr b="0" lang="en-GB" sz="2000" spc="-1" strike="noStrike">
                <a:solidFill>
                  <a:srgbClr val="e46c0a"/>
                </a:solidFill>
                <a:latin typeface="Calibri Light"/>
                <a:ea typeface="Calibri Light"/>
              </a:rPr>
              <a:t>Hello ENGG1340! </a:t>
            </a:r>
            <a:br/>
            <a:r>
              <a:rPr b="0" lang="en-GB" sz="2000" spc="-1" strike="noStrike">
                <a:solidFill>
                  <a:srgbClr val="000000"/>
                </a:solidFill>
                <a:latin typeface="Calibri Light"/>
                <a:ea typeface="Calibri Light"/>
              </a:rPr>
              <a:t>on the screen?</a:t>
            </a: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r>
              <a:rPr b="0" lang="en-GB" sz="2000" spc="-1" strike="noStrike">
                <a:solidFill>
                  <a:srgbClr val="000000"/>
                </a:solidFill>
                <a:latin typeface="Calibri Light"/>
                <a:ea typeface="Calibri Light"/>
              </a:rPr>
              <a:t>The last statement </a:t>
            </a:r>
            <a:r>
              <a:rPr b="0" lang="en-GB" sz="2000" spc="-1" strike="noStrike">
                <a:solidFill>
                  <a:srgbClr val="e46c0a"/>
                </a:solidFill>
                <a:latin typeface="Calibri Light"/>
                <a:ea typeface="Calibri Light"/>
              </a:rPr>
              <a:t>return 0;</a:t>
            </a:r>
            <a:r>
              <a:rPr b="0" lang="en-GB" sz="2000" spc="-1" strike="noStrike">
                <a:solidFill>
                  <a:srgbClr val="000000"/>
                </a:solidFill>
                <a:latin typeface="Calibri Light"/>
                <a:ea typeface="Calibri Light"/>
              </a:rPr>
              <a:t> in the main function indicates (to the operating system) that the program ended successfully.  Note that on C++ compilers and more recent C compilers (C99 onwards), the compiler will add this statement for you if you omit it.</a:t>
            </a:r>
            <a:endParaRPr b="0" lang="en-GB" sz="2000" spc="-1" strike="noStrike">
              <a:latin typeface="Arial"/>
            </a:endParaRPr>
          </a:p>
        </p:txBody>
      </p:sp>
      <p:sp>
        <p:nvSpPr>
          <p:cNvPr id="20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AAF317A-4A6D-485D-8B31-BBAC4E8E34C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10" name="CustomShape 4"/>
          <p:cNvSpPr/>
          <p:nvPr/>
        </p:nvSpPr>
        <p:spPr>
          <a:xfrm>
            <a:off x="457200" y="1452600"/>
            <a:ext cx="5787720" cy="203688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&lt;iostream&gt;</a:t>
            </a:r>
            <a:endParaRPr b="0" lang="en-GB" sz="1600" spc="-1" strike="noStrike">
              <a:latin typeface="Arial"/>
            </a:endParaRPr>
          </a:p>
          <a:p>
            <a:pPr>
              <a:lnSpc>
                <a:spcPct val="100000"/>
              </a:lnSpc>
            </a:pPr>
            <a:r>
              <a:rPr b="0" lang="en-GB" sz="1600" spc="-1" strike="noStrike">
                <a:solidFill>
                  <a:srgbClr val="ff6699"/>
                </a:solidFill>
                <a:latin typeface="Menlo"/>
                <a:ea typeface="Menlo"/>
              </a:rPr>
              <a:t>using namespace </a:t>
            </a:r>
            <a:r>
              <a:rPr b="0" lang="en-GB" sz="1600" spc="-1" strike="noStrike">
                <a:solidFill>
                  <a:srgbClr val="f79646"/>
                </a:solidFill>
                <a:latin typeface="Menlo"/>
                <a:ea typeface="Menlo"/>
              </a:rPr>
              <a:t>std</a:t>
            </a:r>
            <a:r>
              <a:rPr b="0" lang="en-GB" sz="1600" spc="-1" strike="noStrike">
                <a:solidFill>
                  <a:srgbClr val="000000"/>
                </a:solidFill>
                <a:latin typeface="Menlo"/>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cout </a:t>
            </a:r>
            <a:r>
              <a:rPr b="0" lang="en-GB" sz="1600" spc="-1" strike="noStrike">
                <a:solidFill>
                  <a:srgbClr val="ff6699"/>
                </a:solidFill>
                <a:latin typeface="Menlo"/>
                <a:ea typeface="Menlo"/>
              </a:rPr>
              <a:t>&lt;&lt;</a:t>
            </a:r>
            <a:r>
              <a:rPr b="1" lang="en-GB" sz="1600" spc="-1" strike="noStrike">
                <a:solidFill>
                  <a:srgbClr val="10243e"/>
                </a:solidFill>
                <a:latin typeface="Menlo"/>
                <a:ea typeface="Menlo"/>
              </a:rPr>
              <a:t> “</a:t>
            </a:r>
            <a:r>
              <a:rPr b="0" lang="en-GB" sz="1600" spc="-1" strike="noStrike">
                <a:solidFill>
                  <a:srgbClr val="77933c"/>
                </a:solidFill>
                <a:latin typeface="Menlo"/>
                <a:ea typeface="Menlo"/>
              </a:rPr>
              <a:t>Hello World!</a:t>
            </a:r>
            <a:r>
              <a:rPr b="1" lang="en-GB" sz="1600" spc="-1" strike="noStrike">
                <a:solidFill>
                  <a:srgbClr val="10243e"/>
                </a:solidFill>
                <a:latin typeface="Menlo"/>
                <a:ea typeface="Menlo"/>
              </a:rPr>
              <a:t>” </a:t>
            </a:r>
            <a:r>
              <a:rPr b="0" lang="en-GB" sz="1600" spc="-1" strike="noStrike">
                <a:solidFill>
                  <a:srgbClr val="ff6699"/>
                </a:solidFill>
                <a:latin typeface="Menlo"/>
                <a:ea typeface="Menlo"/>
              </a:rPr>
              <a:t>&lt;&lt;</a:t>
            </a:r>
            <a:r>
              <a:rPr b="1" lang="en-GB" sz="1600" spc="-1" strike="noStrike">
                <a:solidFill>
                  <a:srgbClr val="10243e"/>
                </a:solidFill>
                <a:latin typeface="Menlo"/>
                <a:ea typeface="Menlo"/>
              </a:rPr>
              <a:t> endl;</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First C++ Program</a:t>
            </a:r>
            <a:endParaRPr b="0" lang="en-GB" sz="4400" spc="-1" strike="noStrike">
              <a:latin typeface="Arial"/>
            </a:endParaRPr>
          </a:p>
        </p:txBody>
      </p:sp>
      <p:sp>
        <p:nvSpPr>
          <p:cNvPr id="212" name="CustomShape 2"/>
          <p:cNvSpPr/>
          <p:nvPr/>
        </p:nvSpPr>
        <p:spPr>
          <a:xfrm>
            <a:off x="457200" y="3641040"/>
            <a:ext cx="8228880" cy="29415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1" lang="en-GB" sz="2000" spc="-1" strike="noStrike">
                <a:solidFill>
                  <a:srgbClr val="e46c0a"/>
                </a:solidFill>
                <a:latin typeface="Calibri Light"/>
                <a:ea typeface="Calibri Light"/>
              </a:rPr>
              <a:t>cout</a:t>
            </a:r>
            <a:r>
              <a:rPr b="0" lang="en-GB" sz="2000" spc="-1" strike="noStrike">
                <a:solidFill>
                  <a:srgbClr val="000000"/>
                </a:solidFill>
                <a:latin typeface="Calibri Light"/>
                <a:ea typeface="Calibri Light"/>
              </a:rPr>
              <a:t> is the standard output stream object defined in the iostream library.  The standard output is the screen by default.</a:t>
            </a: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r>
              <a:rPr b="0" lang="en-GB" sz="2000" spc="-1" strike="noStrike">
                <a:solidFill>
                  <a:srgbClr val="000000"/>
                </a:solidFill>
                <a:latin typeface="Calibri Light"/>
                <a:ea typeface="Calibri Light"/>
              </a:rPr>
              <a:t>We will come back to the basic I/O afterwards.</a:t>
            </a:r>
            <a:endParaRPr b="0" lang="en-GB" sz="2000" spc="-1" strike="noStrike">
              <a:latin typeface="Arial"/>
            </a:endParaRPr>
          </a:p>
          <a:p>
            <a:pPr>
              <a:lnSpc>
                <a:spcPct val="100000"/>
              </a:lnSpc>
              <a:spcBef>
                <a:spcPts val="400"/>
              </a:spcBef>
            </a:pPr>
            <a:endParaRPr b="0" lang="en-GB" sz="2000" spc="-1" strike="noStrike">
              <a:latin typeface="Arial"/>
            </a:endParaRPr>
          </a:p>
          <a:p>
            <a:pPr>
              <a:lnSpc>
                <a:spcPct val="100000"/>
              </a:lnSpc>
              <a:spcBef>
                <a:spcPts val="400"/>
              </a:spcBef>
            </a:pPr>
            <a:r>
              <a:rPr b="0" lang="en-GB" sz="2000" spc="-1" strike="noStrike" u="sng">
                <a:solidFill>
                  <a:srgbClr val="0000ff"/>
                </a:solidFill>
                <a:uFillTx/>
                <a:latin typeface="Calibri Light"/>
                <a:ea typeface="Calibri Light"/>
                <a:hlinkClick r:id="rId1"/>
              </a:rPr>
              <a:t>www.cplusplus.com</a:t>
            </a:r>
            <a:r>
              <a:rPr b="0" lang="en-GB" sz="2000" spc="-1" strike="noStrike">
                <a:solidFill>
                  <a:srgbClr val="000000"/>
                </a:solidFill>
                <a:latin typeface="Calibri Light"/>
                <a:ea typeface="Calibri Light"/>
              </a:rPr>
              <a:t> is a good place to look for the definition and usage of the C++ constructs and functions.  </a:t>
            </a:r>
            <a:endParaRPr b="0" lang="en-GB" sz="2000" spc="-1" strike="noStrike">
              <a:latin typeface="Arial"/>
            </a:endParaRPr>
          </a:p>
          <a:p>
            <a:pPr>
              <a:lnSpc>
                <a:spcPct val="100000"/>
              </a:lnSpc>
              <a:spcBef>
                <a:spcPts val="400"/>
              </a:spcBef>
            </a:pPr>
            <a:r>
              <a:rPr b="0" lang="en-GB" sz="2000" spc="-1" strike="noStrike">
                <a:solidFill>
                  <a:srgbClr val="000000"/>
                </a:solidFill>
                <a:latin typeface="Calibri Light"/>
                <a:ea typeface="Calibri Light"/>
              </a:rPr>
              <a:t>You are highly recommended to go through the related topics in their tutorial as well: </a:t>
            </a:r>
            <a:r>
              <a:rPr b="0" lang="en-GB" sz="2000" spc="-1" strike="noStrike" u="sng">
                <a:solidFill>
                  <a:srgbClr val="0000ff"/>
                </a:solidFill>
                <a:uFillTx/>
                <a:latin typeface="Calibri Light"/>
                <a:ea typeface="Calibri Light"/>
                <a:hlinkClick r:id="rId2"/>
              </a:rPr>
              <a:t>http://www.cplusplus.com/doc/tutorial/</a:t>
            </a:r>
            <a:r>
              <a:rPr b="0" lang="en-GB" sz="2000" spc="-1" strike="noStrike">
                <a:solidFill>
                  <a:srgbClr val="000000"/>
                </a:solidFill>
                <a:latin typeface="Calibri Light"/>
                <a:ea typeface="Calibri Light"/>
              </a:rPr>
              <a:t> </a:t>
            </a:r>
            <a:endParaRPr b="0" lang="en-GB" sz="2000" spc="-1" strike="noStrike">
              <a:latin typeface="Arial"/>
            </a:endParaRPr>
          </a:p>
        </p:txBody>
      </p:sp>
      <p:sp>
        <p:nvSpPr>
          <p:cNvPr id="21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8637CF5-331D-4CFF-A72B-B56B694B0C8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14" name="CustomShape 4"/>
          <p:cNvSpPr/>
          <p:nvPr/>
        </p:nvSpPr>
        <p:spPr>
          <a:xfrm>
            <a:off x="457200" y="1452600"/>
            <a:ext cx="5787720" cy="203688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&lt;iostream&gt;</a:t>
            </a:r>
            <a:endParaRPr b="0" lang="en-GB" sz="1600" spc="-1" strike="noStrike">
              <a:latin typeface="Arial"/>
            </a:endParaRPr>
          </a:p>
          <a:p>
            <a:pPr>
              <a:lnSpc>
                <a:spcPct val="100000"/>
              </a:lnSpc>
            </a:pPr>
            <a:r>
              <a:rPr b="0" lang="en-GB" sz="1600" spc="-1" strike="noStrike">
                <a:solidFill>
                  <a:srgbClr val="ff6699"/>
                </a:solidFill>
                <a:latin typeface="Menlo"/>
                <a:ea typeface="Menlo"/>
              </a:rPr>
              <a:t>using namespace </a:t>
            </a:r>
            <a:r>
              <a:rPr b="0" lang="en-GB" sz="1600" spc="-1" strike="noStrike">
                <a:solidFill>
                  <a:srgbClr val="f79646"/>
                </a:solidFill>
                <a:latin typeface="Menlo"/>
                <a:ea typeface="Menlo"/>
              </a:rPr>
              <a:t>std</a:t>
            </a:r>
            <a:r>
              <a:rPr b="0" lang="en-GB" sz="1600" spc="-1" strike="noStrike">
                <a:solidFill>
                  <a:srgbClr val="000000"/>
                </a:solidFill>
                <a:latin typeface="Menlo"/>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cout </a:t>
            </a:r>
            <a:r>
              <a:rPr b="0" lang="en-GB" sz="1600" spc="-1" strike="noStrike">
                <a:solidFill>
                  <a:srgbClr val="ff6699"/>
                </a:solidFill>
                <a:latin typeface="Menlo"/>
                <a:ea typeface="Menlo"/>
              </a:rPr>
              <a:t>&lt;&lt;</a:t>
            </a:r>
            <a:r>
              <a:rPr b="1" lang="en-GB" sz="1600" spc="-1" strike="noStrike">
                <a:solidFill>
                  <a:srgbClr val="10243e"/>
                </a:solidFill>
                <a:latin typeface="Menlo"/>
                <a:ea typeface="Menlo"/>
              </a:rPr>
              <a:t> “</a:t>
            </a:r>
            <a:r>
              <a:rPr b="0" lang="en-GB" sz="1600" spc="-1" strike="noStrike">
                <a:solidFill>
                  <a:srgbClr val="77933c"/>
                </a:solidFill>
                <a:latin typeface="Menlo"/>
                <a:ea typeface="Menlo"/>
              </a:rPr>
              <a:t>Hello World!</a:t>
            </a:r>
            <a:r>
              <a:rPr b="1" lang="en-GB" sz="1600" spc="-1" strike="noStrike">
                <a:solidFill>
                  <a:srgbClr val="10243e"/>
                </a:solidFill>
                <a:latin typeface="Menlo"/>
                <a:ea typeface="Menlo"/>
              </a:rPr>
              <a:t>” </a:t>
            </a:r>
            <a:r>
              <a:rPr b="0" lang="en-GB" sz="1600" spc="-1" strike="noStrike">
                <a:solidFill>
                  <a:srgbClr val="ff6699"/>
                </a:solidFill>
                <a:latin typeface="Menlo"/>
                <a:ea typeface="Menlo"/>
              </a:rPr>
              <a:t>&lt;&lt;</a:t>
            </a:r>
            <a:r>
              <a:rPr b="1" lang="en-GB" sz="1600" spc="-1" strike="noStrike">
                <a:solidFill>
                  <a:srgbClr val="10243e"/>
                </a:solidFill>
                <a:latin typeface="Menlo"/>
                <a:ea typeface="Menlo"/>
              </a:rPr>
              <a:t> endl;</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Before We Start</a:t>
            </a:r>
            <a:endParaRPr b="0" lang="en-GB" sz="4400" spc="-1" strike="noStrike">
              <a:latin typeface="Arial"/>
            </a:endParaRPr>
          </a:p>
        </p:txBody>
      </p:sp>
      <p:sp>
        <p:nvSpPr>
          <p:cNvPr id="125" name="CustomShape 2"/>
          <p:cNvSpPr/>
          <p:nvPr/>
        </p:nvSpPr>
        <p:spPr>
          <a:xfrm>
            <a:off x="457200" y="1600200"/>
            <a:ext cx="852984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We will deal with C++ only in this module. and will leave the C counterparts on I/O (i.e., input/output) handling to latter modules.</a:t>
            </a:r>
            <a:endParaRPr b="0" lang="en-GB" sz="2800" spc="-1" strike="noStrike">
              <a:latin typeface="Arial"/>
            </a:endParaRPr>
          </a:p>
          <a:p>
            <a:pPr marL="343080" indent="-342360">
              <a:lnSpc>
                <a:spcPct val="100000"/>
              </a:lnSpc>
              <a:spcBef>
                <a:spcPts val="561"/>
              </a:spcBef>
              <a:buClr>
                <a:srgbClr val="000000"/>
              </a:buClr>
              <a:buFont typeface="Arial"/>
              <a:buChar char="•"/>
            </a:pPr>
            <a:r>
              <a:rPr b="1" lang="en-GB" sz="2800" spc="-1" strike="noStrike">
                <a:solidFill>
                  <a:srgbClr val="e46c0a"/>
                </a:solidFill>
                <a:latin typeface="Calibri Light"/>
                <a:ea typeface="Calibri Light"/>
              </a:rPr>
              <a:t>Important</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We will be using the C++ 11 standard, so make sure that your compiler option is set appropriately.  We suggest to use the following command to compile your C++ program:</a:t>
            </a:r>
            <a:endParaRPr b="0" lang="en-GB" sz="2800" spc="-1" strike="noStrike">
              <a:latin typeface="Arial"/>
            </a:endParaRPr>
          </a:p>
          <a:p>
            <a:pPr marL="539640">
              <a:lnSpc>
                <a:spcPct val="100000"/>
              </a:lnSpc>
              <a:spcBef>
                <a:spcPts val="400"/>
              </a:spcBef>
            </a:pPr>
            <a:r>
              <a:rPr b="0" lang="en-GB" sz="2000" spc="-1" strike="noStrike">
                <a:solidFill>
                  <a:srgbClr val="000000"/>
                </a:solidFill>
                <a:latin typeface="Menlo"/>
                <a:ea typeface="Menlo"/>
              </a:rPr>
              <a:t>g++ </a:t>
            </a:r>
            <a:r>
              <a:rPr b="0" lang="en-GB" sz="2000" spc="-1" strike="noStrike">
                <a:solidFill>
                  <a:srgbClr val="e46c0a"/>
                </a:solidFill>
                <a:latin typeface="Menlo"/>
                <a:ea typeface="Menlo"/>
              </a:rPr>
              <a:t>-pedantic-errors -std=c++11</a:t>
            </a:r>
            <a:r>
              <a:rPr b="0" lang="en-GB" sz="2000" spc="-1" strike="noStrike">
                <a:solidFill>
                  <a:srgbClr val="000000"/>
                </a:solidFill>
                <a:latin typeface="Menlo"/>
                <a:ea typeface="Menlo"/>
              </a:rPr>
              <a:t> your_program.cpp</a:t>
            </a:r>
            <a:endParaRPr b="0" lang="en-GB" sz="2000" spc="-1" strike="noStrike">
              <a:latin typeface="Arial"/>
            </a:endParaRPr>
          </a:p>
          <a:p>
            <a:pPr marL="539640">
              <a:lnSpc>
                <a:spcPct val="100000"/>
              </a:lnSpc>
              <a:spcBef>
                <a:spcPts val="561"/>
              </a:spcBef>
            </a:pPr>
            <a:endParaRPr b="0" lang="en-GB" sz="2000" spc="-1" strike="noStrike">
              <a:latin typeface="Arial"/>
            </a:endParaRPr>
          </a:p>
        </p:txBody>
      </p:sp>
      <p:sp>
        <p:nvSpPr>
          <p:cNvPr id="12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72BE719-39C0-4C65-950D-619E7143B15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7" name="CustomShape 4"/>
          <p:cNvSpPr/>
          <p:nvPr/>
        </p:nvSpPr>
        <p:spPr>
          <a:xfrm>
            <a:off x="808560" y="5383080"/>
            <a:ext cx="7526520" cy="173520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The -pedantic-errors flag is to make sure that your code conforms to the ISO C/C++ standard.  </a:t>
            </a:r>
            <a:r>
              <a:rPr b="0" lang="en-GB" sz="1800" spc="-1" strike="noStrike">
                <a:solidFill>
                  <a:srgbClr val="e46c0a"/>
                </a:solidFill>
                <a:latin typeface="Calibri Light"/>
                <a:ea typeface="DejaVu Sans"/>
              </a:rPr>
              <a:t>We will enforce this in your assignment submission too</a:t>
            </a:r>
            <a:r>
              <a:rPr b="0" lang="en-GB" sz="1800" spc="-1" strike="noStrike">
                <a:solidFill>
                  <a:srgbClr val="000000"/>
                </a:solidFill>
                <a:latin typeface="Calibri Light"/>
                <a:ea typeface="DejaVu Sans"/>
              </a:rPr>
              <a:t>.</a:t>
            </a:r>
            <a:br/>
            <a:r>
              <a:rPr b="0" lang="en-GB" sz="1800" spc="-1" strike="noStrike">
                <a:solidFill>
                  <a:srgbClr val="000000"/>
                </a:solidFill>
                <a:latin typeface="Calibri Light"/>
                <a:ea typeface="DejaVu Sans"/>
              </a:rPr>
              <a:t>For more information about C/C++ standards, you may read </a:t>
            </a:r>
            <a:r>
              <a:rPr b="0" lang="en-GB" sz="1800" spc="-1" strike="noStrike" u="sng">
                <a:solidFill>
                  <a:srgbClr val="0000ff"/>
                </a:solidFill>
                <a:uFillTx/>
                <a:latin typeface="Calibri Light"/>
                <a:ea typeface="DejaVu Sans"/>
                <a:hlinkClick r:id="rId1"/>
              </a:rPr>
              <a:t>https://en.wikipedia.org/wiki/ANSI_C</a:t>
            </a:r>
            <a:r>
              <a:rPr b="0" lang="en-GB" sz="1800" spc="-1" strike="noStrike">
                <a:solidFill>
                  <a:srgbClr val="000000"/>
                </a:solidFill>
                <a:latin typeface="Calibri Light"/>
                <a:ea typeface="DejaVu Sans"/>
              </a:rPr>
              <a:t> and </a:t>
            </a:r>
            <a:r>
              <a:rPr b="0" lang="en-GB" sz="1800" spc="-1" strike="noStrike" u="sng">
                <a:solidFill>
                  <a:srgbClr val="0000ff"/>
                </a:solidFill>
                <a:uFillTx/>
                <a:latin typeface="Calibri Light"/>
                <a:ea typeface="DejaVu Sans"/>
                <a:hlinkClick r:id="rId2"/>
              </a:rPr>
              <a:t>https://isocpp.org/std/the-standard</a:t>
            </a:r>
            <a:r>
              <a:rPr b="0" lang="en-GB" sz="1800" spc="-1" strike="noStrike">
                <a:solidFill>
                  <a:srgbClr val="000000"/>
                </a:solidFill>
                <a:latin typeface="Calibri Light"/>
                <a:ea typeface="DejaVu Sans"/>
              </a:rPr>
              <a:t> </a:t>
            </a: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Variables</a:t>
            </a:r>
            <a:endParaRPr b="0" lang="en-GB" sz="4400" spc="-1" strike="noStrike">
              <a:latin typeface="Arial"/>
            </a:endParaRPr>
          </a:p>
        </p:txBody>
      </p:sp>
      <p:sp>
        <p:nvSpPr>
          <p:cNvPr id="216" name="CustomShape 2"/>
          <p:cNvSpPr/>
          <p:nvPr/>
        </p:nvSpPr>
        <p:spPr>
          <a:xfrm>
            <a:off x="457200" y="4343400"/>
            <a:ext cx="8433000" cy="188424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Used to </a:t>
            </a:r>
            <a:r>
              <a:rPr b="0" lang="en-GB" sz="2000" spc="-1" strike="noStrike">
                <a:solidFill>
                  <a:srgbClr val="e46c0a"/>
                </a:solidFill>
                <a:latin typeface="Calibri Light"/>
                <a:ea typeface="Calibri Light"/>
              </a:rPr>
              <a:t>store data</a:t>
            </a:r>
            <a:r>
              <a:rPr b="0" lang="en-GB" sz="2000" spc="-1" strike="noStrike">
                <a:solidFill>
                  <a:srgbClr val="000000"/>
                </a:solidFill>
                <a:latin typeface="Calibri Light"/>
                <a:ea typeface="Calibri Light"/>
              </a:rPr>
              <a:t>.</a:t>
            </a:r>
            <a:endParaRPr b="0" lang="en-GB" sz="2000" spc="-1" strike="noStrike">
              <a:latin typeface="Arial"/>
            </a:endParaRPr>
          </a:p>
          <a:p>
            <a:pPr marL="343080" indent="-34236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Data stored in a variable may </a:t>
            </a:r>
            <a:r>
              <a:rPr b="0" lang="en-GB" sz="2000" spc="-1" strike="noStrike">
                <a:solidFill>
                  <a:srgbClr val="e46c0a"/>
                </a:solidFill>
                <a:latin typeface="Calibri Light"/>
                <a:ea typeface="Calibri Light"/>
              </a:rPr>
              <a:t>change over time</a:t>
            </a:r>
            <a:r>
              <a:rPr b="0" lang="en-GB" sz="2000" spc="-1" strike="noStrike">
                <a:solidFill>
                  <a:srgbClr val="000000"/>
                </a:solidFill>
                <a:latin typeface="Calibri Light"/>
                <a:ea typeface="Calibri Light"/>
              </a:rPr>
              <a:t>.</a:t>
            </a:r>
            <a:endParaRPr b="0" lang="en-GB" sz="2000" spc="-1" strike="noStrike">
              <a:latin typeface="Arial"/>
            </a:endParaRPr>
          </a:p>
          <a:p>
            <a:pPr marL="343080" indent="-34236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When we declare a variable, the computer will assign an appropriate number of memory cells in the </a:t>
            </a:r>
            <a:r>
              <a:rPr b="0" lang="en-GB" sz="2000" spc="-1" strike="noStrike">
                <a:solidFill>
                  <a:srgbClr val="e46c0a"/>
                </a:solidFill>
                <a:latin typeface="Calibri Light"/>
                <a:ea typeface="Calibri Light"/>
              </a:rPr>
              <a:t>main memory </a:t>
            </a:r>
            <a:r>
              <a:rPr b="0" lang="en-GB" sz="2000" spc="-1" strike="noStrike">
                <a:solidFill>
                  <a:srgbClr val="000000"/>
                </a:solidFill>
                <a:latin typeface="Calibri Light"/>
                <a:ea typeface="Calibri Light"/>
              </a:rPr>
              <a:t>to each variable </a:t>
            </a:r>
            <a:r>
              <a:rPr b="0" lang="en-GB" sz="2000" spc="-1" strike="noStrike">
                <a:solidFill>
                  <a:srgbClr val="31859c"/>
                </a:solidFill>
                <a:latin typeface="Calibri Light"/>
                <a:ea typeface="Calibri Light"/>
              </a:rPr>
              <a:t>according to the type of data to be stored</a:t>
            </a:r>
            <a:endParaRPr b="0" lang="en-GB" sz="2000" spc="-1" strike="noStrike">
              <a:latin typeface="Arial"/>
            </a:endParaRPr>
          </a:p>
        </p:txBody>
      </p:sp>
      <p:sp>
        <p:nvSpPr>
          <p:cNvPr id="21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22A5897-B1B2-4C48-A117-0812D54154A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18" name="CustomShape 4"/>
          <p:cNvSpPr/>
          <p:nvPr/>
        </p:nvSpPr>
        <p:spPr>
          <a:xfrm>
            <a:off x="2581920" y="2590920"/>
            <a:ext cx="3228480" cy="760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4400" spc="-1" strike="noStrike">
                <a:solidFill>
                  <a:srgbClr val="1e28ea"/>
                </a:solidFill>
                <a:latin typeface="Calibri Light"/>
                <a:ea typeface="DejaVu Sans"/>
              </a:rPr>
              <a:t>int</a:t>
            </a:r>
            <a:r>
              <a:rPr b="1" lang="en-GB" sz="4400" spc="-1" strike="noStrike">
                <a:solidFill>
                  <a:srgbClr val="000000"/>
                </a:solidFill>
                <a:latin typeface="Calibri Light"/>
                <a:ea typeface="DejaVu Sans"/>
              </a:rPr>
              <a:t> width</a:t>
            </a:r>
            <a:r>
              <a:rPr b="1" lang="en-GB" sz="4400" spc="-1" strike="noStrike">
                <a:solidFill>
                  <a:srgbClr val="808080"/>
                </a:solidFill>
                <a:latin typeface="Calibri Light"/>
                <a:ea typeface="DejaVu Sans"/>
              </a:rPr>
              <a:t>;</a:t>
            </a:r>
            <a:endParaRPr b="0" lang="en-GB" sz="4400" spc="-1" strike="noStrike">
              <a:latin typeface="Arial"/>
            </a:endParaRPr>
          </a:p>
        </p:txBody>
      </p:sp>
      <p:sp>
        <p:nvSpPr>
          <p:cNvPr id="219" name="CustomShape 5"/>
          <p:cNvSpPr/>
          <p:nvPr/>
        </p:nvSpPr>
        <p:spPr>
          <a:xfrm flipH="1" flipV="1" rot="5400000">
            <a:off x="2039040" y="2648160"/>
            <a:ext cx="390600" cy="1473480"/>
          </a:xfrm>
          <a:custGeom>
            <a:avLst/>
            <a:gdLst/>
            <a:ahLst/>
            <a:rect l="l" t="t" r="r" b="b"/>
            <a:pathLst>
              <a:path w="21600" h="21600">
                <a:moveTo>
                  <a:pt x="0" y="0"/>
                </a:moveTo>
                <a:lnTo>
                  <a:pt x="21600" y="21600"/>
                </a:lnTo>
              </a:path>
            </a:pathLst>
          </a:custGeom>
          <a:noFill/>
          <a:ln w="38160">
            <a:solidFill>
              <a:srgbClr val="242de2"/>
            </a:solidFill>
            <a:round/>
            <a:tailEnd len="med" type="triangle" w="lg"/>
          </a:ln>
        </p:spPr>
        <p:style>
          <a:lnRef idx="1">
            <a:schemeClr val="accent1"/>
          </a:lnRef>
          <a:fillRef idx="0">
            <a:schemeClr val="accent1"/>
          </a:fillRef>
          <a:effectRef idx="0">
            <a:schemeClr val="accent1"/>
          </a:effectRef>
          <a:fontRef idx="minor"/>
        </p:style>
      </p:sp>
      <p:sp>
        <p:nvSpPr>
          <p:cNvPr id="220" name="CustomShape 6"/>
          <p:cNvSpPr/>
          <p:nvPr/>
        </p:nvSpPr>
        <p:spPr>
          <a:xfrm>
            <a:off x="73080" y="3581280"/>
            <a:ext cx="284796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800" spc="-1" strike="noStrike">
                <a:solidFill>
                  <a:srgbClr val="1e28ea"/>
                </a:solidFill>
                <a:latin typeface="Calibri Light"/>
                <a:ea typeface="DejaVu Sans"/>
              </a:rPr>
              <a:t>Variable type</a:t>
            </a:r>
            <a:endParaRPr b="0" lang="en-GB" sz="2800" spc="-1" strike="noStrike">
              <a:latin typeface="Arial"/>
            </a:endParaRPr>
          </a:p>
        </p:txBody>
      </p:sp>
      <p:sp>
        <p:nvSpPr>
          <p:cNvPr id="221" name="CustomShape 7"/>
          <p:cNvSpPr/>
          <p:nvPr/>
        </p:nvSpPr>
        <p:spPr>
          <a:xfrm>
            <a:off x="2424600" y="3581280"/>
            <a:ext cx="463860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000000"/>
                </a:solidFill>
                <a:latin typeface="Calibri Light"/>
                <a:ea typeface="DejaVu Sans"/>
              </a:rPr>
              <a:t>Variable name (identifier</a:t>
            </a:r>
            <a:r>
              <a:rPr b="1" lang="en-GB" sz="2800" spc="-1" strike="noStrike">
                <a:solidFill>
                  <a:srgbClr val="000000"/>
                </a:solidFill>
                <a:latin typeface="Calibri Light"/>
                <a:ea typeface="DejaVu Sans"/>
              </a:rPr>
              <a:t>)</a:t>
            </a:r>
            <a:endParaRPr b="0" lang="en-GB" sz="2800" spc="-1" strike="noStrike">
              <a:latin typeface="Arial"/>
            </a:endParaRPr>
          </a:p>
        </p:txBody>
      </p:sp>
      <p:sp>
        <p:nvSpPr>
          <p:cNvPr id="222" name="CustomShape 8"/>
          <p:cNvSpPr/>
          <p:nvPr/>
        </p:nvSpPr>
        <p:spPr>
          <a:xfrm flipH="1" flipV="1" rot="5400000">
            <a:off x="4303800" y="3465720"/>
            <a:ext cx="380160" cy="360"/>
          </a:xfrm>
          <a:custGeom>
            <a:avLst/>
            <a:gdLst/>
            <a:ahLst/>
            <a:rect l="l" t="t" r="r" b="b"/>
            <a:pathLst>
              <a:path w="21600" h="21600">
                <a:moveTo>
                  <a:pt x="0" y="0"/>
                </a:moveTo>
                <a:lnTo>
                  <a:pt x="21600" y="21600"/>
                </a:lnTo>
              </a:path>
            </a:pathLst>
          </a:custGeom>
          <a:noFill/>
          <a:ln w="38160">
            <a:solidFill>
              <a:schemeClr val="tx1"/>
            </a:solidFill>
            <a:round/>
            <a:tailEnd len="med" type="triangle" w="lg"/>
          </a:ln>
        </p:spPr>
        <p:style>
          <a:lnRef idx="1">
            <a:schemeClr val="accent1"/>
          </a:lnRef>
          <a:fillRef idx="0">
            <a:schemeClr val="accent1"/>
          </a:fillRef>
          <a:effectRef idx="0">
            <a:schemeClr val="accent1"/>
          </a:effectRef>
          <a:fontRef idx="minor"/>
        </p:style>
      </p:sp>
      <p:sp>
        <p:nvSpPr>
          <p:cNvPr id="223" name="CustomShape 9"/>
          <p:cNvSpPr/>
          <p:nvPr/>
        </p:nvSpPr>
        <p:spPr>
          <a:xfrm>
            <a:off x="5462280" y="1820520"/>
            <a:ext cx="3463920" cy="988560"/>
          </a:xfrm>
          <a:prstGeom prst="wedgeRoundRectCallout">
            <a:avLst>
              <a:gd name="adj1" fmla="val -55466"/>
              <a:gd name="adj2" fmla="val 71684"/>
              <a:gd name="adj3" fmla="val 16667"/>
            </a:avLst>
          </a:prstGeom>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This statement is called a </a:t>
            </a:r>
            <a:r>
              <a:rPr b="0" lang="en-GB" sz="2800" spc="-1" strike="noStrike">
                <a:solidFill>
                  <a:srgbClr val="ffffff"/>
                </a:solidFill>
                <a:latin typeface="Calibri Light"/>
                <a:ea typeface="DejaVu Sans"/>
              </a:rPr>
              <a:t>declaration.</a:t>
            </a:r>
            <a:endParaRPr b="0" lang="en-GB" sz="2800" spc="-1" strike="noStrike">
              <a:latin typeface="Arial"/>
            </a:endParaRPr>
          </a:p>
        </p:txBody>
      </p:sp>
      <p:sp>
        <p:nvSpPr>
          <p:cNvPr id="224" name="CustomShape 10"/>
          <p:cNvSpPr/>
          <p:nvPr/>
        </p:nvSpPr>
        <p:spPr>
          <a:xfrm>
            <a:off x="457200" y="1416600"/>
            <a:ext cx="7812720" cy="912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Let’s start with how a variable can be defined in C/C++.  </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Suppose we need a variable named “width” </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which is to store an integer.</a:t>
            </a:r>
            <a:endParaRPr b="0" lang="en-GB" sz="1800" spc="-1" strike="noStrike">
              <a:latin typeface="Arial"/>
            </a:endParaRPr>
          </a:p>
        </p:txBody>
      </p:sp>
    </p:spTree>
  </p:cSld>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2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19"/>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2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22"/>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2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Variables</a:t>
            </a:r>
            <a:endParaRPr b="0" lang="en-GB" sz="4400" spc="-1" strike="noStrike">
              <a:latin typeface="Arial"/>
            </a:endParaRPr>
          </a:p>
        </p:txBody>
      </p:sp>
      <p:sp>
        <p:nvSpPr>
          <p:cNvPr id="226"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116AA39-7669-4420-8B58-CA09E734ED9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227" name="Group 3"/>
          <p:cNvGrpSpPr/>
          <p:nvPr/>
        </p:nvGrpSpPr>
        <p:grpSpPr>
          <a:xfrm>
            <a:off x="1387440" y="1394640"/>
            <a:ext cx="3123360" cy="2084760"/>
            <a:chOff x="1387440" y="1394640"/>
            <a:chExt cx="3123360" cy="2084760"/>
          </a:xfrm>
        </p:grpSpPr>
        <p:sp>
          <p:nvSpPr>
            <p:cNvPr id="228" name="CustomShape 4"/>
            <p:cNvSpPr/>
            <p:nvPr/>
          </p:nvSpPr>
          <p:spPr>
            <a:xfrm>
              <a:off x="1387440" y="1459800"/>
              <a:ext cx="3123360" cy="20196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29" name="CustomShape 5"/>
            <p:cNvSpPr/>
            <p:nvPr/>
          </p:nvSpPr>
          <p:spPr>
            <a:xfrm>
              <a:off x="1540080" y="1394640"/>
              <a:ext cx="2894760" cy="2010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800" spc="-1" strike="noStrike">
                  <a:solidFill>
                    <a:srgbClr val="1e28ea"/>
                  </a:solidFill>
                  <a:latin typeface="Menlo"/>
                  <a:ea typeface="Menlo"/>
                </a:rPr>
                <a:t>int</a:t>
              </a:r>
              <a:r>
                <a:rPr b="0" lang="en-GB" sz="1800" spc="-1" strike="noStrike">
                  <a:solidFill>
                    <a:srgbClr val="000000"/>
                  </a:solidFill>
                  <a:latin typeface="Menlo"/>
                  <a:ea typeface="Menlo"/>
                </a:rPr>
                <a:t> main </a:t>
              </a:r>
              <a:r>
                <a:rPr b="1" lang="en-GB" sz="1800" spc="-1" strike="noStrike">
                  <a:solidFill>
                    <a:srgbClr val="10243e"/>
                  </a:solidFill>
                  <a:latin typeface="Menlo"/>
                  <a:ea typeface="Menlo"/>
                </a:rPr>
                <a:t>( ) {</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1e28ea"/>
                  </a:solidFill>
                  <a:latin typeface="Menlo"/>
                  <a:ea typeface="Menlo"/>
                </a:rPr>
                <a:t>int</a:t>
              </a:r>
              <a:r>
                <a:rPr b="0" lang="en-GB" sz="1800" spc="-1" strike="noStrike">
                  <a:solidFill>
                    <a:srgbClr val="000000"/>
                  </a:solidFill>
                  <a:latin typeface="Menlo"/>
                  <a:ea typeface="Menlo"/>
                </a:rPr>
                <a:t> width;</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1e28ea"/>
                  </a:solidFill>
                  <a:latin typeface="Menlo"/>
                  <a:ea typeface="Menlo"/>
                </a:rPr>
                <a:t>int</a:t>
              </a:r>
              <a:r>
                <a:rPr b="0" lang="en-GB" sz="1800" spc="-1" strike="noStrike">
                  <a:solidFill>
                    <a:srgbClr val="000000"/>
                  </a:solidFill>
                  <a:latin typeface="Menlo"/>
                  <a:ea typeface="Menlo"/>
                </a:rPr>
                <a:t> height;</a:t>
              </a:r>
              <a:endParaRPr b="0" lang="en-GB" sz="1800" spc="-1" strike="noStrike">
                <a:latin typeface="Arial"/>
              </a:endParaRPr>
            </a:p>
            <a:p>
              <a:pPr>
                <a:lnSpc>
                  <a:spcPct val="100000"/>
                </a:lnSpc>
              </a:pPr>
              <a:r>
                <a:rPr b="1" lang="en-GB" sz="1800" spc="-1" strike="noStrike">
                  <a:solidFill>
                    <a:srgbClr val="1e28ea"/>
                  </a:solidFill>
                  <a:latin typeface="Menlo"/>
                  <a:ea typeface="Menlo"/>
                </a:rPr>
                <a:t>     </a:t>
              </a:r>
              <a:r>
                <a:rPr b="0" lang="en-GB" sz="1800" spc="-1" strike="noStrike">
                  <a:solidFill>
                    <a:srgbClr val="1e28ea"/>
                  </a:solidFill>
                  <a:latin typeface="Menlo"/>
                  <a:ea typeface="Menlo"/>
                </a:rPr>
                <a:t>…</a:t>
              </a:r>
              <a:endParaRPr b="0" lang="en-GB" sz="1800" spc="-1" strike="noStrike">
                <a:latin typeface="Arial"/>
              </a:endParaRPr>
            </a:p>
            <a:p>
              <a:pPr>
                <a:lnSpc>
                  <a:spcPct val="100000"/>
                </a:lnSpc>
              </a:pPr>
              <a:r>
                <a:rPr b="1" lang="en-GB" sz="1800" spc="-1" strike="noStrike">
                  <a:solidFill>
                    <a:srgbClr val="1e28ea"/>
                  </a:solidFill>
                  <a:latin typeface="Menlo"/>
                  <a:ea typeface="Menlo"/>
                </a:rPr>
                <a:t>     </a:t>
              </a:r>
              <a:r>
                <a:rPr b="0" lang="en-GB" sz="1800" spc="-1" strike="noStrike">
                  <a:solidFill>
                    <a:srgbClr val="1e28ea"/>
                  </a:solidFill>
                  <a:latin typeface="Menlo"/>
                  <a:ea typeface="Menlo"/>
                </a:rPr>
                <a:t>return</a:t>
              </a:r>
              <a:r>
                <a:rPr b="0" lang="en-GB" sz="1800" spc="-1" strike="noStrike">
                  <a:solidFill>
                    <a:srgbClr val="000000"/>
                  </a:solidFill>
                  <a:latin typeface="Menlo"/>
                  <a:ea typeface="Menlo"/>
                </a:rPr>
                <a:t> 0;</a:t>
              </a:r>
              <a:endParaRPr b="0" lang="en-GB" sz="1800" spc="-1" strike="noStrike">
                <a:latin typeface="Arial"/>
              </a:endParaRPr>
            </a:p>
            <a:p>
              <a:pPr>
                <a:lnSpc>
                  <a:spcPct val="100000"/>
                </a:lnSpc>
              </a:pPr>
              <a:r>
                <a:rPr b="1" lang="en-GB" sz="1800" spc="-1" strike="noStrike">
                  <a:solidFill>
                    <a:srgbClr val="10243e"/>
                  </a:solidFill>
                  <a:latin typeface="Menlo"/>
                  <a:ea typeface="Menlo"/>
                </a:rPr>
                <a:t>}</a:t>
              </a:r>
              <a:endParaRPr b="0" lang="en-GB" sz="1800" spc="-1" strike="noStrike">
                <a:latin typeface="Arial"/>
              </a:endParaRPr>
            </a:p>
          </p:txBody>
        </p:sp>
      </p:grpSp>
      <p:sp>
        <p:nvSpPr>
          <p:cNvPr id="230" name="CustomShape 6"/>
          <p:cNvSpPr/>
          <p:nvPr/>
        </p:nvSpPr>
        <p:spPr>
          <a:xfrm>
            <a:off x="6165720" y="1866600"/>
            <a:ext cx="1609560" cy="620640"/>
          </a:xfrm>
          <a:prstGeom prst="rect">
            <a:avLst/>
          </a:prstGeom>
          <a:solidFill>
            <a:schemeClr val="tx2">
              <a:lumMod val="20000"/>
              <a:lumOff val="80000"/>
            </a:schemeClr>
          </a:solidFill>
          <a:ln>
            <a:round/>
          </a:ln>
        </p:spPr>
        <p:style>
          <a:lnRef idx="2">
            <a:schemeClr val="dk1"/>
          </a:lnRef>
          <a:fillRef idx="1">
            <a:schemeClr val="lt1"/>
          </a:fillRef>
          <a:effectRef idx="0">
            <a:schemeClr val="dk1"/>
          </a:effectRef>
          <a:fontRef idx="minor"/>
        </p:style>
      </p:sp>
      <p:sp>
        <p:nvSpPr>
          <p:cNvPr id="231" name="CustomShape 7"/>
          <p:cNvSpPr/>
          <p:nvPr/>
        </p:nvSpPr>
        <p:spPr>
          <a:xfrm>
            <a:off x="6039360" y="1275120"/>
            <a:ext cx="19195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Main Memory</a:t>
            </a:r>
            <a:endParaRPr b="0" lang="en-GB" sz="1800" spc="-1" strike="noStrike">
              <a:latin typeface="Arial"/>
            </a:endParaRPr>
          </a:p>
        </p:txBody>
      </p:sp>
      <p:sp>
        <p:nvSpPr>
          <p:cNvPr id="232" name="CustomShape 8"/>
          <p:cNvSpPr/>
          <p:nvPr/>
        </p:nvSpPr>
        <p:spPr>
          <a:xfrm>
            <a:off x="5317920" y="1978920"/>
            <a:ext cx="866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Menlo"/>
                <a:ea typeface="Menlo"/>
              </a:rPr>
              <a:t>width</a:t>
            </a:r>
            <a:endParaRPr b="0" lang="en-GB" sz="1800" spc="-1" strike="noStrike">
              <a:latin typeface="Arial"/>
            </a:endParaRPr>
          </a:p>
        </p:txBody>
      </p:sp>
      <p:sp>
        <p:nvSpPr>
          <p:cNvPr id="233" name="CustomShape 9"/>
          <p:cNvSpPr/>
          <p:nvPr/>
        </p:nvSpPr>
        <p:spPr>
          <a:xfrm>
            <a:off x="457200" y="1394640"/>
            <a:ext cx="551880" cy="5518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1</a:t>
            </a:r>
            <a:endParaRPr b="0" lang="en-GB" sz="1800" spc="-1" strike="noStrike">
              <a:latin typeface="Arial"/>
            </a:endParaRPr>
          </a:p>
        </p:txBody>
      </p:sp>
      <p:sp>
        <p:nvSpPr>
          <p:cNvPr id="234" name="CustomShape 10"/>
          <p:cNvSpPr/>
          <p:nvPr/>
        </p:nvSpPr>
        <p:spPr>
          <a:xfrm>
            <a:off x="1009800" y="2033640"/>
            <a:ext cx="763560" cy="2048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nvGrpSpPr>
          <p:cNvPr id="235" name="Group 11"/>
          <p:cNvGrpSpPr/>
          <p:nvPr/>
        </p:nvGrpSpPr>
        <p:grpSpPr>
          <a:xfrm>
            <a:off x="1387440" y="4076640"/>
            <a:ext cx="3123360" cy="2084760"/>
            <a:chOff x="1387440" y="4076640"/>
            <a:chExt cx="3123360" cy="2084760"/>
          </a:xfrm>
        </p:grpSpPr>
        <p:sp>
          <p:nvSpPr>
            <p:cNvPr id="236" name="CustomShape 12"/>
            <p:cNvSpPr/>
            <p:nvPr/>
          </p:nvSpPr>
          <p:spPr>
            <a:xfrm>
              <a:off x="1387440" y="4141800"/>
              <a:ext cx="3123360" cy="20196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237" name="CustomShape 13"/>
            <p:cNvSpPr/>
            <p:nvPr/>
          </p:nvSpPr>
          <p:spPr>
            <a:xfrm>
              <a:off x="1540080" y="4076640"/>
              <a:ext cx="2894760" cy="20102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800" spc="-1" strike="noStrike">
                  <a:solidFill>
                    <a:srgbClr val="1e28ea"/>
                  </a:solidFill>
                  <a:latin typeface="Menlo"/>
                  <a:ea typeface="Menlo"/>
                </a:rPr>
                <a:t>int</a:t>
              </a:r>
              <a:r>
                <a:rPr b="0" lang="en-GB" sz="1800" spc="-1" strike="noStrike">
                  <a:solidFill>
                    <a:srgbClr val="000000"/>
                  </a:solidFill>
                  <a:latin typeface="Menlo"/>
                  <a:ea typeface="Menlo"/>
                </a:rPr>
                <a:t> main </a:t>
              </a:r>
              <a:r>
                <a:rPr b="1" lang="en-GB" sz="1800" spc="-1" strike="noStrike">
                  <a:solidFill>
                    <a:srgbClr val="10243e"/>
                  </a:solidFill>
                  <a:latin typeface="Menlo"/>
                  <a:ea typeface="Menlo"/>
                </a:rPr>
                <a:t>( ) {</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1e28ea"/>
                  </a:solidFill>
                  <a:latin typeface="Menlo"/>
                  <a:ea typeface="Menlo"/>
                </a:rPr>
                <a:t>int</a:t>
              </a:r>
              <a:r>
                <a:rPr b="0" lang="en-GB" sz="1800" spc="-1" strike="noStrike">
                  <a:solidFill>
                    <a:srgbClr val="000000"/>
                  </a:solidFill>
                  <a:latin typeface="Menlo"/>
                  <a:ea typeface="Menlo"/>
                </a:rPr>
                <a:t> width;</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1e28ea"/>
                  </a:solidFill>
                  <a:latin typeface="Menlo"/>
                  <a:ea typeface="Menlo"/>
                </a:rPr>
                <a:t>int</a:t>
              </a:r>
              <a:r>
                <a:rPr b="0" lang="en-GB" sz="1800" spc="-1" strike="noStrike">
                  <a:solidFill>
                    <a:srgbClr val="000000"/>
                  </a:solidFill>
                  <a:latin typeface="Menlo"/>
                  <a:ea typeface="Menlo"/>
                </a:rPr>
                <a:t> height;</a:t>
              </a:r>
              <a:endParaRPr b="0" lang="en-GB" sz="1800" spc="-1" strike="noStrike">
                <a:latin typeface="Arial"/>
              </a:endParaRPr>
            </a:p>
            <a:p>
              <a:pPr>
                <a:lnSpc>
                  <a:spcPct val="100000"/>
                </a:lnSpc>
              </a:pPr>
              <a:r>
                <a:rPr b="1" lang="en-GB" sz="1800" spc="-1" strike="noStrike">
                  <a:solidFill>
                    <a:srgbClr val="1e28ea"/>
                  </a:solidFill>
                  <a:latin typeface="Menlo"/>
                  <a:ea typeface="Menlo"/>
                </a:rPr>
                <a:t>     </a:t>
              </a:r>
              <a:r>
                <a:rPr b="0" lang="en-GB" sz="1800" spc="-1" strike="noStrike">
                  <a:solidFill>
                    <a:srgbClr val="1e28ea"/>
                  </a:solidFill>
                  <a:latin typeface="Menlo"/>
                  <a:ea typeface="Menlo"/>
                </a:rPr>
                <a:t>…</a:t>
              </a:r>
              <a:endParaRPr b="0" lang="en-GB" sz="1800" spc="-1" strike="noStrike">
                <a:latin typeface="Arial"/>
              </a:endParaRPr>
            </a:p>
            <a:p>
              <a:pPr>
                <a:lnSpc>
                  <a:spcPct val="100000"/>
                </a:lnSpc>
              </a:pPr>
              <a:r>
                <a:rPr b="1" lang="en-GB" sz="1800" spc="-1" strike="noStrike">
                  <a:solidFill>
                    <a:srgbClr val="1e28ea"/>
                  </a:solidFill>
                  <a:latin typeface="Menlo"/>
                  <a:ea typeface="Menlo"/>
                </a:rPr>
                <a:t>     </a:t>
              </a:r>
              <a:r>
                <a:rPr b="0" lang="en-GB" sz="1800" spc="-1" strike="noStrike">
                  <a:solidFill>
                    <a:srgbClr val="1e28ea"/>
                  </a:solidFill>
                  <a:latin typeface="Menlo"/>
                  <a:ea typeface="Menlo"/>
                </a:rPr>
                <a:t>return</a:t>
              </a:r>
              <a:r>
                <a:rPr b="0" lang="en-GB" sz="1800" spc="-1" strike="noStrike">
                  <a:solidFill>
                    <a:srgbClr val="000000"/>
                  </a:solidFill>
                  <a:latin typeface="Menlo"/>
                  <a:ea typeface="Menlo"/>
                </a:rPr>
                <a:t> 0;</a:t>
              </a:r>
              <a:endParaRPr b="0" lang="en-GB" sz="1800" spc="-1" strike="noStrike">
                <a:latin typeface="Arial"/>
              </a:endParaRPr>
            </a:p>
            <a:p>
              <a:pPr>
                <a:lnSpc>
                  <a:spcPct val="100000"/>
                </a:lnSpc>
              </a:pPr>
              <a:r>
                <a:rPr b="1" lang="en-GB" sz="1800" spc="-1" strike="noStrike">
                  <a:solidFill>
                    <a:srgbClr val="10243e"/>
                  </a:solidFill>
                  <a:latin typeface="Menlo"/>
                  <a:ea typeface="Menlo"/>
                </a:rPr>
                <a:t>}</a:t>
              </a:r>
              <a:endParaRPr b="0" lang="en-GB" sz="1800" spc="-1" strike="noStrike">
                <a:latin typeface="Arial"/>
              </a:endParaRPr>
            </a:p>
          </p:txBody>
        </p:sp>
      </p:grpSp>
      <p:sp>
        <p:nvSpPr>
          <p:cNvPr id="238" name="CustomShape 14"/>
          <p:cNvSpPr/>
          <p:nvPr/>
        </p:nvSpPr>
        <p:spPr>
          <a:xfrm>
            <a:off x="6165720" y="4548600"/>
            <a:ext cx="1609560" cy="620640"/>
          </a:xfrm>
          <a:prstGeom prst="rect">
            <a:avLst/>
          </a:prstGeom>
          <a:solidFill>
            <a:schemeClr val="tx2">
              <a:lumMod val="20000"/>
              <a:lumOff val="80000"/>
            </a:schemeClr>
          </a:solidFill>
          <a:ln>
            <a:round/>
          </a:ln>
        </p:spPr>
        <p:style>
          <a:lnRef idx="2">
            <a:schemeClr val="dk1"/>
          </a:lnRef>
          <a:fillRef idx="1">
            <a:schemeClr val="lt1"/>
          </a:fillRef>
          <a:effectRef idx="0">
            <a:schemeClr val="dk1"/>
          </a:effectRef>
          <a:fontRef idx="minor"/>
        </p:style>
      </p:sp>
      <p:sp>
        <p:nvSpPr>
          <p:cNvPr id="239" name="CustomShape 15"/>
          <p:cNvSpPr/>
          <p:nvPr/>
        </p:nvSpPr>
        <p:spPr>
          <a:xfrm>
            <a:off x="6039360" y="3957120"/>
            <a:ext cx="19195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Main Memory</a:t>
            </a:r>
            <a:endParaRPr b="0" lang="en-GB" sz="1800" spc="-1" strike="noStrike">
              <a:latin typeface="Arial"/>
            </a:endParaRPr>
          </a:p>
        </p:txBody>
      </p:sp>
      <p:sp>
        <p:nvSpPr>
          <p:cNvPr id="240" name="CustomShape 16"/>
          <p:cNvSpPr/>
          <p:nvPr/>
        </p:nvSpPr>
        <p:spPr>
          <a:xfrm>
            <a:off x="5317920" y="4660920"/>
            <a:ext cx="8665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Menlo"/>
                <a:ea typeface="Menlo"/>
              </a:rPr>
              <a:t>width</a:t>
            </a:r>
            <a:endParaRPr b="0" lang="en-GB" sz="1800" spc="-1" strike="noStrike">
              <a:latin typeface="Arial"/>
            </a:endParaRPr>
          </a:p>
        </p:txBody>
      </p:sp>
      <p:sp>
        <p:nvSpPr>
          <p:cNvPr id="241" name="CustomShape 17"/>
          <p:cNvSpPr/>
          <p:nvPr/>
        </p:nvSpPr>
        <p:spPr>
          <a:xfrm>
            <a:off x="457200" y="4076640"/>
            <a:ext cx="551880" cy="5518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2</a:t>
            </a:r>
            <a:endParaRPr b="0" lang="en-GB" sz="1800" spc="-1" strike="noStrike">
              <a:latin typeface="Arial"/>
            </a:endParaRPr>
          </a:p>
        </p:txBody>
      </p:sp>
      <p:sp>
        <p:nvSpPr>
          <p:cNvPr id="242" name="CustomShape 18"/>
          <p:cNvSpPr/>
          <p:nvPr/>
        </p:nvSpPr>
        <p:spPr>
          <a:xfrm>
            <a:off x="1009800" y="4961160"/>
            <a:ext cx="763560" cy="2048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243" name="CustomShape 19"/>
          <p:cNvSpPr/>
          <p:nvPr/>
        </p:nvSpPr>
        <p:spPr>
          <a:xfrm>
            <a:off x="6165720" y="5503320"/>
            <a:ext cx="1609560" cy="620640"/>
          </a:xfrm>
          <a:prstGeom prst="rect">
            <a:avLst/>
          </a:prstGeom>
          <a:solidFill>
            <a:schemeClr val="tx2">
              <a:lumMod val="20000"/>
              <a:lumOff val="80000"/>
            </a:schemeClr>
          </a:solidFill>
          <a:ln>
            <a:round/>
          </a:ln>
        </p:spPr>
        <p:style>
          <a:lnRef idx="2">
            <a:schemeClr val="dk1"/>
          </a:lnRef>
          <a:fillRef idx="1">
            <a:schemeClr val="lt1"/>
          </a:fillRef>
          <a:effectRef idx="0">
            <a:schemeClr val="dk1"/>
          </a:effectRef>
          <a:fontRef idx="minor"/>
        </p:style>
      </p:sp>
      <p:sp>
        <p:nvSpPr>
          <p:cNvPr id="244" name="CustomShape 20"/>
          <p:cNvSpPr/>
          <p:nvPr/>
        </p:nvSpPr>
        <p:spPr>
          <a:xfrm>
            <a:off x="5193720" y="5615640"/>
            <a:ext cx="10036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Menlo"/>
                <a:ea typeface="Menlo"/>
              </a:rPr>
              <a:t>height</a:t>
            </a:r>
            <a:endParaRPr b="0" lang="en-GB" sz="1800" spc="-1" strike="noStrike">
              <a:latin typeface="Arial"/>
            </a:endParaRPr>
          </a:p>
        </p:txBody>
      </p:sp>
      <p:sp>
        <p:nvSpPr>
          <p:cNvPr id="245" name="CustomShape 21"/>
          <p:cNvSpPr/>
          <p:nvPr/>
        </p:nvSpPr>
        <p:spPr>
          <a:xfrm>
            <a:off x="4855320" y="834840"/>
            <a:ext cx="38581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Avenir Next"/>
              </a:rPr>
              <a:t>What happens in the computer?</a:t>
            </a:r>
            <a:endParaRPr b="0" lang="en-GB" sz="1800" spc="-1" strike="noStrike">
              <a:latin typeface="Arial"/>
            </a:endParaRPr>
          </a:p>
        </p:txBody>
      </p:sp>
      <p:sp>
        <p:nvSpPr>
          <p:cNvPr id="246" name="CustomShape 22"/>
          <p:cNvSpPr/>
          <p:nvPr/>
        </p:nvSpPr>
        <p:spPr>
          <a:xfrm>
            <a:off x="-352800" y="6236280"/>
            <a:ext cx="66441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Avenir Next Condensed"/>
              </a:rPr>
              <a:t>Recall that the execution starts from the main() function</a:t>
            </a:r>
            <a:endParaRPr b="0" lang="en-GB" sz="1800" spc="-1" strike="noStrike">
              <a:latin typeface="Arial"/>
            </a:endParaRPr>
          </a:p>
        </p:txBody>
      </p:sp>
      <p:sp>
        <p:nvSpPr>
          <p:cNvPr id="247" name="CustomShape 23"/>
          <p:cNvSpPr/>
          <p:nvPr/>
        </p:nvSpPr>
        <p:spPr>
          <a:xfrm>
            <a:off x="6261480" y="2469960"/>
            <a:ext cx="2688840" cy="115488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A memory chunk for storing an integer will be created in the main memory and associated with the name “width”</a:t>
            </a:r>
            <a:endParaRPr b="0" lang="en-GB" sz="1400" spc="-1" strike="noStrike">
              <a:latin typeface="Arial"/>
            </a:endParaRPr>
          </a:p>
        </p:txBody>
      </p:sp>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2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230"/>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232"/>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24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235"/>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241"/>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2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24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243"/>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br/>
            <a:r>
              <a:rPr b="0" lang="en-GB" sz="4400" spc="-1" strike="noStrike">
                <a:solidFill>
                  <a:srgbClr val="000000"/>
                </a:solidFill>
                <a:latin typeface="Avenir Next"/>
                <a:ea typeface="Avenir Next"/>
              </a:rPr>
              <a:t>Identifiers (Variable names)</a:t>
            </a:r>
            <a:br/>
            <a:endParaRPr b="0" lang="en-GB" sz="4400" spc="-1" strike="noStrike">
              <a:latin typeface="Arial"/>
            </a:endParaRPr>
          </a:p>
        </p:txBody>
      </p:sp>
      <p:sp>
        <p:nvSpPr>
          <p:cNvPr id="249" name="CustomShape 2"/>
          <p:cNvSpPr/>
          <p:nvPr/>
        </p:nvSpPr>
        <p:spPr>
          <a:xfrm>
            <a:off x="457200" y="1319040"/>
            <a:ext cx="8371800" cy="490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identifier must start with either </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letter (i.e., </a:t>
            </a:r>
            <a:r>
              <a:rPr b="0" lang="en-GB" sz="2400" spc="-1" strike="noStrike">
                <a:solidFill>
                  <a:srgbClr val="e46c0a"/>
                </a:solidFill>
                <a:latin typeface="Calibri Light"/>
                <a:ea typeface="Calibri Light"/>
              </a:rPr>
              <a:t>A</a:t>
            </a:r>
            <a:r>
              <a:rPr b="0" lang="en-GB" sz="2400" spc="-1" strike="noStrike">
                <a:solidFill>
                  <a:srgbClr val="000000"/>
                </a:solidFill>
                <a:latin typeface="Calibri Light"/>
                <a:ea typeface="Calibri Light"/>
              </a:rPr>
              <a:t> to </a:t>
            </a:r>
            <a:r>
              <a:rPr b="0" lang="en-GB" sz="2400" spc="-1" strike="noStrike">
                <a:solidFill>
                  <a:srgbClr val="e46c0a"/>
                </a:solidFill>
                <a:latin typeface="Calibri Light"/>
                <a:ea typeface="Calibri Light"/>
              </a:rPr>
              <a:t>Z</a:t>
            </a:r>
            <a:r>
              <a:rPr b="0" lang="en-GB" sz="2400" spc="-1" strike="noStrike">
                <a:solidFill>
                  <a:srgbClr val="000000"/>
                </a:solidFill>
                <a:latin typeface="Calibri Light"/>
                <a:ea typeface="Calibri Light"/>
              </a:rPr>
              <a:t>, and </a:t>
            </a:r>
            <a:r>
              <a:rPr b="0" lang="en-GB" sz="2400" spc="-1" strike="noStrike">
                <a:solidFill>
                  <a:srgbClr val="e46c0a"/>
                </a:solidFill>
                <a:latin typeface="Calibri Light"/>
                <a:ea typeface="Calibri Light"/>
              </a:rPr>
              <a:t>a</a:t>
            </a:r>
            <a:r>
              <a:rPr b="0" lang="en-GB" sz="2400" spc="-1" strike="noStrike">
                <a:solidFill>
                  <a:srgbClr val="000000"/>
                </a:solidFill>
                <a:latin typeface="Calibri Light"/>
                <a:ea typeface="Calibri Light"/>
              </a:rPr>
              <a:t> to </a:t>
            </a:r>
            <a:r>
              <a:rPr b="0" lang="en-GB" sz="2400" spc="-1" strike="noStrike">
                <a:solidFill>
                  <a:srgbClr val="e46c0a"/>
                </a:solidFill>
                <a:latin typeface="Calibri Light"/>
                <a:ea typeface="Calibri Light"/>
              </a:rPr>
              <a:t>z</a:t>
            </a:r>
            <a:r>
              <a:rPr b="0" lang="en-GB" sz="2400" spc="-1" strike="noStrike">
                <a:solidFill>
                  <a:srgbClr val="000000"/>
                </a:solidFill>
                <a:latin typeface="Calibri Light"/>
                <a:ea typeface="Calibri Light"/>
              </a:rPr>
              <a:t>), or </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underscore symbol (i.e., </a:t>
            </a:r>
            <a:r>
              <a:rPr b="0" lang="en-GB" sz="2400" spc="-1" strike="noStrike">
                <a:solidFill>
                  <a:srgbClr val="e46c0a"/>
                </a:solidFill>
                <a:latin typeface="Calibri Light"/>
                <a:ea typeface="Calibri Light"/>
              </a:rPr>
              <a:t>_</a:t>
            </a:r>
            <a:r>
              <a:rPr b="0" lang="en-GB" sz="2400" spc="-1" strike="noStrike">
                <a:solidFill>
                  <a:srgbClr val="000000"/>
                </a:solidFill>
                <a:latin typeface="Calibri Light"/>
                <a:ea typeface="Calibri Light"/>
              </a:rPr>
              <a:t>) </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rest of the characters may be </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letters (i.e., </a:t>
            </a:r>
            <a:r>
              <a:rPr b="0" lang="en-GB" sz="2400" spc="-1" strike="noStrike">
                <a:solidFill>
                  <a:srgbClr val="e46c0a"/>
                </a:solidFill>
                <a:latin typeface="Calibri Light"/>
                <a:ea typeface="Calibri Light"/>
              </a:rPr>
              <a:t>A</a:t>
            </a:r>
            <a:r>
              <a:rPr b="0" lang="en-GB" sz="2400" spc="-1" strike="noStrike">
                <a:solidFill>
                  <a:srgbClr val="000000"/>
                </a:solidFill>
                <a:latin typeface="Calibri Light"/>
                <a:ea typeface="Calibri Light"/>
              </a:rPr>
              <a:t> to </a:t>
            </a:r>
            <a:r>
              <a:rPr b="0" lang="en-GB" sz="2400" spc="-1" strike="noStrike">
                <a:solidFill>
                  <a:srgbClr val="e46c0a"/>
                </a:solidFill>
                <a:latin typeface="Calibri Light"/>
                <a:ea typeface="Calibri Light"/>
              </a:rPr>
              <a:t>Z</a:t>
            </a:r>
            <a:r>
              <a:rPr b="0" lang="en-GB" sz="2400" spc="-1" strike="noStrike">
                <a:solidFill>
                  <a:srgbClr val="000000"/>
                </a:solidFill>
                <a:latin typeface="Calibri Light"/>
                <a:ea typeface="Calibri Light"/>
              </a:rPr>
              <a:t>, and </a:t>
            </a:r>
            <a:r>
              <a:rPr b="0" lang="en-GB" sz="2400" spc="-1" strike="noStrike">
                <a:solidFill>
                  <a:srgbClr val="e46c0a"/>
                </a:solidFill>
                <a:latin typeface="Calibri Light"/>
                <a:ea typeface="Calibri Light"/>
              </a:rPr>
              <a:t>a</a:t>
            </a:r>
            <a:r>
              <a:rPr b="0" lang="en-GB" sz="2400" spc="-1" strike="noStrike">
                <a:solidFill>
                  <a:srgbClr val="000000"/>
                </a:solidFill>
                <a:latin typeface="Calibri Light"/>
                <a:ea typeface="Calibri Light"/>
              </a:rPr>
              <a:t> to </a:t>
            </a:r>
            <a:r>
              <a:rPr b="0" lang="en-GB" sz="2400" spc="-1" strike="noStrike">
                <a:solidFill>
                  <a:srgbClr val="e46c0a"/>
                </a:solidFill>
                <a:latin typeface="Calibri Light"/>
                <a:ea typeface="Calibri Light"/>
              </a:rPr>
              <a:t>z</a:t>
            </a:r>
            <a:r>
              <a:rPr b="0" lang="en-GB" sz="2400" spc="-1" strike="noStrike">
                <a:solidFill>
                  <a:srgbClr val="000000"/>
                </a:solidFill>
                <a:latin typeface="Calibri Light"/>
                <a:ea typeface="Calibri Light"/>
              </a:rPr>
              <a:t>), </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digits (i.e., </a:t>
            </a:r>
            <a:r>
              <a:rPr b="0" lang="en-GB" sz="2400" spc="-1" strike="noStrike">
                <a:solidFill>
                  <a:srgbClr val="e46c0a"/>
                </a:solidFill>
                <a:latin typeface="Calibri Light"/>
                <a:ea typeface="Calibri Light"/>
              </a:rPr>
              <a:t>0</a:t>
            </a:r>
            <a:r>
              <a:rPr b="0" lang="en-GB" sz="2400" spc="-1" strike="noStrike">
                <a:solidFill>
                  <a:srgbClr val="000000"/>
                </a:solidFill>
                <a:latin typeface="Calibri Light"/>
                <a:ea typeface="Calibri Light"/>
              </a:rPr>
              <a:t> to </a:t>
            </a:r>
            <a:r>
              <a:rPr b="0" lang="en-GB" sz="2400" spc="-1" strike="noStrike">
                <a:solidFill>
                  <a:srgbClr val="e46c0a"/>
                </a:solidFill>
                <a:latin typeface="Calibri Light"/>
                <a:ea typeface="Calibri Light"/>
              </a:rPr>
              <a:t>9</a:t>
            </a:r>
            <a:r>
              <a:rPr b="0" lang="en-GB" sz="2400" spc="-1" strike="noStrike">
                <a:solidFill>
                  <a:srgbClr val="000000"/>
                </a:solidFill>
                <a:latin typeface="Calibri Light"/>
                <a:ea typeface="Calibri Light"/>
              </a:rPr>
              <a:t>), or </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underscore symbol (i.e., </a:t>
            </a:r>
            <a:r>
              <a:rPr b="0" lang="en-GB" sz="2400" spc="-1" strike="noStrike">
                <a:solidFill>
                  <a:srgbClr val="e46c0a"/>
                </a:solidFill>
                <a:latin typeface="Calibri Light"/>
                <a:ea typeface="Calibri Light"/>
              </a:rPr>
              <a:t>_</a:t>
            </a:r>
            <a:r>
              <a:rPr b="0" lang="en-GB" sz="2400" spc="-1" strike="noStrike">
                <a:solidFill>
                  <a:srgbClr val="000000"/>
                </a:solidFill>
                <a:latin typeface="Calibri Light"/>
                <a:ea typeface="Calibri Light"/>
              </a:rPr>
              <a:t>) </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Meaningful identifiers make a program more </a:t>
            </a:r>
            <a:r>
              <a:rPr b="0" lang="en-GB" sz="2800" spc="-1" strike="noStrike">
                <a:solidFill>
                  <a:srgbClr val="e46c0a"/>
                </a:solidFill>
                <a:latin typeface="Calibri Light"/>
                <a:ea typeface="Calibri Light"/>
              </a:rPr>
              <a:t>readable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 is </a:t>
            </a:r>
            <a:r>
              <a:rPr b="0" lang="en-GB" sz="2800" spc="-1" strike="noStrike">
                <a:solidFill>
                  <a:srgbClr val="e46c0a"/>
                </a:solidFill>
                <a:latin typeface="Calibri Light"/>
                <a:ea typeface="Calibri Light"/>
              </a:rPr>
              <a:t>case-sensitive</a:t>
            </a:r>
            <a:r>
              <a:rPr b="0" lang="en-GB" sz="2800" spc="-1" strike="noStrike">
                <a:solidFill>
                  <a:srgbClr val="000000"/>
                </a:solidFill>
                <a:latin typeface="Calibri Light"/>
                <a:ea typeface="Calibri Light"/>
              </a:rPr>
              <a:t> </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radius, RADIUS, Radius, etc., are different </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Cannot be a </a:t>
            </a:r>
            <a:r>
              <a:rPr b="1" lang="en-GB" sz="2800" spc="-1" strike="noStrike">
                <a:solidFill>
                  <a:srgbClr val="e46c0a"/>
                </a:solidFill>
                <a:latin typeface="Calibri Light"/>
                <a:ea typeface="Calibri Light"/>
              </a:rPr>
              <a:t>keyword</a:t>
            </a:r>
            <a:r>
              <a:rPr b="0" lang="en-GB" sz="2800" spc="-1" strike="noStrike">
                <a:solidFill>
                  <a:srgbClr val="000000"/>
                </a:solidFill>
                <a:latin typeface="Calibri Light"/>
                <a:ea typeface="Calibri Light"/>
              </a:rPr>
              <a:t> in C++ </a:t>
            </a:r>
            <a:endParaRPr b="0" lang="en-GB" sz="2800" spc="-1" strike="noStrike">
              <a:latin typeface="Arial"/>
            </a:endParaRPr>
          </a:p>
          <a:p>
            <a:pPr marL="343080" indent="-342360">
              <a:lnSpc>
                <a:spcPct val="100000"/>
              </a:lnSpc>
              <a:spcBef>
                <a:spcPts val="561"/>
              </a:spcBef>
            </a:pPr>
            <a:endParaRPr b="0" lang="en-GB" sz="2800" spc="-1" strike="noStrike">
              <a:latin typeface="Arial"/>
            </a:endParaRPr>
          </a:p>
        </p:txBody>
      </p:sp>
      <p:sp>
        <p:nvSpPr>
          <p:cNvPr id="25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BADFD45-3831-45CD-93BE-F28361CB449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251" name="Group 4"/>
          <p:cNvGrpSpPr/>
          <p:nvPr/>
        </p:nvGrpSpPr>
        <p:grpSpPr>
          <a:xfrm>
            <a:off x="5970600" y="1549080"/>
            <a:ext cx="3065040" cy="2224080"/>
            <a:chOff x="5970600" y="1549080"/>
            <a:chExt cx="3065040" cy="2224080"/>
          </a:xfrm>
        </p:grpSpPr>
        <p:sp>
          <p:nvSpPr>
            <p:cNvPr id="252" name="CustomShape 5"/>
            <p:cNvSpPr/>
            <p:nvPr/>
          </p:nvSpPr>
          <p:spPr>
            <a:xfrm>
              <a:off x="5970600" y="1549080"/>
              <a:ext cx="3065040" cy="2224080"/>
            </a:xfrm>
            <a:prstGeom prst="rect">
              <a:avLst/>
            </a:prstGeom>
            <a:ln>
              <a:solidFill>
                <a:schemeClr val="accent1">
                  <a:lumMod val="20000"/>
                  <a:lumOff val="80000"/>
                </a:schemeClr>
              </a:solidFill>
              <a:round/>
            </a:ln>
          </p:spPr>
          <p:style>
            <a:lnRef idx="2">
              <a:schemeClr val="accent1"/>
            </a:lnRef>
            <a:fillRef idx="1">
              <a:schemeClr val="lt1"/>
            </a:fillRef>
            <a:effectRef idx="0">
              <a:schemeClr val="accent1"/>
            </a:effectRef>
            <a:fontRef idx="minor"/>
          </p:style>
        </p:sp>
        <p:sp>
          <p:nvSpPr>
            <p:cNvPr id="253" name="CustomShape 6"/>
            <p:cNvSpPr/>
            <p:nvPr/>
          </p:nvSpPr>
          <p:spPr>
            <a:xfrm>
              <a:off x="6024600" y="1631160"/>
              <a:ext cx="2847600" cy="729360"/>
            </a:xfrm>
            <a:prstGeom prst="rect">
              <a:avLst/>
            </a:prstGeom>
            <a:noFill/>
            <a:ln>
              <a:solidFill>
                <a:schemeClr val="tx2">
                  <a:lumMod val="60000"/>
                  <a:lumOff val="40000"/>
                </a:schemeClr>
              </a:solid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int area;</a:t>
              </a:r>
              <a:endParaRPr b="0" lang="en-GB" sz="1400" spc="-1" strike="noStrike">
                <a:latin typeface="Arial"/>
              </a:endParaRPr>
            </a:p>
            <a:p>
              <a:pPr>
                <a:lnSpc>
                  <a:spcPct val="100000"/>
                </a:lnSpc>
              </a:pPr>
              <a:r>
                <a:rPr b="0" lang="en-GB" sz="1400" spc="-1" strike="noStrike">
                  <a:solidFill>
                    <a:srgbClr val="000000"/>
                  </a:solidFill>
                  <a:latin typeface="Menlo"/>
                  <a:ea typeface="Menlo"/>
                </a:rPr>
                <a:t>int length;</a:t>
              </a:r>
              <a:endParaRPr b="0" lang="en-GB" sz="1400" spc="-1" strike="noStrike">
                <a:latin typeface="Arial"/>
              </a:endParaRPr>
            </a:p>
            <a:p>
              <a:pPr>
                <a:lnSpc>
                  <a:spcPct val="100000"/>
                </a:lnSpc>
              </a:pPr>
              <a:r>
                <a:rPr b="0" lang="en-GB" sz="1400" spc="-1" strike="noStrike">
                  <a:solidFill>
                    <a:srgbClr val="000000"/>
                  </a:solidFill>
                  <a:latin typeface="Menlo"/>
                  <a:ea typeface="Menlo"/>
                </a:rPr>
                <a:t>int area = length*length;</a:t>
              </a:r>
              <a:endParaRPr b="0" lang="en-GB" sz="1400" spc="-1" strike="noStrike">
                <a:latin typeface="Arial"/>
              </a:endParaRPr>
            </a:p>
          </p:txBody>
        </p:sp>
        <p:sp>
          <p:nvSpPr>
            <p:cNvPr id="254" name="CustomShape 7"/>
            <p:cNvSpPr/>
            <p:nvPr/>
          </p:nvSpPr>
          <p:spPr>
            <a:xfrm>
              <a:off x="7273080" y="2858400"/>
              <a:ext cx="1354320" cy="729360"/>
            </a:xfrm>
            <a:prstGeom prst="rect">
              <a:avLst/>
            </a:prstGeom>
            <a:noFill/>
            <a:ln>
              <a:solidFill>
                <a:schemeClr val="tx2">
                  <a:lumMod val="60000"/>
                  <a:lumOff val="40000"/>
                </a:schemeClr>
              </a:solid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Menlo"/>
                  <a:ea typeface="Menlo"/>
                </a:rPr>
                <a:t>int a;</a:t>
              </a:r>
              <a:endParaRPr b="0" lang="en-GB" sz="1400" spc="-1" strike="noStrike">
                <a:latin typeface="Arial"/>
              </a:endParaRPr>
            </a:p>
            <a:p>
              <a:pPr>
                <a:lnSpc>
                  <a:spcPct val="100000"/>
                </a:lnSpc>
              </a:pPr>
              <a:r>
                <a:rPr b="0" lang="en-GB" sz="1400" spc="-1" strike="noStrike">
                  <a:solidFill>
                    <a:srgbClr val="000000"/>
                  </a:solidFill>
                  <a:latin typeface="Menlo"/>
                  <a:ea typeface="Menlo"/>
                </a:rPr>
                <a:t>int b;</a:t>
              </a:r>
              <a:endParaRPr b="0" lang="en-GB" sz="1400" spc="-1" strike="noStrike">
                <a:latin typeface="Arial"/>
              </a:endParaRPr>
            </a:p>
            <a:p>
              <a:pPr>
                <a:lnSpc>
                  <a:spcPct val="100000"/>
                </a:lnSpc>
              </a:pPr>
              <a:r>
                <a:rPr b="0" lang="en-GB" sz="1400" spc="-1" strike="noStrike">
                  <a:solidFill>
                    <a:srgbClr val="000000"/>
                  </a:solidFill>
                  <a:latin typeface="Menlo"/>
                  <a:ea typeface="Menlo"/>
                </a:rPr>
                <a:t>int b= a*a;</a:t>
              </a:r>
              <a:endParaRPr b="0" lang="en-GB" sz="1400" spc="-1" strike="noStrike">
                <a:latin typeface="Arial"/>
              </a:endParaRPr>
            </a:p>
          </p:txBody>
        </p:sp>
        <p:sp>
          <p:nvSpPr>
            <p:cNvPr id="255" name="CustomShape 8"/>
            <p:cNvSpPr/>
            <p:nvPr/>
          </p:nvSpPr>
          <p:spPr>
            <a:xfrm>
              <a:off x="6775560" y="2475720"/>
              <a:ext cx="5068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vs.</a:t>
              </a:r>
              <a:endParaRPr b="0" lang="en-GB" sz="1800" spc="-1" strike="noStrike">
                <a:latin typeface="Arial"/>
              </a:endParaRPr>
            </a:p>
          </p:txBody>
        </p:sp>
      </p:grpSp>
      <p:sp>
        <p:nvSpPr>
          <p:cNvPr id="256" name="CustomShape 9"/>
          <p:cNvSpPr/>
          <p:nvPr/>
        </p:nvSpPr>
        <p:spPr>
          <a:xfrm flipH="1">
            <a:off x="7615800" y="3773880"/>
            <a:ext cx="32040" cy="539280"/>
          </a:xfrm>
          <a:custGeom>
            <a:avLst/>
            <a:gdLst/>
            <a:ahLst/>
            <a:rect l="l" t="t" r="r" b="b"/>
            <a:pathLst>
              <a:path w="21600" h="21600">
                <a:moveTo>
                  <a:pt x="0" y="0"/>
                </a:moveTo>
                <a:lnTo>
                  <a:pt x="21600" y="21600"/>
                </a:lnTo>
              </a:path>
            </a:pathLst>
          </a:custGeom>
          <a:ln>
            <a:round/>
            <a:tailEnd len="med" type="triangle" w="med"/>
          </a:ln>
        </p:spPr>
        <p:style>
          <a:lnRef idx="2">
            <a:schemeClr val="accent1"/>
          </a:lnRef>
          <a:fillRef idx="1">
            <a:schemeClr val="lt1"/>
          </a:fillRef>
          <a:effectRef idx="0">
            <a:schemeClr val="accent1"/>
          </a:effectRef>
          <a:fontRef idx="minor"/>
        </p:style>
      </p:sp>
    </p:spTree>
  </p:cSld>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249">
                                            <p:txEl>
                                              <p:pRg st="0" end="0"/>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249">
                                            <p:txEl>
                                              <p:pRg st="1" end="1"/>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49">
                                            <p:txEl>
                                              <p:pRg st="3" end="3"/>
                                            </p:txEl>
                                          </p:spTgt>
                                        </p:tgtEl>
                                        <p:attrNameLst>
                                          <p:attrName>style.visibility</p:attrName>
                                        </p:attrNameLst>
                                      </p:cBhvr>
                                      <p:to>
                                        <p:strVal val="visible"/>
                                      </p:to>
                                    </p:set>
                                  </p:childTnLst>
                                </p:cTn>
                              </p:par>
                              <p:par>
                                <p:cTn id="135" nodeType="withEffect" fill="hold" presetClass="entr" presetID="1">
                                  <p:stCondLst>
                                    <p:cond delay="0"/>
                                  </p:stCondLst>
                                  <p:childTnLst>
                                    <p:set>
                                      <p:cBhvr>
                                        <p:cTn id="136" dur="1" fill="hold">
                                          <p:stCondLst>
                                            <p:cond delay="0"/>
                                          </p:stCondLst>
                                        </p:cTn>
                                        <p:tgtEl>
                                          <p:spTgt spid="249">
                                            <p:txEl>
                                              <p:pRg st="4" end="4"/>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49">
                                            <p:txEl>
                                              <p:pRg st="5" end="5"/>
                                            </p:txEl>
                                          </p:spTgt>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51"/>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25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249">
                                            <p:txEl>
                                              <p:pRg st="8" end="8"/>
                                            </p:txEl>
                                          </p:spTgt>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49">
                                            <p:txEl>
                                              <p:pRg st="10" end="1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 Keywords</a:t>
            </a:r>
            <a:endParaRPr b="0" lang="en-GB" sz="4400" spc="-1" strike="noStrike">
              <a:latin typeface="Arial"/>
            </a:endParaRPr>
          </a:p>
        </p:txBody>
      </p:sp>
      <p:sp>
        <p:nvSpPr>
          <p:cNvPr id="258" name="CustomShape 2"/>
          <p:cNvSpPr/>
          <p:nvPr/>
        </p:nvSpPr>
        <p:spPr>
          <a:xfrm>
            <a:off x="457200" y="1319040"/>
            <a:ext cx="8686080" cy="10821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1" lang="en-GB" sz="2800" spc="-1" strike="noStrike">
                <a:solidFill>
                  <a:srgbClr val="e46c0a"/>
                </a:solidFill>
                <a:latin typeface="Calibri Light"/>
                <a:ea typeface="Calibri Light"/>
              </a:rPr>
              <a:t>Reserved</a:t>
            </a:r>
            <a:r>
              <a:rPr b="0" lang="en-GB" sz="2800" spc="-1" strike="noStrike">
                <a:solidFill>
                  <a:srgbClr val="000000"/>
                </a:solidFill>
                <a:latin typeface="Calibri Light"/>
                <a:ea typeface="Calibri Light"/>
              </a:rPr>
              <a:t> words in C++ with </a:t>
            </a:r>
            <a:r>
              <a:rPr b="0" lang="en-GB" sz="2800" spc="-1" strike="noStrike">
                <a:solidFill>
                  <a:srgbClr val="31859c"/>
                </a:solidFill>
                <a:latin typeface="Calibri Light"/>
                <a:ea typeface="Calibri Light"/>
              </a:rPr>
              <a:t>predefined meanings</a:t>
            </a:r>
            <a:r>
              <a:rPr b="0" lang="en-GB" sz="2800" spc="-1" strike="noStrike">
                <a:solidFill>
                  <a:srgbClr val="e46c0a"/>
                </a:solidFill>
                <a:latin typeface="Calibri Light"/>
                <a:ea typeface="Calibri Light"/>
              </a:rPr>
              <a:t>.</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CANNOT be used as names for variables or anything else.</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25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8AEAF29-2E25-4684-974C-B4194B5AA8E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260" name="Table 4"/>
          <p:cNvGraphicFramePr/>
          <p:nvPr/>
        </p:nvGraphicFramePr>
        <p:xfrm>
          <a:off x="457200" y="2394000"/>
          <a:ext cx="8373960" cy="3111840"/>
        </p:xfrm>
        <a:graphic>
          <a:graphicData uri="http://schemas.openxmlformats.org/drawingml/2006/table">
            <a:tbl>
              <a:tblPr/>
              <a:tblGrid>
                <a:gridCol w="1518120"/>
                <a:gridCol w="1715400"/>
                <a:gridCol w="2223360"/>
                <a:gridCol w="1487520"/>
                <a:gridCol w="1429920"/>
              </a:tblGrid>
              <a:tr h="312840">
                <a:tc>
                  <a:txBody>
                    <a:bodyPr lIns="137160"/>
                    <a:p>
                      <a:pPr>
                        <a:lnSpc>
                          <a:spcPct val="100000"/>
                        </a:lnSpc>
                      </a:pPr>
                      <a:r>
                        <a:rPr b="0" lang="en-GB" sz="1500" spc="-1" strike="noStrike">
                          <a:solidFill>
                            <a:srgbClr val="404040"/>
                          </a:solidFill>
                          <a:latin typeface="Menlo"/>
                          <a:ea typeface="Menlo"/>
                        </a:rPr>
                        <a:t>asm</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do</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inline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return</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typedef</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12840">
                <a:tc>
                  <a:txBody>
                    <a:bodyPr lIns="137160"/>
                    <a:p>
                      <a:pPr>
                        <a:lnSpc>
                          <a:spcPct val="100000"/>
                        </a:lnSpc>
                      </a:pPr>
                      <a:r>
                        <a:rPr b="0" lang="en-GB" sz="1500" spc="-1" strike="noStrike">
                          <a:solidFill>
                            <a:srgbClr val="404040"/>
                          </a:solidFill>
                          <a:latin typeface="Menlo"/>
                          <a:ea typeface="Menlo"/>
                        </a:rPr>
                        <a:t>auto</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double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int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short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typeid</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12840">
                <a:tc>
                  <a:txBody>
                    <a:bodyPr lIns="137160"/>
                    <a:p>
                      <a:pPr>
                        <a:lnSpc>
                          <a:spcPct val="100000"/>
                        </a:lnSpc>
                      </a:pPr>
                      <a:r>
                        <a:rPr b="0" lang="en-GB" sz="1500" spc="-1" strike="noStrike">
                          <a:solidFill>
                            <a:srgbClr val="404040"/>
                          </a:solidFill>
                          <a:latin typeface="Menlo"/>
                          <a:ea typeface="Menlo"/>
                        </a:rPr>
                        <a:t>bool</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dynamic_cast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log</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signed</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typename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12840">
                <a:tc>
                  <a:txBody>
                    <a:bodyPr lIns="137160"/>
                    <a:p>
                      <a:pPr>
                        <a:lnSpc>
                          <a:spcPct val="100000"/>
                        </a:lnSpc>
                      </a:pPr>
                      <a:r>
                        <a:rPr b="0" lang="en-GB" sz="1500" spc="-1" strike="noStrike">
                          <a:solidFill>
                            <a:srgbClr val="404040"/>
                          </a:solidFill>
                          <a:latin typeface="Menlo"/>
                          <a:ea typeface="Menlo"/>
                        </a:rPr>
                        <a:t>break</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else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long</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sizeof</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union</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12840">
                <a:tc>
                  <a:txBody>
                    <a:bodyPr lIns="137160"/>
                    <a:p>
                      <a:pPr>
                        <a:lnSpc>
                          <a:spcPct val="100000"/>
                        </a:lnSpc>
                      </a:pPr>
                      <a:r>
                        <a:rPr b="0" lang="en-GB" sz="1500" spc="-1" strike="noStrike">
                          <a:solidFill>
                            <a:srgbClr val="404040"/>
                          </a:solidFill>
                          <a:latin typeface="Menlo"/>
                          <a:ea typeface="Menlo"/>
                        </a:rPr>
                        <a:t>case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enum</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mutable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static</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unsigned</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12840">
                <a:tc>
                  <a:txBody>
                    <a:bodyPr lIns="137160"/>
                    <a:p>
                      <a:pPr>
                        <a:lnSpc>
                          <a:spcPct val="100000"/>
                        </a:lnSpc>
                      </a:pPr>
                      <a:r>
                        <a:rPr b="0" lang="en-GB" sz="1500" spc="-1" strike="noStrike">
                          <a:solidFill>
                            <a:srgbClr val="404040"/>
                          </a:solidFill>
                          <a:latin typeface="Menlo"/>
                          <a:ea typeface="Menlo"/>
                        </a:rPr>
                        <a:t>catch</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explicit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namespace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static_cast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using</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12840">
                <a:tc>
                  <a:txBody>
                    <a:bodyPr lIns="137160"/>
                    <a:p>
                      <a:pPr>
                        <a:lnSpc>
                          <a:spcPct val="100000"/>
                        </a:lnSpc>
                      </a:pPr>
                      <a:r>
                        <a:rPr b="0" lang="en-GB" sz="1500" spc="-1" strike="noStrike">
                          <a:solidFill>
                            <a:srgbClr val="404040"/>
                          </a:solidFill>
                          <a:latin typeface="Menlo"/>
                          <a:ea typeface="Menlo"/>
                        </a:rPr>
                        <a:t>char</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extern</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new</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struct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virtual</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12840">
                <a:tc>
                  <a:txBody>
                    <a:bodyPr lIns="137160"/>
                    <a:p>
                      <a:pPr>
                        <a:lnSpc>
                          <a:spcPct val="100000"/>
                        </a:lnSpc>
                      </a:pPr>
                      <a:r>
                        <a:rPr b="0" lang="en-GB" sz="1500" spc="-1" strike="noStrike">
                          <a:solidFill>
                            <a:srgbClr val="404040"/>
                          </a:solidFill>
                          <a:latin typeface="Menlo"/>
                          <a:ea typeface="Menlo"/>
                        </a:rPr>
                        <a:t>class</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false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operator</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switch</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void</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12840">
                <a:tc>
                  <a:txBody>
                    <a:bodyPr lIns="137160"/>
                    <a:p>
                      <a:pPr>
                        <a:lnSpc>
                          <a:spcPct val="100000"/>
                        </a:lnSpc>
                      </a:pPr>
                      <a:r>
                        <a:rPr b="0" lang="en-GB" sz="1500" spc="-1" strike="noStrike">
                          <a:solidFill>
                            <a:srgbClr val="404040"/>
                          </a:solidFill>
                          <a:latin typeface="Menlo"/>
                          <a:ea typeface="Menlo"/>
                        </a:rPr>
                        <a:t>const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float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private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template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volatile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12840">
                <a:tc>
                  <a:txBody>
                    <a:bodyPr lIns="137160"/>
                    <a:p>
                      <a:pPr>
                        <a:lnSpc>
                          <a:spcPct val="100000"/>
                        </a:lnSpc>
                      </a:pPr>
                      <a:r>
                        <a:rPr b="0" lang="en-GB" sz="1500" spc="-1" strike="noStrike">
                          <a:solidFill>
                            <a:srgbClr val="404040"/>
                          </a:solidFill>
                          <a:latin typeface="Menlo"/>
                          <a:ea typeface="Menlo"/>
                        </a:rPr>
                        <a:t>const_cast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for</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protected </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this</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wchar_t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12840">
                <a:tc>
                  <a:txBody>
                    <a:bodyPr lIns="137160"/>
                    <a:p>
                      <a:pPr>
                        <a:lnSpc>
                          <a:spcPct val="100000"/>
                        </a:lnSpc>
                      </a:pPr>
                      <a:r>
                        <a:rPr b="0" lang="en-GB" sz="1500" spc="-1" strike="noStrike">
                          <a:solidFill>
                            <a:srgbClr val="404040"/>
                          </a:solidFill>
                          <a:latin typeface="Menlo"/>
                          <a:ea typeface="Menlo"/>
                        </a:rPr>
                        <a:t>continue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friend</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public</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throw</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while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12840">
                <a:tc>
                  <a:txBody>
                    <a:bodyPr lIns="137160"/>
                    <a:p>
                      <a:pPr>
                        <a:lnSpc>
                          <a:spcPct val="100000"/>
                        </a:lnSpc>
                      </a:pPr>
                      <a:r>
                        <a:rPr b="0" lang="en-GB" sz="1500" spc="-1" strike="noStrike">
                          <a:solidFill>
                            <a:srgbClr val="404040"/>
                          </a:solidFill>
                          <a:latin typeface="Menlo"/>
                          <a:ea typeface="Menlo"/>
                        </a:rPr>
                        <a:t>default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goto</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register</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a:p>
                      <a:pPr>
                        <a:lnSpc>
                          <a:spcPct val="100000"/>
                        </a:lnSpc>
                      </a:pPr>
                      <a:r>
                        <a:rPr b="0" lang="en-GB" sz="1500" spc="-1" strike="noStrike">
                          <a:solidFill>
                            <a:srgbClr val="404040"/>
                          </a:solidFill>
                          <a:latin typeface="Menlo"/>
                          <a:ea typeface="Menlo"/>
                        </a:rPr>
                        <a:t>true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12840">
                <a:tc>
                  <a:txBody>
                    <a:bodyPr lIns="137160"/>
                    <a:p>
                      <a:pPr>
                        <a:lnSpc>
                          <a:spcPct val="100000"/>
                        </a:lnSpc>
                      </a:pPr>
                      <a:r>
                        <a:rPr b="0" lang="en-GB" sz="1500" spc="-1" strike="noStrike">
                          <a:solidFill>
                            <a:srgbClr val="404040"/>
                          </a:solidFill>
                          <a:latin typeface="Menlo"/>
                          <a:ea typeface="Menlo"/>
                        </a:rPr>
                        <a:t>delete</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if</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reinterpret_cast</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a:p>
                      <a:pPr>
                        <a:lnSpc>
                          <a:spcPct val="100000"/>
                        </a:lnSpc>
                      </a:pPr>
                      <a:r>
                        <a:rPr b="0" lang="en-GB" sz="1500" spc="-1" strike="noStrike">
                          <a:solidFill>
                            <a:srgbClr val="404040"/>
                          </a:solidFill>
                          <a:latin typeface="Menlo"/>
                          <a:ea typeface="Menlo"/>
                        </a:rPr>
                        <a:t>try</a:t>
                      </a:r>
                      <a:endParaRPr b="0" lang="en-GB" sz="1500" spc="-1" strike="noStrike">
                        <a:latin typeface="Arial"/>
                      </a:endParaRPr>
                    </a:p>
                  </a:txBody>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13716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61" name="CustomShape 5"/>
          <p:cNvSpPr/>
          <p:nvPr/>
        </p:nvSpPr>
        <p:spPr>
          <a:xfrm>
            <a:off x="662760" y="5709960"/>
            <a:ext cx="648936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You are not required to memorize all these names.  You will get to recognize most of them later on. </a:t>
            </a:r>
            <a:endParaRPr b="0" lang="en-GB" sz="1800" spc="-1" strike="noStrike">
              <a:latin typeface="Arial"/>
            </a:endParaRPr>
          </a:p>
        </p:txBody>
      </p:sp>
    </p:spTree>
  </p:cSld>
  <p:timing>
    <p:tnLst>
      <p:par>
        <p:cTn id="161" dur="indefinite" restart="never" nodeType="tmRoot">
          <p:childTnLst>
            <p:seq>
              <p:cTn id="162" dur="indefinite" nodeType="mainSeq">
                <p:childTnLst>
                  <p:par>
                    <p:cTn id="163" fill="hold">
                      <p:stCondLst>
                        <p:cond delay="0"/>
                      </p:stCondLst>
                      <p:childTnLst>
                        <p:par>
                          <p:cTn id="164" fill="hold">
                            <p:stCondLst>
                              <p:cond delay="0"/>
                            </p:stCondLst>
                            <p:childTnLst>
                              <p:par>
                                <p:cTn id="165" nodeType="withEffect" fill="hold" presetClass="entr" presetID="10">
                                  <p:stCondLst>
                                    <p:cond delay="0"/>
                                  </p:stCondLst>
                                  <p:childTnLst>
                                    <p:set>
                                      <p:cBhvr>
                                        <p:cTn id="166" dur="1" fill="hold">
                                          <p:stCondLst>
                                            <p:cond delay="0"/>
                                          </p:stCondLst>
                                        </p:cTn>
                                        <p:tgtEl>
                                          <p:spTgt spid="260"/>
                                        </p:tgtEl>
                                        <p:attrNameLst>
                                          <p:attrName>style.visibility</p:attrName>
                                        </p:attrNameLst>
                                      </p:cBhvr>
                                      <p:to>
                                        <p:strVal val="visible"/>
                                      </p:to>
                                    </p:set>
                                    <p:animEffect filter="fade" transition="in">
                                      <p:cBhvr additive="repl">
                                        <p:cTn id="167" dur="500"/>
                                        <p:tgtEl>
                                          <p:spTgt spid="26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Valid identifiers</a:t>
            </a:r>
            <a:endParaRPr b="0" lang="en-GB" sz="4400" spc="-1" strike="noStrike">
              <a:latin typeface="Arial"/>
            </a:endParaRPr>
          </a:p>
        </p:txBody>
      </p:sp>
      <p:sp>
        <p:nvSpPr>
          <p:cNvPr id="263" name="CustomShape 2"/>
          <p:cNvSpPr/>
          <p:nvPr/>
        </p:nvSpPr>
        <p:spPr>
          <a:xfrm>
            <a:off x="457200" y="1323360"/>
            <a:ext cx="8228880" cy="48024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Which of the following identifiers are valid in C++?</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26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C7AC5E7-FD57-4164-9159-C47D7EC01D6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265" name="Table 4"/>
          <p:cNvGraphicFramePr/>
          <p:nvPr/>
        </p:nvGraphicFramePr>
        <p:xfrm>
          <a:off x="762120" y="1904760"/>
          <a:ext cx="7771680" cy="3047760"/>
        </p:xfrm>
        <a:graphic>
          <a:graphicData uri="http://schemas.openxmlformats.org/drawingml/2006/table">
            <a:tbl>
              <a:tblPr/>
              <a:tblGrid>
                <a:gridCol w="2590560"/>
                <a:gridCol w="2590560"/>
                <a:gridCol w="2590920"/>
              </a:tblGrid>
              <a:tr h="609480">
                <a:tc>
                  <a:txBody>
                    <a:bodyPr lIns="137160" rIns="137160"/>
                    <a:p>
                      <a:pPr>
                        <a:lnSpc>
                          <a:spcPct val="100000"/>
                        </a:lnSpc>
                      </a:pPr>
                      <a:r>
                        <a:rPr b="0" lang="en-GB" sz="2000" spc="-1" strike="noStrike">
                          <a:solidFill>
                            <a:srgbClr val="000000"/>
                          </a:solidFill>
                          <a:latin typeface="Menlo"/>
                          <a:ea typeface="Menlo"/>
                        </a:rPr>
                        <a:t>a_man</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rIns="137160"/>
                    <a:p>
                      <a:pPr>
                        <a:lnSpc>
                          <a:spcPct val="100000"/>
                        </a:lnSpc>
                      </a:pPr>
                      <a:r>
                        <a:rPr b="0" lang="en-GB" sz="2000" spc="-1" strike="noStrike">
                          <a:solidFill>
                            <a:srgbClr val="000000"/>
                          </a:solidFill>
                          <a:latin typeface="Menlo"/>
                          <a:ea typeface="Menlo"/>
                        </a:rPr>
                        <a:t>2008</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rIns="137160"/>
                    <a:p>
                      <a:pPr>
                        <a:lnSpc>
                          <a:spcPct val="100000"/>
                        </a:lnSpc>
                      </a:pPr>
                      <a:r>
                        <a:rPr b="0" lang="en-GB" sz="2000" spc="-1" strike="noStrike">
                          <a:solidFill>
                            <a:srgbClr val="000000"/>
                          </a:solidFill>
                          <a:latin typeface="Menlo"/>
                          <a:ea typeface="Menlo"/>
                        </a:rPr>
                        <a:t>program.cc</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09480">
                <a:tc>
                  <a:txBody>
                    <a:bodyPr lIns="137160" rIns="137160"/>
                    <a:p>
                      <a:pPr>
                        <a:lnSpc>
                          <a:spcPct val="100000"/>
                        </a:lnSpc>
                      </a:pPr>
                      <a:r>
                        <a:rPr b="0" lang="en-GB" sz="2000" spc="-1" strike="noStrike">
                          <a:solidFill>
                            <a:srgbClr val="000000"/>
                          </a:solidFill>
                          <a:latin typeface="Menlo"/>
                          <a:ea typeface="Menlo"/>
                        </a:rPr>
                        <a:t>const</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rIns="137160"/>
                    <a:p>
                      <a:pPr>
                        <a:lnSpc>
                          <a:spcPct val="100000"/>
                        </a:lnSpc>
                      </a:pPr>
                      <a:r>
                        <a:rPr b="0" lang="en-GB" sz="2000" spc="-1" strike="noStrike">
                          <a:solidFill>
                            <a:srgbClr val="000000"/>
                          </a:solidFill>
                          <a:latin typeface="Menlo"/>
                          <a:ea typeface="Menlo"/>
                        </a:rPr>
                        <a:t>year1-student</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rIns="137160"/>
                    <a:p>
                      <a:pPr>
                        <a:lnSpc>
                          <a:spcPct val="100000"/>
                        </a:lnSpc>
                      </a:pPr>
                      <a:r>
                        <a:rPr b="0" lang="en-GB" sz="2000" spc="-1" strike="noStrike">
                          <a:solidFill>
                            <a:srgbClr val="000000"/>
                          </a:solidFill>
                          <a:latin typeface="Menlo"/>
                          <a:ea typeface="Menlo"/>
                        </a:rPr>
                        <a:t>_oOOo_</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09480">
                <a:tc>
                  <a:txBody>
                    <a:bodyPr lIns="137160" rIns="137160"/>
                    <a:p>
                      <a:pPr>
                        <a:lnSpc>
                          <a:spcPct val="100000"/>
                        </a:lnSpc>
                      </a:pPr>
                      <a:r>
                        <a:rPr b="0" lang="en-GB" sz="2000" spc="-1" strike="noStrike">
                          <a:solidFill>
                            <a:srgbClr val="000000"/>
                          </a:solidFill>
                          <a:latin typeface="Menlo"/>
                          <a:ea typeface="Menlo"/>
                        </a:rPr>
                        <a:t>an integer</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rIns="137160"/>
                    <a:p>
                      <a:pPr>
                        <a:lnSpc>
                          <a:spcPct val="100000"/>
                        </a:lnSpc>
                      </a:pPr>
                      <a:r>
                        <a:rPr b="0" lang="en-GB" sz="2000" spc="-1" strike="noStrike">
                          <a:solidFill>
                            <a:srgbClr val="000000"/>
                          </a:solidFill>
                          <a:latin typeface="Menlo"/>
                          <a:ea typeface="Menlo"/>
                        </a:rPr>
                        <a:t>change%2</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rIns="137160"/>
                    <a:p>
                      <a:pPr>
                        <a:lnSpc>
                          <a:spcPct val="100000"/>
                        </a:lnSpc>
                      </a:pPr>
                      <a:r>
                        <a:rPr b="0" lang="en-GB" sz="2000" spc="-1" strike="noStrike">
                          <a:solidFill>
                            <a:srgbClr val="000000"/>
                          </a:solidFill>
                          <a:latin typeface="Menlo"/>
                          <a:ea typeface="Menlo"/>
                        </a:rPr>
                        <a:t>ABCx123</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09480">
                <a:tc>
                  <a:txBody>
                    <a:bodyPr lIns="137160" rIns="137160"/>
                    <a:p>
                      <a:pPr>
                        <a:lnSpc>
                          <a:spcPct val="100000"/>
                        </a:lnSpc>
                      </a:pPr>
                      <a:r>
                        <a:rPr b="0" lang="en-GB" sz="2000" spc="-1" strike="noStrike">
                          <a:solidFill>
                            <a:srgbClr val="000000"/>
                          </a:solidFill>
                          <a:latin typeface="Menlo"/>
                          <a:ea typeface="Menlo"/>
                        </a:rPr>
                        <a:t>string</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rIns="137160"/>
                    <a:p>
                      <a:pPr>
                        <a:lnSpc>
                          <a:spcPct val="100000"/>
                        </a:lnSpc>
                      </a:pPr>
                      <a:r>
                        <a:rPr b="0" lang="en-GB" sz="2000" spc="-1" strike="noStrike">
                          <a:solidFill>
                            <a:srgbClr val="000000"/>
                          </a:solidFill>
                          <a:latin typeface="Menlo"/>
                          <a:ea typeface="Menlo"/>
                        </a:rPr>
                        <a:t>Days_of_Week</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137160" rIns="137160"/>
                    <a:p>
                      <a:pPr>
                        <a:lnSpc>
                          <a:spcPct val="100000"/>
                        </a:lnSpc>
                      </a:pPr>
                      <a:r>
                        <a:rPr b="0" lang="en-GB" sz="2000" spc="-1" strike="noStrike">
                          <a:solidFill>
                            <a:srgbClr val="000000"/>
                          </a:solidFill>
                          <a:latin typeface="Menlo"/>
                          <a:ea typeface="Menlo"/>
                        </a:rPr>
                        <a:t>friend</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10200">
                <a:tc>
                  <a:txBody>
                    <a:bodyPr lIns="137160" rIns="137160"/>
                    <a:p>
                      <a:pPr>
                        <a:lnSpc>
                          <a:spcPct val="100000"/>
                        </a:lnSpc>
                      </a:pPr>
                      <a:r>
                        <a:rPr b="0" lang="en-GB" sz="2000" spc="-1" strike="noStrike">
                          <a:solidFill>
                            <a:srgbClr val="000000"/>
                          </a:solidFill>
                          <a:latin typeface="Menlo"/>
                          <a:ea typeface="Menlo"/>
                        </a:rPr>
                        <a:t>cout</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rIns="137160"/>
                    <a:p>
                      <a:pPr>
                        <a:lnSpc>
                          <a:spcPct val="100000"/>
                        </a:lnSpc>
                      </a:pPr>
                      <a:r>
                        <a:rPr b="0" lang="en-GB" sz="2000" spc="-1" strike="noStrike">
                          <a:solidFill>
                            <a:srgbClr val="000000"/>
                          </a:solidFill>
                          <a:latin typeface="Menlo"/>
                          <a:ea typeface="Menlo"/>
                        </a:rPr>
                        <a:t>delete</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137160" rIns="137160"/>
                    <a:p>
                      <a:pPr>
                        <a:lnSpc>
                          <a:spcPct val="100000"/>
                        </a:lnSpc>
                      </a:pPr>
                      <a:r>
                        <a:rPr b="0" lang="en-GB" sz="2000" spc="-1" strike="noStrike">
                          <a:solidFill>
                            <a:srgbClr val="000000"/>
                          </a:solidFill>
                          <a:latin typeface="Menlo"/>
                          <a:ea typeface="Menlo"/>
                        </a:rPr>
                        <a:t>cos</a:t>
                      </a:r>
                      <a:endParaRPr b="0" lang="en-GB" sz="2000" spc="-1" strike="noStrike">
                        <a:latin typeface="Arial"/>
                      </a:endParaRPr>
                    </a:p>
                  </a:txBody>
                  <a:tcPr marL="137160" marR="1371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pic>
        <p:nvPicPr>
          <p:cNvPr id="266" name="Picture 2" descr=""/>
          <p:cNvPicPr/>
          <p:nvPr/>
        </p:nvPicPr>
        <p:blipFill>
          <a:blip r:embed="rId1"/>
          <a:stretch/>
        </p:blipFill>
        <p:spPr>
          <a:xfrm>
            <a:off x="2819520" y="2045880"/>
            <a:ext cx="355680" cy="380160"/>
          </a:xfrm>
          <a:prstGeom prst="rect">
            <a:avLst/>
          </a:prstGeom>
          <a:ln>
            <a:noFill/>
          </a:ln>
        </p:spPr>
      </p:pic>
      <p:pic>
        <p:nvPicPr>
          <p:cNvPr id="267" name="Picture 3" descr=""/>
          <p:cNvPicPr/>
          <p:nvPr/>
        </p:nvPicPr>
        <p:blipFill>
          <a:blip r:embed="rId2"/>
          <a:stretch/>
        </p:blipFill>
        <p:spPr>
          <a:xfrm>
            <a:off x="2767680" y="2666880"/>
            <a:ext cx="355680" cy="380160"/>
          </a:xfrm>
          <a:prstGeom prst="rect">
            <a:avLst/>
          </a:prstGeom>
          <a:ln>
            <a:noFill/>
          </a:ln>
        </p:spPr>
      </p:pic>
      <p:pic>
        <p:nvPicPr>
          <p:cNvPr id="268" name="Picture 3" descr=""/>
          <p:cNvPicPr/>
          <p:nvPr/>
        </p:nvPicPr>
        <p:blipFill>
          <a:blip r:embed="rId3"/>
          <a:stretch/>
        </p:blipFill>
        <p:spPr>
          <a:xfrm>
            <a:off x="5508000" y="2045880"/>
            <a:ext cx="355680" cy="380160"/>
          </a:xfrm>
          <a:prstGeom prst="rect">
            <a:avLst/>
          </a:prstGeom>
          <a:ln>
            <a:noFill/>
          </a:ln>
        </p:spPr>
      </p:pic>
      <p:pic>
        <p:nvPicPr>
          <p:cNvPr id="269" name="Picture 3" descr=""/>
          <p:cNvPicPr/>
          <p:nvPr/>
        </p:nvPicPr>
        <p:blipFill>
          <a:blip r:embed="rId4"/>
          <a:stretch/>
        </p:blipFill>
        <p:spPr>
          <a:xfrm>
            <a:off x="5508000" y="2666880"/>
            <a:ext cx="355680" cy="380160"/>
          </a:xfrm>
          <a:prstGeom prst="rect">
            <a:avLst/>
          </a:prstGeom>
          <a:ln>
            <a:noFill/>
          </a:ln>
        </p:spPr>
      </p:pic>
      <p:pic>
        <p:nvPicPr>
          <p:cNvPr id="270" name="Picture 3" descr=""/>
          <p:cNvPicPr/>
          <p:nvPr/>
        </p:nvPicPr>
        <p:blipFill>
          <a:blip r:embed="rId5"/>
          <a:stretch/>
        </p:blipFill>
        <p:spPr>
          <a:xfrm>
            <a:off x="8029080" y="2045880"/>
            <a:ext cx="355680" cy="380160"/>
          </a:xfrm>
          <a:prstGeom prst="rect">
            <a:avLst/>
          </a:prstGeom>
          <a:ln>
            <a:noFill/>
          </a:ln>
        </p:spPr>
      </p:pic>
      <p:pic>
        <p:nvPicPr>
          <p:cNvPr id="271" name="Picture 2" descr=""/>
          <p:cNvPicPr/>
          <p:nvPr/>
        </p:nvPicPr>
        <p:blipFill>
          <a:blip r:embed="rId6"/>
          <a:stretch/>
        </p:blipFill>
        <p:spPr>
          <a:xfrm>
            <a:off x="8029080" y="2666880"/>
            <a:ext cx="355680" cy="380160"/>
          </a:xfrm>
          <a:prstGeom prst="rect">
            <a:avLst/>
          </a:prstGeom>
          <a:ln>
            <a:noFill/>
          </a:ln>
        </p:spPr>
      </p:pic>
      <p:pic>
        <p:nvPicPr>
          <p:cNvPr id="272" name="Picture 3" descr=""/>
          <p:cNvPicPr/>
          <p:nvPr/>
        </p:nvPicPr>
        <p:blipFill>
          <a:blip r:embed="rId7"/>
          <a:stretch/>
        </p:blipFill>
        <p:spPr>
          <a:xfrm>
            <a:off x="2767680" y="3278160"/>
            <a:ext cx="355680" cy="380160"/>
          </a:xfrm>
          <a:prstGeom prst="rect">
            <a:avLst/>
          </a:prstGeom>
          <a:ln>
            <a:noFill/>
          </a:ln>
        </p:spPr>
      </p:pic>
      <p:pic>
        <p:nvPicPr>
          <p:cNvPr id="273" name="Picture 2" descr=""/>
          <p:cNvPicPr/>
          <p:nvPr/>
        </p:nvPicPr>
        <p:blipFill>
          <a:blip r:embed="rId8"/>
          <a:stretch/>
        </p:blipFill>
        <p:spPr>
          <a:xfrm>
            <a:off x="2819520" y="3876480"/>
            <a:ext cx="355680" cy="380160"/>
          </a:xfrm>
          <a:prstGeom prst="rect">
            <a:avLst/>
          </a:prstGeom>
          <a:ln>
            <a:noFill/>
          </a:ln>
        </p:spPr>
      </p:pic>
      <p:pic>
        <p:nvPicPr>
          <p:cNvPr id="274" name="Picture 2" descr=""/>
          <p:cNvPicPr/>
          <p:nvPr/>
        </p:nvPicPr>
        <p:blipFill>
          <a:blip r:embed="rId9"/>
          <a:stretch/>
        </p:blipFill>
        <p:spPr>
          <a:xfrm>
            <a:off x="2819520" y="4461120"/>
            <a:ext cx="355680" cy="380160"/>
          </a:xfrm>
          <a:prstGeom prst="rect">
            <a:avLst/>
          </a:prstGeom>
          <a:ln>
            <a:noFill/>
          </a:ln>
        </p:spPr>
      </p:pic>
      <p:pic>
        <p:nvPicPr>
          <p:cNvPr id="275" name="Picture 3" descr=""/>
          <p:cNvPicPr/>
          <p:nvPr/>
        </p:nvPicPr>
        <p:blipFill>
          <a:blip r:embed="rId10"/>
          <a:stretch/>
        </p:blipFill>
        <p:spPr>
          <a:xfrm>
            <a:off x="5508000" y="3278160"/>
            <a:ext cx="355680" cy="380160"/>
          </a:xfrm>
          <a:prstGeom prst="rect">
            <a:avLst/>
          </a:prstGeom>
          <a:ln>
            <a:noFill/>
          </a:ln>
        </p:spPr>
      </p:pic>
      <p:pic>
        <p:nvPicPr>
          <p:cNvPr id="276" name="Picture 3" descr=""/>
          <p:cNvPicPr/>
          <p:nvPr/>
        </p:nvPicPr>
        <p:blipFill>
          <a:blip r:embed="rId11"/>
          <a:stretch/>
        </p:blipFill>
        <p:spPr>
          <a:xfrm>
            <a:off x="5508000" y="4537440"/>
            <a:ext cx="355680" cy="380160"/>
          </a:xfrm>
          <a:prstGeom prst="rect">
            <a:avLst/>
          </a:prstGeom>
          <a:ln>
            <a:noFill/>
          </a:ln>
        </p:spPr>
      </p:pic>
      <p:pic>
        <p:nvPicPr>
          <p:cNvPr id="277" name="Picture 2" descr=""/>
          <p:cNvPicPr/>
          <p:nvPr/>
        </p:nvPicPr>
        <p:blipFill>
          <a:blip r:embed="rId12"/>
          <a:stretch/>
        </p:blipFill>
        <p:spPr>
          <a:xfrm>
            <a:off x="5508000" y="3876480"/>
            <a:ext cx="355680" cy="380160"/>
          </a:xfrm>
          <a:prstGeom prst="rect">
            <a:avLst/>
          </a:prstGeom>
          <a:ln>
            <a:noFill/>
          </a:ln>
        </p:spPr>
      </p:pic>
      <p:pic>
        <p:nvPicPr>
          <p:cNvPr id="278" name="Picture 3" descr=""/>
          <p:cNvPicPr/>
          <p:nvPr/>
        </p:nvPicPr>
        <p:blipFill>
          <a:blip r:embed="rId13"/>
          <a:stretch/>
        </p:blipFill>
        <p:spPr>
          <a:xfrm>
            <a:off x="8029080" y="3876480"/>
            <a:ext cx="355680" cy="380160"/>
          </a:xfrm>
          <a:prstGeom prst="rect">
            <a:avLst/>
          </a:prstGeom>
          <a:ln>
            <a:noFill/>
          </a:ln>
        </p:spPr>
      </p:pic>
      <p:pic>
        <p:nvPicPr>
          <p:cNvPr id="279" name="Picture 2" descr=""/>
          <p:cNvPicPr/>
          <p:nvPr/>
        </p:nvPicPr>
        <p:blipFill>
          <a:blip r:embed="rId14"/>
          <a:stretch/>
        </p:blipFill>
        <p:spPr>
          <a:xfrm>
            <a:off x="8029080" y="3278160"/>
            <a:ext cx="355680" cy="380160"/>
          </a:xfrm>
          <a:prstGeom prst="rect">
            <a:avLst/>
          </a:prstGeom>
          <a:ln>
            <a:noFill/>
          </a:ln>
        </p:spPr>
      </p:pic>
      <p:pic>
        <p:nvPicPr>
          <p:cNvPr id="280" name="Picture 2" descr=""/>
          <p:cNvPicPr/>
          <p:nvPr/>
        </p:nvPicPr>
        <p:blipFill>
          <a:blip r:embed="rId15"/>
          <a:stretch/>
        </p:blipFill>
        <p:spPr>
          <a:xfrm>
            <a:off x="8029080" y="4537440"/>
            <a:ext cx="355680" cy="380160"/>
          </a:xfrm>
          <a:prstGeom prst="rect">
            <a:avLst/>
          </a:prstGeom>
          <a:ln>
            <a:noFill/>
          </a:ln>
        </p:spPr>
      </p:pic>
      <p:sp>
        <p:nvSpPr>
          <p:cNvPr id="281" name="CustomShape 5"/>
          <p:cNvSpPr/>
          <p:nvPr/>
        </p:nvSpPr>
        <p:spPr>
          <a:xfrm>
            <a:off x="5992560" y="4461120"/>
            <a:ext cx="913680" cy="38016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2" name="CustomShape 6"/>
          <p:cNvSpPr/>
          <p:nvPr/>
        </p:nvSpPr>
        <p:spPr>
          <a:xfrm>
            <a:off x="762120" y="4461120"/>
            <a:ext cx="913680" cy="38016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83" name="CustomShape 7"/>
          <p:cNvSpPr/>
          <p:nvPr/>
        </p:nvSpPr>
        <p:spPr>
          <a:xfrm>
            <a:off x="896760" y="5272920"/>
            <a:ext cx="6476400" cy="1200240"/>
          </a:xfrm>
          <a:prstGeom prst="roundRect">
            <a:avLst>
              <a:gd name="adj" fmla="val 16667"/>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Calibri Light"/>
              </a:rPr>
              <a:t>Words like </a:t>
            </a:r>
            <a:r>
              <a:rPr b="0" lang="en-GB" sz="1600" spc="-1" strike="noStrike">
                <a:solidFill>
                  <a:srgbClr val="000000"/>
                </a:solidFill>
                <a:latin typeface="Menlo"/>
                <a:ea typeface="Menlo"/>
              </a:rPr>
              <a:t>cin</a:t>
            </a:r>
            <a:r>
              <a:rPr b="0" lang="en-GB" sz="1800" spc="-1" strike="noStrike">
                <a:solidFill>
                  <a:srgbClr val="000000"/>
                </a:solidFill>
                <a:latin typeface="Calibri Light"/>
                <a:ea typeface="Calibri Light"/>
              </a:rPr>
              <a:t>, </a:t>
            </a:r>
            <a:r>
              <a:rPr b="0" lang="en-GB" sz="1600" spc="-1" strike="noStrike">
                <a:solidFill>
                  <a:srgbClr val="000000"/>
                </a:solidFill>
                <a:latin typeface="Menlo"/>
                <a:ea typeface="Menlo"/>
              </a:rPr>
              <a:t>cout</a:t>
            </a:r>
            <a:r>
              <a:rPr b="0" lang="en-GB" sz="1800" spc="-1" strike="noStrike">
                <a:solidFill>
                  <a:srgbClr val="000000"/>
                </a:solidFill>
                <a:latin typeface="Calibri Light"/>
                <a:ea typeface="Calibri Light"/>
              </a:rPr>
              <a:t>, </a:t>
            </a:r>
            <a:r>
              <a:rPr b="0" lang="en-GB" sz="1600" spc="-1" strike="noStrike">
                <a:solidFill>
                  <a:srgbClr val="000000"/>
                </a:solidFill>
                <a:latin typeface="Menlo"/>
                <a:ea typeface="Menlo"/>
              </a:rPr>
              <a:t>string</a:t>
            </a:r>
            <a:r>
              <a:rPr b="0" lang="en-GB" sz="1800" spc="-1" strike="noStrike">
                <a:solidFill>
                  <a:srgbClr val="000000"/>
                </a:solidFill>
                <a:latin typeface="Calibri Light"/>
                <a:ea typeface="Calibri Light"/>
              </a:rPr>
              <a:t>, and </a:t>
            </a:r>
            <a:r>
              <a:rPr b="0" lang="en-GB" sz="1600" spc="-1" strike="noStrike">
                <a:solidFill>
                  <a:srgbClr val="000000"/>
                </a:solidFill>
                <a:latin typeface="Menlo"/>
                <a:ea typeface="Menlo"/>
              </a:rPr>
              <a:t>cos</a:t>
            </a:r>
            <a:r>
              <a:rPr b="0" lang="en-GB" sz="1800" spc="-1" strike="noStrike">
                <a:solidFill>
                  <a:srgbClr val="000000"/>
                </a:solidFill>
                <a:latin typeface="Calibri Light"/>
                <a:ea typeface="Calibri Light"/>
              </a:rPr>
              <a:t> are NOT keywords in C++. They are defined in libraries required by the C++ language standard. Redefining these words, though allowed, can be confusing and thus should be avoided.</a:t>
            </a:r>
            <a:endParaRPr b="0" lang="en-GB" sz="1800" spc="-1" strike="noStrike">
              <a:latin typeface="Arial"/>
            </a:endParaRPr>
          </a:p>
        </p:txBody>
      </p:sp>
      <p:sp>
        <p:nvSpPr>
          <p:cNvPr id="284" name="CustomShape 8"/>
          <p:cNvSpPr/>
          <p:nvPr/>
        </p:nvSpPr>
        <p:spPr>
          <a:xfrm>
            <a:off x="891360" y="3865680"/>
            <a:ext cx="913680" cy="38016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p:timing>
    <p:tnLst>
      <p:par>
        <p:cTn id="168" dur="indefinite" restart="never" nodeType="tmRoot">
          <p:childTnLst>
            <p:seq>
              <p:cTn id="169" dur="indefinite" nodeType="mainSeq">
                <p:childTnLst>
                  <p:par>
                    <p:cTn id="170" fill="hold">
                      <p:stCondLst>
                        <p:cond delay="indefinite"/>
                      </p:stCondLst>
                      <p:childTnLst>
                        <p:par>
                          <p:cTn id="171" fill="hold">
                            <p:stCondLst>
                              <p:cond delay="0"/>
                            </p:stCondLst>
                            <p:childTnLst>
                              <p:par>
                                <p:cTn id="172" nodeType="clickEffect" fill="hold" presetClass="entr" presetID="1">
                                  <p:stCondLst>
                                    <p:cond delay="0"/>
                                  </p:stCondLst>
                                  <p:childTnLst>
                                    <p:set>
                                      <p:cBhvr>
                                        <p:cTn id="173" dur="1" fill="hold">
                                          <p:stCondLst>
                                            <p:cond delay="0"/>
                                          </p:stCondLst>
                                        </p:cTn>
                                        <p:tgtEl>
                                          <p:spTgt spid="266"/>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1">
                                  <p:stCondLst>
                                    <p:cond delay="0"/>
                                  </p:stCondLst>
                                  <p:childTnLst>
                                    <p:set>
                                      <p:cBhvr>
                                        <p:cTn id="177" dur="1" fill="hold">
                                          <p:stCondLst>
                                            <p:cond delay="0"/>
                                          </p:stCondLst>
                                        </p:cTn>
                                        <p:tgtEl>
                                          <p:spTgt spid="268"/>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
                                  <p:stCondLst>
                                    <p:cond delay="0"/>
                                  </p:stCondLst>
                                  <p:childTnLst>
                                    <p:set>
                                      <p:cBhvr>
                                        <p:cTn id="181" dur="1" fill="hold">
                                          <p:stCondLst>
                                            <p:cond delay="0"/>
                                          </p:stCondLst>
                                        </p:cTn>
                                        <p:tgtEl>
                                          <p:spTgt spid="270"/>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1">
                                  <p:stCondLst>
                                    <p:cond delay="0"/>
                                  </p:stCondLst>
                                  <p:childTnLst>
                                    <p:set>
                                      <p:cBhvr>
                                        <p:cTn id="185" dur="1" fill="hold">
                                          <p:stCondLst>
                                            <p:cond delay="0"/>
                                          </p:stCondLst>
                                        </p:cTn>
                                        <p:tgtEl>
                                          <p:spTgt spid="267"/>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1">
                                  <p:stCondLst>
                                    <p:cond delay="0"/>
                                  </p:stCondLst>
                                  <p:childTnLst>
                                    <p:set>
                                      <p:cBhvr>
                                        <p:cTn id="189" dur="1" fill="hold">
                                          <p:stCondLst>
                                            <p:cond delay="0"/>
                                          </p:stCondLst>
                                        </p:cTn>
                                        <p:tgtEl>
                                          <p:spTgt spid="269"/>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nodeType="clickEffect" fill="hold" presetClass="entr" presetID="1">
                                  <p:stCondLst>
                                    <p:cond delay="0"/>
                                  </p:stCondLst>
                                  <p:childTnLst>
                                    <p:set>
                                      <p:cBhvr>
                                        <p:cTn id="193" dur="1" fill="hold">
                                          <p:stCondLst>
                                            <p:cond delay="0"/>
                                          </p:stCondLst>
                                        </p:cTn>
                                        <p:tgtEl>
                                          <p:spTgt spid="271"/>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1">
                                  <p:stCondLst>
                                    <p:cond delay="0"/>
                                  </p:stCondLst>
                                  <p:childTnLst>
                                    <p:set>
                                      <p:cBhvr>
                                        <p:cTn id="197" dur="1" fill="hold">
                                          <p:stCondLst>
                                            <p:cond delay="0"/>
                                          </p:stCondLst>
                                        </p:cTn>
                                        <p:tgtEl>
                                          <p:spTgt spid="27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
                                  <p:stCondLst>
                                    <p:cond delay="0"/>
                                  </p:stCondLst>
                                  <p:childTnLst>
                                    <p:set>
                                      <p:cBhvr>
                                        <p:cTn id="201" dur="1" fill="hold">
                                          <p:stCondLst>
                                            <p:cond delay="0"/>
                                          </p:stCondLst>
                                        </p:cTn>
                                        <p:tgtEl>
                                          <p:spTgt spid="275"/>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nodeType="clickEffect" fill="hold" presetClass="entr" presetID="1">
                                  <p:stCondLst>
                                    <p:cond delay="0"/>
                                  </p:stCondLst>
                                  <p:childTnLst>
                                    <p:set>
                                      <p:cBhvr>
                                        <p:cTn id="205" dur="1" fill="hold">
                                          <p:stCondLst>
                                            <p:cond delay="0"/>
                                          </p:stCondLst>
                                        </p:cTn>
                                        <p:tgtEl>
                                          <p:spTgt spid="279"/>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nodeType="clickEffect" fill="hold" presetClass="entr" presetID="1">
                                  <p:stCondLst>
                                    <p:cond delay="0"/>
                                  </p:stCondLst>
                                  <p:childTnLst>
                                    <p:set>
                                      <p:cBhvr>
                                        <p:cTn id="209" dur="1" fill="hold">
                                          <p:stCondLst>
                                            <p:cond delay="0"/>
                                          </p:stCondLst>
                                        </p:cTn>
                                        <p:tgtEl>
                                          <p:spTgt spid="273"/>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
                                  <p:stCondLst>
                                    <p:cond delay="0"/>
                                  </p:stCondLst>
                                  <p:childTnLst>
                                    <p:set>
                                      <p:cBhvr>
                                        <p:cTn id="213" dur="1" fill="hold">
                                          <p:stCondLst>
                                            <p:cond delay="0"/>
                                          </p:stCondLst>
                                        </p:cTn>
                                        <p:tgtEl>
                                          <p:spTgt spid="27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1">
                                  <p:stCondLst>
                                    <p:cond delay="0"/>
                                  </p:stCondLst>
                                  <p:childTnLst>
                                    <p:set>
                                      <p:cBhvr>
                                        <p:cTn id="217" dur="1" fill="hold">
                                          <p:stCondLst>
                                            <p:cond delay="0"/>
                                          </p:stCondLst>
                                        </p:cTn>
                                        <p:tgtEl>
                                          <p:spTgt spid="278"/>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1">
                                  <p:stCondLst>
                                    <p:cond delay="0"/>
                                  </p:stCondLst>
                                  <p:childTnLst>
                                    <p:set>
                                      <p:cBhvr>
                                        <p:cTn id="221" dur="1" fill="hold">
                                          <p:stCondLst>
                                            <p:cond delay="0"/>
                                          </p:stCondLst>
                                        </p:cTn>
                                        <p:tgtEl>
                                          <p:spTgt spid="274"/>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nodeType="clickEffect" fill="hold" presetClass="entr" presetID="1">
                                  <p:stCondLst>
                                    <p:cond delay="0"/>
                                  </p:stCondLst>
                                  <p:childTnLst>
                                    <p:set>
                                      <p:cBhvr>
                                        <p:cTn id="225" dur="1" fill="hold">
                                          <p:stCondLst>
                                            <p:cond delay="0"/>
                                          </p:stCondLst>
                                        </p:cTn>
                                        <p:tgtEl>
                                          <p:spTgt spid="276"/>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nodeType="clickEffect" fill="hold" presetClass="entr" presetID="1">
                                  <p:stCondLst>
                                    <p:cond delay="0"/>
                                  </p:stCondLst>
                                  <p:childTnLst>
                                    <p:set>
                                      <p:cBhvr>
                                        <p:cTn id="229" dur="1" fill="hold">
                                          <p:stCondLst>
                                            <p:cond delay="0"/>
                                          </p:stCondLst>
                                        </p:cTn>
                                        <p:tgtEl>
                                          <p:spTgt spid="280"/>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1">
                                  <p:stCondLst>
                                    <p:cond delay="0"/>
                                  </p:stCondLst>
                                  <p:childTnLst>
                                    <p:set>
                                      <p:cBhvr>
                                        <p:cTn id="233" dur="1" fill="hold">
                                          <p:stCondLst>
                                            <p:cond delay="0"/>
                                          </p:stCondLst>
                                        </p:cTn>
                                        <p:tgtEl>
                                          <p:spTgt spid="283"/>
                                        </p:tgtEl>
                                        <p:attrNameLst>
                                          <p:attrName>style.visibility</p:attrName>
                                        </p:attrNameLst>
                                      </p:cBhvr>
                                      <p:to>
                                        <p:strVal val="visible"/>
                                      </p:to>
                                    </p:set>
                                  </p:childTnLst>
                                </p:cTn>
                              </p:par>
                              <p:par>
                                <p:cTn id="234" nodeType="withEffect" fill="hold" presetClass="entr" presetID="1">
                                  <p:stCondLst>
                                    <p:cond delay="0"/>
                                  </p:stCondLst>
                                  <p:childTnLst>
                                    <p:set>
                                      <p:cBhvr>
                                        <p:cTn id="235" dur="1" fill="hold">
                                          <p:stCondLst>
                                            <p:cond delay="0"/>
                                          </p:stCondLst>
                                        </p:cTn>
                                        <p:tgtEl>
                                          <p:spTgt spid="281"/>
                                        </p:tgtEl>
                                        <p:attrNameLst>
                                          <p:attrName>style.visibility</p:attrName>
                                        </p:attrNameLst>
                                      </p:cBhvr>
                                      <p:to>
                                        <p:strVal val="visible"/>
                                      </p:to>
                                    </p:set>
                                  </p:childTnLst>
                                </p:cTn>
                              </p:par>
                              <p:par>
                                <p:cTn id="236" nodeType="withEffect" fill="hold" presetClass="entr" presetID="1">
                                  <p:stCondLst>
                                    <p:cond delay="0"/>
                                  </p:stCondLst>
                                  <p:childTnLst>
                                    <p:set>
                                      <p:cBhvr>
                                        <p:cTn id="237" dur="1" fill="hold">
                                          <p:stCondLst>
                                            <p:cond delay="0"/>
                                          </p:stCondLst>
                                        </p:cTn>
                                        <p:tgtEl>
                                          <p:spTgt spid="282"/>
                                        </p:tgtEl>
                                        <p:attrNameLst>
                                          <p:attrName>style.visibility</p:attrName>
                                        </p:attrNameLst>
                                      </p:cBhvr>
                                      <p:to>
                                        <p:strVal val="visible"/>
                                      </p:to>
                                    </p:set>
                                  </p:childTnLst>
                                </p:cTn>
                              </p:par>
                              <p:par>
                                <p:cTn id="238" nodeType="withEffect" fill="hold" presetClass="entr" presetID="1">
                                  <p:stCondLst>
                                    <p:cond delay="0"/>
                                  </p:stCondLst>
                                  <p:childTnLst>
                                    <p:set>
                                      <p:cBhvr>
                                        <p:cTn id="239"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Data Type of a Variable</a:t>
            </a:r>
            <a:endParaRPr b="0" lang="en-GB" sz="4400" spc="-1" strike="noStrike">
              <a:latin typeface="Arial"/>
            </a:endParaRPr>
          </a:p>
        </p:txBody>
      </p:sp>
      <p:sp>
        <p:nvSpPr>
          <p:cNvPr id="286"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39"/>
              </a:spcBef>
            </a:pPr>
            <a:r>
              <a:rPr b="0" lang="en-GB" sz="2200" spc="-1" strike="noStrike">
                <a:solidFill>
                  <a:srgbClr val="000000"/>
                </a:solidFill>
                <a:latin typeface="Calibri Light"/>
                <a:ea typeface="Calibri Light"/>
              </a:rPr>
              <a:t>Data type is an important concept when using a variable.</a:t>
            </a:r>
            <a:endParaRPr b="0" lang="en-GB" sz="2200" spc="-1" strike="noStrike">
              <a:latin typeface="Arial"/>
            </a:endParaRPr>
          </a:p>
          <a:p>
            <a:pPr>
              <a:lnSpc>
                <a:spcPct val="100000"/>
              </a:lnSpc>
              <a:spcBef>
                <a:spcPts val="439"/>
              </a:spcBef>
            </a:pP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Tells the computer how to </a:t>
            </a:r>
            <a:r>
              <a:rPr b="0" lang="en-GB" sz="2200" spc="-1" strike="noStrike">
                <a:solidFill>
                  <a:srgbClr val="e46c0a"/>
                </a:solidFill>
                <a:latin typeface="Calibri Light"/>
                <a:ea typeface="Calibri Light"/>
              </a:rPr>
              <a:t>interpret</a:t>
            </a:r>
            <a:r>
              <a:rPr b="0" lang="en-GB" sz="2200" spc="-1" strike="noStrike">
                <a:solidFill>
                  <a:srgbClr val="000000"/>
                </a:solidFill>
                <a:latin typeface="Calibri Light"/>
                <a:ea typeface="Calibri Light"/>
              </a:rPr>
              <a:t> the data stored in a variable </a:t>
            </a: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Determines the </a:t>
            </a:r>
            <a:r>
              <a:rPr b="0" lang="en-GB" sz="2200" spc="-1" strike="noStrike">
                <a:solidFill>
                  <a:srgbClr val="e46c0a"/>
                </a:solidFill>
                <a:latin typeface="Calibri Light"/>
                <a:ea typeface="Calibri Light"/>
              </a:rPr>
              <a:t>size of storage</a:t>
            </a:r>
            <a:r>
              <a:rPr b="0" lang="en-GB" sz="2200" spc="-1" strike="noStrike">
                <a:solidFill>
                  <a:srgbClr val="000000"/>
                </a:solidFill>
                <a:latin typeface="Calibri Light"/>
                <a:ea typeface="Calibri Light"/>
              </a:rPr>
              <a:t> needed to store the data </a:t>
            </a:r>
            <a:endParaRPr b="0" lang="en-GB" sz="2200" spc="-1" strike="noStrike">
              <a:latin typeface="Arial"/>
            </a:endParaRPr>
          </a:p>
          <a:p>
            <a:pPr marL="343080" indent="-342360">
              <a:lnSpc>
                <a:spcPct val="100000"/>
              </a:lnSpc>
              <a:spcBef>
                <a:spcPts val="439"/>
              </a:spcBef>
              <a:buClr>
                <a:srgbClr val="000000"/>
              </a:buClr>
              <a:buFont typeface="Arial"/>
              <a:buChar char="•"/>
            </a:pPr>
            <a:r>
              <a:rPr b="0" lang="en-GB" sz="2200" spc="-1" strike="noStrike">
                <a:solidFill>
                  <a:srgbClr val="000000"/>
                </a:solidFill>
                <a:latin typeface="Calibri Light"/>
                <a:ea typeface="Calibri Light"/>
              </a:rPr>
              <a:t>Some basic data types in C++: </a:t>
            </a:r>
            <a:endParaRPr b="0" lang="en-GB" sz="2200" spc="-1" strike="noStrike">
              <a:latin typeface="Arial"/>
            </a:endParaRPr>
          </a:p>
          <a:p>
            <a:pPr>
              <a:lnSpc>
                <a:spcPct val="100000"/>
              </a:lnSpc>
              <a:spcBef>
                <a:spcPts val="561"/>
              </a:spcBef>
            </a:pPr>
            <a:endParaRPr b="0" lang="en-GB" sz="2200" spc="-1" strike="noStrike">
              <a:latin typeface="Arial"/>
            </a:endParaRPr>
          </a:p>
        </p:txBody>
      </p:sp>
      <p:sp>
        <p:nvSpPr>
          <p:cNvPr id="28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E734A10-E4D9-4518-BC13-E4C7617DB7A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288" name="Table 4"/>
          <p:cNvGraphicFramePr/>
          <p:nvPr/>
        </p:nvGraphicFramePr>
        <p:xfrm>
          <a:off x="533520" y="3569760"/>
          <a:ext cx="8152560" cy="3142080"/>
        </p:xfrm>
        <a:graphic>
          <a:graphicData uri="http://schemas.openxmlformats.org/drawingml/2006/table">
            <a:tbl>
              <a:tblPr/>
              <a:tblGrid>
                <a:gridCol w="1066680"/>
                <a:gridCol w="2666880"/>
                <a:gridCol w="990360"/>
                <a:gridCol w="3429000"/>
              </a:tblGrid>
              <a:tr h="357120">
                <a:tc>
                  <a:txBody>
                    <a:bodyPr/>
                    <a:p>
                      <a:pPr algn="ctr">
                        <a:lnSpc>
                          <a:spcPct val="100000"/>
                        </a:lnSpc>
                      </a:pPr>
                      <a:r>
                        <a:rPr b="1" lang="en-GB" sz="1800" spc="-1" strike="noStrike">
                          <a:solidFill>
                            <a:srgbClr val="ffffff"/>
                          </a:solidFill>
                          <a:latin typeface="Calibri Light"/>
                        </a:rPr>
                        <a:t>Name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GB" sz="1800" spc="-1" strike="noStrike">
                          <a:solidFill>
                            <a:srgbClr val="ffffff"/>
                          </a:solidFill>
                          <a:latin typeface="Calibri Light"/>
                        </a:rPr>
                        <a:t>Description</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GB" sz="1800" spc="-1" strike="noStrike">
                          <a:solidFill>
                            <a:srgbClr val="ffffff"/>
                          </a:solidFill>
                          <a:latin typeface="Calibri Light"/>
                        </a:rPr>
                        <a:t>Size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1" lang="en-GB" sz="1800" spc="-1" strike="noStrike">
                          <a:solidFill>
                            <a:srgbClr val="ffffff"/>
                          </a:solidFill>
                          <a:latin typeface="Calibri Light"/>
                        </a:rPr>
                        <a:t>Range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22440">
                <a:tc>
                  <a:txBody>
                    <a:bodyPr/>
                    <a:p>
                      <a:pPr algn="ctr">
                        <a:lnSpc>
                          <a:spcPct val="100000"/>
                        </a:lnSpc>
                      </a:pPr>
                      <a:r>
                        <a:rPr b="1" lang="en-GB" sz="2000" spc="-1" strike="noStrike">
                          <a:solidFill>
                            <a:srgbClr val="000000"/>
                          </a:solidFill>
                          <a:latin typeface="Consolas"/>
                          <a:ea typeface="Consolas"/>
                        </a:rPr>
                        <a:t>char</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800" spc="-1" strike="noStrike">
                          <a:solidFill>
                            <a:srgbClr val="000000"/>
                          </a:solidFill>
                          <a:latin typeface="Calibri Light"/>
                          <a:ea typeface="Calibri Light"/>
                        </a:rPr>
                        <a:t>Character or small integer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ea typeface="Calibri Light"/>
                        </a:rPr>
                        <a:t>1 byte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ea typeface="Calibri Light"/>
                        </a:rPr>
                        <a:t>0 to 255</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p>
                      <a:pPr algn="ctr">
                        <a:lnSpc>
                          <a:spcPct val="100000"/>
                        </a:lnSpc>
                      </a:pPr>
                      <a:r>
                        <a:rPr b="1" lang="en-GB" sz="2000" spc="-1" strike="noStrike">
                          <a:solidFill>
                            <a:srgbClr val="000000"/>
                          </a:solidFill>
                          <a:latin typeface="Consolas"/>
                          <a:ea typeface="Consolas"/>
                        </a:rPr>
                        <a:t>bool</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1800" spc="-1" strike="noStrike">
                          <a:solidFill>
                            <a:srgbClr val="000000"/>
                          </a:solidFill>
                          <a:latin typeface="Calibri Light"/>
                          <a:ea typeface="Calibri Light"/>
                        </a:rPr>
                        <a:t>Boolean value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GB" sz="1800" spc="-1" strike="noStrike">
                          <a:solidFill>
                            <a:srgbClr val="000000"/>
                          </a:solidFill>
                          <a:latin typeface="Calibri Light"/>
                          <a:ea typeface="Calibri Light"/>
                        </a:rPr>
                        <a:t>1 byte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GB" sz="1800" spc="-1" strike="noStrike">
                          <a:solidFill>
                            <a:srgbClr val="000000"/>
                          </a:solidFill>
                          <a:latin typeface="Calibri Light"/>
                          <a:ea typeface="Calibri Light"/>
                        </a:rPr>
                        <a:t>True(1) or False(0)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p>
                      <a:pPr algn="ctr">
                        <a:lnSpc>
                          <a:spcPct val="100000"/>
                        </a:lnSpc>
                      </a:pPr>
                      <a:r>
                        <a:rPr b="1" lang="en-GB" sz="2000" spc="-1" strike="noStrike">
                          <a:solidFill>
                            <a:srgbClr val="000000"/>
                          </a:solidFill>
                          <a:latin typeface="Consolas"/>
                          <a:ea typeface="Consolas"/>
                        </a:rPr>
                        <a:t>int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800" spc="-1" strike="noStrike">
                          <a:solidFill>
                            <a:srgbClr val="000000"/>
                          </a:solidFill>
                          <a:latin typeface="Calibri Light"/>
                          <a:ea typeface="Calibri Light"/>
                        </a:rPr>
                        <a:t>Integer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ea typeface="Calibri Light"/>
                        </a:rPr>
                        <a:t>4 bytes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alibri Light"/>
                          <a:ea typeface="Calibri Light"/>
                        </a:rPr>
                        <a:t>-2147483648 to 2147483648</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153080">
                <a:tc>
                  <a:txBody>
                    <a:bodyPr/>
                    <a:p>
                      <a:pPr algn="ctr">
                        <a:lnSpc>
                          <a:spcPct val="100000"/>
                        </a:lnSpc>
                      </a:pPr>
                      <a:r>
                        <a:rPr b="1" lang="en-GB" sz="2000" spc="-1" strike="noStrike">
                          <a:solidFill>
                            <a:srgbClr val="000000"/>
                          </a:solidFill>
                          <a:latin typeface="Consolas"/>
                          <a:ea typeface="Consolas"/>
                        </a:rPr>
                        <a:t>double</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1800" spc="-1" strike="noStrike">
                          <a:solidFill>
                            <a:srgbClr val="000000"/>
                          </a:solidFill>
                          <a:latin typeface="Calibri Light"/>
                          <a:ea typeface="Calibri Light"/>
                        </a:rPr>
                        <a:t>Double precision floating point number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GB" sz="1800" spc="-1" strike="noStrike">
                          <a:solidFill>
                            <a:srgbClr val="000000"/>
                          </a:solidFill>
                          <a:latin typeface="Calibri Light"/>
                          <a:ea typeface="Calibri Light"/>
                        </a:rPr>
                        <a:t>8 bytes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GB" sz="1800" spc="-1" strike="noStrike">
                          <a:solidFill>
                            <a:srgbClr val="000000"/>
                          </a:solidFill>
                          <a:latin typeface="Calibri Light"/>
                          <a:ea typeface="Calibri Light"/>
                        </a:rPr>
                        <a:t>1.7e‐308 to 1.7e+308 (~15 digits)</a:t>
                      </a:r>
                      <a:endParaRPr b="0" lang="en-GB" sz="1800" spc="-1" strike="noStrike">
                        <a:latin typeface="Arial"/>
                      </a:endParaRPr>
                    </a:p>
                    <a:p>
                      <a:pPr algn="ctr">
                        <a:lnSpc>
                          <a:spcPct val="100000"/>
                        </a:lnSpc>
                      </a:pPr>
                      <a:r>
                        <a:rPr b="0" lang="en-GB" sz="1800" spc="-1" strike="noStrike">
                          <a:solidFill>
                            <a:srgbClr val="000000"/>
                          </a:solidFill>
                          <a:latin typeface="Calibri Light"/>
                          <a:ea typeface="Calibri Light"/>
                        </a:rPr>
                        <a:t>-1.7e‐308 to -1.7e+308 (~15 digits)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289" name="CustomShape 5"/>
          <p:cNvSpPr/>
          <p:nvPr/>
        </p:nvSpPr>
        <p:spPr>
          <a:xfrm>
            <a:off x="457200" y="5833800"/>
            <a:ext cx="7947000" cy="72864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Avenir Next Condensed"/>
              </a:rPr>
              <a:t>** The size and range of a particular data type depend on the system under which a program is compiled. The values shown above are those found on most 32-bit systems</a:t>
            </a:r>
            <a:endParaRPr b="0" lang="en-GB" sz="1400" spc="-1" strike="noStrike">
              <a:latin typeface="Arial"/>
            </a:endParaRPr>
          </a:p>
        </p:txBody>
      </p:sp>
    </p:spTree>
  </p:cSld>
  <p:timing>
    <p:tnLst>
      <p:par>
        <p:cTn id="240" dur="indefinite" restart="never" nodeType="tmRoot">
          <p:childTnLst>
            <p:seq>
              <p:cTn id="241" dur="indefinite" nodeType="mainSeq">
                <p:childTnLst>
                  <p:par>
                    <p:cTn id="242" fill="hold">
                      <p:stCondLst>
                        <p:cond delay="indefinite"/>
                      </p:stCondLst>
                      <p:childTnLst>
                        <p:par>
                          <p:cTn id="243" fill="hold">
                            <p:stCondLst>
                              <p:cond delay="0"/>
                            </p:stCondLst>
                            <p:childTnLst>
                              <p:par>
                                <p:cTn id="244" nodeType="clickEffect" fill="hold" presetClass="entr" presetID="1">
                                  <p:stCondLst>
                                    <p:cond delay="0"/>
                                  </p:stCondLst>
                                  <p:childTnLst>
                                    <p:set>
                                      <p:cBhvr>
                                        <p:cTn id="245" dur="1" fill="hold">
                                          <p:stCondLst>
                                            <p:cond delay="0"/>
                                          </p:stCondLst>
                                        </p:cTn>
                                        <p:tgtEl>
                                          <p:spTgt spid="288"/>
                                        </p:tgtEl>
                                        <p:attrNameLst>
                                          <p:attrName>style.visibility</p:attrName>
                                        </p:attrNameLst>
                                      </p:cBhvr>
                                      <p:to>
                                        <p:strVal val="visible"/>
                                      </p:to>
                                    </p:set>
                                  </p:childTnLst>
                                </p:cTn>
                              </p:par>
                              <p:par>
                                <p:cTn id="246" nodeType="withEffect" fill="hold" presetClass="entr" presetID="1">
                                  <p:stCondLst>
                                    <p:cond delay="0"/>
                                  </p:stCondLst>
                                  <p:childTnLst>
                                    <p:set>
                                      <p:cBhvr>
                                        <p:cTn id="247"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Declarations</a:t>
            </a:r>
            <a:endParaRPr b="0" lang="en-GB" sz="4400" spc="-1" strike="noStrike">
              <a:latin typeface="Arial"/>
            </a:endParaRPr>
          </a:p>
        </p:txBody>
      </p:sp>
      <p:sp>
        <p:nvSpPr>
          <p:cNvPr id="291"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All variables must be </a:t>
            </a:r>
            <a:r>
              <a:rPr b="0" lang="en-GB" sz="2800" spc="-1" strike="noStrike">
                <a:solidFill>
                  <a:srgbClr val="e46c0a"/>
                </a:solidFill>
                <a:latin typeface="Calibri Light"/>
                <a:ea typeface="Calibri Light"/>
              </a:rPr>
              <a:t>declared</a:t>
            </a:r>
            <a:r>
              <a:rPr b="0" lang="en-GB" sz="2800" spc="-1" strike="noStrike">
                <a:solidFill>
                  <a:srgbClr val="000000"/>
                </a:solidFill>
                <a:latin typeface="Calibri Light"/>
                <a:ea typeface="Calibri Light"/>
              </a:rPr>
              <a:t> </a:t>
            </a:r>
            <a:r>
              <a:rPr b="0" lang="en-GB" sz="2800" spc="-1" strike="noStrike">
                <a:solidFill>
                  <a:srgbClr val="e46c0a"/>
                </a:solidFill>
                <a:latin typeface="Calibri Light"/>
                <a:ea typeface="Calibri Light"/>
              </a:rPr>
              <a:t>before use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declaration specifies a </a:t>
            </a:r>
            <a:r>
              <a:rPr b="0" lang="en-GB" sz="2800" spc="-1" strike="noStrike">
                <a:solidFill>
                  <a:srgbClr val="e46c0a"/>
                </a:solidFill>
                <a:latin typeface="Calibri Light"/>
                <a:ea typeface="Calibri Light"/>
              </a:rPr>
              <a:t>type</a:t>
            </a:r>
            <a:r>
              <a:rPr b="0" lang="en-GB" sz="2800" spc="-1" strike="noStrike">
                <a:solidFill>
                  <a:srgbClr val="000000"/>
                </a:solidFill>
                <a:latin typeface="Calibri Light"/>
                <a:ea typeface="Calibri Light"/>
              </a:rPr>
              <a:t>, and contains a list of one or more variables of that type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Examples:</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29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B0440BF-FCF0-4CC8-B90B-4B5F5DDD070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293" name="CustomShape 4"/>
          <p:cNvSpPr/>
          <p:nvPr/>
        </p:nvSpPr>
        <p:spPr>
          <a:xfrm>
            <a:off x="893520" y="2964600"/>
            <a:ext cx="7355880" cy="130932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marL="447840">
              <a:lnSpc>
                <a:spcPct val="100000"/>
              </a:lnSpc>
            </a:pPr>
            <a:r>
              <a:rPr b="0" lang="en-GB" sz="1800" spc="-1" strike="noStrike">
                <a:solidFill>
                  <a:srgbClr val="0070c0"/>
                </a:solidFill>
                <a:latin typeface="Consolas"/>
                <a:ea typeface="Consolas"/>
              </a:rPr>
              <a:t>type_name     variable_name;</a:t>
            </a:r>
            <a:endParaRPr b="0" lang="en-GB" sz="1800" spc="-1" strike="noStrike">
              <a:latin typeface="Arial"/>
            </a:endParaRPr>
          </a:p>
          <a:p>
            <a:pPr marL="447840">
              <a:lnSpc>
                <a:spcPct val="100000"/>
              </a:lnSpc>
            </a:pPr>
            <a:r>
              <a:rPr b="0" lang="en-GB" sz="1800" spc="-1" strike="noStrike">
                <a:solidFill>
                  <a:srgbClr val="0070c0"/>
                </a:solidFill>
                <a:latin typeface="Consolas"/>
                <a:ea typeface="Consolas"/>
              </a:rPr>
              <a:t>type_name     variable_name_1, variable_name_2, …;</a:t>
            </a:r>
            <a:endParaRPr b="0" lang="en-GB" sz="1800" spc="-1" strike="noStrike">
              <a:latin typeface="Arial"/>
            </a:endParaRPr>
          </a:p>
        </p:txBody>
      </p:sp>
      <p:sp>
        <p:nvSpPr>
          <p:cNvPr id="294" name="CustomShape 5"/>
          <p:cNvSpPr/>
          <p:nvPr/>
        </p:nvSpPr>
        <p:spPr>
          <a:xfrm>
            <a:off x="1958400" y="4932000"/>
            <a:ext cx="5226480" cy="1606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70c0"/>
                </a:solidFill>
                <a:latin typeface="Consolas"/>
                <a:ea typeface="Consolas"/>
              </a:rPr>
              <a:t>int</a:t>
            </a:r>
            <a:r>
              <a:rPr b="0" lang="en-GB" sz="2000" spc="-1" strike="noStrike">
                <a:solidFill>
                  <a:srgbClr val="000000"/>
                </a:solidFill>
                <a:latin typeface="Consolas"/>
                <a:ea typeface="Consolas"/>
              </a:rPr>
              <a:t> age, steps;</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70c0"/>
                </a:solidFill>
                <a:latin typeface="Consolas"/>
                <a:ea typeface="Consolas"/>
              </a:rPr>
              <a:t>char</a:t>
            </a:r>
            <a:r>
              <a:rPr b="0" lang="en-GB" sz="2000" spc="-1" strike="noStrike">
                <a:solidFill>
                  <a:srgbClr val="1e28ea"/>
                </a:solidFill>
                <a:latin typeface="Consolas"/>
                <a:ea typeface="Consolas"/>
              </a:rPr>
              <a:t> </a:t>
            </a:r>
            <a:r>
              <a:rPr b="0" lang="en-GB" sz="2000" spc="-1" strike="noStrike">
                <a:solidFill>
                  <a:srgbClr val="000000"/>
                </a:solidFill>
                <a:latin typeface="Consolas"/>
                <a:ea typeface="Consolas"/>
              </a:rPr>
              <a:t>c;</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70c0"/>
                </a:solidFill>
                <a:latin typeface="Consolas"/>
                <a:ea typeface="Consolas"/>
              </a:rPr>
              <a:t>bool</a:t>
            </a:r>
            <a:r>
              <a:rPr b="0" lang="en-GB" sz="2000" spc="-1" strike="noStrike">
                <a:solidFill>
                  <a:srgbClr val="1e28ea"/>
                </a:solidFill>
                <a:latin typeface="Consolas"/>
                <a:ea typeface="Consolas"/>
              </a:rPr>
              <a:t> </a:t>
            </a:r>
            <a:r>
              <a:rPr b="0" lang="en-GB" sz="2000" spc="-1" strike="noStrike">
                <a:solidFill>
                  <a:srgbClr val="000000"/>
                </a:solidFill>
                <a:latin typeface="Consolas"/>
                <a:ea typeface="Consolas"/>
              </a:rPr>
              <a:t>win;</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70c0"/>
                </a:solidFill>
                <a:latin typeface="Consolas"/>
                <a:ea typeface="Consolas"/>
              </a:rPr>
              <a:t>double</a:t>
            </a:r>
            <a:r>
              <a:rPr b="0" lang="en-GB" sz="2000" spc="-1" strike="noStrike">
                <a:solidFill>
                  <a:srgbClr val="1e28ea"/>
                </a:solidFill>
                <a:latin typeface="Consolas"/>
                <a:ea typeface="Consolas"/>
              </a:rPr>
              <a:t> </a:t>
            </a:r>
            <a:r>
              <a:rPr b="0" lang="en-GB" sz="2000" spc="-1" strike="noStrike">
                <a:solidFill>
                  <a:srgbClr val="000000"/>
                </a:solidFill>
                <a:latin typeface="Consolas"/>
                <a:ea typeface="Consolas"/>
              </a:rPr>
              <a:t>height, width, length;</a:t>
            </a:r>
            <a:endParaRPr b="0" lang="en-GB" sz="2000" spc="-1" strike="noStrike">
              <a:latin typeface="Arial"/>
            </a:endParaRPr>
          </a:p>
        </p:txBody>
      </p:sp>
      <p:grpSp>
        <p:nvGrpSpPr>
          <p:cNvPr id="295" name="Group 6"/>
          <p:cNvGrpSpPr/>
          <p:nvPr/>
        </p:nvGrpSpPr>
        <p:grpSpPr>
          <a:xfrm>
            <a:off x="4572000" y="4513680"/>
            <a:ext cx="4409640" cy="724680"/>
            <a:chOff x="4572000" y="4513680"/>
            <a:chExt cx="4409640" cy="724680"/>
          </a:xfrm>
        </p:grpSpPr>
        <p:sp>
          <p:nvSpPr>
            <p:cNvPr id="296" name="CustomShape 7"/>
            <p:cNvSpPr/>
            <p:nvPr/>
          </p:nvSpPr>
          <p:spPr>
            <a:xfrm>
              <a:off x="4572000" y="4513680"/>
              <a:ext cx="4409640" cy="515520"/>
            </a:xfrm>
            <a:prstGeom prst="rect">
              <a:avLst/>
            </a:prstGeom>
            <a:ln>
              <a:solidFill>
                <a:schemeClr val="accent1"/>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400" spc="-1" strike="noStrike">
                  <a:solidFill>
                    <a:srgbClr val="000000"/>
                  </a:solidFill>
                  <a:latin typeface="Calibri Light"/>
                  <a:ea typeface="DejaVu Sans"/>
                </a:rPr>
                <a:t>To declare two integer variables named “age” and “steps”</a:t>
              </a:r>
              <a:endParaRPr b="0" lang="en-GB" sz="1400" spc="-1" strike="noStrike">
                <a:latin typeface="Arial"/>
              </a:endParaRPr>
            </a:p>
          </p:txBody>
        </p:sp>
        <p:sp>
          <p:nvSpPr>
            <p:cNvPr id="297" name="CustomShape 8"/>
            <p:cNvSpPr/>
            <p:nvPr/>
          </p:nvSpPr>
          <p:spPr>
            <a:xfrm flipH="1">
              <a:off x="4856400" y="4821480"/>
              <a:ext cx="1919520" cy="416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Tree>
  </p:cSld>
  <p:timing>
    <p:tnLst>
      <p:par>
        <p:cTn id="248" dur="indefinite" restart="never" nodeType="tmRoot">
          <p:childTnLst>
            <p:seq>
              <p:cTn id="249" dur="indefinite" nodeType="mainSeq">
                <p:childTnLst>
                  <p:par>
                    <p:cTn id="250" fill="hold">
                      <p:stCondLst>
                        <p:cond delay="indefinite"/>
                      </p:stCondLst>
                      <p:childTnLst>
                        <p:par>
                          <p:cTn id="251" fill="hold">
                            <p:stCondLst>
                              <p:cond delay="0"/>
                            </p:stCondLst>
                            <p:childTnLst>
                              <p:par>
                                <p:cTn id="252" nodeType="clickEffect" fill="hold" presetClass="entr" presetID="1">
                                  <p:stCondLst>
                                    <p:cond delay="0"/>
                                  </p:stCondLst>
                                  <p:childTnLst>
                                    <p:set>
                                      <p:cBhvr>
                                        <p:cTn id="253" dur="1" fill="hold">
                                          <p:stCondLst>
                                            <p:cond delay="0"/>
                                          </p:stCondLst>
                                        </p:cTn>
                                        <p:tgtEl>
                                          <p:spTgt spid="291">
                                            <p:txEl>
                                              <p:pRg st="0" end="0"/>
                                            </p:txEl>
                                          </p:spTgt>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1">
                                  <p:stCondLst>
                                    <p:cond delay="0"/>
                                  </p:stCondLst>
                                  <p:childTnLst>
                                    <p:set>
                                      <p:cBhvr>
                                        <p:cTn id="257" dur="1" fill="hold">
                                          <p:stCondLst>
                                            <p:cond delay="0"/>
                                          </p:stCondLst>
                                        </p:cTn>
                                        <p:tgtEl>
                                          <p:spTgt spid="291">
                                            <p:txEl>
                                              <p:pRg st="1" end="1"/>
                                            </p:txEl>
                                          </p:spTgt>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nodeType="clickEffect" fill="hold" presetClass="entr" presetID="1">
                                  <p:stCondLst>
                                    <p:cond delay="0"/>
                                  </p:stCondLst>
                                  <p:childTnLst>
                                    <p:set>
                                      <p:cBhvr>
                                        <p:cTn id="261" dur="1" fill="hold">
                                          <p:stCondLst>
                                            <p:cond delay="0"/>
                                          </p:stCondLst>
                                        </p:cTn>
                                        <p:tgtEl>
                                          <p:spTgt spid="293"/>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1">
                                  <p:stCondLst>
                                    <p:cond delay="0"/>
                                  </p:stCondLst>
                                  <p:childTnLst>
                                    <p:set>
                                      <p:cBhvr>
                                        <p:cTn id="265" dur="1" fill="hold">
                                          <p:stCondLst>
                                            <p:cond delay="0"/>
                                          </p:stCondLst>
                                        </p:cTn>
                                        <p:tgtEl>
                                          <p:spTgt spid="291">
                                            <p:txEl>
                                              <p:pRg st="5" end="5"/>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nodeType="clickEffect" fill="hold" presetClass="entr" presetID="1">
                                  <p:stCondLst>
                                    <p:cond delay="0"/>
                                  </p:stCondLst>
                                  <p:childTnLst>
                                    <p:set>
                                      <p:cBhvr>
                                        <p:cTn id="269" dur="1" fill="hold">
                                          <p:stCondLst>
                                            <p:cond delay="0"/>
                                          </p:stCondLst>
                                        </p:cTn>
                                        <p:tgtEl>
                                          <p:spTgt spid="294"/>
                                        </p:tgtEl>
                                        <p:attrNameLst>
                                          <p:attrName>style.visibility</p:attrName>
                                        </p:attrNameLst>
                                      </p:cBhvr>
                                      <p:to>
                                        <p:strVal val="visible"/>
                                      </p:to>
                                    </p:set>
                                  </p:childTnLst>
                                </p:cTn>
                              </p:par>
                              <p:par>
                                <p:cTn id="270" nodeType="withEffect" fill="hold" presetClass="entr" presetID="1">
                                  <p:stCondLst>
                                    <p:cond delay="0"/>
                                  </p:stCondLst>
                                  <p:childTnLst>
                                    <p:set>
                                      <p:cBhvr>
                                        <p:cTn id="271" dur="1" fill="hold">
                                          <p:stCondLst>
                                            <p:cond delay="0"/>
                                          </p:stCondLst>
                                        </p:cTn>
                                        <p:tgtEl>
                                          <p:spTgt spid="294">
                                            <p:txEl>
                                              <p:pRg st="0" end="0"/>
                                            </p:txEl>
                                          </p:spTgt>
                                        </p:tgtEl>
                                        <p:attrNameLst>
                                          <p:attrName>style.visibility</p:attrName>
                                        </p:attrNameLst>
                                      </p:cBhvr>
                                      <p:to>
                                        <p:strVal val="visible"/>
                                      </p:to>
                                    </p:set>
                                  </p:childTnLst>
                                </p:cTn>
                              </p:par>
                              <p:par>
                                <p:cTn id="272" nodeType="withEffect" fill="hold" presetClass="entr" presetID="1">
                                  <p:stCondLst>
                                    <p:cond delay="0"/>
                                  </p:stCondLst>
                                  <p:childTnLst>
                                    <p:set>
                                      <p:cBhvr>
                                        <p:cTn id="273" dur="1" fill="hold">
                                          <p:stCondLst>
                                            <p:cond delay="0"/>
                                          </p:stCondLst>
                                        </p:cTn>
                                        <p:tgtEl>
                                          <p:spTgt spid="295"/>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nodeType="clickEffect" fill="hold" presetClass="entr" presetID="1">
                                  <p:stCondLst>
                                    <p:cond delay="0"/>
                                  </p:stCondLst>
                                  <p:childTnLst>
                                    <p:set>
                                      <p:cBhvr>
                                        <p:cTn id="277" dur="1" fill="hold">
                                          <p:stCondLst>
                                            <p:cond delay="0"/>
                                          </p:stCondLst>
                                        </p:cTn>
                                        <p:tgtEl>
                                          <p:spTgt spid="294">
                                            <p:txEl>
                                              <p:pRg st="1" end="1"/>
                                            </p:txEl>
                                          </p:spTgt>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1">
                                  <p:stCondLst>
                                    <p:cond delay="0"/>
                                  </p:stCondLst>
                                  <p:childTnLst>
                                    <p:set>
                                      <p:cBhvr>
                                        <p:cTn id="281" dur="1" fill="hold">
                                          <p:stCondLst>
                                            <p:cond delay="0"/>
                                          </p:stCondLst>
                                        </p:cTn>
                                        <p:tgtEl>
                                          <p:spTgt spid="294">
                                            <p:txEl>
                                              <p:pRg st="2" end="2"/>
                                            </p:txEl>
                                          </p:spTgt>
                                        </p:tgtEl>
                                        <p:attrNameLst>
                                          <p:attrName>style.visibility</p:attrName>
                                        </p:attrNameLst>
                                      </p:cBhvr>
                                      <p:to>
                                        <p:strVal val="visible"/>
                                      </p:to>
                                    </p:set>
                                  </p:childTnLst>
                                </p:cTn>
                              </p:par>
                            </p:childTnLst>
                          </p:cTn>
                        </p:par>
                      </p:childTnLst>
                    </p:cTn>
                  </p:par>
                  <p:par>
                    <p:cTn id="282" fill="hold">
                      <p:stCondLst>
                        <p:cond delay="indefinite"/>
                      </p:stCondLst>
                      <p:childTnLst>
                        <p:par>
                          <p:cTn id="283" fill="hold">
                            <p:stCondLst>
                              <p:cond delay="0"/>
                            </p:stCondLst>
                            <p:childTnLst>
                              <p:par>
                                <p:cTn id="284" nodeType="clickEffect" fill="hold" presetClass="entr" presetID="1">
                                  <p:stCondLst>
                                    <p:cond delay="0"/>
                                  </p:stCondLst>
                                  <p:childTnLst>
                                    <p:set>
                                      <p:cBhvr>
                                        <p:cTn id="285" dur="1" fill="hold">
                                          <p:stCondLst>
                                            <p:cond delay="0"/>
                                          </p:stCondLst>
                                        </p:cTn>
                                        <p:tgtEl>
                                          <p:spTgt spid="29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Assignment Statement</a:t>
            </a:r>
            <a:endParaRPr b="0" lang="en-GB" sz="4400" spc="-1" strike="noStrike">
              <a:latin typeface="Arial"/>
            </a:endParaRPr>
          </a:p>
        </p:txBody>
      </p:sp>
      <p:sp>
        <p:nvSpPr>
          <p:cNvPr id="299"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variable may be initialized or its value can be changed at a later time after its declaration using an assignment statement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assignment statement consists of a </a:t>
            </a:r>
            <a:r>
              <a:rPr b="0" lang="en-GB" sz="2800" spc="-1" strike="noStrike">
                <a:solidFill>
                  <a:srgbClr val="e46c0a"/>
                </a:solidFill>
                <a:latin typeface="Calibri Light"/>
                <a:ea typeface="Calibri Light"/>
              </a:rPr>
              <a:t>variable</a:t>
            </a:r>
            <a:r>
              <a:rPr b="0" lang="en-GB" sz="2800" spc="-1" strike="noStrike">
                <a:solidFill>
                  <a:srgbClr val="000000"/>
                </a:solidFill>
                <a:latin typeface="Calibri Light"/>
                <a:ea typeface="Calibri Light"/>
              </a:rPr>
              <a:t> on the left-hand side of an equal sign, and a </a:t>
            </a:r>
            <a:r>
              <a:rPr b="0" lang="en-GB" sz="2800" spc="-1" strike="noStrike">
                <a:solidFill>
                  <a:srgbClr val="e46c0a"/>
                </a:solidFill>
                <a:latin typeface="Calibri Light"/>
                <a:ea typeface="Calibri Light"/>
              </a:rPr>
              <a:t>value </a:t>
            </a:r>
            <a:r>
              <a:rPr b="0" lang="en-GB" sz="2800" spc="-1" strike="noStrike">
                <a:solidFill>
                  <a:srgbClr val="000000"/>
                </a:solidFill>
                <a:latin typeface="Calibri Light"/>
                <a:ea typeface="Calibri Light"/>
              </a:rPr>
              <a:t>or an </a:t>
            </a:r>
            <a:r>
              <a:rPr b="0" lang="en-GB" sz="2800" spc="-1" strike="noStrike">
                <a:solidFill>
                  <a:srgbClr val="e46c0a"/>
                </a:solidFill>
                <a:latin typeface="Calibri Light"/>
                <a:ea typeface="Calibri Light"/>
              </a:rPr>
              <a:t>expression </a:t>
            </a:r>
            <a:r>
              <a:rPr b="0" lang="en-GB" sz="2800" spc="-1" strike="noStrike">
                <a:solidFill>
                  <a:srgbClr val="000000"/>
                </a:solidFill>
                <a:latin typeface="Calibri Light"/>
                <a:ea typeface="Calibri Light"/>
              </a:rPr>
              <a:t>on the right-hand side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30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FCDC822-B4A5-408A-B8CB-9CAD89382FA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01" name="CustomShape 4"/>
          <p:cNvSpPr/>
          <p:nvPr/>
        </p:nvSpPr>
        <p:spPr>
          <a:xfrm>
            <a:off x="750600" y="4198320"/>
            <a:ext cx="4885200" cy="80460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variable_name  =  expression;</a:t>
            </a:r>
            <a:endParaRPr b="0" lang="en-GB" sz="2000" spc="-1" strike="noStrike">
              <a:latin typeface="Arial"/>
            </a:endParaRPr>
          </a:p>
        </p:txBody>
      </p:sp>
      <p:sp>
        <p:nvSpPr>
          <p:cNvPr id="302" name="CustomShape 5"/>
          <p:cNvSpPr/>
          <p:nvPr/>
        </p:nvSpPr>
        <p:spPr>
          <a:xfrm>
            <a:off x="2442960" y="5051520"/>
            <a:ext cx="5226480" cy="1606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alibri Light"/>
                <a:ea typeface="DejaVu Sans"/>
              </a:rPr>
              <a:t>     </a:t>
            </a:r>
            <a:r>
              <a:rPr b="0" lang="en-GB" sz="2000" spc="-1" strike="noStrike">
                <a:solidFill>
                  <a:srgbClr val="000000"/>
                </a:solidFill>
                <a:latin typeface="Consolas"/>
                <a:ea typeface="Consolas"/>
              </a:rPr>
              <a:t>int age;</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double heights;</a:t>
            </a:r>
            <a:endParaRPr b="0" lang="en-GB" sz="2000" spc="-1" strike="noStrike">
              <a:latin typeface="Arial"/>
            </a:endParaRPr>
          </a:p>
          <a:p>
            <a:pPr>
              <a:lnSpc>
                <a:spcPct val="100000"/>
              </a:lnSpc>
            </a:pPr>
            <a:r>
              <a:rPr b="0" lang="en-GB" sz="2000" spc="-1" strike="noStrike">
                <a:solidFill>
                  <a:srgbClr val="0070c0"/>
                </a:solidFill>
                <a:latin typeface="Consolas"/>
                <a:ea typeface="Consolas"/>
              </a:rPr>
              <a:t>  </a:t>
            </a:r>
            <a:r>
              <a:rPr b="0" lang="en-GB" sz="2000" spc="-1" strike="noStrike">
                <a:solidFill>
                  <a:srgbClr val="000000"/>
                </a:solidFill>
                <a:latin typeface="Consolas"/>
                <a:ea typeface="Consolas"/>
              </a:rPr>
              <a:t>age = 5;</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heights = 8 * age + 20.5;</a:t>
            </a:r>
            <a:endParaRPr b="0" lang="en-GB" sz="2000" spc="-1" strike="noStrike">
              <a:latin typeface="Arial"/>
            </a:endParaRPr>
          </a:p>
        </p:txBody>
      </p:sp>
      <p:sp>
        <p:nvSpPr>
          <p:cNvPr id="303" name="CustomShape 6"/>
          <p:cNvSpPr/>
          <p:nvPr/>
        </p:nvSpPr>
        <p:spPr>
          <a:xfrm>
            <a:off x="3565080" y="5851080"/>
            <a:ext cx="326880" cy="29952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4" name="CustomShape 7"/>
          <p:cNvSpPr/>
          <p:nvPr/>
        </p:nvSpPr>
        <p:spPr>
          <a:xfrm>
            <a:off x="4083840" y="6113520"/>
            <a:ext cx="2283840" cy="3729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05" name="CustomShape 8"/>
          <p:cNvSpPr/>
          <p:nvPr/>
        </p:nvSpPr>
        <p:spPr>
          <a:xfrm flipH="1">
            <a:off x="3844080" y="5414400"/>
            <a:ext cx="2203560" cy="47988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6" name="CustomShape 9"/>
          <p:cNvSpPr/>
          <p:nvPr/>
        </p:nvSpPr>
        <p:spPr>
          <a:xfrm>
            <a:off x="5827680" y="5115600"/>
            <a:ext cx="2181960" cy="43812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a constant value</a:t>
            </a:r>
            <a:endParaRPr b="0" lang="en-GB" sz="1800" spc="-1" strike="noStrike">
              <a:latin typeface="Arial"/>
            </a:endParaRPr>
          </a:p>
        </p:txBody>
      </p:sp>
      <p:sp>
        <p:nvSpPr>
          <p:cNvPr id="307" name="CustomShape 10"/>
          <p:cNvSpPr/>
          <p:nvPr/>
        </p:nvSpPr>
        <p:spPr>
          <a:xfrm>
            <a:off x="6889320" y="5744520"/>
            <a:ext cx="2181960" cy="438120"/>
          </a:xfrm>
          <a:prstGeom prst="roundRect">
            <a:avLst>
              <a:gd name="adj" fmla="val 16667"/>
            </a:avLst>
          </a:prstGeom>
          <a:ln>
            <a:round/>
          </a:ln>
        </p:spPr>
        <p:style>
          <a:lnRef idx="2">
            <a:schemeClr val="accent2"/>
          </a:lnRef>
          <a:fillRef idx="1">
            <a:schemeClr val="lt1"/>
          </a:fillRef>
          <a:effectRef idx="0">
            <a:schemeClr val="accent2"/>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an expression</a:t>
            </a:r>
            <a:endParaRPr b="0" lang="en-GB" sz="1800" spc="-1" strike="noStrike">
              <a:latin typeface="Arial"/>
            </a:endParaRPr>
          </a:p>
        </p:txBody>
      </p:sp>
      <p:sp>
        <p:nvSpPr>
          <p:cNvPr id="308" name="CustomShape 11"/>
          <p:cNvSpPr/>
          <p:nvPr/>
        </p:nvSpPr>
        <p:spPr>
          <a:xfrm flipH="1">
            <a:off x="6367680" y="5964120"/>
            <a:ext cx="520200" cy="335520"/>
          </a:xfrm>
          <a:custGeom>
            <a:avLst/>
            <a:gdLst/>
            <a:ahLst/>
            <a:rect l="l" t="t" r="r" b="b"/>
            <a:pathLst>
              <a:path w="21600" h="21600">
                <a:moveTo>
                  <a:pt x="0" y="0"/>
                </a:moveTo>
                <a:lnTo>
                  <a:pt x="21600" y="21600"/>
                </a:lnTo>
              </a:path>
            </a:pathLst>
          </a:cu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9" name="CustomShape 12"/>
          <p:cNvSpPr/>
          <p:nvPr/>
        </p:nvSpPr>
        <p:spPr>
          <a:xfrm>
            <a:off x="1295640" y="5410800"/>
            <a:ext cx="12704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Calibri Light"/>
              </a:rPr>
              <a:t>Example</a:t>
            </a:r>
            <a:endParaRPr b="0" lang="en-GB" sz="1800" spc="-1" strike="noStrike">
              <a:latin typeface="Arial"/>
            </a:endParaRPr>
          </a:p>
        </p:txBody>
      </p:sp>
    </p:spTree>
  </p:cSld>
  <p:timing>
    <p:tnLst>
      <p:par>
        <p:cTn id="286" dur="indefinite" restart="never" nodeType="tmRoot">
          <p:childTnLst>
            <p:seq>
              <p:cTn id="287" dur="indefinite" nodeType="mainSeq">
                <p:childTnLst>
                  <p:par>
                    <p:cTn id="288" fill="hold">
                      <p:stCondLst>
                        <p:cond delay="indefinite"/>
                      </p:stCondLst>
                      <p:childTnLst>
                        <p:par>
                          <p:cTn id="289" fill="hold">
                            <p:stCondLst>
                              <p:cond delay="0"/>
                            </p:stCondLst>
                            <p:childTnLst>
                              <p:par>
                                <p:cTn id="290" nodeType="clickEffect" fill="hold" presetClass="entr" presetID="1">
                                  <p:stCondLst>
                                    <p:cond delay="0"/>
                                  </p:stCondLst>
                                  <p:childTnLst>
                                    <p:set>
                                      <p:cBhvr>
                                        <p:cTn id="291"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1">
                                  <p:stCondLst>
                                    <p:cond delay="0"/>
                                  </p:stCondLst>
                                  <p:childTnLst>
                                    <p:set>
                                      <p:cBhvr>
                                        <p:cTn id="295" dur="1" fill="hold">
                                          <p:stCondLst>
                                            <p:cond delay="0"/>
                                          </p:stCondLst>
                                        </p:cTn>
                                        <p:tgtEl>
                                          <p:spTgt spid="299">
                                            <p:txEl>
                                              <p:pRg st="1" end="1"/>
                                            </p:txEl>
                                          </p:spTgt>
                                        </p:tgtEl>
                                        <p:attrNameLst>
                                          <p:attrName>style.visibility</p:attrName>
                                        </p:attrNameLst>
                                      </p:cBhvr>
                                      <p:to>
                                        <p:strVal val="visible"/>
                                      </p:to>
                                    </p:set>
                                  </p:childTnLst>
                                </p:cTn>
                              </p:par>
                              <p:par>
                                <p:cTn id="296" nodeType="withEffect" fill="hold" presetClass="entr" presetID="1">
                                  <p:stCondLst>
                                    <p:cond delay="0"/>
                                  </p:stCondLst>
                                  <p:childTnLst>
                                    <p:set>
                                      <p:cBhvr>
                                        <p:cTn id="297" dur="1" fill="hold">
                                          <p:stCondLst>
                                            <p:cond delay="0"/>
                                          </p:stCondLst>
                                        </p:cTn>
                                        <p:tgtEl>
                                          <p:spTgt spid="301"/>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nodeType="clickEffect" fill="hold" presetClass="entr" presetID="1">
                                  <p:stCondLst>
                                    <p:cond delay="0"/>
                                  </p:stCondLst>
                                  <p:childTnLst>
                                    <p:set>
                                      <p:cBhvr>
                                        <p:cTn id="301" dur="1" fill="hold">
                                          <p:stCondLst>
                                            <p:cond delay="0"/>
                                          </p:stCondLst>
                                        </p:cTn>
                                        <p:tgtEl>
                                          <p:spTgt spid="309"/>
                                        </p:tgtEl>
                                        <p:attrNameLst>
                                          <p:attrName>style.visibility</p:attrName>
                                        </p:attrNameLst>
                                      </p:cBhvr>
                                      <p:to>
                                        <p:strVal val="visible"/>
                                      </p:to>
                                    </p:set>
                                  </p:childTnLst>
                                </p:cTn>
                              </p:par>
                              <p:par>
                                <p:cTn id="302" nodeType="withEffect" fill="hold" presetClass="entr" presetID="1">
                                  <p:stCondLst>
                                    <p:cond delay="0"/>
                                  </p:stCondLst>
                                  <p:childTnLst>
                                    <p:set>
                                      <p:cBhvr>
                                        <p:cTn id="303" dur="1" fill="hold">
                                          <p:stCondLst>
                                            <p:cond delay="0"/>
                                          </p:stCondLst>
                                        </p:cTn>
                                        <p:tgtEl>
                                          <p:spTgt spid="302"/>
                                        </p:tgtEl>
                                        <p:attrNameLst>
                                          <p:attrName>style.visibility</p:attrName>
                                        </p:attrNameLst>
                                      </p:cBhvr>
                                      <p:to>
                                        <p:strVal val="visible"/>
                                      </p:to>
                                    </p:set>
                                  </p:childTnLst>
                                </p:cTn>
                              </p:par>
                              <p:par>
                                <p:cTn id="304" nodeType="withEffect" fill="hold" presetClass="entr" presetID="1">
                                  <p:stCondLst>
                                    <p:cond delay="0"/>
                                  </p:stCondLst>
                                  <p:childTnLst>
                                    <p:set>
                                      <p:cBhvr>
                                        <p:cTn id="305" dur="1" fill="hold">
                                          <p:stCondLst>
                                            <p:cond delay="0"/>
                                          </p:stCondLst>
                                        </p:cTn>
                                        <p:tgtEl>
                                          <p:spTgt spid="302">
                                            <p:txEl>
                                              <p:pRg st="0" end="0"/>
                                            </p:txEl>
                                          </p:spTgt>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nodeType="clickEffect" fill="hold" presetClass="entr" presetID="1">
                                  <p:stCondLst>
                                    <p:cond delay="0"/>
                                  </p:stCondLst>
                                  <p:childTnLst>
                                    <p:set>
                                      <p:cBhvr>
                                        <p:cTn id="309" dur="1" fill="hold">
                                          <p:stCondLst>
                                            <p:cond delay="0"/>
                                          </p:stCondLst>
                                        </p:cTn>
                                        <p:tgtEl>
                                          <p:spTgt spid="302">
                                            <p:txEl>
                                              <p:pRg st="1" end="1"/>
                                            </p:txEl>
                                          </p:spTgt>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nodeType="clickEffect" fill="hold" presetClass="entr" presetID="1">
                                  <p:stCondLst>
                                    <p:cond delay="0"/>
                                  </p:stCondLst>
                                  <p:childTnLst>
                                    <p:set>
                                      <p:cBhvr>
                                        <p:cTn id="313" dur="1" fill="hold">
                                          <p:stCondLst>
                                            <p:cond delay="0"/>
                                          </p:stCondLst>
                                        </p:cTn>
                                        <p:tgtEl>
                                          <p:spTgt spid="302">
                                            <p:txEl>
                                              <p:pRg st="2" end="2"/>
                                            </p:txEl>
                                          </p:spTgt>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1">
                                  <p:stCondLst>
                                    <p:cond delay="0"/>
                                  </p:stCondLst>
                                  <p:childTnLst>
                                    <p:set>
                                      <p:cBhvr>
                                        <p:cTn id="317" dur="1" fill="hold">
                                          <p:stCondLst>
                                            <p:cond delay="0"/>
                                          </p:stCondLst>
                                        </p:cTn>
                                        <p:tgtEl>
                                          <p:spTgt spid="305"/>
                                        </p:tgtEl>
                                        <p:attrNameLst>
                                          <p:attrName>style.visibility</p:attrName>
                                        </p:attrNameLst>
                                      </p:cBhvr>
                                      <p:to>
                                        <p:strVal val="visible"/>
                                      </p:to>
                                    </p:set>
                                  </p:childTnLst>
                                </p:cTn>
                              </p:par>
                              <p:par>
                                <p:cTn id="318" nodeType="withEffect" fill="hold" presetClass="entr" presetID="1">
                                  <p:stCondLst>
                                    <p:cond delay="0"/>
                                  </p:stCondLst>
                                  <p:childTnLst>
                                    <p:set>
                                      <p:cBhvr>
                                        <p:cTn id="319" dur="1" fill="hold">
                                          <p:stCondLst>
                                            <p:cond delay="0"/>
                                          </p:stCondLst>
                                        </p:cTn>
                                        <p:tgtEl>
                                          <p:spTgt spid="303"/>
                                        </p:tgtEl>
                                        <p:attrNameLst>
                                          <p:attrName>style.visibility</p:attrName>
                                        </p:attrNameLst>
                                      </p:cBhvr>
                                      <p:to>
                                        <p:strVal val="visible"/>
                                      </p:to>
                                    </p:set>
                                  </p:childTnLst>
                                </p:cTn>
                              </p:par>
                              <p:par>
                                <p:cTn id="320" nodeType="withEffect" fill="hold" presetClass="entr" presetID="1">
                                  <p:stCondLst>
                                    <p:cond delay="0"/>
                                  </p:stCondLst>
                                  <p:childTnLst>
                                    <p:set>
                                      <p:cBhvr>
                                        <p:cTn id="321" dur="1" fill="hold">
                                          <p:stCondLst>
                                            <p:cond delay="0"/>
                                          </p:stCondLst>
                                        </p:cTn>
                                        <p:tgtEl>
                                          <p:spTgt spid="306"/>
                                        </p:tgtEl>
                                        <p:attrNameLst>
                                          <p:attrName>style.visibility</p:attrName>
                                        </p:attrNameLst>
                                      </p:cBhvr>
                                      <p:to>
                                        <p:strVal val="visible"/>
                                      </p:to>
                                    </p:set>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1">
                                  <p:stCondLst>
                                    <p:cond delay="0"/>
                                  </p:stCondLst>
                                  <p:childTnLst>
                                    <p:set>
                                      <p:cBhvr>
                                        <p:cTn id="325" dur="1" fill="hold">
                                          <p:stCondLst>
                                            <p:cond delay="0"/>
                                          </p:stCondLst>
                                        </p:cTn>
                                        <p:tgtEl>
                                          <p:spTgt spid="302">
                                            <p:txEl>
                                              <p:pRg st="3" end="3"/>
                                            </p:txEl>
                                          </p:spTgt>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nodeType="clickEffect" fill="hold" presetClass="entr" presetID="1">
                                  <p:stCondLst>
                                    <p:cond delay="0"/>
                                  </p:stCondLst>
                                  <p:childTnLst>
                                    <p:set>
                                      <p:cBhvr>
                                        <p:cTn id="329" dur="1" fill="hold">
                                          <p:stCondLst>
                                            <p:cond delay="0"/>
                                          </p:stCondLst>
                                        </p:cTn>
                                        <p:tgtEl>
                                          <p:spTgt spid="304"/>
                                        </p:tgtEl>
                                        <p:attrNameLst>
                                          <p:attrName>style.visibility</p:attrName>
                                        </p:attrNameLst>
                                      </p:cBhvr>
                                      <p:to>
                                        <p:strVal val="visible"/>
                                      </p:to>
                                    </p:set>
                                  </p:childTnLst>
                                </p:cTn>
                              </p:par>
                              <p:par>
                                <p:cTn id="330" nodeType="withEffect" fill="hold" presetClass="entr" presetID="1">
                                  <p:stCondLst>
                                    <p:cond delay="0"/>
                                  </p:stCondLst>
                                  <p:childTnLst>
                                    <p:set>
                                      <p:cBhvr>
                                        <p:cTn id="331" dur="1" fill="hold">
                                          <p:stCondLst>
                                            <p:cond delay="0"/>
                                          </p:stCondLst>
                                        </p:cTn>
                                        <p:tgtEl>
                                          <p:spTgt spid="308"/>
                                        </p:tgtEl>
                                        <p:attrNameLst>
                                          <p:attrName>style.visibility</p:attrName>
                                        </p:attrNameLst>
                                      </p:cBhvr>
                                      <p:to>
                                        <p:strVal val="visible"/>
                                      </p:to>
                                    </p:set>
                                  </p:childTnLst>
                                </p:cTn>
                              </p:par>
                              <p:par>
                                <p:cTn id="332" nodeType="withEffect" fill="hold" presetClass="entr" presetID="1">
                                  <p:stCondLst>
                                    <p:cond delay="0"/>
                                  </p:stCondLst>
                                  <p:childTnLst>
                                    <p:set>
                                      <p:cBhvr>
                                        <p:cTn id="333"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Assigning Values to Variables</a:t>
            </a:r>
            <a:endParaRPr b="0" lang="en-GB" sz="4400" spc="-1" strike="noStrike">
              <a:latin typeface="Arial"/>
            </a:endParaRPr>
          </a:p>
        </p:txBody>
      </p:sp>
      <p:sp>
        <p:nvSpPr>
          <p:cNvPr id="311"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A150B12-37CC-401C-BA45-5BEE0CDA6DB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312" name="Group 3"/>
          <p:cNvGrpSpPr/>
          <p:nvPr/>
        </p:nvGrpSpPr>
        <p:grpSpPr>
          <a:xfrm>
            <a:off x="1387440" y="1394640"/>
            <a:ext cx="3600360" cy="2286720"/>
            <a:chOff x="1387440" y="1394640"/>
            <a:chExt cx="3600360" cy="2286720"/>
          </a:xfrm>
        </p:grpSpPr>
        <p:sp>
          <p:nvSpPr>
            <p:cNvPr id="313" name="CustomShape 4"/>
            <p:cNvSpPr/>
            <p:nvPr/>
          </p:nvSpPr>
          <p:spPr>
            <a:xfrm>
              <a:off x="1387440" y="1474920"/>
              <a:ext cx="3535560" cy="22064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14" name="CustomShape 5"/>
            <p:cNvSpPr/>
            <p:nvPr/>
          </p:nvSpPr>
          <p:spPr>
            <a:xfrm>
              <a:off x="1559880" y="1394640"/>
              <a:ext cx="3427920" cy="20368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1e28ea"/>
                  </a:solidFill>
                  <a:latin typeface="Consolas"/>
                  <a:ea typeface="Consolas"/>
                </a:rPr>
                <a:t>int</a:t>
              </a:r>
              <a:r>
                <a:rPr b="0" lang="en-GB" sz="1600" spc="-1" strike="noStrike">
                  <a:solidFill>
                    <a:srgbClr val="000000"/>
                  </a:solidFill>
                  <a:latin typeface="Consolas"/>
                  <a:ea typeface="Consolas"/>
                </a:rPr>
                <a:t> main </a:t>
              </a:r>
              <a:r>
                <a:rPr b="1" lang="en-GB" sz="1600" spc="-1" strike="noStrike">
                  <a:solidFill>
                    <a:srgbClr val="10243e"/>
                  </a:solidFill>
                  <a:latin typeface="Consolas"/>
                  <a:ea typeface="Consolas"/>
                </a:rPr>
                <a:t>(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1e28ea"/>
                  </a:solidFill>
                  <a:latin typeface="Consolas"/>
                  <a:ea typeface="Consolas"/>
                </a:rPr>
                <a:t>int</a:t>
              </a:r>
              <a:r>
                <a:rPr b="0" lang="en-GB" sz="1600" spc="-1" strike="noStrike">
                  <a:solidFill>
                    <a:srgbClr val="000000"/>
                  </a:solidFill>
                  <a:latin typeface="Consolas"/>
                  <a:ea typeface="Consolas"/>
                </a:rPr>
                <a:t> width, height, area;</a:t>
              </a:r>
              <a:endParaRPr b="0" lang="en-GB" sz="1600" spc="-1" strike="noStrike">
                <a:latin typeface="Arial"/>
              </a:endParaRPr>
            </a:p>
            <a:p>
              <a:pPr>
                <a:lnSpc>
                  <a:spcPct val="100000"/>
                </a:lnSpc>
              </a:pPr>
              <a:r>
                <a:rPr b="1" lang="en-GB" sz="1600" spc="-1" strike="noStrike">
                  <a:solidFill>
                    <a:srgbClr val="1e28ea"/>
                  </a:solidFill>
                  <a:latin typeface="Consolas"/>
                  <a:ea typeface="Consolas"/>
                </a:rPr>
                <a:t>  </a:t>
              </a:r>
              <a:r>
                <a:rPr b="0" lang="en-GB" sz="1600" spc="-1" strike="noStrike">
                  <a:solidFill>
                    <a:srgbClr val="000000"/>
                  </a:solidFill>
                  <a:latin typeface="Consolas"/>
                  <a:ea typeface="Consolas"/>
                </a:rPr>
                <a:t>width = </a:t>
              </a:r>
              <a:r>
                <a:rPr b="1" lang="en-GB" sz="1600" spc="-1" strike="noStrike">
                  <a:solidFill>
                    <a:srgbClr val="1e28ea"/>
                  </a:solidFill>
                  <a:latin typeface="Consolas"/>
                  <a:ea typeface="Consolas"/>
                </a:rPr>
                <a:t> </a:t>
              </a:r>
              <a:r>
                <a:rPr b="0" lang="en-GB" sz="1600" spc="-1" strike="noStrike">
                  <a:solidFill>
                    <a:srgbClr val="000000"/>
                  </a:solidFill>
                  <a:latin typeface="Consolas"/>
                  <a:ea typeface="Consolas"/>
                </a:rPr>
                <a:t>5;</a:t>
              </a:r>
              <a:r>
                <a:rPr b="1" lang="en-GB" sz="1600" spc="-1" strike="noStrike">
                  <a:solidFill>
                    <a:srgbClr val="1e28ea"/>
                  </a:solidFill>
                  <a:latin typeface="Consolas"/>
                  <a:ea typeface="Consolas"/>
                </a:rPr>
                <a:t>  </a:t>
              </a:r>
              <a:endParaRPr b="0" lang="en-GB" sz="1600" spc="-1" strike="noStrike">
                <a:latin typeface="Arial"/>
              </a:endParaRPr>
            </a:p>
            <a:p>
              <a:pPr>
                <a:lnSpc>
                  <a:spcPct val="100000"/>
                </a:lnSpc>
              </a:pPr>
              <a:r>
                <a:rPr b="1" lang="en-GB" sz="1600" spc="-1" strike="noStrike">
                  <a:solidFill>
                    <a:srgbClr val="1e28ea"/>
                  </a:solidFill>
                  <a:latin typeface="Consolas"/>
                  <a:ea typeface="Consolas"/>
                </a:rPr>
                <a:t>  </a:t>
              </a:r>
              <a:r>
                <a:rPr b="0" lang="en-GB" sz="1600" spc="-1" strike="noStrike">
                  <a:solidFill>
                    <a:srgbClr val="000000"/>
                  </a:solidFill>
                  <a:latin typeface="Consolas"/>
                  <a:ea typeface="Consolas"/>
                </a:rPr>
                <a:t>height = </a:t>
              </a:r>
              <a:r>
                <a:rPr b="1" lang="en-GB" sz="1600" spc="-1" strike="noStrike">
                  <a:solidFill>
                    <a:srgbClr val="1e28ea"/>
                  </a:solidFill>
                  <a:latin typeface="Consolas"/>
                  <a:ea typeface="Consolas"/>
                </a:rPr>
                <a:t> </a:t>
              </a:r>
              <a:r>
                <a:rPr b="0" lang="en-GB" sz="1600" spc="-1" strike="noStrike">
                  <a:solidFill>
                    <a:srgbClr val="000000"/>
                  </a:solidFill>
                  <a:latin typeface="Consolas"/>
                  <a:ea typeface="Consolas"/>
                </a:rPr>
                <a:t>4;</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area = width * height;</a:t>
              </a:r>
              <a:endParaRPr b="0" lang="en-GB" sz="1600" spc="-1" strike="noStrike">
                <a:latin typeface="Arial"/>
              </a:endParaRPr>
            </a:p>
            <a:p>
              <a:pPr>
                <a:lnSpc>
                  <a:spcPct val="100000"/>
                </a:lnSpc>
              </a:pPr>
              <a:r>
                <a:rPr b="1" lang="en-GB" sz="1600" spc="-1" strike="noStrike">
                  <a:solidFill>
                    <a:srgbClr val="1e28ea"/>
                  </a:solidFill>
                  <a:latin typeface="Consolas"/>
                  <a:ea typeface="Consolas"/>
                </a:rPr>
                <a:t>  </a:t>
              </a:r>
              <a:r>
                <a:rPr b="0" lang="en-GB" sz="1600" spc="-1" strike="noStrike">
                  <a:solidFill>
                    <a:srgbClr val="1e28ea"/>
                  </a:solidFill>
                  <a:latin typeface="Consolas"/>
                  <a:ea typeface="Consolas"/>
                </a:rPr>
                <a:t>return</a:t>
              </a:r>
              <a:r>
                <a:rPr b="0" lang="en-GB" sz="1600" spc="-1" strike="noStrike">
                  <a:solidFill>
                    <a:srgbClr val="000000"/>
                  </a:solidFill>
                  <a:latin typeface="Consolas"/>
                  <a:ea typeface="Consolas"/>
                </a:rPr>
                <a:t> 0;</a:t>
              </a:r>
              <a:endParaRPr b="0" lang="en-GB" sz="1600" spc="-1" strike="noStrike">
                <a:latin typeface="Arial"/>
              </a:endParaRPr>
            </a:p>
            <a:p>
              <a:pPr>
                <a:lnSpc>
                  <a:spcPct val="100000"/>
                </a:lnSpc>
              </a:pPr>
              <a:r>
                <a:rPr b="1" lang="en-GB" sz="1600" spc="-1" strike="noStrike">
                  <a:solidFill>
                    <a:srgbClr val="10243e"/>
                  </a:solidFill>
                  <a:latin typeface="Consolas"/>
                  <a:ea typeface="Consolas"/>
                </a:rPr>
                <a:t>}</a:t>
              </a:r>
              <a:endParaRPr b="0" lang="en-GB" sz="1600" spc="-1" strike="noStrike">
                <a:latin typeface="Arial"/>
              </a:endParaRPr>
            </a:p>
          </p:txBody>
        </p:sp>
      </p:grpSp>
      <p:sp>
        <p:nvSpPr>
          <p:cNvPr id="315" name="CustomShape 6"/>
          <p:cNvSpPr/>
          <p:nvPr/>
        </p:nvSpPr>
        <p:spPr>
          <a:xfrm>
            <a:off x="6165720" y="4326480"/>
            <a:ext cx="1609560" cy="620640"/>
          </a:xfrm>
          <a:prstGeom prst="rect">
            <a:avLst/>
          </a:prstGeom>
          <a:solidFill>
            <a:schemeClr val="tx2">
              <a:lumMod val="20000"/>
              <a:lumOff val="80000"/>
            </a:schemeClr>
          </a:solidFill>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316" name="CustomShape 7"/>
          <p:cNvSpPr/>
          <p:nvPr/>
        </p:nvSpPr>
        <p:spPr>
          <a:xfrm>
            <a:off x="6039360" y="1275120"/>
            <a:ext cx="19195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Main Memory</a:t>
            </a:r>
            <a:endParaRPr b="0" lang="en-GB" sz="1800" spc="-1" strike="noStrike">
              <a:latin typeface="Arial"/>
            </a:endParaRPr>
          </a:p>
        </p:txBody>
      </p:sp>
      <p:sp>
        <p:nvSpPr>
          <p:cNvPr id="317" name="CustomShape 8"/>
          <p:cNvSpPr/>
          <p:nvPr/>
        </p:nvSpPr>
        <p:spPr>
          <a:xfrm>
            <a:off x="5389200" y="4438800"/>
            <a:ext cx="788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width</a:t>
            </a:r>
            <a:endParaRPr b="0" lang="en-GB" sz="1600" spc="-1" strike="noStrike">
              <a:latin typeface="Arial"/>
            </a:endParaRPr>
          </a:p>
        </p:txBody>
      </p:sp>
      <p:sp>
        <p:nvSpPr>
          <p:cNvPr id="318" name="CustomShape 9"/>
          <p:cNvSpPr/>
          <p:nvPr/>
        </p:nvSpPr>
        <p:spPr>
          <a:xfrm>
            <a:off x="457200" y="1394640"/>
            <a:ext cx="551880" cy="5518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1</a:t>
            </a:r>
            <a:endParaRPr b="0" lang="en-GB" sz="1800" spc="-1" strike="noStrike">
              <a:latin typeface="Arial"/>
            </a:endParaRPr>
          </a:p>
        </p:txBody>
      </p:sp>
      <p:sp>
        <p:nvSpPr>
          <p:cNvPr id="319" name="CustomShape 10"/>
          <p:cNvSpPr/>
          <p:nvPr/>
        </p:nvSpPr>
        <p:spPr>
          <a:xfrm>
            <a:off x="1005480" y="2666520"/>
            <a:ext cx="763560" cy="2048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nvGrpSpPr>
          <p:cNvPr id="320" name="Group 11"/>
          <p:cNvGrpSpPr/>
          <p:nvPr/>
        </p:nvGrpSpPr>
        <p:grpSpPr>
          <a:xfrm>
            <a:off x="1387440" y="4141800"/>
            <a:ext cx="3600360" cy="1806480"/>
            <a:chOff x="1387440" y="4141800"/>
            <a:chExt cx="3600360" cy="1806480"/>
          </a:xfrm>
        </p:grpSpPr>
        <p:sp>
          <p:nvSpPr>
            <p:cNvPr id="321" name="CustomShape 12"/>
            <p:cNvSpPr/>
            <p:nvPr/>
          </p:nvSpPr>
          <p:spPr>
            <a:xfrm>
              <a:off x="1387440" y="4141800"/>
              <a:ext cx="3600360" cy="180648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22" name="CustomShape 13"/>
            <p:cNvSpPr/>
            <p:nvPr/>
          </p:nvSpPr>
          <p:spPr>
            <a:xfrm>
              <a:off x="1559880" y="4244040"/>
              <a:ext cx="3427920" cy="15501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1e28ea"/>
                  </a:solidFill>
                  <a:latin typeface="Consolas"/>
                  <a:ea typeface="Consolas"/>
                </a:rPr>
                <a:t>int</a:t>
              </a:r>
              <a:r>
                <a:rPr b="0" lang="en-GB" sz="1600" spc="-1" strike="noStrike">
                  <a:solidFill>
                    <a:srgbClr val="000000"/>
                  </a:solidFill>
                  <a:latin typeface="Consolas"/>
                  <a:ea typeface="Consolas"/>
                </a:rPr>
                <a:t> main </a:t>
              </a:r>
              <a:r>
                <a:rPr b="1" lang="en-GB" sz="1600" spc="-1" strike="noStrike">
                  <a:solidFill>
                    <a:srgbClr val="10243e"/>
                  </a:solidFill>
                  <a:latin typeface="Consolas"/>
                  <a:ea typeface="Consolas"/>
                </a:rPr>
                <a:t>(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1e28ea"/>
                  </a:solidFill>
                  <a:latin typeface="Consolas"/>
                  <a:ea typeface="Consolas"/>
                </a:rPr>
                <a:t>int</a:t>
              </a:r>
              <a:r>
                <a:rPr b="0" lang="en-GB" sz="1600" spc="-1" strike="noStrike">
                  <a:solidFill>
                    <a:srgbClr val="000000"/>
                  </a:solidFill>
                  <a:latin typeface="Consolas"/>
                  <a:ea typeface="Consolas"/>
                </a:rPr>
                <a:t> width, height, area;</a:t>
              </a:r>
              <a:endParaRPr b="0" lang="en-GB" sz="1600" spc="-1" strike="noStrike">
                <a:latin typeface="Arial"/>
              </a:endParaRPr>
            </a:p>
            <a:p>
              <a:pPr>
                <a:lnSpc>
                  <a:spcPct val="100000"/>
                </a:lnSpc>
              </a:pPr>
              <a:r>
                <a:rPr b="1" lang="en-GB" sz="1600" spc="-1" strike="noStrike">
                  <a:solidFill>
                    <a:srgbClr val="1e28ea"/>
                  </a:solidFill>
                  <a:latin typeface="Consolas"/>
                  <a:ea typeface="Consolas"/>
                </a:rPr>
                <a:t>  </a:t>
              </a:r>
              <a:r>
                <a:rPr b="0" lang="en-GB" sz="1600" spc="-1" strike="noStrike">
                  <a:solidFill>
                    <a:srgbClr val="000000"/>
                  </a:solidFill>
                  <a:latin typeface="Consolas"/>
                  <a:ea typeface="Consolas"/>
                </a:rPr>
                <a:t>width = </a:t>
              </a:r>
              <a:r>
                <a:rPr b="1" lang="en-GB" sz="1600" spc="-1" strike="noStrike">
                  <a:solidFill>
                    <a:srgbClr val="1e28ea"/>
                  </a:solidFill>
                  <a:latin typeface="Consolas"/>
                  <a:ea typeface="Consolas"/>
                </a:rPr>
                <a:t> </a:t>
              </a:r>
              <a:r>
                <a:rPr b="0" lang="en-GB" sz="1600" spc="-1" strike="noStrike">
                  <a:solidFill>
                    <a:srgbClr val="000000"/>
                  </a:solidFill>
                  <a:latin typeface="Consolas"/>
                  <a:ea typeface="Consolas"/>
                </a:rPr>
                <a:t>5;</a:t>
              </a:r>
              <a:endParaRPr b="0" lang="en-GB" sz="1600" spc="-1" strike="noStrike">
                <a:latin typeface="Arial"/>
              </a:endParaRPr>
            </a:p>
            <a:p>
              <a:pPr>
                <a:lnSpc>
                  <a:spcPct val="100000"/>
                </a:lnSpc>
              </a:pPr>
              <a:r>
                <a:rPr b="1" lang="en-GB" sz="1600" spc="-1" strike="noStrike">
                  <a:solidFill>
                    <a:srgbClr val="1e28ea"/>
                  </a:solidFill>
                  <a:latin typeface="Consolas"/>
                  <a:ea typeface="Consolas"/>
                </a:rPr>
                <a:t>  </a:t>
              </a:r>
              <a:r>
                <a:rPr b="0" lang="en-GB" sz="1600" spc="-1" strike="noStrike">
                  <a:solidFill>
                    <a:srgbClr val="000000"/>
                  </a:solidFill>
                  <a:latin typeface="Consolas"/>
                  <a:ea typeface="Consolas"/>
                </a:rPr>
                <a:t>area = width * height;</a:t>
              </a:r>
              <a:endParaRPr b="0" lang="en-GB" sz="1600" spc="-1" strike="noStrike">
                <a:latin typeface="Arial"/>
              </a:endParaRPr>
            </a:p>
            <a:p>
              <a:pPr>
                <a:lnSpc>
                  <a:spcPct val="100000"/>
                </a:lnSpc>
              </a:pPr>
              <a:r>
                <a:rPr b="1" lang="en-GB" sz="1600" spc="-1" strike="noStrike">
                  <a:solidFill>
                    <a:srgbClr val="1e28ea"/>
                  </a:solidFill>
                  <a:latin typeface="Consolas"/>
                  <a:ea typeface="Consolas"/>
                </a:rPr>
                <a:t>  </a:t>
              </a:r>
              <a:r>
                <a:rPr b="0" lang="en-GB" sz="1600" spc="-1" strike="noStrike">
                  <a:solidFill>
                    <a:srgbClr val="1e28ea"/>
                  </a:solidFill>
                  <a:latin typeface="Consolas"/>
                  <a:ea typeface="Consolas"/>
                </a:rPr>
                <a:t>return</a:t>
              </a:r>
              <a:r>
                <a:rPr b="0" lang="en-GB" sz="1600" spc="-1" strike="noStrike">
                  <a:solidFill>
                    <a:srgbClr val="000000"/>
                  </a:solidFill>
                  <a:latin typeface="Consolas"/>
                  <a:ea typeface="Consolas"/>
                </a:rPr>
                <a:t> 0;</a:t>
              </a:r>
              <a:endParaRPr b="0" lang="en-GB" sz="1600" spc="-1" strike="noStrike">
                <a:latin typeface="Arial"/>
              </a:endParaRPr>
            </a:p>
            <a:p>
              <a:pPr>
                <a:lnSpc>
                  <a:spcPct val="100000"/>
                </a:lnSpc>
              </a:pPr>
              <a:r>
                <a:rPr b="1" lang="en-GB" sz="1600" spc="-1" strike="noStrike">
                  <a:solidFill>
                    <a:srgbClr val="10243e"/>
                  </a:solidFill>
                  <a:latin typeface="Consolas"/>
                  <a:ea typeface="Consolas"/>
                </a:rPr>
                <a:t>}</a:t>
              </a:r>
              <a:endParaRPr b="0" lang="en-GB" sz="1600" spc="-1" strike="noStrike">
                <a:latin typeface="Arial"/>
              </a:endParaRPr>
            </a:p>
          </p:txBody>
        </p:sp>
      </p:grpSp>
      <p:sp>
        <p:nvSpPr>
          <p:cNvPr id="323" name="CustomShape 14"/>
          <p:cNvSpPr/>
          <p:nvPr/>
        </p:nvSpPr>
        <p:spPr>
          <a:xfrm>
            <a:off x="6039360" y="3957120"/>
            <a:ext cx="191952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Main Memory</a:t>
            </a:r>
            <a:endParaRPr b="0" lang="en-GB" sz="1800" spc="-1" strike="noStrike">
              <a:latin typeface="Arial"/>
            </a:endParaRPr>
          </a:p>
        </p:txBody>
      </p:sp>
      <p:sp>
        <p:nvSpPr>
          <p:cNvPr id="324" name="CustomShape 15"/>
          <p:cNvSpPr/>
          <p:nvPr/>
        </p:nvSpPr>
        <p:spPr>
          <a:xfrm>
            <a:off x="457200" y="4076640"/>
            <a:ext cx="551880" cy="5518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2</a:t>
            </a:r>
            <a:endParaRPr b="0" lang="en-GB" sz="1800" spc="-1" strike="noStrike">
              <a:latin typeface="Arial"/>
            </a:endParaRPr>
          </a:p>
        </p:txBody>
      </p:sp>
      <p:sp>
        <p:nvSpPr>
          <p:cNvPr id="325" name="CustomShape 16"/>
          <p:cNvSpPr/>
          <p:nvPr/>
        </p:nvSpPr>
        <p:spPr>
          <a:xfrm>
            <a:off x="1005480" y="5046120"/>
            <a:ext cx="763560" cy="2048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326" name="CustomShape 17"/>
          <p:cNvSpPr/>
          <p:nvPr/>
        </p:nvSpPr>
        <p:spPr>
          <a:xfrm>
            <a:off x="6165720" y="5014440"/>
            <a:ext cx="1609560" cy="620640"/>
          </a:xfrm>
          <a:prstGeom prst="rect">
            <a:avLst/>
          </a:prstGeom>
          <a:solidFill>
            <a:schemeClr val="tx2">
              <a:lumMod val="20000"/>
              <a:lumOff val="80000"/>
            </a:schemeClr>
          </a:solidFill>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327" name="CustomShape 18"/>
          <p:cNvSpPr/>
          <p:nvPr/>
        </p:nvSpPr>
        <p:spPr>
          <a:xfrm>
            <a:off x="5320080" y="5126760"/>
            <a:ext cx="9108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height</a:t>
            </a:r>
            <a:endParaRPr b="0" lang="en-GB" sz="1600" spc="-1" strike="noStrike">
              <a:latin typeface="Arial"/>
            </a:endParaRPr>
          </a:p>
        </p:txBody>
      </p:sp>
      <p:sp>
        <p:nvSpPr>
          <p:cNvPr id="328" name="CustomShape 19"/>
          <p:cNvSpPr/>
          <p:nvPr/>
        </p:nvSpPr>
        <p:spPr>
          <a:xfrm>
            <a:off x="6165720" y="5686560"/>
            <a:ext cx="1609560" cy="620640"/>
          </a:xfrm>
          <a:prstGeom prst="rect">
            <a:avLst/>
          </a:prstGeom>
          <a:solidFill>
            <a:schemeClr val="tx2">
              <a:lumMod val="20000"/>
              <a:lumOff val="80000"/>
            </a:schemeClr>
          </a:solidFill>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329" name="CustomShape 20"/>
          <p:cNvSpPr/>
          <p:nvPr/>
        </p:nvSpPr>
        <p:spPr>
          <a:xfrm>
            <a:off x="5505480" y="579888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area</a:t>
            </a:r>
            <a:endParaRPr b="0" lang="en-GB" sz="1600" spc="-1" strike="noStrike">
              <a:latin typeface="Arial"/>
            </a:endParaRPr>
          </a:p>
        </p:txBody>
      </p:sp>
      <p:sp>
        <p:nvSpPr>
          <p:cNvPr id="330" name="CustomShape 21"/>
          <p:cNvSpPr/>
          <p:nvPr/>
        </p:nvSpPr>
        <p:spPr>
          <a:xfrm>
            <a:off x="6165720" y="1636920"/>
            <a:ext cx="1609560" cy="620640"/>
          </a:xfrm>
          <a:prstGeom prst="rect">
            <a:avLst/>
          </a:prstGeom>
          <a:solidFill>
            <a:schemeClr val="tx2">
              <a:lumMod val="20000"/>
              <a:lumOff val="80000"/>
            </a:schemeClr>
          </a:solidFill>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331" name="CustomShape 22"/>
          <p:cNvSpPr/>
          <p:nvPr/>
        </p:nvSpPr>
        <p:spPr>
          <a:xfrm>
            <a:off x="5389200" y="1749240"/>
            <a:ext cx="788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width</a:t>
            </a:r>
            <a:endParaRPr b="0" lang="en-GB" sz="1600" spc="-1" strike="noStrike">
              <a:latin typeface="Arial"/>
            </a:endParaRPr>
          </a:p>
        </p:txBody>
      </p:sp>
      <p:sp>
        <p:nvSpPr>
          <p:cNvPr id="332" name="CustomShape 23"/>
          <p:cNvSpPr/>
          <p:nvPr/>
        </p:nvSpPr>
        <p:spPr>
          <a:xfrm>
            <a:off x="6165720" y="2324880"/>
            <a:ext cx="1609560" cy="620640"/>
          </a:xfrm>
          <a:prstGeom prst="rect">
            <a:avLst/>
          </a:prstGeom>
          <a:solidFill>
            <a:schemeClr val="tx2">
              <a:lumMod val="20000"/>
              <a:lumOff val="80000"/>
            </a:schemeClr>
          </a:solidFill>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333" name="CustomShape 24"/>
          <p:cNvSpPr/>
          <p:nvPr/>
        </p:nvSpPr>
        <p:spPr>
          <a:xfrm>
            <a:off x="5320080" y="2437200"/>
            <a:ext cx="91080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height</a:t>
            </a:r>
            <a:endParaRPr b="0" lang="en-GB" sz="1600" spc="-1" strike="noStrike">
              <a:latin typeface="Arial"/>
            </a:endParaRPr>
          </a:p>
        </p:txBody>
      </p:sp>
      <p:sp>
        <p:nvSpPr>
          <p:cNvPr id="334" name="CustomShape 25"/>
          <p:cNvSpPr/>
          <p:nvPr/>
        </p:nvSpPr>
        <p:spPr>
          <a:xfrm>
            <a:off x="6165720" y="2997000"/>
            <a:ext cx="1609560" cy="620640"/>
          </a:xfrm>
          <a:prstGeom prst="rect">
            <a:avLst/>
          </a:prstGeom>
          <a:solidFill>
            <a:schemeClr val="tx2">
              <a:lumMod val="20000"/>
              <a:lumOff val="80000"/>
            </a:schemeClr>
          </a:solidFill>
          <a:ln>
            <a:round/>
          </a:ln>
        </p:spPr>
        <p:style>
          <a:lnRef idx="2">
            <a:schemeClr val="dk1"/>
          </a:lnRef>
          <a:fillRef idx="1">
            <a:schemeClr val="lt1"/>
          </a:fillRef>
          <a:effectRef idx="0">
            <a:schemeClr val="dk1"/>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a:t>
            </a:r>
            <a:endParaRPr b="0" lang="en-GB" sz="1800" spc="-1" strike="noStrike">
              <a:latin typeface="Arial"/>
            </a:endParaRPr>
          </a:p>
        </p:txBody>
      </p:sp>
      <p:sp>
        <p:nvSpPr>
          <p:cNvPr id="335" name="CustomShape 26"/>
          <p:cNvSpPr/>
          <p:nvPr/>
        </p:nvSpPr>
        <p:spPr>
          <a:xfrm>
            <a:off x="5505480" y="3109320"/>
            <a:ext cx="6670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area</a:t>
            </a:r>
            <a:endParaRPr b="0" lang="en-GB" sz="1600" spc="-1" strike="noStrike">
              <a:latin typeface="Arial"/>
            </a:endParaRPr>
          </a:p>
        </p:txBody>
      </p:sp>
      <p:sp>
        <p:nvSpPr>
          <p:cNvPr id="336" name="CustomShape 27"/>
          <p:cNvSpPr/>
          <p:nvPr/>
        </p:nvSpPr>
        <p:spPr>
          <a:xfrm>
            <a:off x="3415680" y="3228120"/>
            <a:ext cx="2077200" cy="1003320"/>
          </a:xfrm>
          <a:prstGeom prst="wedgeRoundRectCallout">
            <a:avLst>
              <a:gd name="adj1" fmla="val -51018"/>
              <a:gd name="adj2" fmla="val 81402"/>
              <a:gd name="adj3"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The variable </a:t>
            </a:r>
            <a:r>
              <a:rPr b="1" lang="en-GB" sz="1600" spc="-1" strike="noStrike">
                <a:solidFill>
                  <a:srgbClr val="000000"/>
                </a:solidFill>
                <a:latin typeface="Calibri Light"/>
                <a:ea typeface="DejaVu Sans"/>
              </a:rPr>
              <a:t>height</a:t>
            </a:r>
            <a:r>
              <a:rPr b="0" lang="en-GB" sz="1600" spc="-1" strike="noStrike">
                <a:solidFill>
                  <a:srgbClr val="000000"/>
                </a:solidFill>
                <a:latin typeface="Calibri Light"/>
                <a:ea typeface="DejaVu Sans"/>
              </a:rPr>
              <a:t> is </a:t>
            </a:r>
            <a:r>
              <a:rPr b="1" lang="en-GB" sz="1600" spc="-1" strike="noStrike">
                <a:solidFill>
                  <a:srgbClr val="e46c0a"/>
                </a:solidFill>
                <a:latin typeface="Calibri Light"/>
                <a:ea typeface="DejaVu Sans"/>
              </a:rPr>
              <a:t>uninitialized</a:t>
            </a:r>
            <a:r>
              <a:rPr b="0" lang="en-GB" sz="1600" spc="-1" strike="noStrike">
                <a:solidFill>
                  <a:srgbClr val="e46c0a"/>
                </a:solidFill>
                <a:latin typeface="Calibri Light"/>
                <a:ea typeface="DejaVu Sans"/>
              </a:rPr>
              <a:t> </a:t>
            </a:r>
            <a:r>
              <a:rPr b="0" lang="en-GB" sz="1600" spc="-1" strike="noStrike">
                <a:solidFill>
                  <a:srgbClr val="000000"/>
                </a:solidFill>
                <a:latin typeface="Calibri Light"/>
                <a:ea typeface="DejaVu Sans"/>
              </a:rPr>
              <a:t>before use and the result is unpredictable.</a:t>
            </a:r>
            <a:endParaRPr b="0" lang="en-GB" sz="1600" spc="-1" strike="noStrike">
              <a:latin typeface="Arial"/>
            </a:endParaRPr>
          </a:p>
        </p:txBody>
      </p:sp>
      <p:sp>
        <p:nvSpPr>
          <p:cNvPr id="337" name="CustomShape 28"/>
          <p:cNvSpPr/>
          <p:nvPr/>
        </p:nvSpPr>
        <p:spPr>
          <a:xfrm>
            <a:off x="6741000" y="1766880"/>
            <a:ext cx="513360" cy="364320"/>
          </a:xfrm>
          <a:prstGeom prst="rect">
            <a:avLst/>
          </a:prstGeom>
          <a:solidFill>
            <a:schemeClr val="tx2">
              <a:lumMod val="20000"/>
              <a:lumOff val="80000"/>
            </a:schemeClr>
          </a:solid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DejaVu Sans"/>
              </a:rPr>
              <a:t>5</a:t>
            </a:r>
            <a:endParaRPr b="0" lang="en-GB" sz="1800" spc="-1" strike="noStrike">
              <a:latin typeface="Arial"/>
            </a:endParaRPr>
          </a:p>
        </p:txBody>
      </p:sp>
      <p:sp>
        <p:nvSpPr>
          <p:cNvPr id="338" name="CustomShape 29"/>
          <p:cNvSpPr/>
          <p:nvPr/>
        </p:nvSpPr>
        <p:spPr>
          <a:xfrm>
            <a:off x="6741000" y="2450880"/>
            <a:ext cx="513360" cy="364320"/>
          </a:xfrm>
          <a:prstGeom prst="rect">
            <a:avLst/>
          </a:prstGeom>
          <a:solidFill>
            <a:schemeClr val="tx2">
              <a:lumMod val="20000"/>
              <a:lumOff val="80000"/>
            </a:schemeClr>
          </a:solid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DejaVu Sans"/>
              </a:rPr>
              <a:t>4</a:t>
            </a:r>
            <a:endParaRPr b="0" lang="en-GB" sz="1800" spc="-1" strike="noStrike">
              <a:latin typeface="Arial"/>
            </a:endParaRPr>
          </a:p>
        </p:txBody>
      </p:sp>
      <p:sp>
        <p:nvSpPr>
          <p:cNvPr id="339" name="CustomShape 30"/>
          <p:cNvSpPr/>
          <p:nvPr/>
        </p:nvSpPr>
        <p:spPr>
          <a:xfrm>
            <a:off x="6637320" y="3115440"/>
            <a:ext cx="712800" cy="364320"/>
          </a:xfrm>
          <a:prstGeom prst="rect">
            <a:avLst/>
          </a:prstGeom>
          <a:solidFill>
            <a:schemeClr val="tx2">
              <a:lumMod val="20000"/>
              <a:lumOff val="80000"/>
            </a:schemeClr>
          </a:solid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DejaVu Sans"/>
              </a:rPr>
              <a:t>20</a:t>
            </a:r>
            <a:endParaRPr b="0" lang="en-GB" sz="1800" spc="-1" strike="noStrike">
              <a:latin typeface="Arial"/>
            </a:endParaRPr>
          </a:p>
        </p:txBody>
      </p:sp>
      <p:sp>
        <p:nvSpPr>
          <p:cNvPr id="340" name="CustomShape 31"/>
          <p:cNvSpPr/>
          <p:nvPr/>
        </p:nvSpPr>
        <p:spPr>
          <a:xfrm>
            <a:off x="6737040" y="4450320"/>
            <a:ext cx="494640" cy="364320"/>
          </a:xfrm>
          <a:prstGeom prst="rect">
            <a:avLst/>
          </a:prstGeom>
          <a:solidFill>
            <a:schemeClr val="tx2">
              <a:lumMod val="20000"/>
              <a:lumOff val="80000"/>
            </a:schemeClr>
          </a:solid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DejaVu Sans"/>
              </a:rPr>
              <a:t>5</a:t>
            </a:r>
            <a:endParaRPr b="0" lang="en-GB" sz="1800" spc="-1" strike="noStrike">
              <a:latin typeface="Arial"/>
            </a:endParaRPr>
          </a:p>
        </p:txBody>
      </p:sp>
    </p:spTree>
  </p:cSld>
  <p:timing>
    <p:tnLst>
      <p:par>
        <p:cTn id="334" dur="indefinite" restart="never" nodeType="tmRoot">
          <p:childTnLst>
            <p:seq>
              <p:cTn id="335" dur="indefinite" nodeType="mainSeq">
                <p:childTnLst>
                  <p:par>
                    <p:cTn id="336" fill="hold">
                      <p:stCondLst>
                        <p:cond delay="indefinite"/>
                      </p:stCondLst>
                      <p:childTnLst>
                        <p:par>
                          <p:cTn id="337" fill="hold">
                            <p:stCondLst>
                              <p:cond delay="0"/>
                            </p:stCondLst>
                            <p:childTnLst>
                              <p:par>
                                <p:cTn id="338" nodeType="clickEffect" fill="hold" presetClass="entr" presetID="1">
                                  <p:stCondLst>
                                    <p:cond delay="0"/>
                                  </p:stCondLst>
                                  <p:childTnLst>
                                    <p:set>
                                      <p:cBhvr>
                                        <p:cTn id="339" dur="1" fill="hold">
                                          <p:stCondLst>
                                            <p:cond delay="0"/>
                                          </p:stCondLst>
                                        </p:cTn>
                                        <p:tgtEl>
                                          <p:spTgt spid="331"/>
                                        </p:tgtEl>
                                        <p:attrNameLst>
                                          <p:attrName>style.visibility</p:attrName>
                                        </p:attrNameLst>
                                      </p:cBhvr>
                                      <p:to>
                                        <p:strVal val="visible"/>
                                      </p:to>
                                    </p:set>
                                  </p:childTnLst>
                                </p:cTn>
                              </p:par>
                              <p:par>
                                <p:cTn id="340" nodeType="withEffect" fill="hold" presetClass="entr" presetID="1">
                                  <p:stCondLst>
                                    <p:cond delay="0"/>
                                  </p:stCondLst>
                                  <p:childTnLst>
                                    <p:set>
                                      <p:cBhvr>
                                        <p:cTn id="341" dur="1" fill="hold">
                                          <p:stCondLst>
                                            <p:cond delay="0"/>
                                          </p:stCondLst>
                                        </p:cTn>
                                        <p:tgtEl>
                                          <p:spTgt spid="330"/>
                                        </p:tgtEl>
                                        <p:attrNameLst>
                                          <p:attrName>style.visibility</p:attrName>
                                        </p:attrNameLst>
                                      </p:cBhvr>
                                      <p:to>
                                        <p:strVal val="visible"/>
                                      </p:to>
                                    </p:set>
                                  </p:childTnLst>
                                </p:cTn>
                              </p:par>
                              <p:par>
                                <p:cTn id="342" nodeType="withEffect" fill="hold" presetClass="entr" presetID="1">
                                  <p:stCondLst>
                                    <p:cond delay="0"/>
                                  </p:stCondLst>
                                  <p:childTnLst>
                                    <p:set>
                                      <p:cBhvr>
                                        <p:cTn id="343" dur="1" fill="hold">
                                          <p:stCondLst>
                                            <p:cond delay="0"/>
                                          </p:stCondLst>
                                        </p:cTn>
                                        <p:tgtEl>
                                          <p:spTgt spid="333"/>
                                        </p:tgtEl>
                                        <p:attrNameLst>
                                          <p:attrName>style.visibility</p:attrName>
                                        </p:attrNameLst>
                                      </p:cBhvr>
                                      <p:to>
                                        <p:strVal val="visible"/>
                                      </p:to>
                                    </p:set>
                                  </p:childTnLst>
                                </p:cTn>
                              </p:par>
                              <p:par>
                                <p:cTn id="344" nodeType="withEffect" fill="hold" presetClass="entr" presetID="1">
                                  <p:stCondLst>
                                    <p:cond delay="0"/>
                                  </p:stCondLst>
                                  <p:childTnLst>
                                    <p:set>
                                      <p:cBhvr>
                                        <p:cTn id="345" dur="1" fill="hold">
                                          <p:stCondLst>
                                            <p:cond delay="0"/>
                                          </p:stCondLst>
                                        </p:cTn>
                                        <p:tgtEl>
                                          <p:spTgt spid="332"/>
                                        </p:tgtEl>
                                        <p:attrNameLst>
                                          <p:attrName>style.visibility</p:attrName>
                                        </p:attrNameLst>
                                      </p:cBhvr>
                                      <p:to>
                                        <p:strVal val="visible"/>
                                      </p:to>
                                    </p:set>
                                  </p:childTnLst>
                                </p:cTn>
                              </p:par>
                              <p:par>
                                <p:cTn id="346" nodeType="withEffect" fill="hold" presetClass="entr" presetID="1">
                                  <p:stCondLst>
                                    <p:cond delay="0"/>
                                  </p:stCondLst>
                                  <p:childTnLst>
                                    <p:set>
                                      <p:cBhvr>
                                        <p:cTn id="347" dur="1" fill="hold">
                                          <p:stCondLst>
                                            <p:cond delay="0"/>
                                          </p:stCondLst>
                                        </p:cTn>
                                        <p:tgtEl>
                                          <p:spTgt spid="335"/>
                                        </p:tgtEl>
                                        <p:attrNameLst>
                                          <p:attrName>style.visibility</p:attrName>
                                        </p:attrNameLst>
                                      </p:cBhvr>
                                      <p:to>
                                        <p:strVal val="visible"/>
                                      </p:to>
                                    </p:set>
                                  </p:childTnLst>
                                </p:cTn>
                              </p:par>
                              <p:par>
                                <p:cTn id="348" nodeType="withEffect" fill="hold" presetClass="entr" presetID="1">
                                  <p:stCondLst>
                                    <p:cond delay="0"/>
                                  </p:stCondLst>
                                  <p:childTnLst>
                                    <p:set>
                                      <p:cBhvr>
                                        <p:cTn id="349" dur="1" fill="hold">
                                          <p:stCondLst>
                                            <p:cond delay="0"/>
                                          </p:stCondLst>
                                        </p:cTn>
                                        <p:tgtEl>
                                          <p:spTgt spid="334"/>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nodeType="clickEffect" fill="hold" presetClass="entr" presetID="1">
                                  <p:stCondLst>
                                    <p:cond delay="0"/>
                                  </p:stCondLst>
                                  <p:childTnLst>
                                    <p:set>
                                      <p:cBhvr>
                                        <p:cTn id="353" dur="1" fill="hold">
                                          <p:stCondLst>
                                            <p:cond delay="0"/>
                                          </p:stCondLst>
                                        </p:cTn>
                                        <p:tgtEl>
                                          <p:spTgt spid="337"/>
                                        </p:tgtEl>
                                        <p:attrNameLst>
                                          <p:attrName>style.visibility</p:attrName>
                                        </p:attrNameLst>
                                      </p:cBhvr>
                                      <p:to>
                                        <p:strVal val="visible"/>
                                      </p:to>
                                    </p:set>
                                  </p:childTnLst>
                                </p:cTn>
                              </p:par>
                            </p:childTnLst>
                          </p:cTn>
                        </p:par>
                      </p:childTnLst>
                    </p:cTn>
                  </p:par>
                  <p:par>
                    <p:cTn id="354" fill="hold">
                      <p:stCondLst>
                        <p:cond delay="indefinite"/>
                      </p:stCondLst>
                      <p:childTnLst>
                        <p:par>
                          <p:cTn id="355" fill="hold">
                            <p:stCondLst>
                              <p:cond delay="0"/>
                            </p:stCondLst>
                            <p:childTnLst>
                              <p:par>
                                <p:cTn id="356" nodeType="clickEffect" fill="hold" presetClass="entr" presetID="1">
                                  <p:stCondLst>
                                    <p:cond delay="0"/>
                                  </p:stCondLst>
                                  <p:childTnLst>
                                    <p:set>
                                      <p:cBhvr>
                                        <p:cTn id="357" dur="1" fill="hold">
                                          <p:stCondLst>
                                            <p:cond delay="0"/>
                                          </p:stCondLst>
                                        </p:cTn>
                                        <p:tgtEl>
                                          <p:spTgt spid="338"/>
                                        </p:tgtEl>
                                        <p:attrNameLst>
                                          <p:attrName>style.visibility</p:attrName>
                                        </p:attrNameLst>
                                      </p:cBhvr>
                                      <p:to>
                                        <p:strVal val="visible"/>
                                      </p:to>
                                    </p:set>
                                  </p:childTnLst>
                                </p:cTn>
                              </p:par>
                            </p:childTnLst>
                          </p:cTn>
                        </p:par>
                      </p:childTnLst>
                    </p:cTn>
                  </p:par>
                  <p:par>
                    <p:cTn id="358" fill="hold">
                      <p:stCondLst>
                        <p:cond delay="indefinite"/>
                      </p:stCondLst>
                      <p:childTnLst>
                        <p:par>
                          <p:cTn id="359" fill="hold">
                            <p:stCondLst>
                              <p:cond delay="0"/>
                            </p:stCondLst>
                            <p:childTnLst>
                              <p:par>
                                <p:cTn id="360" nodeType="clickEffect" fill="hold" presetClass="entr" presetID="1">
                                  <p:stCondLst>
                                    <p:cond delay="0"/>
                                  </p:stCondLst>
                                  <p:childTnLst>
                                    <p:set>
                                      <p:cBhvr>
                                        <p:cTn id="361" dur="1" fill="hold">
                                          <p:stCondLst>
                                            <p:cond delay="0"/>
                                          </p:stCondLst>
                                        </p:cTn>
                                        <p:tgtEl>
                                          <p:spTgt spid="319"/>
                                        </p:tgtEl>
                                        <p:attrNameLst>
                                          <p:attrName>style.visibility</p:attrName>
                                        </p:attrNameLst>
                                      </p:cBhvr>
                                      <p:to>
                                        <p:strVal val="visible"/>
                                      </p:to>
                                    </p:set>
                                  </p:childTnLst>
                                </p:cTn>
                              </p:par>
                            </p:childTnLst>
                          </p:cTn>
                        </p:par>
                      </p:childTnLst>
                    </p:cTn>
                  </p:par>
                  <p:par>
                    <p:cTn id="362" fill="hold">
                      <p:stCondLst>
                        <p:cond delay="indefinite"/>
                      </p:stCondLst>
                      <p:childTnLst>
                        <p:par>
                          <p:cTn id="363" fill="hold">
                            <p:stCondLst>
                              <p:cond delay="0"/>
                            </p:stCondLst>
                            <p:childTnLst>
                              <p:par>
                                <p:cTn id="364" nodeType="clickEffect" fill="hold" presetClass="entr" presetID="1">
                                  <p:stCondLst>
                                    <p:cond delay="0"/>
                                  </p:stCondLst>
                                  <p:childTnLst>
                                    <p:set>
                                      <p:cBhvr>
                                        <p:cTn id="365" dur="1" fill="hold">
                                          <p:stCondLst>
                                            <p:cond delay="0"/>
                                          </p:stCondLst>
                                        </p:cTn>
                                        <p:tgtEl>
                                          <p:spTgt spid="339"/>
                                        </p:tgtEl>
                                        <p:attrNameLst>
                                          <p:attrName>style.visibility</p:attrName>
                                        </p:attrNameLst>
                                      </p:cBhvr>
                                      <p:to>
                                        <p:strVal val="visible"/>
                                      </p:to>
                                    </p:set>
                                  </p:childTnLst>
                                </p:cTn>
                              </p:par>
                            </p:childTnLst>
                          </p:cTn>
                        </p:par>
                      </p:childTnLst>
                    </p:cTn>
                  </p:par>
                  <p:par>
                    <p:cTn id="366" fill="hold">
                      <p:stCondLst>
                        <p:cond delay="indefinite"/>
                      </p:stCondLst>
                      <p:childTnLst>
                        <p:par>
                          <p:cTn id="367" fill="hold">
                            <p:stCondLst>
                              <p:cond delay="0"/>
                            </p:stCondLst>
                            <p:childTnLst>
                              <p:par>
                                <p:cTn id="368" nodeType="clickEffect" fill="hold" presetClass="entr" presetID="1">
                                  <p:stCondLst>
                                    <p:cond delay="0"/>
                                  </p:stCondLst>
                                  <p:childTnLst>
                                    <p:set>
                                      <p:cBhvr>
                                        <p:cTn id="369" dur="1" fill="hold">
                                          <p:stCondLst>
                                            <p:cond delay="0"/>
                                          </p:stCondLst>
                                        </p:cTn>
                                        <p:tgtEl>
                                          <p:spTgt spid="324"/>
                                        </p:tgtEl>
                                        <p:attrNameLst>
                                          <p:attrName>style.visibility</p:attrName>
                                        </p:attrNameLst>
                                      </p:cBhvr>
                                      <p:to>
                                        <p:strVal val="visible"/>
                                      </p:to>
                                    </p:set>
                                  </p:childTnLst>
                                </p:cTn>
                              </p:par>
                              <p:par>
                                <p:cTn id="370" nodeType="withEffect" fill="hold" presetClass="entr" presetID="1">
                                  <p:stCondLst>
                                    <p:cond delay="0"/>
                                  </p:stCondLst>
                                  <p:childTnLst>
                                    <p:set>
                                      <p:cBhvr>
                                        <p:cTn id="371" dur="1" fill="hold">
                                          <p:stCondLst>
                                            <p:cond delay="0"/>
                                          </p:stCondLst>
                                        </p:cTn>
                                        <p:tgtEl>
                                          <p:spTgt spid="320"/>
                                        </p:tgtEl>
                                        <p:attrNameLst>
                                          <p:attrName>style.visibility</p:attrName>
                                        </p:attrNameLst>
                                      </p:cBhvr>
                                      <p:to>
                                        <p:strVal val="visible"/>
                                      </p:to>
                                    </p:set>
                                  </p:childTnLst>
                                </p:cTn>
                              </p:par>
                              <p:par>
                                <p:cTn id="372" nodeType="withEffect" fill="hold" presetClass="entr" presetID="1">
                                  <p:stCondLst>
                                    <p:cond delay="0"/>
                                  </p:stCondLst>
                                  <p:childTnLst>
                                    <p:set>
                                      <p:cBhvr>
                                        <p:cTn id="373" dur="1" fill="hold">
                                          <p:stCondLst>
                                            <p:cond delay="0"/>
                                          </p:stCondLst>
                                        </p:cTn>
                                        <p:tgtEl>
                                          <p:spTgt spid="323"/>
                                        </p:tgtEl>
                                        <p:attrNameLst>
                                          <p:attrName>style.visibility</p:attrName>
                                        </p:attrNameLst>
                                      </p:cBhvr>
                                      <p:to>
                                        <p:strVal val="visible"/>
                                      </p:to>
                                    </p:set>
                                  </p:childTnLst>
                                </p:cTn>
                              </p:par>
                            </p:childTnLst>
                          </p:cTn>
                        </p:par>
                      </p:childTnLst>
                    </p:cTn>
                  </p:par>
                  <p:par>
                    <p:cTn id="374" fill="hold">
                      <p:stCondLst>
                        <p:cond delay="indefinite"/>
                      </p:stCondLst>
                      <p:childTnLst>
                        <p:par>
                          <p:cTn id="375" fill="hold">
                            <p:stCondLst>
                              <p:cond delay="0"/>
                            </p:stCondLst>
                            <p:childTnLst>
                              <p:par>
                                <p:cTn id="376" nodeType="clickEffect" fill="hold" presetClass="entr" presetID="1">
                                  <p:stCondLst>
                                    <p:cond delay="0"/>
                                  </p:stCondLst>
                                  <p:childTnLst>
                                    <p:set>
                                      <p:cBhvr>
                                        <p:cTn id="377" dur="1" fill="hold">
                                          <p:stCondLst>
                                            <p:cond delay="0"/>
                                          </p:stCondLst>
                                        </p:cTn>
                                        <p:tgtEl>
                                          <p:spTgt spid="317"/>
                                        </p:tgtEl>
                                        <p:attrNameLst>
                                          <p:attrName>style.visibility</p:attrName>
                                        </p:attrNameLst>
                                      </p:cBhvr>
                                      <p:to>
                                        <p:strVal val="visible"/>
                                      </p:to>
                                    </p:set>
                                  </p:childTnLst>
                                </p:cTn>
                              </p:par>
                              <p:par>
                                <p:cTn id="378" nodeType="withEffect" fill="hold" presetClass="entr" presetID="1">
                                  <p:stCondLst>
                                    <p:cond delay="0"/>
                                  </p:stCondLst>
                                  <p:childTnLst>
                                    <p:set>
                                      <p:cBhvr>
                                        <p:cTn id="379" dur="1" fill="hold">
                                          <p:stCondLst>
                                            <p:cond delay="0"/>
                                          </p:stCondLst>
                                        </p:cTn>
                                        <p:tgtEl>
                                          <p:spTgt spid="315"/>
                                        </p:tgtEl>
                                        <p:attrNameLst>
                                          <p:attrName>style.visibility</p:attrName>
                                        </p:attrNameLst>
                                      </p:cBhvr>
                                      <p:to>
                                        <p:strVal val="visible"/>
                                      </p:to>
                                    </p:set>
                                  </p:childTnLst>
                                </p:cTn>
                              </p:par>
                              <p:par>
                                <p:cTn id="380" nodeType="withEffect" fill="hold" presetClass="entr" presetID="1">
                                  <p:stCondLst>
                                    <p:cond delay="0"/>
                                  </p:stCondLst>
                                  <p:childTnLst>
                                    <p:set>
                                      <p:cBhvr>
                                        <p:cTn id="381" dur="1" fill="hold">
                                          <p:stCondLst>
                                            <p:cond delay="0"/>
                                          </p:stCondLst>
                                        </p:cTn>
                                        <p:tgtEl>
                                          <p:spTgt spid="327"/>
                                        </p:tgtEl>
                                        <p:attrNameLst>
                                          <p:attrName>style.visibility</p:attrName>
                                        </p:attrNameLst>
                                      </p:cBhvr>
                                      <p:to>
                                        <p:strVal val="visible"/>
                                      </p:to>
                                    </p:set>
                                  </p:childTnLst>
                                </p:cTn>
                              </p:par>
                              <p:par>
                                <p:cTn id="382" nodeType="withEffect" fill="hold" presetClass="entr" presetID="1">
                                  <p:stCondLst>
                                    <p:cond delay="0"/>
                                  </p:stCondLst>
                                  <p:childTnLst>
                                    <p:set>
                                      <p:cBhvr>
                                        <p:cTn id="383" dur="1" fill="hold">
                                          <p:stCondLst>
                                            <p:cond delay="0"/>
                                          </p:stCondLst>
                                        </p:cTn>
                                        <p:tgtEl>
                                          <p:spTgt spid="326"/>
                                        </p:tgtEl>
                                        <p:attrNameLst>
                                          <p:attrName>style.visibility</p:attrName>
                                        </p:attrNameLst>
                                      </p:cBhvr>
                                      <p:to>
                                        <p:strVal val="visible"/>
                                      </p:to>
                                    </p:set>
                                  </p:childTnLst>
                                </p:cTn>
                              </p:par>
                              <p:par>
                                <p:cTn id="384" nodeType="withEffect" fill="hold" presetClass="entr" presetID="1">
                                  <p:stCondLst>
                                    <p:cond delay="0"/>
                                  </p:stCondLst>
                                  <p:childTnLst>
                                    <p:set>
                                      <p:cBhvr>
                                        <p:cTn id="385" dur="1" fill="hold">
                                          <p:stCondLst>
                                            <p:cond delay="0"/>
                                          </p:stCondLst>
                                        </p:cTn>
                                        <p:tgtEl>
                                          <p:spTgt spid="329"/>
                                        </p:tgtEl>
                                        <p:attrNameLst>
                                          <p:attrName>style.visibility</p:attrName>
                                        </p:attrNameLst>
                                      </p:cBhvr>
                                      <p:to>
                                        <p:strVal val="visible"/>
                                      </p:to>
                                    </p:set>
                                  </p:childTnLst>
                                </p:cTn>
                              </p:par>
                              <p:par>
                                <p:cTn id="386" nodeType="withEffect" fill="hold" presetClass="entr" presetID="1">
                                  <p:stCondLst>
                                    <p:cond delay="0"/>
                                  </p:stCondLst>
                                  <p:childTnLst>
                                    <p:set>
                                      <p:cBhvr>
                                        <p:cTn id="387" dur="1" fill="hold">
                                          <p:stCondLst>
                                            <p:cond delay="0"/>
                                          </p:stCondLst>
                                        </p:cTn>
                                        <p:tgtEl>
                                          <p:spTgt spid="328"/>
                                        </p:tgtEl>
                                        <p:attrNameLst>
                                          <p:attrName>style.visibility</p:attrName>
                                        </p:attrNameLst>
                                      </p:cBhvr>
                                      <p:to>
                                        <p:strVal val="visible"/>
                                      </p:to>
                                    </p:set>
                                  </p:childTnLst>
                                </p:cTn>
                              </p:par>
                            </p:childTnLst>
                          </p:cTn>
                        </p:par>
                      </p:childTnLst>
                    </p:cTn>
                  </p:par>
                  <p:par>
                    <p:cTn id="388" fill="hold">
                      <p:stCondLst>
                        <p:cond delay="indefinite"/>
                      </p:stCondLst>
                      <p:childTnLst>
                        <p:par>
                          <p:cTn id="389" fill="hold">
                            <p:stCondLst>
                              <p:cond delay="0"/>
                            </p:stCondLst>
                            <p:childTnLst>
                              <p:par>
                                <p:cTn id="390" nodeType="clickEffect" fill="hold" presetClass="entr" presetID="1">
                                  <p:stCondLst>
                                    <p:cond delay="0"/>
                                  </p:stCondLst>
                                  <p:childTnLst>
                                    <p:set>
                                      <p:cBhvr>
                                        <p:cTn id="391" dur="1" fill="hold">
                                          <p:stCondLst>
                                            <p:cond delay="0"/>
                                          </p:stCondLst>
                                        </p:cTn>
                                        <p:tgtEl>
                                          <p:spTgt spid="340"/>
                                        </p:tgtEl>
                                        <p:attrNameLst>
                                          <p:attrName>style.visibility</p:attrName>
                                        </p:attrNameLst>
                                      </p:cBhvr>
                                      <p:to>
                                        <p:strVal val="visible"/>
                                      </p:to>
                                    </p:set>
                                  </p:childTnLst>
                                </p:cTn>
                              </p:par>
                            </p:childTnLst>
                          </p:cTn>
                        </p:par>
                      </p:childTnLst>
                    </p:cTn>
                  </p:par>
                  <p:par>
                    <p:cTn id="392" fill="hold">
                      <p:stCondLst>
                        <p:cond delay="indefinite"/>
                      </p:stCondLst>
                      <p:childTnLst>
                        <p:par>
                          <p:cTn id="393" fill="hold">
                            <p:stCondLst>
                              <p:cond delay="0"/>
                            </p:stCondLst>
                            <p:childTnLst>
                              <p:par>
                                <p:cTn id="394" nodeType="clickEffect" fill="hold" presetClass="entr" presetID="1">
                                  <p:stCondLst>
                                    <p:cond delay="0"/>
                                  </p:stCondLst>
                                  <p:childTnLst>
                                    <p:set>
                                      <p:cBhvr>
                                        <p:cTn id="395" dur="1" fill="hold">
                                          <p:stCondLst>
                                            <p:cond delay="0"/>
                                          </p:stCondLst>
                                        </p:cTn>
                                        <p:tgtEl>
                                          <p:spTgt spid="325"/>
                                        </p:tgtEl>
                                        <p:attrNameLst>
                                          <p:attrName>style.visibility</p:attrName>
                                        </p:attrNameLst>
                                      </p:cBhvr>
                                      <p:to>
                                        <p:strVal val="visible"/>
                                      </p:to>
                                    </p:se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1">
                                  <p:stCondLst>
                                    <p:cond delay="0"/>
                                  </p:stCondLst>
                                  <p:childTnLst>
                                    <p:set>
                                      <p:cBhvr>
                                        <p:cTn id="399"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Initializations</a:t>
            </a:r>
            <a:endParaRPr b="0" lang="en-GB" sz="4400" spc="-1" strike="noStrike">
              <a:latin typeface="Arial"/>
            </a:endParaRPr>
          </a:p>
        </p:txBody>
      </p:sp>
      <p:sp>
        <p:nvSpPr>
          <p:cNvPr id="342"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variable that has not been given a value is said to be </a:t>
            </a:r>
            <a:r>
              <a:rPr b="0" lang="en-GB" sz="2800" spc="-1" strike="noStrike">
                <a:solidFill>
                  <a:srgbClr val="e46c0a"/>
                </a:solidFill>
                <a:latin typeface="Calibri Light"/>
                <a:ea typeface="Calibri Light"/>
              </a:rPr>
              <a:t>uninitialized</a:t>
            </a:r>
            <a:r>
              <a:rPr b="0" lang="en-GB" sz="2800" spc="-1" strike="noStrike">
                <a:solidFill>
                  <a:srgbClr val="000000"/>
                </a:solidFill>
                <a:latin typeface="Calibri Light"/>
                <a:ea typeface="Calibri Light"/>
              </a:rPr>
              <a:t>, and will simply contain some “</a:t>
            </a:r>
            <a:r>
              <a:rPr b="0" lang="en-GB" sz="2800" spc="-1" strike="noStrike">
                <a:solidFill>
                  <a:srgbClr val="31859c"/>
                </a:solidFill>
                <a:latin typeface="Calibri Light"/>
                <a:ea typeface="Calibri Light"/>
              </a:rPr>
              <a:t>garbage value</a:t>
            </a:r>
            <a:r>
              <a:rPr b="0" lang="en-GB" sz="2800" spc="-1" strike="noStrike">
                <a:solidFill>
                  <a:srgbClr val="000000"/>
                </a:solidFill>
                <a:latin typeface="Calibri Light"/>
                <a:ea typeface="Calibri Light"/>
              </a:rPr>
              <a:t>”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Using uninitialized variables in computations will give </a:t>
            </a:r>
            <a:r>
              <a:rPr b="0" lang="en-GB" sz="2800" spc="-1" strike="noStrike">
                <a:solidFill>
                  <a:srgbClr val="e46c0a"/>
                </a:solidFill>
                <a:latin typeface="Calibri Light"/>
                <a:ea typeface="Calibri Light"/>
              </a:rPr>
              <a:t>unexpected results</a:t>
            </a:r>
            <a:r>
              <a:rPr b="0" lang="en-GB" sz="2800" spc="-1" strike="noStrike">
                <a:solidFill>
                  <a:srgbClr val="000000"/>
                </a:solidFill>
                <a:latin typeface="Calibri Light"/>
                <a:ea typeface="Calibri Light"/>
              </a:rPr>
              <a:t>, and thus should be avoided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variable may be initialized in its declaration:</a:t>
            </a:r>
            <a:endParaRPr b="0" lang="en-GB" sz="2800" spc="-1" strike="noStrike">
              <a:latin typeface="Arial"/>
            </a:endParaRPr>
          </a:p>
        </p:txBody>
      </p:sp>
      <p:sp>
        <p:nvSpPr>
          <p:cNvPr id="34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6306AD6-0AD7-4124-97C0-32EEC70E7EA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44" name="CustomShape 4"/>
          <p:cNvSpPr/>
          <p:nvPr/>
        </p:nvSpPr>
        <p:spPr>
          <a:xfrm>
            <a:off x="472320" y="4382280"/>
            <a:ext cx="5900040" cy="13759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Menlo"/>
                <a:ea typeface="Menlo"/>
              </a:rPr>
              <a:t>  </a:t>
            </a:r>
            <a:r>
              <a:rPr b="0" lang="en-GB" sz="1800" spc="-1" strike="noStrike">
                <a:solidFill>
                  <a:srgbClr val="0070c0"/>
                </a:solidFill>
                <a:latin typeface="Menlo"/>
                <a:ea typeface="Menlo"/>
              </a:rPr>
              <a:t>int</a:t>
            </a:r>
            <a:r>
              <a:rPr b="0" lang="en-GB" sz="1800" spc="-1" strike="noStrike">
                <a:solidFill>
                  <a:srgbClr val="000000"/>
                </a:solidFill>
                <a:latin typeface="Menlo"/>
                <a:ea typeface="Menlo"/>
              </a:rPr>
              <a:t> age = </a:t>
            </a:r>
            <a:r>
              <a:rPr b="1" lang="en-GB" sz="1800" spc="-1" strike="noStrike">
                <a:solidFill>
                  <a:srgbClr val="e46c0a"/>
                </a:solidFill>
                <a:latin typeface="Menlo"/>
                <a:ea typeface="Menlo"/>
              </a:rPr>
              <a:t>5</a:t>
            </a:r>
            <a:r>
              <a:rPr b="0" lang="en-GB" sz="1800" spc="-1" strike="noStrike">
                <a:solidFill>
                  <a:srgbClr val="000000"/>
                </a:solidFill>
                <a:latin typeface="Menlo"/>
                <a:ea typeface="Menlo"/>
              </a:rPr>
              <a:t>, steps = age + </a:t>
            </a:r>
            <a:r>
              <a:rPr b="1" lang="en-GB" sz="1800" spc="-1" strike="noStrike">
                <a:solidFill>
                  <a:srgbClr val="e46c0a"/>
                </a:solidFill>
                <a:latin typeface="Menlo"/>
                <a:ea typeface="Menlo"/>
              </a:rPr>
              <a:t>10</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70c0"/>
                </a:solidFill>
                <a:latin typeface="Menlo"/>
                <a:ea typeface="Menlo"/>
              </a:rPr>
              <a:t>  </a:t>
            </a:r>
            <a:r>
              <a:rPr b="0" lang="en-GB" sz="1800" spc="-1" strike="noStrike">
                <a:solidFill>
                  <a:srgbClr val="0070c0"/>
                </a:solidFill>
                <a:latin typeface="Menlo"/>
                <a:ea typeface="Menlo"/>
              </a:rPr>
              <a:t>char</a:t>
            </a:r>
            <a:r>
              <a:rPr b="0" lang="en-GB" sz="1800" spc="-1" strike="noStrike">
                <a:solidFill>
                  <a:srgbClr val="1e28ea"/>
                </a:solidFill>
                <a:latin typeface="Menlo"/>
                <a:ea typeface="Menlo"/>
              </a:rPr>
              <a:t> </a:t>
            </a:r>
            <a:r>
              <a:rPr b="0" lang="en-GB" sz="1800" spc="-1" strike="noStrike">
                <a:solidFill>
                  <a:srgbClr val="000000"/>
                </a:solidFill>
                <a:latin typeface="Menlo"/>
                <a:ea typeface="Menlo"/>
              </a:rPr>
              <a:t>c = </a:t>
            </a:r>
            <a:r>
              <a:rPr b="1" lang="en-GB" sz="1800" spc="-1" strike="noStrike">
                <a:solidFill>
                  <a:srgbClr val="e46c0a"/>
                </a:solidFill>
                <a:latin typeface="Menlo"/>
                <a:ea typeface="Menlo"/>
              </a:rPr>
              <a:t>‘Y’</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70c0"/>
                </a:solidFill>
                <a:latin typeface="Menlo"/>
                <a:ea typeface="Menlo"/>
              </a:rPr>
              <a:t>  </a:t>
            </a:r>
            <a:r>
              <a:rPr b="0" lang="en-GB" sz="1800" spc="-1" strike="noStrike">
                <a:solidFill>
                  <a:srgbClr val="0070c0"/>
                </a:solidFill>
                <a:latin typeface="Menlo"/>
                <a:ea typeface="Menlo"/>
              </a:rPr>
              <a:t>bool</a:t>
            </a:r>
            <a:r>
              <a:rPr b="0" lang="en-GB" sz="1800" spc="-1" strike="noStrike">
                <a:solidFill>
                  <a:srgbClr val="1e28ea"/>
                </a:solidFill>
                <a:latin typeface="Menlo"/>
                <a:ea typeface="Menlo"/>
              </a:rPr>
              <a:t> </a:t>
            </a:r>
            <a:r>
              <a:rPr b="0" lang="en-GB" sz="1800" spc="-1" strike="noStrike">
                <a:solidFill>
                  <a:srgbClr val="000000"/>
                </a:solidFill>
                <a:latin typeface="Menlo"/>
                <a:ea typeface="Menlo"/>
              </a:rPr>
              <a:t>win = </a:t>
            </a:r>
            <a:r>
              <a:rPr b="1" lang="en-GB" sz="1800" spc="-1" strike="noStrike">
                <a:solidFill>
                  <a:srgbClr val="e46c0a"/>
                </a:solidFill>
                <a:latin typeface="Menlo"/>
                <a:ea typeface="Menlo"/>
              </a:rPr>
              <a:t>true</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70c0"/>
                </a:solidFill>
                <a:latin typeface="Menlo"/>
                <a:ea typeface="Menlo"/>
              </a:rPr>
              <a:t>double</a:t>
            </a:r>
            <a:r>
              <a:rPr b="0" lang="en-GB" sz="1800" spc="-1" strike="noStrike">
                <a:solidFill>
                  <a:srgbClr val="1e28ea"/>
                </a:solidFill>
                <a:latin typeface="Menlo"/>
                <a:ea typeface="Menlo"/>
              </a:rPr>
              <a:t> </a:t>
            </a:r>
            <a:r>
              <a:rPr b="0" lang="en-GB" sz="1800" spc="-1" strike="noStrike">
                <a:solidFill>
                  <a:srgbClr val="000000"/>
                </a:solidFill>
                <a:latin typeface="Menlo"/>
                <a:ea typeface="Menlo"/>
              </a:rPr>
              <a:t>height = </a:t>
            </a:r>
            <a:r>
              <a:rPr b="1" lang="en-GB" sz="1800" spc="-1" strike="noStrike">
                <a:solidFill>
                  <a:srgbClr val="e46c0a"/>
                </a:solidFill>
                <a:latin typeface="Menlo"/>
                <a:ea typeface="Menlo"/>
              </a:rPr>
              <a:t>120.5</a:t>
            </a:r>
            <a:r>
              <a:rPr b="0" lang="en-GB" sz="1800" spc="-1" strike="noStrike">
                <a:solidFill>
                  <a:srgbClr val="000000"/>
                </a:solidFill>
                <a:latin typeface="Menlo"/>
                <a:ea typeface="Menlo"/>
              </a:rPr>
              <a:t>, length = </a:t>
            </a:r>
            <a:r>
              <a:rPr b="1" lang="en-GB" sz="1800" spc="-1" strike="noStrike">
                <a:solidFill>
                  <a:srgbClr val="e46c0a"/>
                </a:solidFill>
                <a:latin typeface="Menlo"/>
                <a:ea typeface="Menlo"/>
              </a:rPr>
              <a:t>1.5e3</a:t>
            </a:r>
            <a:r>
              <a:rPr b="0" lang="en-GB" sz="1800" spc="-1" strike="noStrike">
                <a:solidFill>
                  <a:srgbClr val="000000"/>
                </a:solidFill>
                <a:latin typeface="Menlo"/>
                <a:ea typeface="Menlo"/>
              </a:rPr>
              <a:t>;</a:t>
            </a:r>
            <a:endParaRPr b="0" lang="en-GB" sz="1800" spc="-1" strike="noStrike">
              <a:latin typeface="Arial"/>
            </a:endParaRPr>
          </a:p>
        </p:txBody>
      </p:sp>
      <p:sp>
        <p:nvSpPr>
          <p:cNvPr id="345" name="CustomShape 5"/>
          <p:cNvSpPr/>
          <p:nvPr/>
        </p:nvSpPr>
        <p:spPr>
          <a:xfrm>
            <a:off x="6553080" y="4561200"/>
            <a:ext cx="2438280" cy="14608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A character constant is written as a character within </a:t>
            </a:r>
            <a:r>
              <a:rPr b="1" lang="en-GB" sz="1800" spc="-1" strike="noStrike">
                <a:solidFill>
                  <a:srgbClr val="ff0000"/>
                </a:solidFill>
                <a:latin typeface="Avenir Next Condensed"/>
                <a:ea typeface="Avenir Next Condensed"/>
              </a:rPr>
              <a:t>single quotes</a:t>
            </a:r>
            <a:r>
              <a:rPr b="0" lang="en-GB" sz="1800" spc="-1" strike="noStrike">
                <a:solidFill>
                  <a:srgbClr val="000000"/>
                </a:solidFill>
                <a:latin typeface="Avenir Next Condensed"/>
                <a:ea typeface="Avenir Next Condensed"/>
              </a:rPr>
              <a:t>.</a:t>
            </a:r>
            <a:endParaRPr b="0" lang="en-GB" sz="1800" spc="-1" strike="noStrike">
              <a:latin typeface="Arial"/>
            </a:endParaRPr>
          </a:p>
        </p:txBody>
      </p:sp>
      <p:sp>
        <p:nvSpPr>
          <p:cNvPr id="346" name="CustomShape 6"/>
          <p:cNvSpPr/>
          <p:nvPr/>
        </p:nvSpPr>
        <p:spPr>
          <a:xfrm rot="10800000">
            <a:off x="10407240" y="5105520"/>
            <a:ext cx="3853800" cy="82080"/>
          </a:xfrm>
          <a:prstGeom prst="curvedConnector3">
            <a:avLst>
              <a:gd name="adj1" fmla="val 50000"/>
            </a:avLst>
          </a:prstGeom>
          <a:noFill/>
          <a:ln w="38160">
            <a:solidFill>
              <a:srgbClr val="4a7ebb"/>
            </a:solidFill>
            <a:round/>
            <a:tailEnd len="med" type="triangle" w="lg"/>
          </a:ln>
        </p:spPr>
        <p:style>
          <a:lnRef idx="1">
            <a:schemeClr val="accent1"/>
          </a:lnRef>
          <a:fillRef idx="0">
            <a:schemeClr val="accent1"/>
          </a:fillRef>
          <a:effectRef idx="0">
            <a:schemeClr val="accent1"/>
          </a:effectRef>
          <a:fontRef idx="minor"/>
        </p:style>
      </p:sp>
      <p:sp>
        <p:nvSpPr>
          <p:cNvPr id="347" name="CustomShape 7"/>
          <p:cNvSpPr/>
          <p:nvPr/>
        </p:nvSpPr>
        <p:spPr>
          <a:xfrm>
            <a:off x="5882400" y="5819400"/>
            <a:ext cx="2818800" cy="146088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ff0000"/>
                </a:solidFill>
                <a:latin typeface="Avenir Next Condensed"/>
                <a:ea typeface="Avenir Next Condensed"/>
              </a:rPr>
              <a:t>Scientific notation </a:t>
            </a:r>
            <a:endParaRPr b="0" lang="en-GB" sz="1800" spc="-1" strike="noStrike">
              <a:latin typeface="Arial"/>
            </a:endParaRPr>
          </a:p>
          <a:p>
            <a:pPr>
              <a:lnSpc>
                <a:spcPct val="100000"/>
              </a:lnSpc>
            </a:pPr>
            <a:r>
              <a:rPr b="0" lang="en-GB" sz="1800" spc="-1" strike="noStrike">
                <a:solidFill>
                  <a:srgbClr val="000000"/>
                </a:solidFill>
                <a:latin typeface="Avenir Next Condensed"/>
                <a:ea typeface="Avenir Next Condensed"/>
              </a:rPr>
              <a:t>(floating point notation) </a:t>
            </a:r>
            <a:endParaRPr b="0" lang="en-GB" sz="1800" spc="-1" strike="noStrike">
              <a:latin typeface="Arial"/>
            </a:endParaRPr>
          </a:p>
          <a:p>
            <a:pPr>
              <a:lnSpc>
                <a:spcPct val="100000"/>
              </a:lnSpc>
            </a:pPr>
            <a:r>
              <a:rPr b="0" lang="en-GB" sz="1800" spc="-1" strike="noStrike">
                <a:solidFill>
                  <a:srgbClr val="e46c0a"/>
                </a:solidFill>
                <a:latin typeface="Avenir Next Condensed"/>
                <a:ea typeface="Avenir Next Condensed"/>
              </a:rPr>
              <a:t>1.5e3</a:t>
            </a:r>
            <a:r>
              <a:rPr b="0" lang="en-GB" sz="1800" spc="-1" strike="noStrike">
                <a:solidFill>
                  <a:srgbClr val="000000"/>
                </a:solidFill>
                <a:latin typeface="Avenir Next Condensed"/>
                <a:ea typeface="Avenir Next Condensed"/>
              </a:rPr>
              <a:t> =  </a:t>
            </a:r>
            <a:r>
              <a:rPr b="0" lang="en-GB" sz="1800" spc="-1" strike="noStrike">
                <a:solidFill>
                  <a:srgbClr val="e46c0a"/>
                </a:solidFill>
                <a:latin typeface="Avenir Next Condensed"/>
                <a:ea typeface="Avenir Next Condensed"/>
              </a:rPr>
              <a:t>1.5</a:t>
            </a:r>
            <a:r>
              <a:rPr b="0" lang="en-GB" sz="1800" spc="-1" strike="noStrike">
                <a:solidFill>
                  <a:srgbClr val="000000"/>
                </a:solidFill>
                <a:latin typeface="Avenir Next Condensed"/>
                <a:ea typeface="Avenir Next Condensed"/>
              </a:rPr>
              <a:t> * </a:t>
            </a:r>
            <a:r>
              <a:rPr b="0" lang="en-GB" sz="1800" spc="-1" strike="noStrike">
                <a:solidFill>
                  <a:srgbClr val="e46c0a"/>
                </a:solidFill>
                <a:latin typeface="Avenir Next Condensed"/>
                <a:ea typeface="Avenir Next Condensed"/>
              </a:rPr>
              <a:t>10</a:t>
            </a:r>
            <a:r>
              <a:rPr b="0" lang="en-GB" sz="1800" spc="-1" strike="noStrike" baseline="30000">
                <a:solidFill>
                  <a:srgbClr val="e46c0a"/>
                </a:solidFill>
                <a:latin typeface="Avenir Next Condensed"/>
                <a:ea typeface="Avenir Next Condensed"/>
              </a:rPr>
              <a:t>3</a:t>
            </a:r>
            <a:r>
              <a:rPr b="0" lang="en-GB" sz="1800" spc="-1" strike="noStrike">
                <a:solidFill>
                  <a:srgbClr val="000000"/>
                </a:solidFill>
                <a:latin typeface="Avenir Next Condensed"/>
                <a:ea typeface="Avenir Next Condensed"/>
              </a:rPr>
              <a:t> = </a:t>
            </a:r>
            <a:r>
              <a:rPr b="0" lang="en-GB" sz="1800" spc="-1" strike="noStrike">
                <a:solidFill>
                  <a:srgbClr val="e46c0a"/>
                </a:solidFill>
                <a:latin typeface="Avenir Next Condensed"/>
                <a:ea typeface="Avenir Next Condensed"/>
              </a:rPr>
              <a:t>1500</a:t>
            </a:r>
            <a:endParaRPr b="0" lang="en-GB" sz="1800" spc="-1" strike="noStrike">
              <a:latin typeface="Arial"/>
            </a:endParaRPr>
          </a:p>
        </p:txBody>
      </p:sp>
      <p:sp>
        <p:nvSpPr>
          <p:cNvPr id="348" name="CustomShape 8"/>
          <p:cNvSpPr/>
          <p:nvPr/>
        </p:nvSpPr>
        <p:spPr>
          <a:xfrm rot="10800000">
            <a:off x="6356160" y="6953040"/>
            <a:ext cx="473400" cy="671400"/>
          </a:xfrm>
          <a:prstGeom prst="curvedConnector2">
            <a:avLst/>
          </a:prstGeom>
          <a:noFill/>
          <a:ln w="38160">
            <a:solidFill>
              <a:srgbClr val="4a7ebb"/>
            </a:solidFill>
            <a:round/>
            <a:tailEnd len="med" type="triangle" w="lg"/>
          </a:ln>
        </p:spPr>
        <p:style>
          <a:lnRef idx="1">
            <a:schemeClr val="accent1"/>
          </a:lnRef>
          <a:fillRef idx="0">
            <a:schemeClr val="accent1"/>
          </a:fillRef>
          <a:effectRef idx="0">
            <a:schemeClr val="accent1"/>
          </a:effectRef>
          <a:fontRef idx="minor"/>
        </p:style>
      </p:sp>
    </p:spTree>
  </p:cSld>
  <p:timing>
    <p:tnLst>
      <p:par>
        <p:cTn id="400" dur="indefinite" restart="never" nodeType="tmRoot">
          <p:childTnLst>
            <p:seq>
              <p:cTn id="401" dur="indefinite" nodeType="mainSeq">
                <p:childTnLst>
                  <p:par>
                    <p:cTn id="402" fill="hold">
                      <p:stCondLst>
                        <p:cond delay="indefinite"/>
                      </p:stCondLst>
                      <p:childTnLst>
                        <p:par>
                          <p:cTn id="403" fill="hold">
                            <p:stCondLst>
                              <p:cond delay="0"/>
                            </p:stCondLst>
                            <p:childTnLst>
                              <p:par>
                                <p:cTn id="404" nodeType="clickEffect" fill="hold" presetClass="entr" presetID="1">
                                  <p:stCondLst>
                                    <p:cond delay="0"/>
                                  </p:stCondLst>
                                  <p:childTnLst>
                                    <p:set>
                                      <p:cBhvr>
                                        <p:cTn id="405" dur="1" fill="hold">
                                          <p:stCondLst>
                                            <p:cond delay="0"/>
                                          </p:stCondLst>
                                        </p:cTn>
                                        <p:tgtEl>
                                          <p:spTgt spid="342">
                                            <p:txEl>
                                              <p:pRg st="0" end="0"/>
                                            </p:txEl>
                                          </p:spTgt>
                                        </p:tgtEl>
                                        <p:attrNameLst>
                                          <p:attrName>style.visibility</p:attrName>
                                        </p:attrNameLst>
                                      </p:cBhvr>
                                      <p:to>
                                        <p:strVal val="visible"/>
                                      </p:to>
                                    </p:set>
                                  </p:childTnLst>
                                </p:cTn>
                              </p:par>
                            </p:childTnLst>
                          </p:cTn>
                        </p:par>
                      </p:childTnLst>
                    </p:cTn>
                  </p:par>
                  <p:par>
                    <p:cTn id="406" fill="hold">
                      <p:stCondLst>
                        <p:cond delay="indefinite"/>
                      </p:stCondLst>
                      <p:childTnLst>
                        <p:par>
                          <p:cTn id="407" fill="hold">
                            <p:stCondLst>
                              <p:cond delay="0"/>
                            </p:stCondLst>
                            <p:childTnLst>
                              <p:par>
                                <p:cTn id="408" nodeType="clickEffect" fill="hold" presetClass="entr" presetID="1">
                                  <p:stCondLst>
                                    <p:cond delay="0"/>
                                  </p:stCondLst>
                                  <p:childTnLst>
                                    <p:set>
                                      <p:cBhvr>
                                        <p:cTn id="409" dur="1" fill="hold">
                                          <p:stCondLst>
                                            <p:cond delay="0"/>
                                          </p:stCondLst>
                                        </p:cTn>
                                        <p:tgtEl>
                                          <p:spTgt spid="342">
                                            <p:txEl>
                                              <p:pRg st="1" end="1"/>
                                            </p:txEl>
                                          </p:spTgt>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nodeType="clickEffect" fill="hold" presetClass="entr" presetID="1">
                                  <p:stCondLst>
                                    <p:cond delay="0"/>
                                  </p:stCondLst>
                                  <p:childTnLst>
                                    <p:set>
                                      <p:cBhvr>
                                        <p:cTn id="413" dur="1" fill="hold">
                                          <p:stCondLst>
                                            <p:cond delay="0"/>
                                          </p:stCondLst>
                                        </p:cTn>
                                        <p:tgtEl>
                                          <p:spTgt spid="342">
                                            <p:txEl>
                                              <p:pRg st="2" end="2"/>
                                            </p:txEl>
                                          </p:spTgt>
                                        </p:tgtEl>
                                        <p:attrNameLst>
                                          <p:attrName>style.visibility</p:attrName>
                                        </p:attrNameLst>
                                      </p:cBhvr>
                                      <p:to>
                                        <p:strVal val="visible"/>
                                      </p:to>
                                    </p:set>
                                  </p:childTnLst>
                                </p:cTn>
                              </p:par>
                            </p:childTnLst>
                          </p:cTn>
                        </p:par>
                      </p:childTnLst>
                    </p:cTn>
                  </p:par>
                  <p:par>
                    <p:cTn id="414" fill="hold">
                      <p:stCondLst>
                        <p:cond delay="indefinite"/>
                      </p:stCondLst>
                      <p:childTnLst>
                        <p:par>
                          <p:cTn id="415" fill="hold">
                            <p:stCondLst>
                              <p:cond delay="0"/>
                            </p:stCondLst>
                            <p:childTnLst>
                              <p:par>
                                <p:cTn id="416" nodeType="clickEffect" fill="hold" presetClass="entr" presetID="1">
                                  <p:stCondLst>
                                    <p:cond delay="0"/>
                                  </p:stCondLst>
                                  <p:childTnLst>
                                    <p:set>
                                      <p:cBhvr>
                                        <p:cTn id="417" dur="1" fill="hold">
                                          <p:stCondLst>
                                            <p:cond delay="0"/>
                                          </p:stCondLst>
                                        </p:cTn>
                                        <p:tgtEl>
                                          <p:spTgt spid="344"/>
                                        </p:tgtEl>
                                        <p:attrNameLst>
                                          <p:attrName>style.visibility</p:attrName>
                                        </p:attrNameLst>
                                      </p:cBhvr>
                                      <p:to>
                                        <p:strVal val="visible"/>
                                      </p:to>
                                    </p:set>
                                  </p:childTnLst>
                                </p:cTn>
                              </p:par>
                              <p:par>
                                <p:cTn id="418" nodeType="withEffect" fill="hold" presetClass="entr" presetID="1">
                                  <p:stCondLst>
                                    <p:cond delay="0"/>
                                  </p:stCondLst>
                                  <p:childTnLst>
                                    <p:set>
                                      <p:cBhvr>
                                        <p:cTn id="419" dur="1" fill="hold">
                                          <p:stCondLst>
                                            <p:cond delay="0"/>
                                          </p:stCondLst>
                                        </p:cTn>
                                        <p:tgtEl>
                                          <p:spTgt spid="344">
                                            <p:txEl>
                                              <p:pRg st="0" end="0"/>
                                            </p:txEl>
                                          </p:spTgt>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nodeType="clickEffect" fill="hold" presetClass="entr" presetID="1">
                                  <p:stCondLst>
                                    <p:cond delay="0"/>
                                  </p:stCondLst>
                                  <p:childTnLst>
                                    <p:set>
                                      <p:cBhvr>
                                        <p:cTn id="423" dur="1" fill="hold">
                                          <p:stCondLst>
                                            <p:cond delay="0"/>
                                          </p:stCondLst>
                                        </p:cTn>
                                        <p:tgtEl>
                                          <p:spTgt spid="344">
                                            <p:txEl>
                                              <p:pRg st="1" end="1"/>
                                            </p:txEl>
                                          </p:spTgt>
                                        </p:tgtEl>
                                        <p:attrNameLst>
                                          <p:attrName>style.visibility</p:attrName>
                                        </p:attrNameLst>
                                      </p:cBhvr>
                                      <p:to>
                                        <p:strVal val="visible"/>
                                      </p:to>
                                    </p:set>
                                  </p:childTnLst>
                                </p:cTn>
                              </p:par>
                            </p:childTnLst>
                          </p:cTn>
                        </p:par>
                      </p:childTnLst>
                    </p:cTn>
                  </p:par>
                  <p:par>
                    <p:cTn id="424" fill="hold">
                      <p:stCondLst>
                        <p:cond delay="indefinite"/>
                      </p:stCondLst>
                      <p:childTnLst>
                        <p:par>
                          <p:cTn id="425" fill="hold">
                            <p:stCondLst>
                              <p:cond delay="0"/>
                            </p:stCondLst>
                            <p:childTnLst>
                              <p:par>
                                <p:cTn id="426" nodeType="clickEffect" fill="hold" presetClass="entr" presetID="1">
                                  <p:stCondLst>
                                    <p:cond delay="0"/>
                                  </p:stCondLst>
                                  <p:childTnLst>
                                    <p:set>
                                      <p:cBhvr>
                                        <p:cTn id="427" dur="1" fill="hold">
                                          <p:stCondLst>
                                            <p:cond delay="0"/>
                                          </p:stCondLst>
                                        </p:cTn>
                                        <p:tgtEl>
                                          <p:spTgt spid="345"/>
                                        </p:tgtEl>
                                        <p:attrNameLst>
                                          <p:attrName>style.visibility</p:attrName>
                                        </p:attrNameLst>
                                      </p:cBhvr>
                                      <p:to>
                                        <p:strVal val="visible"/>
                                      </p:to>
                                    </p:set>
                                  </p:childTnLst>
                                </p:cTn>
                              </p:par>
                              <p:par>
                                <p:cTn id="428" nodeType="withEffect" fill="hold" presetClass="entr" presetID="1">
                                  <p:stCondLst>
                                    <p:cond delay="0"/>
                                  </p:stCondLst>
                                  <p:childTnLst>
                                    <p:set>
                                      <p:cBhvr>
                                        <p:cTn id="429" dur="1" fill="hold">
                                          <p:stCondLst>
                                            <p:cond delay="0"/>
                                          </p:stCondLst>
                                        </p:cTn>
                                        <p:tgtEl>
                                          <p:spTgt spid="346"/>
                                        </p:tgtEl>
                                        <p:attrNameLst>
                                          <p:attrName>style.visibility</p:attrName>
                                        </p:attrNameLst>
                                      </p:cBhvr>
                                      <p:to>
                                        <p:strVal val="visible"/>
                                      </p:to>
                                    </p:set>
                                  </p:childTnLst>
                                </p:cTn>
                              </p:par>
                            </p:childTnLst>
                          </p:cTn>
                        </p:par>
                      </p:childTnLst>
                    </p:cTn>
                  </p:par>
                  <p:par>
                    <p:cTn id="430" fill="hold">
                      <p:stCondLst>
                        <p:cond delay="indefinite"/>
                      </p:stCondLst>
                      <p:childTnLst>
                        <p:par>
                          <p:cTn id="431" fill="hold">
                            <p:stCondLst>
                              <p:cond delay="0"/>
                            </p:stCondLst>
                            <p:childTnLst>
                              <p:par>
                                <p:cTn id="432" nodeType="clickEffect" fill="hold" presetClass="entr" presetID="1">
                                  <p:stCondLst>
                                    <p:cond delay="0"/>
                                  </p:stCondLst>
                                  <p:childTnLst>
                                    <p:set>
                                      <p:cBhvr>
                                        <p:cTn id="433" dur="1" fill="hold">
                                          <p:stCondLst>
                                            <p:cond delay="0"/>
                                          </p:stCondLst>
                                        </p:cTn>
                                        <p:tgtEl>
                                          <p:spTgt spid="344">
                                            <p:txEl>
                                              <p:pRg st="2" end="2"/>
                                            </p:txEl>
                                          </p:spTgt>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nodeType="clickEffect" fill="hold" presetClass="entr" presetID="1">
                                  <p:stCondLst>
                                    <p:cond delay="0"/>
                                  </p:stCondLst>
                                  <p:childTnLst>
                                    <p:set>
                                      <p:cBhvr>
                                        <p:cTn id="437" dur="1" fill="hold">
                                          <p:stCondLst>
                                            <p:cond delay="0"/>
                                          </p:stCondLst>
                                        </p:cTn>
                                        <p:tgtEl>
                                          <p:spTgt spid="344">
                                            <p:txEl>
                                              <p:pRg st="3" end="3"/>
                                            </p:txEl>
                                          </p:spTgt>
                                        </p:tgtEl>
                                        <p:attrNameLst>
                                          <p:attrName>style.visibility</p:attrName>
                                        </p:attrNameLst>
                                      </p:cBhvr>
                                      <p:to>
                                        <p:strVal val="visible"/>
                                      </p:to>
                                    </p:set>
                                  </p:childTnLst>
                                </p:cTn>
                              </p:par>
                            </p:childTnLst>
                          </p:cTn>
                        </p:par>
                      </p:childTnLst>
                    </p:cTn>
                  </p:par>
                  <p:par>
                    <p:cTn id="438" fill="hold">
                      <p:stCondLst>
                        <p:cond delay="indefinite"/>
                      </p:stCondLst>
                      <p:childTnLst>
                        <p:par>
                          <p:cTn id="439" fill="hold">
                            <p:stCondLst>
                              <p:cond delay="0"/>
                            </p:stCondLst>
                            <p:childTnLst>
                              <p:par>
                                <p:cTn id="440" nodeType="clickEffect" fill="hold" presetClass="entr" presetID="1">
                                  <p:stCondLst>
                                    <p:cond delay="0"/>
                                  </p:stCondLst>
                                  <p:childTnLst>
                                    <p:set>
                                      <p:cBhvr>
                                        <p:cTn id="441" dur="1" fill="hold">
                                          <p:stCondLst>
                                            <p:cond delay="0"/>
                                          </p:stCondLst>
                                        </p:cTn>
                                        <p:tgtEl>
                                          <p:spTgt spid="348"/>
                                        </p:tgtEl>
                                        <p:attrNameLst>
                                          <p:attrName>style.visibility</p:attrName>
                                        </p:attrNameLst>
                                      </p:cBhvr>
                                      <p:to>
                                        <p:strVal val="visible"/>
                                      </p:to>
                                    </p:set>
                                  </p:childTnLst>
                                </p:cTn>
                              </p:par>
                              <p:par>
                                <p:cTn id="442" nodeType="withEffect" fill="hold" presetClass="entr" presetID="1">
                                  <p:stCondLst>
                                    <p:cond delay="0"/>
                                  </p:stCondLst>
                                  <p:childTnLst>
                                    <p:set>
                                      <p:cBhvr>
                                        <p:cTn id="443"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000" spc="-1" strike="noStrike">
                <a:solidFill>
                  <a:srgbClr val="000000"/>
                </a:solidFill>
                <a:latin typeface="Avenir Next"/>
                <a:ea typeface="Avenir Next"/>
              </a:rPr>
              <a:t>How to Use this Guidance Notes</a:t>
            </a:r>
            <a:endParaRPr b="0" lang="en-GB" sz="4000" spc="-1" strike="noStrike">
              <a:latin typeface="Arial"/>
            </a:endParaRPr>
          </a:p>
        </p:txBody>
      </p:sp>
      <p:sp>
        <p:nvSpPr>
          <p:cNvPr id="12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10000"/>
              </a:lnSpc>
              <a:spcBef>
                <a:spcPts val="901"/>
              </a:spcBef>
              <a:buClr>
                <a:srgbClr val="000000"/>
              </a:buClr>
              <a:buFont typeface="Arial"/>
              <a:buChar char="•"/>
            </a:pPr>
            <a:r>
              <a:rPr b="0" lang="en-GB" sz="2800" spc="-1" strike="noStrike">
                <a:solidFill>
                  <a:srgbClr val="000000"/>
                </a:solidFill>
                <a:latin typeface="Calibri Light"/>
                <a:ea typeface="Calibri Light"/>
              </a:rPr>
              <a:t>This guidance notes aim to lead you through the learning of the C/C++ materials.  It also defines the scope of this course, i.e., what we expect that you should know for the purpose of this course.  (but should not limit what you should know about C/C++ programming.)</a:t>
            </a:r>
            <a:endParaRPr b="0" lang="en-GB" sz="2800" spc="-1" strike="noStrike">
              <a:latin typeface="Arial"/>
            </a:endParaRPr>
          </a:p>
          <a:p>
            <a:pPr marL="343080" indent="-342360">
              <a:lnSpc>
                <a:spcPct val="110000"/>
              </a:lnSpc>
              <a:spcBef>
                <a:spcPts val="901"/>
              </a:spcBef>
              <a:buClr>
                <a:srgbClr val="000000"/>
              </a:buClr>
              <a:buFont typeface="Arial"/>
              <a:buChar char="•"/>
            </a:pPr>
            <a:r>
              <a:rPr b="0" lang="en-GB" sz="2800" spc="-1" strike="noStrike">
                <a:solidFill>
                  <a:srgbClr val="e46c0a"/>
                </a:solidFill>
                <a:latin typeface="Calibri Light"/>
                <a:ea typeface="Calibri Light"/>
              </a:rPr>
              <a:t>Use “Presentation Mode” in PowerPoint to go through the slides</a:t>
            </a:r>
            <a:r>
              <a:rPr b="0" lang="en-GB" sz="2800" spc="-1" strike="noStrike">
                <a:solidFill>
                  <a:srgbClr val="000000"/>
                </a:solidFill>
                <a:latin typeface="Calibri Light"/>
                <a:ea typeface="Calibri Light"/>
              </a:rPr>
              <a:t> since animations are incorporated which may enhance the flow of reading</a:t>
            </a:r>
            <a:endParaRPr b="0" lang="en-GB" sz="2800" spc="-1" strike="noStrike">
              <a:latin typeface="Arial"/>
            </a:endParaRPr>
          </a:p>
          <a:p>
            <a:pPr marL="343080" indent="-342360">
              <a:lnSpc>
                <a:spcPct val="110000"/>
              </a:lnSpc>
              <a:spcBef>
                <a:spcPts val="901"/>
              </a:spcBef>
              <a:buClr>
                <a:srgbClr val="000000"/>
              </a:buClr>
              <a:buFont typeface="Arial"/>
              <a:buChar char="•"/>
            </a:pPr>
            <a:r>
              <a:rPr b="0" lang="en-GB" sz="2800" spc="-1" strike="noStrike">
                <a:solidFill>
                  <a:srgbClr val="000000"/>
                </a:solidFill>
                <a:latin typeface="Calibri Light"/>
                <a:ea typeface="Calibri Light"/>
              </a:rPr>
              <a:t>Pages marked with “</a:t>
            </a:r>
            <a:r>
              <a:rPr b="0" lang="en-GB" sz="2800" spc="-1" strike="noStrike">
                <a:solidFill>
                  <a:srgbClr val="31859c"/>
                </a:solidFill>
                <a:latin typeface="Calibri Light"/>
                <a:ea typeface="Calibri Light"/>
              </a:rPr>
              <a:t>Reference Only</a:t>
            </a:r>
            <a:r>
              <a:rPr b="0" lang="en-GB" sz="2800" spc="-1" strike="noStrike">
                <a:solidFill>
                  <a:srgbClr val="000000"/>
                </a:solidFill>
                <a:latin typeface="Calibri Light"/>
                <a:ea typeface="Calibri Light"/>
              </a:rPr>
              <a:t>” means that they are not in the scope of assessment for this course.</a:t>
            </a:r>
            <a:endParaRPr b="0" lang="en-GB" sz="2800" spc="-1" strike="noStrike">
              <a:latin typeface="Arial"/>
            </a:endParaRPr>
          </a:p>
          <a:p>
            <a:pPr>
              <a:lnSpc>
                <a:spcPct val="110000"/>
              </a:lnSpc>
              <a:spcBef>
                <a:spcPts val="901"/>
              </a:spcBef>
            </a:pPr>
            <a:endParaRPr b="0" lang="en-GB" sz="2800" spc="-1" strike="noStrike">
              <a:latin typeface="Arial"/>
            </a:endParaRPr>
          </a:p>
        </p:txBody>
      </p:sp>
      <p:sp>
        <p:nvSpPr>
          <p:cNvPr id="13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F1A45E6-5A61-454E-A5D8-6703F473C16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Strings – the Very Basics</a:t>
            </a:r>
            <a:endParaRPr b="0" lang="en-GB" sz="4400" spc="-1" strike="noStrike">
              <a:latin typeface="Arial"/>
            </a:endParaRPr>
          </a:p>
        </p:txBody>
      </p:sp>
      <p:sp>
        <p:nvSpPr>
          <p:cNvPr id="35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Very often we need to work on textual information and this can be done in C++ using </a:t>
            </a:r>
            <a:r>
              <a:rPr b="0" lang="en-GB" sz="2800" spc="-1" strike="noStrike">
                <a:solidFill>
                  <a:srgbClr val="e46c0a"/>
                </a:solidFill>
                <a:latin typeface="Calibri Light"/>
                <a:ea typeface="Calibri Light"/>
              </a:rPr>
              <a:t>strings</a:t>
            </a:r>
            <a:r>
              <a:rPr b="0" lang="en-GB" sz="2800" spc="-1" strike="noStrike">
                <a:solidFill>
                  <a:srgbClr val="000000"/>
                </a:solidFill>
                <a:latin typeface="Calibri Light"/>
                <a:ea typeface="Calibri Light"/>
              </a:rPr>
              <a:t>  (C has a different handling of strings and we will discuss that later)</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string variable is just a variable containing a sequence of characters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Strings are not the one of the fundamental C++ data types but are so frequently needed that they are defined as a class within the standard library.</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Include the &lt;string&gt;  header when using strings in your program.</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35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FE5504D-96CF-4731-BAE2-A3E036F1744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52" name="CustomShape 4"/>
          <p:cNvSpPr/>
          <p:nvPr/>
        </p:nvSpPr>
        <p:spPr>
          <a:xfrm>
            <a:off x="893880" y="5985720"/>
            <a:ext cx="6339960" cy="81936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alibri Light"/>
                <a:ea typeface="DejaVu Sans"/>
              </a:rPr>
              <a:t>Sometimes you got no compilation error even if you don’t include the &lt;string&gt; header; it’s because it might be included in some standard libraries already, however, this depends on the implementation of the standard libraries and so it’s always a good practice to include it when using strings. </a:t>
            </a:r>
            <a:endParaRPr b="0" lang="en-GB" sz="1200" spc="-1" strike="noStrike">
              <a:latin typeface="Arial"/>
            </a:endParaRPr>
          </a:p>
        </p:txBody>
      </p:sp>
    </p:spTree>
  </p:cSld>
  <p:timing>
    <p:tnLst>
      <p:par>
        <p:cTn id="444" dur="indefinite" restart="never" nodeType="tmRoot">
          <p:childTnLst>
            <p:seq>
              <p:cTn id="445"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Strings – the Very Basics</a:t>
            </a:r>
            <a:endParaRPr b="0" lang="en-GB" sz="4400" spc="-1" strike="noStrike">
              <a:latin typeface="Arial"/>
            </a:endParaRPr>
          </a:p>
        </p:txBody>
      </p:sp>
      <p:sp>
        <p:nvSpPr>
          <p:cNvPr id="354"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630E4D6-7F8D-43A0-A883-457175EB338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55" name="CustomShape 3"/>
          <p:cNvSpPr/>
          <p:nvPr/>
        </p:nvSpPr>
        <p:spPr>
          <a:xfrm>
            <a:off x="800640" y="1600200"/>
            <a:ext cx="7257960" cy="32040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ff6699"/>
                </a:solidFill>
                <a:latin typeface="Menlo"/>
                <a:ea typeface="Menlo"/>
              </a:rPr>
              <a:t>#include </a:t>
            </a:r>
            <a:r>
              <a:rPr b="0" lang="en-GB" sz="1800" spc="-1" strike="noStrike">
                <a:solidFill>
                  <a:srgbClr val="77933c"/>
                </a:solidFill>
                <a:latin typeface="Menlo"/>
                <a:ea typeface="Menlo"/>
              </a:rPr>
              <a:t>&lt;iostream&gt;</a:t>
            </a:r>
            <a:endParaRPr b="0" lang="en-GB" sz="1800" spc="-1" strike="noStrike">
              <a:latin typeface="Arial"/>
            </a:endParaRPr>
          </a:p>
          <a:p>
            <a:pPr>
              <a:lnSpc>
                <a:spcPct val="100000"/>
              </a:lnSpc>
            </a:pPr>
            <a:r>
              <a:rPr b="0" lang="en-GB" sz="1800" spc="-1" strike="noStrike">
                <a:solidFill>
                  <a:srgbClr val="ff6699"/>
                </a:solidFill>
                <a:latin typeface="Menlo"/>
                <a:ea typeface="Menlo"/>
              </a:rPr>
              <a:t>#include </a:t>
            </a:r>
            <a:r>
              <a:rPr b="0" lang="en-GB" sz="1800" spc="-1" strike="noStrike">
                <a:solidFill>
                  <a:srgbClr val="77933c"/>
                </a:solidFill>
                <a:latin typeface="Menlo"/>
                <a:ea typeface="Menlo"/>
              </a:rPr>
              <a:t>&lt;string&gt;</a:t>
            </a:r>
            <a:endParaRPr b="0" lang="en-GB" sz="1800" spc="-1" strike="noStrike">
              <a:latin typeface="Arial"/>
            </a:endParaRPr>
          </a:p>
          <a:p>
            <a:pPr>
              <a:lnSpc>
                <a:spcPct val="100000"/>
              </a:lnSpc>
            </a:pPr>
            <a:r>
              <a:rPr b="0" lang="en-GB" sz="1800" spc="-1" strike="noStrike">
                <a:solidFill>
                  <a:srgbClr val="ff6699"/>
                </a:solidFill>
                <a:latin typeface="Menlo"/>
                <a:ea typeface="Menlo"/>
              </a:rPr>
              <a:t>using namespace </a:t>
            </a:r>
            <a:r>
              <a:rPr b="0" lang="en-GB" sz="1800" spc="-1" strike="noStrike">
                <a:solidFill>
                  <a:srgbClr val="f79646"/>
                </a:solidFill>
                <a:latin typeface="Menlo"/>
                <a:ea typeface="Menlo"/>
              </a:rPr>
              <a:t>std</a:t>
            </a:r>
            <a:r>
              <a:rPr b="0" lang="en-GB" sz="1800" spc="-1" strike="noStrike">
                <a:solidFill>
                  <a:srgbClr val="000000"/>
                </a:solidFill>
                <a:latin typeface="Menlo"/>
                <a:ea typeface="Menlo"/>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ff6699"/>
                </a:solidFill>
                <a:latin typeface="Menlo"/>
                <a:ea typeface="Menlo"/>
              </a:rPr>
              <a:t>int</a:t>
            </a:r>
            <a:r>
              <a:rPr b="0" lang="en-GB" sz="1800" spc="-1" strike="noStrike">
                <a:solidFill>
                  <a:srgbClr val="000000"/>
                </a:solidFill>
                <a:latin typeface="Menlo"/>
                <a:ea typeface="Menlo"/>
              </a:rPr>
              <a:t> </a:t>
            </a:r>
            <a:r>
              <a:rPr b="0" lang="en-GB" sz="1800" spc="-1" strike="noStrike">
                <a:solidFill>
                  <a:srgbClr val="4f81bd"/>
                </a:solidFill>
                <a:latin typeface="Menlo"/>
                <a:ea typeface="Menlo"/>
              </a:rPr>
              <a:t>main</a:t>
            </a:r>
            <a:r>
              <a:rPr b="1" lang="en-GB" sz="1800" spc="-1" strike="noStrike">
                <a:solidFill>
                  <a:srgbClr val="10243e"/>
                </a:solidFill>
                <a:latin typeface="Menlo"/>
                <a:ea typeface="Menlo"/>
              </a:rPr>
              <a:t>() {</a:t>
            </a:r>
            <a:endParaRPr b="0" lang="en-GB" sz="1800" spc="-1" strike="noStrike">
              <a:latin typeface="Arial"/>
            </a:endParaRPr>
          </a:p>
          <a:p>
            <a:pPr>
              <a:lnSpc>
                <a:spcPct val="100000"/>
              </a:lnSpc>
            </a:pPr>
            <a:r>
              <a:rPr b="1" lang="en-GB" sz="1800" spc="-1" strike="noStrike">
                <a:solidFill>
                  <a:srgbClr val="10243e"/>
                </a:solidFill>
                <a:latin typeface="Menlo"/>
                <a:ea typeface="Menlo"/>
              </a:rPr>
              <a:t>  </a:t>
            </a:r>
            <a:r>
              <a:rPr b="0" lang="en-GB" sz="1800" spc="-1" strike="noStrike">
                <a:solidFill>
                  <a:srgbClr val="10243e"/>
                </a:solidFill>
                <a:latin typeface="Menlo"/>
                <a:ea typeface="Menlo"/>
              </a:rPr>
              <a:t>string greeting </a:t>
            </a:r>
            <a:r>
              <a:rPr b="0" lang="en-GB" sz="1800" spc="-1" strike="noStrike">
                <a:solidFill>
                  <a:srgbClr val="ff6699"/>
                </a:solidFill>
                <a:latin typeface="Menlo"/>
                <a:ea typeface="Menlo"/>
              </a:rPr>
              <a:t>=</a:t>
            </a:r>
            <a:r>
              <a:rPr b="0" lang="en-GB" sz="1800" spc="-1" strike="noStrike">
                <a:solidFill>
                  <a:srgbClr val="10243e"/>
                </a:solidFill>
                <a:latin typeface="Menlo"/>
                <a:ea typeface="Menlo"/>
              </a:rPr>
              <a:t> </a:t>
            </a:r>
            <a:r>
              <a:rPr b="0" lang="en-GB" sz="1800" spc="-1" strike="noStrike">
                <a:solidFill>
                  <a:srgbClr val="77933c"/>
                </a:solidFill>
                <a:latin typeface="Menlo"/>
                <a:ea typeface="Menlo"/>
              </a:rPr>
              <a:t>“Hi”</a:t>
            </a:r>
            <a:r>
              <a:rPr b="0" lang="en-GB" sz="1800" spc="-1" strike="noStrike">
                <a:solidFill>
                  <a:srgbClr val="10243e"/>
                </a:solidFill>
                <a:latin typeface="Menlo"/>
                <a:ea typeface="Menlo"/>
              </a:rPr>
              <a:t>,  name </a:t>
            </a:r>
            <a:r>
              <a:rPr b="0" lang="en-GB" sz="1800" spc="-1" strike="noStrike">
                <a:solidFill>
                  <a:srgbClr val="ff6699"/>
                </a:solidFill>
                <a:latin typeface="Menlo"/>
                <a:ea typeface="Menlo"/>
              </a:rPr>
              <a:t>=</a:t>
            </a:r>
            <a:r>
              <a:rPr b="0" lang="en-GB" sz="1800" spc="-1" strike="noStrike">
                <a:solidFill>
                  <a:srgbClr val="10243e"/>
                </a:solidFill>
                <a:latin typeface="Menlo"/>
                <a:ea typeface="Menlo"/>
              </a:rPr>
              <a:t> </a:t>
            </a:r>
            <a:r>
              <a:rPr b="0" lang="en-GB" sz="1800" spc="-1" strike="noStrike">
                <a:solidFill>
                  <a:srgbClr val="77933c"/>
                </a:solidFill>
                <a:latin typeface="Menlo"/>
                <a:ea typeface="Menlo"/>
              </a:rPr>
              <a:t>“ENGG1340”</a:t>
            </a:r>
            <a:r>
              <a:rPr b="0" lang="en-GB" sz="1800" spc="-1" strike="noStrike">
                <a:solidFill>
                  <a:srgbClr val="10243e"/>
                </a:solidFill>
                <a:latin typeface="Menlo"/>
                <a:ea typeface="Menlo"/>
              </a:rPr>
              <a:t>;</a:t>
            </a:r>
            <a:endParaRPr b="0" lang="en-GB" sz="1800" spc="-1" strike="noStrike">
              <a:latin typeface="Arial"/>
            </a:endParaRPr>
          </a:p>
          <a:p>
            <a:pPr>
              <a:lnSpc>
                <a:spcPct val="100000"/>
              </a:lnSpc>
            </a:pPr>
            <a:r>
              <a:rPr b="0" lang="en-GB" sz="1800" spc="-1" strike="noStrike">
                <a:solidFill>
                  <a:srgbClr val="10243e"/>
                </a:solidFill>
                <a:latin typeface="Menlo"/>
                <a:ea typeface="Menlo"/>
              </a:rPr>
              <a:t>  </a:t>
            </a:r>
            <a:r>
              <a:rPr b="0" lang="en-GB" sz="1800" spc="-1" strike="noStrike">
                <a:solidFill>
                  <a:srgbClr val="10243e"/>
                </a:solidFill>
                <a:latin typeface="Menlo"/>
                <a:ea typeface="Menlo"/>
              </a:rPr>
              <a:t>cout </a:t>
            </a:r>
            <a:r>
              <a:rPr b="0" lang="en-GB" sz="1800" spc="-1" strike="noStrike">
                <a:solidFill>
                  <a:srgbClr val="ff6699"/>
                </a:solidFill>
                <a:latin typeface="Menlo"/>
                <a:ea typeface="Menlo"/>
              </a:rPr>
              <a:t>&lt;&lt;</a:t>
            </a:r>
            <a:r>
              <a:rPr b="0" lang="en-GB" sz="1800" spc="-1" strike="noStrike">
                <a:solidFill>
                  <a:srgbClr val="10243e"/>
                </a:solidFill>
                <a:latin typeface="Menlo"/>
                <a:ea typeface="Menlo"/>
              </a:rPr>
              <a:t> greeting</a:t>
            </a:r>
            <a:r>
              <a:rPr b="0" lang="en-GB" sz="1800" spc="-1" strike="noStrike">
                <a:solidFill>
                  <a:srgbClr val="77933c"/>
                </a:solidFill>
                <a:latin typeface="Menlo"/>
                <a:ea typeface="Menlo"/>
              </a:rPr>
              <a:t> </a:t>
            </a:r>
            <a:r>
              <a:rPr b="0" lang="en-GB" sz="1800" spc="-1" strike="noStrike">
                <a:solidFill>
                  <a:srgbClr val="ff6699"/>
                </a:solidFill>
                <a:latin typeface="Menlo"/>
                <a:ea typeface="Menlo"/>
              </a:rPr>
              <a:t>&lt;&lt;</a:t>
            </a:r>
            <a:r>
              <a:rPr b="0" lang="en-GB" sz="1800" spc="-1" strike="noStrike">
                <a:solidFill>
                  <a:srgbClr val="10243e"/>
                </a:solidFill>
                <a:latin typeface="Menlo"/>
                <a:ea typeface="Menlo"/>
              </a:rPr>
              <a:t> “ “ </a:t>
            </a:r>
            <a:r>
              <a:rPr b="0" lang="en-GB" sz="1800" spc="-1" strike="noStrike">
                <a:solidFill>
                  <a:srgbClr val="ff6699"/>
                </a:solidFill>
                <a:latin typeface="Menlo"/>
                <a:ea typeface="Menlo"/>
              </a:rPr>
              <a:t>&lt;&lt;</a:t>
            </a:r>
            <a:r>
              <a:rPr b="0" lang="en-GB" sz="1800" spc="-1" strike="noStrike">
                <a:solidFill>
                  <a:srgbClr val="10243e"/>
                </a:solidFill>
                <a:latin typeface="Menlo"/>
                <a:ea typeface="Menlo"/>
              </a:rPr>
              <a:t> name </a:t>
            </a:r>
            <a:r>
              <a:rPr b="0" lang="en-GB" sz="1800" spc="-1" strike="noStrike">
                <a:solidFill>
                  <a:srgbClr val="ff6699"/>
                </a:solidFill>
                <a:latin typeface="Menlo"/>
                <a:ea typeface="Menlo"/>
              </a:rPr>
              <a:t>&lt;&lt;</a:t>
            </a:r>
            <a:r>
              <a:rPr b="0" lang="en-GB" sz="1800" spc="-1" strike="noStrike">
                <a:solidFill>
                  <a:srgbClr val="10243e"/>
                </a:solidFill>
                <a:latin typeface="Menlo"/>
                <a:ea typeface="Menlo"/>
              </a:rPr>
              <a:t> endl;</a:t>
            </a:r>
            <a:endParaRPr b="0" lang="en-GB" sz="1800" spc="-1" strike="noStrike">
              <a:latin typeface="Arial"/>
            </a:endParaRPr>
          </a:p>
          <a:p>
            <a:pPr>
              <a:lnSpc>
                <a:spcPct val="100000"/>
              </a:lnSpc>
            </a:pPr>
            <a:r>
              <a:rPr b="0" lang="en-GB" sz="1800" spc="-1" strike="noStrike">
                <a:solidFill>
                  <a:srgbClr val="10243e"/>
                </a:solidFill>
                <a:latin typeface="Menlo"/>
                <a:ea typeface="Menlo"/>
              </a:rPr>
              <a:t>  </a:t>
            </a:r>
            <a:r>
              <a:rPr b="0" lang="en-GB" sz="1800" spc="-1" strike="noStrike">
                <a:solidFill>
                  <a:srgbClr val="10243e"/>
                </a:solidFill>
                <a:latin typeface="Menlo"/>
                <a:ea typeface="Menlo"/>
              </a:rPr>
              <a:t>greeting = </a:t>
            </a:r>
            <a:r>
              <a:rPr b="0" lang="en-GB" sz="1800" spc="-1" strike="noStrike">
                <a:solidFill>
                  <a:srgbClr val="77933c"/>
                </a:solidFill>
                <a:latin typeface="Menlo"/>
                <a:ea typeface="Menlo"/>
              </a:rPr>
              <a:t>“Good</a:t>
            </a:r>
            <a:r>
              <a:rPr b="0" lang="en-GB" sz="1800" spc="-1" strike="noStrike">
                <a:solidFill>
                  <a:srgbClr val="10243e"/>
                </a:solidFill>
                <a:latin typeface="Menlo"/>
                <a:ea typeface="Menlo"/>
              </a:rPr>
              <a:t> </a:t>
            </a:r>
            <a:r>
              <a:rPr b="0" lang="en-GB" sz="1800" spc="-1" strike="noStrike">
                <a:solidFill>
                  <a:srgbClr val="77933c"/>
                </a:solidFill>
                <a:latin typeface="Menlo"/>
                <a:ea typeface="Menlo"/>
              </a:rPr>
              <a:t>morning”</a:t>
            </a:r>
            <a:r>
              <a:rPr b="0" lang="en-GB" sz="1800" spc="-1" strike="noStrike">
                <a:solidFill>
                  <a:srgbClr val="10243e"/>
                </a:solidFill>
                <a:latin typeface="Menlo"/>
                <a:ea typeface="Menlo"/>
              </a:rPr>
              <a:t>;</a:t>
            </a:r>
            <a:endParaRPr b="0" lang="en-GB" sz="1800" spc="-1" strike="noStrike">
              <a:latin typeface="Arial"/>
            </a:endParaRPr>
          </a:p>
          <a:p>
            <a:pPr>
              <a:lnSpc>
                <a:spcPct val="100000"/>
              </a:lnSpc>
            </a:pPr>
            <a:r>
              <a:rPr b="0" lang="en-GB" sz="1800" spc="-1" strike="noStrike">
                <a:solidFill>
                  <a:srgbClr val="10243e"/>
                </a:solidFill>
                <a:latin typeface="Menlo"/>
                <a:ea typeface="Menlo"/>
              </a:rPr>
              <a:t>  </a:t>
            </a:r>
            <a:r>
              <a:rPr b="0" lang="en-GB" sz="1800" spc="-1" strike="noStrike">
                <a:solidFill>
                  <a:srgbClr val="10243e"/>
                </a:solidFill>
                <a:latin typeface="Menlo"/>
                <a:ea typeface="Menlo"/>
              </a:rPr>
              <a:t>cout </a:t>
            </a:r>
            <a:r>
              <a:rPr b="0" lang="en-GB" sz="1800" spc="-1" strike="noStrike">
                <a:solidFill>
                  <a:srgbClr val="ff6699"/>
                </a:solidFill>
                <a:latin typeface="Menlo"/>
                <a:ea typeface="Menlo"/>
              </a:rPr>
              <a:t>&lt;&lt;</a:t>
            </a:r>
            <a:r>
              <a:rPr b="0" lang="en-GB" sz="1800" spc="-1" strike="noStrike">
                <a:solidFill>
                  <a:srgbClr val="10243e"/>
                </a:solidFill>
                <a:latin typeface="Menlo"/>
                <a:ea typeface="Menlo"/>
              </a:rPr>
              <a:t> greeting</a:t>
            </a:r>
            <a:r>
              <a:rPr b="0" lang="en-GB" sz="1800" spc="-1" strike="noStrike">
                <a:solidFill>
                  <a:srgbClr val="77933c"/>
                </a:solidFill>
                <a:latin typeface="Menlo"/>
                <a:ea typeface="Menlo"/>
              </a:rPr>
              <a:t> </a:t>
            </a:r>
            <a:r>
              <a:rPr b="0" lang="en-GB" sz="1800" spc="-1" strike="noStrike">
                <a:solidFill>
                  <a:srgbClr val="ff6699"/>
                </a:solidFill>
                <a:latin typeface="Menlo"/>
                <a:ea typeface="Menlo"/>
              </a:rPr>
              <a:t>&lt;&lt;</a:t>
            </a:r>
            <a:r>
              <a:rPr b="0" lang="en-GB" sz="1800" spc="-1" strike="noStrike">
                <a:solidFill>
                  <a:srgbClr val="10243e"/>
                </a:solidFill>
                <a:latin typeface="Menlo"/>
                <a:ea typeface="Menlo"/>
              </a:rPr>
              <a:t> “ “ </a:t>
            </a:r>
            <a:r>
              <a:rPr b="0" lang="en-GB" sz="1800" spc="-1" strike="noStrike">
                <a:solidFill>
                  <a:srgbClr val="ff6699"/>
                </a:solidFill>
                <a:latin typeface="Menlo"/>
                <a:ea typeface="Menlo"/>
              </a:rPr>
              <a:t>&lt;&lt;</a:t>
            </a:r>
            <a:r>
              <a:rPr b="0" lang="en-GB" sz="1800" spc="-1" strike="noStrike">
                <a:solidFill>
                  <a:srgbClr val="10243e"/>
                </a:solidFill>
                <a:latin typeface="Menlo"/>
                <a:ea typeface="Menlo"/>
              </a:rPr>
              <a:t> name </a:t>
            </a:r>
            <a:r>
              <a:rPr b="0" lang="en-GB" sz="1800" spc="-1" strike="noStrike">
                <a:solidFill>
                  <a:srgbClr val="ff6699"/>
                </a:solidFill>
                <a:latin typeface="Menlo"/>
                <a:ea typeface="Menlo"/>
              </a:rPr>
              <a:t>&lt;&lt;</a:t>
            </a:r>
            <a:r>
              <a:rPr b="0" lang="en-GB" sz="1800" spc="-1" strike="noStrike">
                <a:solidFill>
                  <a:srgbClr val="10243e"/>
                </a:solidFill>
                <a:latin typeface="Menlo"/>
                <a:ea typeface="Menlo"/>
              </a:rPr>
              <a:t> endl;</a:t>
            </a:r>
            <a:endParaRPr b="0" lang="en-GB" sz="1800" spc="-1" strike="noStrike">
              <a:latin typeface="Arial"/>
            </a:endParaRPr>
          </a:p>
          <a:p>
            <a:pPr>
              <a:lnSpc>
                <a:spcPct val="100000"/>
              </a:lnSpc>
            </a:pPr>
            <a:r>
              <a:rPr b="0" lang="en-GB" sz="1800" spc="-1" strike="noStrike">
                <a:solidFill>
                  <a:srgbClr val="1e28ea"/>
                </a:solidFill>
                <a:latin typeface="Menlo"/>
                <a:ea typeface="Menlo"/>
              </a:rPr>
              <a:t>  </a:t>
            </a:r>
            <a:r>
              <a:rPr b="0" lang="en-GB" sz="1800" spc="-1" strike="noStrike">
                <a:solidFill>
                  <a:srgbClr val="ff6699"/>
                </a:solidFill>
                <a:latin typeface="Menlo"/>
                <a:ea typeface="Menlo"/>
              </a:rPr>
              <a:t>return</a:t>
            </a:r>
            <a:r>
              <a:rPr b="0" lang="en-GB" sz="1800" spc="-1" strike="noStrike">
                <a:solidFill>
                  <a:srgbClr val="000000"/>
                </a:solidFill>
                <a:latin typeface="Menlo"/>
                <a:ea typeface="Menlo"/>
              </a:rPr>
              <a:t> </a:t>
            </a:r>
            <a:r>
              <a:rPr b="0" lang="en-GB" sz="1800" spc="-1" strike="noStrike">
                <a:solidFill>
                  <a:srgbClr val="f79646"/>
                </a:solidFill>
                <a:latin typeface="Menlo"/>
                <a:ea typeface="Menlo"/>
              </a:rPr>
              <a:t>0</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1" lang="en-GB" sz="1800" spc="-1" strike="noStrike">
                <a:solidFill>
                  <a:srgbClr val="10243e"/>
                </a:solidFill>
                <a:latin typeface="Menlo"/>
                <a:ea typeface="Menlo"/>
              </a:rPr>
              <a:t>}</a:t>
            </a:r>
            <a:endParaRPr b="0" lang="en-GB" sz="1800" spc="-1" strike="noStrike">
              <a:latin typeface="Arial"/>
            </a:endParaRPr>
          </a:p>
        </p:txBody>
      </p:sp>
      <p:sp>
        <p:nvSpPr>
          <p:cNvPr id="356" name="CustomShape 4"/>
          <p:cNvSpPr/>
          <p:nvPr/>
        </p:nvSpPr>
        <p:spPr>
          <a:xfrm>
            <a:off x="-130320" y="6118560"/>
            <a:ext cx="81086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We will come back to the more interesting operations of strings later.</a:t>
            </a:r>
            <a:endParaRPr b="0" lang="en-GB" sz="1800" spc="-1" strike="noStrike">
              <a:latin typeface="Arial"/>
            </a:endParaRPr>
          </a:p>
        </p:txBody>
      </p:sp>
      <p:sp>
        <p:nvSpPr>
          <p:cNvPr id="357" name="CustomShape 5"/>
          <p:cNvSpPr/>
          <p:nvPr/>
        </p:nvSpPr>
        <p:spPr>
          <a:xfrm>
            <a:off x="4572000" y="4981320"/>
            <a:ext cx="3350880" cy="912960"/>
          </a:xfrm>
          <a:prstGeom prst="rect">
            <a:avLst/>
          </a:prstGeom>
          <a:solidFill>
            <a:schemeClr val="bg1">
              <a:lumMod val="85000"/>
            </a:schemeClr>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Hi ENGG1340</a:t>
            </a:r>
            <a:endParaRPr b="0" lang="en-GB" sz="1800" spc="-1" strike="noStrike">
              <a:latin typeface="Arial"/>
            </a:endParaRPr>
          </a:p>
          <a:p>
            <a:pPr>
              <a:lnSpc>
                <a:spcPct val="100000"/>
              </a:lnSpc>
            </a:pPr>
            <a:r>
              <a:rPr b="0" lang="en-GB" sz="1800" spc="-1" strike="noStrike">
                <a:solidFill>
                  <a:srgbClr val="000000"/>
                </a:solidFill>
                <a:latin typeface="Consolas"/>
                <a:ea typeface="Consolas"/>
              </a:rPr>
              <a:t>Good morning ENGG1340</a:t>
            </a:r>
            <a:endParaRPr b="0" lang="en-GB" sz="1800" spc="-1" strike="noStrike">
              <a:latin typeface="Arial"/>
            </a:endParaRPr>
          </a:p>
          <a:p>
            <a:pPr>
              <a:lnSpc>
                <a:spcPct val="100000"/>
              </a:lnSpc>
            </a:pPr>
            <a:endParaRPr b="0" lang="en-GB" sz="1800" spc="-1" strike="noStrike">
              <a:latin typeface="Arial"/>
            </a:endParaRPr>
          </a:p>
        </p:txBody>
      </p:sp>
      <p:sp>
        <p:nvSpPr>
          <p:cNvPr id="358" name="CustomShape 6"/>
          <p:cNvSpPr/>
          <p:nvPr/>
        </p:nvSpPr>
        <p:spPr>
          <a:xfrm>
            <a:off x="1220040" y="4981320"/>
            <a:ext cx="36874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Avenir Next Condensed"/>
              </a:rPr>
              <a:t>Can you guess what the output is?</a:t>
            </a:r>
            <a:endParaRPr b="0" lang="en-GB" sz="1600" spc="-1" strike="noStrike">
              <a:latin typeface="Arial"/>
            </a:endParaRPr>
          </a:p>
        </p:txBody>
      </p:sp>
    </p:spTree>
  </p:cSld>
  <p:timing>
    <p:tnLst>
      <p:par>
        <p:cTn id="446" dur="indefinite" restart="never" nodeType="tmRoot">
          <p:childTnLst>
            <p:seq>
              <p:cTn id="447" dur="indefinite" nodeType="mainSeq">
                <p:childTnLst>
                  <p:par>
                    <p:cTn id="448" fill="hold">
                      <p:stCondLst>
                        <p:cond delay="indefinite"/>
                      </p:stCondLst>
                      <p:childTnLst>
                        <p:par>
                          <p:cTn id="449" fill="hold">
                            <p:stCondLst>
                              <p:cond delay="0"/>
                            </p:stCondLst>
                            <p:childTnLst>
                              <p:par>
                                <p:cTn id="450" nodeType="clickEffect" fill="hold" presetClass="entr" presetID="1">
                                  <p:stCondLst>
                                    <p:cond delay="0"/>
                                  </p:stCondLst>
                                  <p:childTnLst>
                                    <p:set>
                                      <p:cBhvr>
                                        <p:cTn id="451"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Constants</a:t>
            </a:r>
            <a:endParaRPr b="0" lang="en-GB" sz="4400" spc="-1" strike="noStrike">
              <a:latin typeface="Arial"/>
            </a:endParaRPr>
          </a:p>
        </p:txBody>
      </p:sp>
      <p:sp>
        <p:nvSpPr>
          <p:cNvPr id="360" name="CustomShape 2"/>
          <p:cNvSpPr/>
          <p:nvPr/>
        </p:nvSpPr>
        <p:spPr>
          <a:xfrm>
            <a:off x="286560" y="1319040"/>
            <a:ext cx="8856720" cy="490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Constants are expressions with a fixed value</a:t>
            </a:r>
            <a:endParaRPr b="0" lang="en-GB" sz="24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Integers</a:t>
            </a: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65</a:t>
            </a:r>
            <a:r>
              <a:rPr b="0" lang="en-GB" sz="2400" spc="-1" strike="noStrike">
                <a:solidFill>
                  <a:srgbClr val="000000"/>
                </a:solidFill>
                <a:latin typeface="Calibri Light"/>
                <a:ea typeface="Calibri Light"/>
              </a:rPr>
              <a:t> (decimal), </a:t>
            </a:r>
            <a:r>
              <a:rPr b="0" lang="en-GB" sz="2000" spc="-1" strike="noStrike">
                <a:solidFill>
                  <a:srgbClr val="31859c"/>
                </a:solidFill>
                <a:latin typeface="Menlo"/>
                <a:ea typeface="Menlo"/>
              </a:rPr>
              <a:t>0101</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(octal), </a:t>
            </a:r>
            <a:r>
              <a:rPr b="0" lang="en-GB" sz="2000" spc="-1" strike="noStrike">
                <a:solidFill>
                  <a:srgbClr val="31859c"/>
                </a:solidFill>
                <a:latin typeface="Menlo"/>
                <a:ea typeface="Menlo"/>
              </a:rPr>
              <a:t>0x41</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(hexadecimal)</a:t>
            </a:r>
            <a:endParaRPr b="0" lang="en-GB" sz="24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Floating point numbers</a:t>
            </a: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3.14159</a:t>
            </a: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6e23</a:t>
            </a: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1.6e-19</a:t>
            </a: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3.0</a:t>
            </a:r>
            <a:endParaRPr b="0" lang="en-GB" sz="20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Characters</a:t>
            </a: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‘A’</a:t>
            </a: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‘z’</a:t>
            </a:r>
            <a:r>
              <a:rPr b="0" lang="en-GB" sz="2400" spc="-1" strike="noStrike">
                <a:solidFill>
                  <a:srgbClr val="000000"/>
                </a:solidFill>
                <a:latin typeface="Calibri Light"/>
                <a:ea typeface="Calibri Light"/>
              </a:rPr>
              <a:t>, </a:t>
            </a:r>
            <a:b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‘\n’</a:t>
            </a:r>
            <a:r>
              <a:rPr b="0" lang="en-GB" sz="2400" spc="-1" strike="noStrike">
                <a:solidFill>
                  <a:srgbClr val="000000"/>
                </a:solidFill>
                <a:latin typeface="Calibri Light"/>
                <a:ea typeface="Calibri Light"/>
              </a:rPr>
              <a:t> (newline),   </a:t>
            </a:r>
            <a:r>
              <a:rPr b="0" lang="en-GB" sz="2000" spc="-1" strike="noStrike">
                <a:solidFill>
                  <a:srgbClr val="31859c"/>
                </a:solidFill>
                <a:latin typeface="Menlo"/>
                <a:ea typeface="Menlo"/>
              </a:rPr>
              <a:t>‘’’</a:t>
            </a:r>
            <a:r>
              <a:rPr b="0" lang="en-GB" sz="2400" spc="-1" strike="noStrike">
                <a:solidFill>
                  <a:srgbClr val="000000"/>
                </a:solidFill>
                <a:latin typeface="Calibri Light"/>
                <a:ea typeface="Calibri Light"/>
              </a:rPr>
              <a:t> (’),   </a:t>
            </a:r>
            <a:r>
              <a:rPr b="0" lang="en-GB" sz="2000" spc="-1" strike="noStrike">
                <a:solidFill>
                  <a:srgbClr val="31859c"/>
                </a:solidFill>
                <a:latin typeface="Menlo"/>
                <a:ea typeface="Menlo"/>
              </a:rPr>
              <a:t>‘\\’</a:t>
            </a:r>
            <a:r>
              <a:rPr b="0" lang="en-GB" sz="2400" spc="-1" strike="noStrike">
                <a:solidFill>
                  <a:srgbClr val="000000"/>
                </a:solidFill>
                <a:latin typeface="Calibri Light"/>
                <a:ea typeface="Calibri Light"/>
              </a:rPr>
              <a:t> (\),   </a:t>
            </a:r>
            <a:r>
              <a:rPr b="0" lang="en-GB" sz="2000" spc="-1" strike="noStrike">
                <a:solidFill>
                  <a:srgbClr val="31859c"/>
                </a:solidFill>
                <a:latin typeface="Menlo"/>
                <a:ea typeface="Menlo"/>
              </a:rPr>
              <a:t>‘\?’</a:t>
            </a:r>
            <a:r>
              <a:rPr b="0" lang="en-GB" sz="2400" spc="-1" strike="noStrike">
                <a:solidFill>
                  <a:srgbClr val="000000"/>
                </a:solidFill>
                <a:latin typeface="Calibri Light"/>
                <a:ea typeface="Calibri Light"/>
              </a:rPr>
              <a:t> (?), </a:t>
            </a:r>
            <a:b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‘\101’ </a:t>
            </a:r>
            <a:r>
              <a:rPr b="0" lang="en-GB" sz="2400" spc="-1" strike="noStrike">
                <a:solidFill>
                  <a:srgbClr val="000000"/>
                </a:solidFill>
                <a:latin typeface="Calibri Light"/>
                <a:ea typeface="Calibri Light"/>
              </a:rPr>
              <a:t>(‘A’, octal ASCII code), </a:t>
            </a:r>
            <a:b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‘\x41’ </a:t>
            </a:r>
            <a:r>
              <a:rPr b="0" lang="en-GB" sz="2400" spc="-1" strike="noStrike">
                <a:solidFill>
                  <a:srgbClr val="000000"/>
                </a:solidFill>
                <a:latin typeface="Calibri Light"/>
                <a:ea typeface="Calibri Light"/>
              </a:rPr>
              <a:t>(‘A’, hex ASCII code)</a:t>
            </a:r>
            <a:endParaRPr b="0" lang="en-GB" sz="24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Strings</a:t>
            </a: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“This is a string”</a:t>
            </a:r>
            <a:r>
              <a:rPr b="0" lang="en-GB" sz="2400" spc="-1" strike="noStrike">
                <a:solidFill>
                  <a:srgbClr val="000000"/>
                </a:solidFill>
                <a:latin typeface="Calibri Light"/>
                <a:ea typeface="Calibri Light"/>
              </a:rPr>
              <a:t>, </a:t>
            </a:r>
            <a:r>
              <a:rPr b="0" lang="en-GB" sz="2000" spc="-1" strike="noStrike">
                <a:solidFill>
                  <a:srgbClr val="31859c"/>
                </a:solidFill>
                <a:latin typeface="Menlo"/>
                <a:ea typeface="Menlo"/>
              </a:rPr>
              <a:t>“”</a:t>
            </a:r>
            <a:r>
              <a:rPr b="0" lang="en-GB" sz="2400" spc="-1" strike="noStrike">
                <a:solidFill>
                  <a:srgbClr val="000000"/>
                </a:solidFill>
                <a:latin typeface="Calibri Light"/>
                <a:ea typeface="Calibri Light"/>
              </a:rPr>
              <a:t> (empty string)</a:t>
            </a:r>
            <a:endParaRPr b="0" lang="en-GB" sz="2400" spc="-1" strike="noStrike">
              <a:latin typeface="Arial"/>
            </a:endParaRPr>
          </a:p>
          <a:p>
            <a:pPr marL="343080" indent="-342360">
              <a:lnSpc>
                <a:spcPct val="100000"/>
              </a:lnSpc>
              <a:spcBef>
                <a:spcPts val="479"/>
              </a:spcBef>
              <a:buClr>
                <a:srgbClr val="000000"/>
              </a:buClr>
              <a:buFont typeface="Arial"/>
              <a:buChar char="•"/>
            </a:pPr>
            <a:r>
              <a:rPr b="1" lang="en-GB" sz="2400" spc="-1" strike="noStrike">
                <a:solidFill>
                  <a:srgbClr val="e46c0a"/>
                </a:solidFill>
                <a:latin typeface="Calibri Light"/>
                <a:ea typeface="Calibri Light"/>
              </a:rPr>
              <a:t>Boolean</a:t>
            </a:r>
            <a:r>
              <a:rPr b="0" lang="en-GB" sz="2400" spc="-1" strike="noStrike">
                <a:solidFill>
                  <a:srgbClr val="000000"/>
                </a:solidFill>
                <a:latin typeface="Calibri Light"/>
                <a:ea typeface="Calibri Light"/>
              </a:rPr>
              <a:t>: </a:t>
            </a:r>
            <a:r>
              <a:rPr b="0" lang="en-GB" sz="2400" spc="-1" strike="noStrike">
                <a:solidFill>
                  <a:srgbClr val="31859c"/>
                </a:solidFill>
                <a:latin typeface="Consolas"/>
                <a:ea typeface="Consolas"/>
              </a:rPr>
              <a:t>true</a:t>
            </a:r>
            <a:r>
              <a:rPr b="0" lang="en-GB" sz="2400" spc="-1" strike="noStrike">
                <a:solidFill>
                  <a:srgbClr val="000000"/>
                </a:solidFill>
                <a:latin typeface="Calibri Light"/>
                <a:ea typeface="Calibri Light"/>
              </a:rPr>
              <a:t>, </a:t>
            </a:r>
            <a:r>
              <a:rPr b="0" lang="en-GB" sz="2400" spc="-1" strike="noStrike">
                <a:solidFill>
                  <a:srgbClr val="31859c"/>
                </a:solidFill>
                <a:latin typeface="Consolas"/>
                <a:ea typeface="Consolas"/>
              </a:rPr>
              <a:t>false</a:t>
            </a:r>
            <a:endParaRPr b="0" lang="en-GB" sz="2400" spc="-1" strike="noStrike">
              <a:latin typeface="Arial"/>
            </a:endParaRPr>
          </a:p>
        </p:txBody>
      </p:sp>
      <p:sp>
        <p:nvSpPr>
          <p:cNvPr id="36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20B5EC3-A09E-4568-A3B3-01D931ABC1B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62" name="CustomShape 4"/>
          <p:cNvSpPr/>
          <p:nvPr/>
        </p:nvSpPr>
        <p:spPr>
          <a:xfrm>
            <a:off x="286560" y="5293440"/>
            <a:ext cx="3857760" cy="6724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nchor="ctr"/>
          <a:p>
            <a:pPr algn="ctr">
              <a:lnSpc>
                <a:spcPct val="100000"/>
              </a:lnSpc>
            </a:pPr>
            <a:r>
              <a:rPr b="0" lang="en-GB" sz="1600" spc="-1" strike="noStrike">
                <a:solidFill>
                  <a:srgbClr val="232c12"/>
                </a:solidFill>
                <a:latin typeface="Avenir Next Condensed"/>
                <a:ea typeface="Avenir Next Condensed"/>
              </a:rPr>
              <a:t>For more details: </a:t>
            </a:r>
            <a:r>
              <a:rPr b="0" lang="en-GB" sz="1600" spc="-1" strike="noStrike" u="sng">
                <a:solidFill>
                  <a:srgbClr val="0000ff"/>
                </a:solidFill>
                <a:uFillTx/>
                <a:latin typeface="Avenir Next Condensed"/>
                <a:ea typeface="Avenir Next Condensed"/>
                <a:hlinkClick r:id="rId1"/>
              </a:rPr>
              <a:t>http://www.cplusplus.com/doc/tutorial/constants/</a:t>
            </a:r>
            <a:endParaRPr b="0" lang="en-GB" sz="1600" spc="-1" strike="noStrike">
              <a:latin typeface="Arial"/>
            </a:endParaRPr>
          </a:p>
        </p:txBody>
      </p:sp>
      <p:sp>
        <p:nvSpPr>
          <p:cNvPr id="363" name="CustomShape 5"/>
          <p:cNvSpPr/>
          <p:nvPr/>
        </p:nvSpPr>
        <p:spPr>
          <a:xfrm>
            <a:off x="4367520" y="5062320"/>
            <a:ext cx="4318560" cy="1581120"/>
          </a:xfrm>
          <a:prstGeom prst="rect">
            <a:avLst/>
          </a:prstGeom>
          <a:no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Note that a character is enclosed within the single quotes ‘ ’ while a string is enclosed by the double quotes “ ”.  We will come back to the differences between characters and strings in later modules. For now, you may think of a character as a single letter and a string as a sequence of letters.</a:t>
            </a:r>
            <a:endParaRPr b="0" lang="en-GB" sz="1400" spc="-1" strike="noStrike">
              <a:latin typeface="Arial"/>
            </a:endParaRPr>
          </a:p>
        </p:txBody>
      </p:sp>
    </p:spTree>
  </p:cSld>
  <p:timing>
    <p:tnLst>
      <p:par>
        <p:cTn id="452" dur="indefinite" restart="never" nodeType="tmRoot">
          <p:childTnLst>
            <p:seq>
              <p:cTn id="453" dur="indefinite" nodeType="mainSeq">
                <p:childTnLst>
                  <p:par>
                    <p:cTn id="454" fill="hold">
                      <p:stCondLst>
                        <p:cond delay="indefinite"/>
                      </p:stCondLst>
                      <p:childTnLst>
                        <p:par>
                          <p:cTn id="455" fill="hold">
                            <p:stCondLst>
                              <p:cond delay="0"/>
                            </p:stCondLst>
                            <p:childTnLst>
                              <p:par>
                                <p:cTn id="456" nodeType="clickEffect" fill="hold" presetClass="entr" presetID="1">
                                  <p:stCondLst>
                                    <p:cond delay="0"/>
                                  </p:stCondLst>
                                  <p:childTnLst>
                                    <p:set>
                                      <p:cBhvr>
                                        <p:cTn id="457" dur="1" fill="hold">
                                          <p:stCondLst>
                                            <p:cond delay="0"/>
                                          </p:stCondLst>
                                        </p:cTn>
                                        <p:tgtEl>
                                          <p:spTgt spid="360">
                                            <p:txEl>
                                              <p:pRg st="0" end="0"/>
                                            </p:txEl>
                                          </p:spTgt>
                                        </p:tgtEl>
                                        <p:attrNameLst>
                                          <p:attrName>style.visibility</p:attrName>
                                        </p:attrNameLst>
                                      </p:cBhvr>
                                      <p:to>
                                        <p:strVal val="visible"/>
                                      </p:to>
                                    </p:set>
                                  </p:childTnLst>
                                </p:cTn>
                              </p:par>
                            </p:childTnLst>
                          </p:cTn>
                        </p:par>
                      </p:childTnLst>
                    </p:cTn>
                  </p:par>
                  <p:par>
                    <p:cTn id="458" fill="hold">
                      <p:stCondLst>
                        <p:cond delay="indefinite"/>
                      </p:stCondLst>
                      <p:childTnLst>
                        <p:par>
                          <p:cTn id="459" fill="hold">
                            <p:stCondLst>
                              <p:cond delay="0"/>
                            </p:stCondLst>
                            <p:childTnLst>
                              <p:par>
                                <p:cTn id="460" nodeType="clickEffect" fill="hold" presetClass="entr" presetID="1">
                                  <p:stCondLst>
                                    <p:cond delay="0"/>
                                  </p:stCondLst>
                                  <p:childTnLst>
                                    <p:set>
                                      <p:cBhvr>
                                        <p:cTn id="461" dur="1" fill="hold">
                                          <p:stCondLst>
                                            <p:cond delay="0"/>
                                          </p:stCondLst>
                                        </p:cTn>
                                        <p:tgtEl>
                                          <p:spTgt spid="360">
                                            <p:txEl>
                                              <p:pRg st="1" end="1"/>
                                            </p:txEl>
                                          </p:spTgt>
                                        </p:tgtEl>
                                        <p:attrNameLst>
                                          <p:attrName>style.visibility</p:attrName>
                                        </p:attrNameLst>
                                      </p:cBhvr>
                                      <p:to>
                                        <p:strVal val="visible"/>
                                      </p:to>
                                    </p:set>
                                  </p:childTnLst>
                                </p:cTn>
                              </p:par>
                            </p:childTnLst>
                          </p:cTn>
                        </p:par>
                      </p:childTnLst>
                    </p:cTn>
                  </p:par>
                  <p:par>
                    <p:cTn id="462" fill="hold">
                      <p:stCondLst>
                        <p:cond delay="indefinite"/>
                      </p:stCondLst>
                      <p:childTnLst>
                        <p:par>
                          <p:cTn id="463" fill="hold">
                            <p:stCondLst>
                              <p:cond delay="0"/>
                            </p:stCondLst>
                            <p:childTnLst>
                              <p:par>
                                <p:cTn id="464" nodeType="clickEffect" fill="hold" presetClass="entr" presetID="1">
                                  <p:stCondLst>
                                    <p:cond delay="0"/>
                                  </p:stCondLst>
                                  <p:childTnLst>
                                    <p:set>
                                      <p:cBhvr>
                                        <p:cTn id="465" dur="1" fill="hold">
                                          <p:stCondLst>
                                            <p:cond delay="0"/>
                                          </p:stCondLst>
                                        </p:cTn>
                                        <p:tgtEl>
                                          <p:spTgt spid="360">
                                            <p:txEl>
                                              <p:pRg st="2" end="2"/>
                                            </p:txEl>
                                          </p:spTgt>
                                        </p:tgtEl>
                                        <p:attrNameLst>
                                          <p:attrName>style.visibility</p:attrName>
                                        </p:attrNameLst>
                                      </p:cBhvr>
                                      <p:to>
                                        <p:strVal val="visible"/>
                                      </p:to>
                                    </p:set>
                                  </p:childTnLst>
                                </p:cTn>
                              </p:par>
                            </p:childTnLst>
                          </p:cTn>
                        </p:par>
                      </p:childTnLst>
                    </p:cTn>
                  </p:par>
                  <p:par>
                    <p:cTn id="466" fill="hold">
                      <p:stCondLst>
                        <p:cond delay="indefinite"/>
                      </p:stCondLst>
                      <p:childTnLst>
                        <p:par>
                          <p:cTn id="467" fill="hold">
                            <p:stCondLst>
                              <p:cond delay="0"/>
                            </p:stCondLst>
                            <p:childTnLst>
                              <p:par>
                                <p:cTn id="468" nodeType="clickEffect" fill="hold" presetClass="entr" presetID="1">
                                  <p:stCondLst>
                                    <p:cond delay="0"/>
                                  </p:stCondLst>
                                  <p:childTnLst>
                                    <p:set>
                                      <p:cBhvr>
                                        <p:cTn id="469" dur="1" fill="hold">
                                          <p:stCondLst>
                                            <p:cond delay="0"/>
                                          </p:stCondLst>
                                        </p:cTn>
                                        <p:tgtEl>
                                          <p:spTgt spid="360">
                                            <p:txEl>
                                              <p:pRg st="3" end="3"/>
                                            </p:txEl>
                                          </p:spTgt>
                                        </p:tgtEl>
                                        <p:attrNameLst>
                                          <p:attrName>style.visibility</p:attrName>
                                        </p:attrNameLst>
                                      </p:cBhvr>
                                      <p:to>
                                        <p:strVal val="visible"/>
                                      </p:to>
                                    </p:set>
                                  </p:childTnLst>
                                </p:cTn>
                              </p:par>
                            </p:childTnLst>
                          </p:cTn>
                        </p:par>
                      </p:childTnLst>
                    </p:cTn>
                  </p:par>
                  <p:par>
                    <p:cTn id="470" fill="hold">
                      <p:stCondLst>
                        <p:cond delay="indefinite"/>
                      </p:stCondLst>
                      <p:childTnLst>
                        <p:par>
                          <p:cTn id="471" fill="hold">
                            <p:stCondLst>
                              <p:cond delay="0"/>
                            </p:stCondLst>
                            <p:childTnLst>
                              <p:par>
                                <p:cTn id="472" nodeType="clickEffect" fill="hold" presetClass="entr" presetID="1">
                                  <p:stCondLst>
                                    <p:cond delay="0"/>
                                  </p:stCondLst>
                                  <p:childTnLst>
                                    <p:set>
                                      <p:cBhvr>
                                        <p:cTn id="473" dur="1" fill="hold">
                                          <p:stCondLst>
                                            <p:cond delay="0"/>
                                          </p:stCondLst>
                                        </p:cTn>
                                        <p:tgtEl>
                                          <p:spTgt spid="360">
                                            <p:txEl>
                                              <p:pRg st="4" end="4"/>
                                            </p:txEl>
                                          </p:spTgt>
                                        </p:tgtEl>
                                        <p:attrNameLst>
                                          <p:attrName>style.visibility</p:attrName>
                                        </p:attrNameLst>
                                      </p:cBhvr>
                                      <p:to>
                                        <p:strVal val="visible"/>
                                      </p:to>
                                    </p:set>
                                  </p:childTnLst>
                                </p:cTn>
                              </p:par>
                            </p:childTnLst>
                          </p:cTn>
                        </p:par>
                      </p:childTnLst>
                    </p:cTn>
                  </p:par>
                  <p:par>
                    <p:cTn id="474" fill="hold">
                      <p:stCondLst>
                        <p:cond delay="indefinite"/>
                      </p:stCondLst>
                      <p:childTnLst>
                        <p:par>
                          <p:cTn id="475" fill="hold">
                            <p:stCondLst>
                              <p:cond delay="0"/>
                            </p:stCondLst>
                            <p:childTnLst>
                              <p:par>
                                <p:cTn id="476" nodeType="clickEffect" fill="hold" presetClass="entr" presetID="1">
                                  <p:stCondLst>
                                    <p:cond delay="0"/>
                                  </p:stCondLst>
                                  <p:childTnLst>
                                    <p:set>
                                      <p:cBhvr>
                                        <p:cTn id="477" dur="1" fill="hold">
                                          <p:stCondLst>
                                            <p:cond delay="0"/>
                                          </p:stCondLst>
                                        </p:cTn>
                                        <p:tgtEl>
                                          <p:spTgt spid="360">
                                            <p:txEl>
                                              <p:pRg st="5" end="5"/>
                                            </p:txEl>
                                          </p:spTgt>
                                        </p:tgtEl>
                                        <p:attrNameLst>
                                          <p:attrName>style.visibility</p:attrName>
                                        </p:attrNameLst>
                                      </p:cBhvr>
                                      <p:to>
                                        <p:strVal val="visible"/>
                                      </p:to>
                                    </p:set>
                                  </p:childTnLst>
                                </p:cTn>
                              </p:par>
                            </p:childTnLst>
                          </p:cTn>
                        </p:par>
                      </p:childTnLst>
                    </p:cTn>
                  </p:par>
                  <p:par>
                    <p:cTn id="478" fill="hold">
                      <p:stCondLst>
                        <p:cond delay="indefinite"/>
                      </p:stCondLst>
                      <p:childTnLst>
                        <p:par>
                          <p:cTn id="479" fill="hold">
                            <p:stCondLst>
                              <p:cond delay="0"/>
                            </p:stCondLst>
                            <p:childTnLst>
                              <p:par>
                                <p:cTn id="480" nodeType="clickEffect" fill="hold" presetClass="entr" presetID="1">
                                  <p:stCondLst>
                                    <p:cond delay="0"/>
                                  </p:stCondLst>
                                  <p:childTnLst>
                                    <p:set>
                                      <p:cBhvr>
                                        <p:cTn id="481"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Constant Variables</a:t>
            </a:r>
            <a:endParaRPr b="0" lang="en-GB" sz="4400" spc="-1" strike="noStrike">
              <a:latin typeface="Arial"/>
            </a:endParaRPr>
          </a:p>
        </p:txBody>
      </p:sp>
      <p:sp>
        <p:nvSpPr>
          <p:cNvPr id="365" name="CustomShape 2"/>
          <p:cNvSpPr/>
          <p:nvPr/>
        </p:nvSpPr>
        <p:spPr>
          <a:xfrm>
            <a:off x="286560" y="1319040"/>
            <a:ext cx="8856720" cy="49086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Sometimes we want to assign a fixed value to a variable</a:t>
            </a:r>
            <a:br/>
            <a:br/>
            <a:r>
              <a:rPr b="0" lang="en-GB" sz="1400" spc="-1" strike="noStrike">
                <a:solidFill>
                  <a:srgbClr val="000000"/>
                </a:solidFill>
                <a:latin typeface="Calibri Light"/>
                <a:ea typeface="Calibri Light"/>
              </a:rPr>
              <a:t> </a:t>
            </a:r>
            <a:endParaRPr b="0" lang="en-GB" sz="1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Add a </a:t>
            </a:r>
            <a:r>
              <a:rPr b="1" lang="en-GB" sz="2400" spc="-1" strike="noStrike">
                <a:solidFill>
                  <a:srgbClr val="e46c0a"/>
                </a:solidFill>
                <a:latin typeface="Calibri Light"/>
                <a:ea typeface="Calibri Light"/>
              </a:rPr>
              <a:t>constant </a:t>
            </a:r>
            <a:r>
              <a:rPr b="1" lang="en-GB" sz="2400" spc="-1" strike="noStrike">
                <a:solidFill>
                  <a:srgbClr val="000000"/>
                </a:solidFill>
                <a:latin typeface="Calibri Light"/>
                <a:ea typeface="Calibri Light"/>
              </a:rPr>
              <a:t>modifier</a:t>
            </a:r>
            <a:r>
              <a:rPr b="0" lang="en-GB" sz="2400" spc="-1" strike="noStrike">
                <a:solidFill>
                  <a:srgbClr val="000000"/>
                </a:solidFill>
                <a:latin typeface="Calibri Light"/>
                <a:ea typeface="Calibri Light"/>
              </a:rPr>
              <a:t> in front of a variable declaration</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compiler will make sure that the variable remains a constant</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36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AB4B957-03DB-44EE-B875-F82ECA7FC12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67" name="CustomShape 4"/>
          <p:cNvSpPr/>
          <p:nvPr/>
        </p:nvSpPr>
        <p:spPr>
          <a:xfrm>
            <a:off x="2106360" y="1769760"/>
            <a:ext cx="418104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558ed5"/>
                </a:solidFill>
                <a:latin typeface="Consolas"/>
                <a:ea typeface="Consolas"/>
              </a:rPr>
              <a:t>double</a:t>
            </a:r>
            <a:r>
              <a:rPr b="0" lang="en-GB" sz="2000" spc="-1" strike="noStrike">
                <a:solidFill>
                  <a:srgbClr val="000000"/>
                </a:solidFill>
                <a:latin typeface="Consolas"/>
                <a:ea typeface="Consolas"/>
              </a:rPr>
              <a:t> PI = 3.14159265359;</a:t>
            </a:r>
            <a:endParaRPr b="0" lang="en-GB" sz="2000" spc="-1" strike="noStrike">
              <a:latin typeface="Arial"/>
            </a:endParaRPr>
          </a:p>
        </p:txBody>
      </p:sp>
      <p:pic>
        <p:nvPicPr>
          <p:cNvPr id="368" name="Picture 8" descr=""/>
          <p:cNvPicPr/>
          <p:nvPr/>
        </p:nvPicPr>
        <p:blipFill>
          <a:blip r:embed="rId1"/>
          <a:stretch/>
        </p:blipFill>
        <p:spPr>
          <a:xfrm>
            <a:off x="0" y="3342960"/>
            <a:ext cx="9143280" cy="2527920"/>
          </a:xfrm>
          <a:prstGeom prst="rect">
            <a:avLst/>
          </a:prstGeom>
          <a:ln>
            <a:noFill/>
          </a:ln>
        </p:spPr>
      </p:pic>
      <p:sp>
        <p:nvSpPr>
          <p:cNvPr id="369" name="CustomShape 5"/>
          <p:cNvSpPr/>
          <p:nvPr/>
        </p:nvSpPr>
        <p:spPr>
          <a:xfrm>
            <a:off x="217080" y="5883480"/>
            <a:ext cx="8709480" cy="10627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ea typeface="DejaVu Sans"/>
              </a:rPr>
              <a:t>Line 8 “PI = 3.14159;” generates a compile error since PI is declared as a constant variable in line 5, but here we attempt to change its value</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You can see that </a:t>
            </a:r>
            <a:r>
              <a:rPr b="0" lang="en-GB" sz="1600" spc="-1" strike="noStrike">
                <a:solidFill>
                  <a:srgbClr val="e46c0a"/>
                </a:solidFill>
                <a:latin typeface="Calibri Light"/>
                <a:ea typeface="DejaVu Sans"/>
              </a:rPr>
              <a:t>this helps to ensure the value of a variable will not be changed accidentally</a:t>
            </a:r>
            <a:r>
              <a:rPr b="0" lang="en-GB" sz="1600" spc="-1" strike="noStrike">
                <a:solidFill>
                  <a:srgbClr val="000000"/>
                </a:solidFill>
                <a:latin typeface="Calibri Light"/>
                <a:ea typeface="DejaVu Sans"/>
              </a:rPr>
              <a:t>.</a:t>
            </a:r>
            <a:endParaRPr b="0" lang="en-GB" sz="1600" spc="-1" strike="noStrike">
              <a:latin typeface="Arial"/>
            </a:endParaRPr>
          </a:p>
        </p:txBody>
      </p:sp>
    </p:spTree>
  </p:cSld>
  <p:timing>
    <p:tnLst>
      <p:par>
        <p:cTn id="482" dur="indefinite" restart="never" nodeType="tmRoot">
          <p:childTnLst>
            <p:seq>
              <p:cTn id="483" dur="indefinite" nodeType="mainSeq">
                <p:childTnLst>
                  <p:par>
                    <p:cTn id="484" fill="hold">
                      <p:stCondLst>
                        <p:cond delay="indefinite"/>
                      </p:stCondLst>
                      <p:childTnLst>
                        <p:par>
                          <p:cTn id="485" fill="hold">
                            <p:stCondLst>
                              <p:cond delay="0"/>
                            </p:stCondLst>
                            <p:childTnLst>
                              <p:par>
                                <p:cTn id="486" nodeType="clickEffect" fill="hold" presetClass="entr" presetID="1">
                                  <p:stCondLst>
                                    <p:cond delay="0"/>
                                  </p:stCondLst>
                                  <p:childTnLst>
                                    <p:set>
                                      <p:cBhvr>
                                        <p:cTn id="487" dur="1" fill="hold">
                                          <p:stCondLst>
                                            <p:cond delay="0"/>
                                          </p:stCondLst>
                                        </p:cTn>
                                        <p:tgtEl>
                                          <p:spTgt spid="365">
                                            <p:txEl>
                                              <p:pRg st="0" end="0"/>
                                            </p:txEl>
                                          </p:spTgt>
                                        </p:tgtEl>
                                        <p:attrNameLst>
                                          <p:attrName>style.visibility</p:attrName>
                                        </p:attrNameLst>
                                      </p:cBhvr>
                                      <p:to>
                                        <p:strVal val="visible"/>
                                      </p:to>
                                    </p:set>
                                  </p:childTnLst>
                                </p:cTn>
                              </p:par>
                            </p:childTnLst>
                          </p:cTn>
                        </p:par>
                      </p:childTnLst>
                    </p:cTn>
                  </p:par>
                  <p:par>
                    <p:cTn id="488" fill="hold">
                      <p:stCondLst>
                        <p:cond delay="indefinite"/>
                      </p:stCondLst>
                      <p:childTnLst>
                        <p:par>
                          <p:cTn id="489" fill="hold">
                            <p:stCondLst>
                              <p:cond delay="0"/>
                            </p:stCondLst>
                            <p:childTnLst>
                              <p:par>
                                <p:cTn id="490" nodeType="clickEffect" fill="hold" presetClass="entr" presetID="1">
                                  <p:stCondLst>
                                    <p:cond delay="0"/>
                                  </p:stCondLst>
                                  <p:childTnLst>
                                    <p:set>
                                      <p:cBhvr>
                                        <p:cTn id="491" dur="1" fill="hold">
                                          <p:stCondLst>
                                            <p:cond delay="0"/>
                                          </p:stCondLst>
                                        </p:cTn>
                                        <p:tgtEl>
                                          <p:spTgt spid="367"/>
                                        </p:tgtEl>
                                        <p:attrNameLst>
                                          <p:attrName>style.visibility</p:attrName>
                                        </p:attrNameLst>
                                      </p:cBhvr>
                                      <p:to>
                                        <p:strVal val="visible"/>
                                      </p:to>
                                    </p:set>
                                  </p:childTnLst>
                                </p:cTn>
                              </p:par>
                            </p:childTnLst>
                          </p:cTn>
                        </p:par>
                      </p:childTnLst>
                    </p:cTn>
                  </p:par>
                  <p:par>
                    <p:cTn id="492" fill="hold">
                      <p:stCondLst>
                        <p:cond delay="indefinite"/>
                      </p:stCondLst>
                      <p:childTnLst>
                        <p:par>
                          <p:cTn id="493" fill="hold">
                            <p:stCondLst>
                              <p:cond delay="0"/>
                            </p:stCondLst>
                            <p:childTnLst>
                              <p:par>
                                <p:cTn id="494" nodeType="clickEffect" fill="hold" presetClass="entr" presetID="1">
                                  <p:stCondLst>
                                    <p:cond delay="0"/>
                                  </p:stCondLst>
                                  <p:childTnLst>
                                    <p:set>
                                      <p:cBhvr>
                                        <p:cTn id="495" dur="1" fill="hold">
                                          <p:stCondLst>
                                            <p:cond delay="0"/>
                                          </p:stCondLst>
                                        </p:cTn>
                                        <p:tgtEl>
                                          <p:spTgt spid="365">
                                            <p:txEl>
                                              <p:pRg st="1" end="1"/>
                                            </p:txEl>
                                          </p:spTgt>
                                        </p:tgtEl>
                                        <p:attrNameLst>
                                          <p:attrName>style.visibility</p:attrName>
                                        </p:attrNameLst>
                                      </p:cBhvr>
                                      <p:to>
                                        <p:strVal val="visible"/>
                                      </p:to>
                                    </p:set>
                                  </p:childTnLst>
                                </p:cTn>
                              </p:par>
                            </p:childTnLst>
                          </p:cTn>
                        </p:par>
                      </p:childTnLst>
                    </p:cTn>
                  </p:par>
                  <p:par>
                    <p:cTn id="496" fill="hold">
                      <p:stCondLst>
                        <p:cond delay="indefinite"/>
                      </p:stCondLst>
                      <p:childTnLst>
                        <p:par>
                          <p:cTn id="497" fill="hold">
                            <p:stCondLst>
                              <p:cond delay="0"/>
                            </p:stCondLst>
                            <p:childTnLst>
                              <p:par>
                                <p:cTn id="498" nodeType="clickEffect" fill="hold" presetClass="entr" presetID="1">
                                  <p:stCondLst>
                                    <p:cond delay="0"/>
                                  </p:stCondLst>
                                  <p:childTnLst>
                                    <p:set>
                                      <p:cBhvr>
                                        <p:cTn id="499" dur="1" fill="hold">
                                          <p:stCondLst>
                                            <p:cond delay="0"/>
                                          </p:stCondLst>
                                        </p:cTn>
                                        <p:tgtEl>
                                          <p:spTgt spid="365">
                                            <p:txEl>
                                              <p:pRg st="2" end="2"/>
                                            </p:txEl>
                                          </p:spTgt>
                                        </p:tgtEl>
                                        <p:attrNameLst>
                                          <p:attrName>style.visibility</p:attrName>
                                        </p:attrNameLst>
                                      </p:cBhvr>
                                      <p:to>
                                        <p:strVal val="visible"/>
                                      </p:to>
                                    </p:set>
                                  </p:childTnLst>
                                </p:cTn>
                              </p:par>
                              <p:par>
                                <p:cTn id="500" nodeType="withEffect" fill="hold" presetClass="entr" presetID="1">
                                  <p:stCondLst>
                                    <p:cond delay="0"/>
                                  </p:stCondLst>
                                  <p:childTnLst>
                                    <p:set>
                                      <p:cBhvr>
                                        <p:cTn id="501"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Expressions</a:t>
            </a:r>
            <a:endParaRPr b="0" lang="en-GB" sz="4400" spc="-1" strike="noStrike">
              <a:latin typeface="Arial"/>
            </a:endParaRPr>
          </a:p>
        </p:txBody>
      </p:sp>
      <p:sp>
        <p:nvSpPr>
          <p:cNvPr id="371" name="CustomShape 2"/>
          <p:cNvSpPr/>
          <p:nvPr/>
        </p:nvSpPr>
        <p:spPr>
          <a:xfrm>
            <a:off x="286560" y="1319040"/>
            <a:ext cx="8583840" cy="52131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Combine variables and constants to produce new values</a:t>
            </a:r>
            <a:br/>
            <a:r>
              <a:rPr b="0" lang="en-GB" sz="2800" spc="-1" strike="noStrike">
                <a:solidFill>
                  <a:srgbClr val="000000"/>
                </a:solidFill>
                <a:latin typeface="Calibri Light"/>
                <a:ea typeface="Calibri Light"/>
              </a:rPr>
              <a:t>(i.e., to evaluate an expression)</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Composed of </a:t>
            </a:r>
            <a:r>
              <a:rPr b="1" lang="en-GB" sz="2800" spc="-1" strike="noStrike">
                <a:solidFill>
                  <a:srgbClr val="e46c0a"/>
                </a:solidFill>
                <a:latin typeface="Calibri Light"/>
                <a:ea typeface="Calibri Light"/>
              </a:rPr>
              <a:t>operators</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(instructions) and </a:t>
            </a:r>
            <a:r>
              <a:rPr b="1" lang="en-GB" sz="2800" spc="-1" strike="noStrike">
                <a:solidFill>
                  <a:srgbClr val="e46c0a"/>
                </a:solidFill>
                <a:latin typeface="Calibri Light"/>
                <a:ea typeface="Calibri Light"/>
              </a:rPr>
              <a:t>operands</a:t>
            </a:r>
            <a:r>
              <a:rPr b="0" lang="en-GB" sz="2800" spc="-1" strike="noStrike">
                <a:solidFill>
                  <a:srgbClr val="000000"/>
                </a:solidFill>
                <a:latin typeface="Calibri Light"/>
                <a:ea typeface="Calibri Light"/>
              </a:rPr>
              <a:t> (data)</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Operators</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Specify what is to be done on the operands</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arithmetic operators, relational operators, logical operators</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Operands</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Data on which the computation is performed</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May be variables and/or constants</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37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9B51543-20E5-4455-9442-BBA29E0CA3A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373" name="CustomShape 4"/>
          <p:cNvSpPr/>
          <p:nvPr/>
        </p:nvSpPr>
        <p:spPr>
          <a:xfrm>
            <a:off x="1959480" y="3126240"/>
            <a:ext cx="423396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800" spc="-1" strike="noStrike">
                <a:solidFill>
                  <a:srgbClr val="000000"/>
                </a:solidFill>
                <a:latin typeface="Consolas"/>
                <a:ea typeface="Consolas"/>
              </a:rPr>
              <a:t>radius </a:t>
            </a:r>
            <a:r>
              <a:rPr b="1" lang="en-GB" sz="2800" spc="-1" strike="noStrike">
                <a:solidFill>
                  <a:srgbClr val="242de2"/>
                </a:solidFill>
                <a:latin typeface="Consolas"/>
                <a:ea typeface="Consolas"/>
              </a:rPr>
              <a:t>*</a:t>
            </a:r>
            <a:r>
              <a:rPr b="1" lang="en-GB" sz="2800" spc="-1" strike="noStrike">
                <a:solidFill>
                  <a:srgbClr val="000000"/>
                </a:solidFill>
                <a:latin typeface="Consolas"/>
                <a:ea typeface="Consolas"/>
              </a:rPr>
              <a:t> </a:t>
            </a:r>
            <a:r>
              <a:rPr b="1" lang="en-GB" sz="2800" spc="-1" strike="noStrike">
                <a:solidFill>
                  <a:srgbClr val="984807"/>
                </a:solidFill>
                <a:latin typeface="Consolas"/>
                <a:ea typeface="Consolas"/>
              </a:rPr>
              <a:t>2</a:t>
            </a:r>
            <a:r>
              <a:rPr b="1" lang="en-GB" sz="2800" spc="-1" strike="noStrike">
                <a:solidFill>
                  <a:srgbClr val="000000"/>
                </a:solidFill>
                <a:latin typeface="Consolas"/>
                <a:ea typeface="Consolas"/>
              </a:rPr>
              <a:t> </a:t>
            </a:r>
            <a:r>
              <a:rPr b="1" lang="en-GB" sz="2800" spc="-1" strike="noStrike">
                <a:solidFill>
                  <a:srgbClr val="242de2"/>
                </a:solidFill>
                <a:latin typeface="Consolas"/>
                <a:ea typeface="Consolas"/>
              </a:rPr>
              <a:t>*</a:t>
            </a:r>
            <a:r>
              <a:rPr b="1" lang="en-GB" sz="2800" spc="-1" strike="noStrike">
                <a:solidFill>
                  <a:srgbClr val="000000"/>
                </a:solidFill>
                <a:latin typeface="Consolas"/>
                <a:ea typeface="Consolas"/>
              </a:rPr>
              <a:t> </a:t>
            </a:r>
            <a:r>
              <a:rPr b="1" lang="en-GB" sz="2800" spc="-1" strike="noStrike">
                <a:solidFill>
                  <a:srgbClr val="984807"/>
                </a:solidFill>
                <a:latin typeface="Consolas"/>
                <a:ea typeface="Consolas"/>
              </a:rPr>
              <a:t>3.1416</a:t>
            </a:r>
            <a:endParaRPr b="0" lang="en-GB" sz="2800" spc="-1" strike="noStrike">
              <a:latin typeface="Arial"/>
            </a:endParaRPr>
          </a:p>
        </p:txBody>
      </p:sp>
      <p:grpSp>
        <p:nvGrpSpPr>
          <p:cNvPr id="374" name="Group 5"/>
          <p:cNvGrpSpPr/>
          <p:nvPr/>
        </p:nvGrpSpPr>
        <p:grpSpPr>
          <a:xfrm>
            <a:off x="2857320" y="2737440"/>
            <a:ext cx="5562000" cy="1292400"/>
            <a:chOff x="2857320" y="2737440"/>
            <a:chExt cx="5562000" cy="1292400"/>
          </a:xfrm>
        </p:grpSpPr>
        <p:sp>
          <p:nvSpPr>
            <p:cNvPr id="375" name="CustomShape 6"/>
            <p:cNvSpPr/>
            <p:nvPr/>
          </p:nvSpPr>
          <p:spPr>
            <a:xfrm>
              <a:off x="6019920" y="2737440"/>
              <a:ext cx="2361600" cy="36432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4f6228"/>
                  </a:solidFill>
                  <a:latin typeface="Calibri Light"/>
                  <a:ea typeface="DejaVu Sans"/>
                </a:rPr>
                <a:t>operands</a:t>
              </a:r>
              <a:endParaRPr b="0" lang="en-GB" sz="1800" spc="-1" strike="noStrike">
                <a:latin typeface="Arial"/>
              </a:endParaRPr>
            </a:p>
          </p:txBody>
        </p:sp>
        <p:sp>
          <p:nvSpPr>
            <p:cNvPr id="376" name="CustomShape 7"/>
            <p:cNvSpPr/>
            <p:nvPr/>
          </p:nvSpPr>
          <p:spPr>
            <a:xfrm>
              <a:off x="5981760" y="3665520"/>
              <a:ext cx="2437560" cy="36432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ff0000"/>
                  </a:solidFill>
                  <a:latin typeface="Calibri Light"/>
                  <a:ea typeface="DejaVu Sans"/>
                </a:rPr>
                <a:t>operators</a:t>
              </a:r>
              <a:endParaRPr b="0" lang="en-GB" sz="1800" spc="-1" strike="noStrike">
                <a:latin typeface="Arial"/>
              </a:endParaRPr>
            </a:p>
          </p:txBody>
        </p:sp>
        <p:grpSp>
          <p:nvGrpSpPr>
            <p:cNvPr id="377" name="Group 8"/>
            <p:cNvGrpSpPr/>
            <p:nvPr/>
          </p:nvGrpSpPr>
          <p:grpSpPr>
            <a:xfrm>
              <a:off x="3696480" y="3639600"/>
              <a:ext cx="2285280" cy="230760"/>
              <a:chOff x="3696480" y="3639600"/>
              <a:chExt cx="2285280" cy="230760"/>
            </a:xfrm>
          </p:grpSpPr>
          <p:sp>
            <p:nvSpPr>
              <p:cNvPr id="378" name="CustomShape 9"/>
              <p:cNvSpPr/>
              <p:nvPr/>
            </p:nvSpPr>
            <p:spPr>
              <a:xfrm rot="10800000">
                <a:off x="3696480" y="3869640"/>
                <a:ext cx="2285280" cy="720"/>
              </a:xfrm>
              <a:custGeom>
                <a:avLst/>
                <a:gdLst/>
                <a:ahLst/>
                <a:rect l="l" t="t" r="r" b="b"/>
                <a:pathLst>
                  <a:path w="21600" h="21600">
                    <a:moveTo>
                      <a:pt x="0" y="0"/>
                    </a:moveTo>
                    <a:lnTo>
                      <a:pt x="21600" y="21600"/>
                    </a:lnTo>
                  </a:path>
                </a:pathLst>
              </a:custGeom>
              <a:noFill/>
              <a:ln w="38160">
                <a:solidFill>
                  <a:srgbClr val="ff0000"/>
                </a:solidFill>
                <a:round/>
              </a:ln>
            </p:spPr>
            <p:style>
              <a:lnRef idx="1">
                <a:schemeClr val="accent1"/>
              </a:lnRef>
              <a:fillRef idx="0">
                <a:schemeClr val="accent1"/>
              </a:fillRef>
              <a:effectRef idx="0">
                <a:schemeClr val="accent1"/>
              </a:effectRef>
              <a:fontRef idx="minor"/>
            </p:style>
          </p:sp>
          <p:sp>
            <p:nvSpPr>
              <p:cNvPr id="379" name="CustomShape 10"/>
              <p:cNvSpPr/>
              <p:nvPr/>
            </p:nvSpPr>
            <p:spPr>
              <a:xfrm flipV="1" rot="16200000">
                <a:off x="3582720" y="3752640"/>
                <a:ext cx="227880" cy="720"/>
              </a:xfrm>
              <a:custGeom>
                <a:avLst/>
                <a:gdLst/>
                <a:ahLst/>
                <a:rect l="l" t="t" r="r" b="b"/>
                <a:pathLst>
                  <a:path w="21600" h="21600">
                    <a:moveTo>
                      <a:pt x="0" y="0"/>
                    </a:moveTo>
                    <a:lnTo>
                      <a:pt x="21600" y="21600"/>
                    </a:lnTo>
                  </a:path>
                </a:pathLst>
              </a:custGeom>
              <a:noFill/>
              <a:ln w="38160">
                <a:solidFill>
                  <a:srgbClr val="ff0000"/>
                </a:solidFill>
                <a:round/>
                <a:tailEnd len="med" type="triangle" w="lg"/>
              </a:ln>
            </p:spPr>
            <p:style>
              <a:lnRef idx="1">
                <a:schemeClr val="accent1"/>
              </a:lnRef>
              <a:fillRef idx="0">
                <a:schemeClr val="accent1"/>
              </a:fillRef>
              <a:effectRef idx="0">
                <a:schemeClr val="accent1"/>
              </a:effectRef>
              <a:fontRef idx="minor"/>
            </p:style>
          </p:sp>
          <p:sp>
            <p:nvSpPr>
              <p:cNvPr id="380" name="CustomShape 11"/>
              <p:cNvSpPr/>
              <p:nvPr/>
            </p:nvSpPr>
            <p:spPr>
              <a:xfrm flipV="1" rot="16200000">
                <a:off x="4344840" y="3752640"/>
                <a:ext cx="227880" cy="720"/>
              </a:xfrm>
              <a:custGeom>
                <a:avLst/>
                <a:gdLst/>
                <a:ahLst/>
                <a:rect l="l" t="t" r="r" b="b"/>
                <a:pathLst>
                  <a:path w="21600" h="21600">
                    <a:moveTo>
                      <a:pt x="0" y="0"/>
                    </a:moveTo>
                    <a:lnTo>
                      <a:pt x="21600" y="21600"/>
                    </a:lnTo>
                  </a:path>
                </a:pathLst>
              </a:custGeom>
              <a:noFill/>
              <a:ln w="38160">
                <a:solidFill>
                  <a:srgbClr val="ff0000"/>
                </a:solidFill>
                <a:round/>
                <a:tailEnd len="med" type="triangle" w="lg"/>
              </a:ln>
            </p:spPr>
            <p:style>
              <a:lnRef idx="1">
                <a:schemeClr val="accent1"/>
              </a:lnRef>
              <a:fillRef idx="0">
                <a:schemeClr val="accent1"/>
              </a:fillRef>
              <a:effectRef idx="0">
                <a:schemeClr val="accent1"/>
              </a:effectRef>
              <a:fontRef idx="minor"/>
            </p:style>
          </p:sp>
        </p:grpSp>
        <p:grpSp>
          <p:nvGrpSpPr>
            <p:cNvPr id="381" name="Group 12"/>
            <p:cNvGrpSpPr/>
            <p:nvPr/>
          </p:nvGrpSpPr>
          <p:grpSpPr>
            <a:xfrm>
              <a:off x="2857320" y="2954160"/>
              <a:ext cx="3124440" cy="227880"/>
              <a:chOff x="2857320" y="2954160"/>
              <a:chExt cx="3124440" cy="227880"/>
            </a:xfrm>
          </p:grpSpPr>
          <p:sp>
            <p:nvSpPr>
              <p:cNvPr id="382" name="CustomShape 13"/>
              <p:cNvSpPr/>
              <p:nvPr/>
            </p:nvSpPr>
            <p:spPr>
              <a:xfrm flipH="1" rot="16200000">
                <a:off x="2743560" y="3067560"/>
                <a:ext cx="227880" cy="720"/>
              </a:xfrm>
              <a:custGeom>
                <a:avLst/>
                <a:gdLst/>
                <a:ahLst/>
                <a:rect l="l" t="t" r="r" b="b"/>
                <a:pathLst>
                  <a:path w="21600" h="21600">
                    <a:moveTo>
                      <a:pt x="0" y="0"/>
                    </a:moveTo>
                    <a:lnTo>
                      <a:pt x="21600" y="21600"/>
                    </a:lnTo>
                  </a:path>
                </a:pathLst>
              </a:custGeom>
              <a:noFill/>
              <a:ln w="38160">
                <a:solidFill>
                  <a:schemeClr val="accent3">
                    <a:lumMod val="50000"/>
                  </a:schemeClr>
                </a:solidFill>
                <a:round/>
                <a:tailEnd len="med" type="triangle" w="lg"/>
              </a:ln>
            </p:spPr>
            <p:style>
              <a:lnRef idx="1">
                <a:schemeClr val="accent1"/>
              </a:lnRef>
              <a:fillRef idx="0">
                <a:schemeClr val="accent1"/>
              </a:fillRef>
              <a:effectRef idx="0">
                <a:schemeClr val="accent1"/>
              </a:effectRef>
              <a:fontRef idx="minor"/>
            </p:style>
          </p:sp>
          <p:sp>
            <p:nvSpPr>
              <p:cNvPr id="383" name="CustomShape 14"/>
              <p:cNvSpPr/>
              <p:nvPr/>
            </p:nvSpPr>
            <p:spPr>
              <a:xfrm rot="5400000">
                <a:off x="3963960" y="3067560"/>
                <a:ext cx="227880" cy="720"/>
              </a:xfrm>
              <a:custGeom>
                <a:avLst/>
                <a:gdLst/>
                <a:ahLst/>
                <a:rect l="l" t="t" r="r" b="b"/>
                <a:pathLst>
                  <a:path w="21600" h="21600">
                    <a:moveTo>
                      <a:pt x="0" y="0"/>
                    </a:moveTo>
                    <a:lnTo>
                      <a:pt x="21600" y="21600"/>
                    </a:lnTo>
                  </a:path>
                </a:pathLst>
              </a:custGeom>
              <a:noFill/>
              <a:ln w="38160">
                <a:solidFill>
                  <a:schemeClr val="accent3">
                    <a:lumMod val="50000"/>
                  </a:schemeClr>
                </a:solidFill>
                <a:round/>
                <a:tailEnd len="med" type="triangle" w="lg"/>
              </a:ln>
            </p:spPr>
            <p:style>
              <a:lnRef idx="1">
                <a:schemeClr val="accent1"/>
              </a:lnRef>
              <a:fillRef idx="0">
                <a:schemeClr val="accent1"/>
              </a:fillRef>
              <a:effectRef idx="0">
                <a:schemeClr val="accent1"/>
              </a:effectRef>
              <a:fontRef idx="minor"/>
            </p:style>
          </p:sp>
          <p:sp>
            <p:nvSpPr>
              <p:cNvPr id="384" name="CustomShape 15"/>
              <p:cNvSpPr/>
              <p:nvPr/>
            </p:nvSpPr>
            <p:spPr>
              <a:xfrm flipH="1" rot="16200000">
                <a:off x="5182200" y="3067560"/>
                <a:ext cx="227880" cy="720"/>
              </a:xfrm>
              <a:custGeom>
                <a:avLst/>
                <a:gdLst/>
                <a:ahLst/>
                <a:rect l="l" t="t" r="r" b="b"/>
                <a:pathLst>
                  <a:path w="21600" h="21600">
                    <a:moveTo>
                      <a:pt x="0" y="0"/>
                    </a:moveTo>
                    <a:lnTo>
                      <a:pt x="21600" y="21600"/>
                    </a:lnTo>
                  </a:path>
                </a:pathLst>
              </a:custGeom>
              <a:noFill/>
              <a:ln w="38160">
                <a:solidFill>
                  <a:schemeClr val="accent3">
                    <a:lumMod val="50000"/>
                  </a:schemeClr>
                </a:solidFill>
                <a:round/>
                <a:tailEnd len="med" type="triangle" w="lg"/>
              </a:ln>
            </p:spPr>
            <p:style>
              <a:lnRef idx="1">
                <a:schemeClr val="accent1"/>
              </a:lnRef>
              <a:fillRef idx="0">
                <a:schemeClr val="accent1"/>
              </a:fillRef>
              <a:effectRef idx="0">
                <a:schemeClr val="accent1"/>
              </a:effectRef>
              <a:fontRef idx="minor"/>
            </p:style>
          </p:sp>
          <p:sp>
            <p:nvSpPr>
              <p:cNvPr id="385" name="CustomShape 16"/>
              <p:cNvSpPr/>
              <p:nvPr/>
            </p:nvSpPr>
            <p:spPr>
              <a:xfrm rot="10800000">
                <a:off x="2858400" y="2955240"/>
                <a:ext cx="3123360" cy="720"/>
              </a:xfrm>
              <a:custGeom>
                <a:avLst/>
                <a:gdLst/>
                <a:ahLst/>
                <a:rect l="l" t="t" r="r" b="b"/>
                <a:pathLst>
                  <a:path w="21600" h="21600">
                    <a:moveTo>
                      <a:pt x="0" y="0"/>
                    </a:moveTo>
                    <a:lnTo>
                      <a:pt x="21600" y="21600"/>
                    </a:lnTo>
                  </a:path>
                </a:pathLst>
              </a:custGeom>
              <a:noFill/>
              <a:ln w="38160">
                <a:solidFill>
                  <a:schemeClr val="accent3">
                    <a:lumMod val="50000"/>
                  </a:schemeClr>
                </a:solidFill>
                <a:round/>
              </a:ln>
            </p:spPr>
            <p:style>
              <a:lnRef idx="1">
                <a:schemeClr val="accent1"/>
              </a:lnRef>
              <a:fillRef idx="0">
                <a:schemeClr val="accent1"/>
              </a:fillRef>
              <a:effectRef idx="0">
                <a:schemeClr val="accent1"/>
              </a:effectRef>
              <a:fontRef idx="minor"/>
            </p:style>
          </p:sp>
        </p:grpSp>
      </p:grpSp>
    </p:spTree>
  </p:cSld>
  <p:timing>
    <p:tnLst>
      <p:par>
        <p:cTn id="502" dur="indefinite" restart="never" nodeType="tmRoot">
          <p:childTnLst>
            <p:seq>
              <p:cTn id="503" dur="indefinite" nodeType="mainSeq">
                <p:childTnLst>
                  <p:par>
                    <p:cTn id="504" fill="hold">
                      <p:stCondLst>
                        <p:cond delay="indefinite"/>
                      </p:stCondLst>
                      <p:childTnLst>
                        <p:par>
                          <p:cTn id="505" fill="hold">
                            <p:stCondLst>
                              <p:cond delay="0"/>
                            </p:stCondLst>
                            <p:childTnLst>
                              <p:par>
                                <p:cTn id="506" nodeType="clickEffect" fill="hold" presetClass="entr" presetID="1">
                                  <p:stCondLst>
                                    <p:cond delay="0"/>
                                  </p:stCondLst>
                                  <p:childTnLst>
                                    <p:set>
                                      <p:cBhvr>
                                        <p:cTn id="507" dur="1" fill="hold">
                                          <p:stCondLst>
                                            <p:cond delay="0"/>
                                          </p:stCondLst>
                                        </p:cTn>
                                        <p:tgtEl>
                                          <p:spTgt spid="371">
                                            <p:txEl>
                                              <p:pRg st="0" end="0"/>
                                            </p:txEl>
                                          </p:spTgt>
                                        </p:tgtEl>
                                        <p:attrNameLst>
                                          <p:attrName>style.visibility</p:attrName>
                                        </p:attrNameLst>
                                      </p:cBhvr>
                                      <p:to>
                                        <p:strVal val="visible"/>
                                      </p:to>
                                    </p:set>
                                  </p:childTnLst>
                                </p:cTn>
                              </p:par>
                              <p:par>
                                <p:cTn id="508" nodeType="withEffect" fill="hold" presetClass="entr" presetID="1">
                                  <p:stCondLst>
                                    <p:cond delay="0"/>
                                  </p:stCondLst>
                                  <p:childTnLst>
                                    <p:set>
                                      <p:cBhvr>
                                        <p:cTn id="509" dur="1" fill="hold">
                                          <p:stCondLst>
                                            <p:cond delay="0"/>
                                          </p:stCondLst>
                                        </p:cTn>
                                        <p:tgtEl>
                                          <p:spTgt spid="371">
                                            <p:txEl>
                                              <p:pRg st="1" end="1"/>
                                            </p:txEl>
                                          </p:spTgt>
                                        </p:tgtEl>
                                        <p:attrNameLst>
                                          <p:attrName>style.visibility</p:attrName>
                                        </p:attrNameLst>
                                      </p:cBhvr>
                                      <p:to>
                                        <p:strVal val="visible"/>
                                      </p:to>
                                    </p:set>
                                  </p:childTnLst>
                                </p:cTn>
                              </p:par>
                              <p:par>
                                <p:cTn id="510" nodeType="withEffect" fill="hold" presetClass="entr" presetID="1">
                                  <p:stCondLst>
                                    <p:cond delay="0"/>
                                  </p:stCondLst>
                                  <p:childTnLst>
                                    <p:set>
                                      <p:cBhvr>
                                        <p:cTn id="511" dur="1" fill="hold">
                                          <p:stCondLst>
                                            <p:cond delay="0"/>
                                          </p:stCondLst>
                                        </p:cTn>
                                        <p:tgtEl>
                                          <p:spTgt spid="373"/>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nodeType="clickEffect" fill="hold" presetClass="entr" presetID="1">
                                  <p:stCondLst>
                                    <p:cond delay="0"/>
                                  </p:stCondLst>
                                  <p:childTnLst>
                                    <p:set>
                                      <p:cBhvr>
                                        <p:cTn id="515" dur="1" fill="hold">
                                          <p:stCondLst>
                                            <p:cond delay="0"/>
                                          </p:stCondLst>
                                        </p:cTn>
                                        <p:tgtEl>
                                          <p:spTgt spid="374"/>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nodeType="clickEffect" fill="hold" presetClass="entr" presetID="1">
                                  <p:stCondLst>
                                    <p:cond delay="0"/>
                                  </p:stCondLst>
                                  <p:childTnLst>
                                    <p:set>
                                      <p:cBhvr>
                                        <p:cTn id="519" dur="1" fill="hold">
                                          <p:stCondLst>
                                            <p:cond delay="0"/>
                                          </p:stCondLst>
                                        </p:cTn>
                                        <p:tgtEl>
                                          <p:spTgt spid="371">
                                            <p:txEl>
                                              <p:pRg st="4" end="4"/>
                                            </p:txEl>
                                          </p:spTgt>
                                        </p:tgtEl>
                                        <p:attrNameLst>
                                          <p:attrName>style.visibility</p:attrName>
                                        </p:attrNameLst>
                                      </p:cBhvr>
                                      <p:to>
                                        <p:strVal val="visible"/>
                                      </p:to>
                                    </p:set>
                                  </p:childTnLst>
                                </p:cTn>
                              </p:par>
                              <p:par>
                                <p:cTn id="520" nodeType="withEffect" fill="hold" presetClass="entr" presetID="1">
                                  <p:stCondLst>
                                    <p:cond delay="0"/>
                                  </p:stCondLst>
                                  <p:childTnLst>
                                    <p:set>
                                      <p:cBhvr>
                                        <p:cTn id="521" dur="1" fill="hold">
                                          <p:stCondLst>
                                            <p:cond delay="0"/>
                                          </p:stCondLst>
                                        </p:cTn>
                                        <p:tgtEl>
                                          <p:spTgt spid="371">
                                            <p:txEl>
                                              <p:pRg st="5" end="5"/>
                                            </p:txEl>
                                          </p:spTgt>
                                        </p:tgtEl>
                                        <p:attrNameLst>
                                          <p:attrName>style.visibility</p:attrName>
                                        </p:attrNameLst>
                                      </p:cBhvr>
                                      <p:to>
                                        <p:strVal val="visible"/>
                                      </p:to>
                                    </p:set>
                                  </p:childTnLst>
                                </p:cTn>
                              </p:par>
                              <p:par>
                                <p:cTn id="522" nodeType="withEffect" fill="hold" presetClass="entr" presetID="1">
                                  <p:stCondLst>
                                    <p:cond delay="0"/>
                                  </p:stCondLst>
                                  <p:childTnLst>
                                    <p:set>
                                      <p:cBhvr>
                                        <p:cTn id="523" dur="1" fill="hold">
                                          <p:stCondLst>
                                            <p:cond delay="0"/>
                                          </p:stCondLst>
                                        </p:cTn>
                                        <p:tgtEl>
                                          <p:spTgt spid="371">
                                            <p:txEl>
                                              <p:pRg st="6" end="6"/>
                                            </p:txEl>
                                          </p:spTgt>
                                        </p:tgtEl>
                                        <p:attrNameLst>
                                          <p:attrName>style.visibility</p:attrName>
                                        </p:attrNameLst>
                                      </p:cBhvr>
                                      <p:to>
                                        <p:strVal val="visible"/>
                                      </p:to>
                                    </p:set>
                                  </p:childTnLst>
                                </p:cTn>
                              </p:par>
                            </p:childTnLst>
                          </p:cTn>
                        </p:par>
                      </p:childTnLst>
                    </p:cTn>
                  </p:par>
                  <p:par>
                    <p:cTn id="524" fill="hold">
                      <p:stCondLst>
                        <p:cond delay="indefinite"/>
                      </p:stCondLst>
                      <p:childTnLst>
                        <p:par>
                          <p:cTn id="525" fill="hold">
                            <p:stCondLst>
                              <p:cond delay="0"/>
                            </p:stCondLst>
                            <p:childTnLst>
                              <p:par>
                                <p:cTn id="526" nodeType="clickEffect" fill="hold" presetClass="entr" presetID="1">
                                  <p:stCondLst>
                                    <p:cond delay="0"/>
                                  </p:stCondLst>
                                  <p:childTnLst>
                                    <p:set>
                                      <p:cBhvr>
                                        <p:cTn id="527" dur="1" fill="hold">
                                          <p:stCondLst>
                                            <p:cond delay="0"/>
                                          </p:stCondLst>
                                        </p:cTn>
                                        <p:tgtEl>
                                          <p:spTgt spid="371">
                                            <p:txEl>
                                              <p:pRg st="7" end="7"/>
                                            </p:txEl>
                                          </p:spTgt>
                                        </p:tgtEl>
                                        <p:attrNameLst>
                                          <p:attrName>style.visibility</p:attrName>
                                        </p:attrNameLst>
                                      </p:cBhvr>
                                      <p:to>
                                        <p:strVal val="visible"/>
                                      </p:to>
                                    </p:set>
                                  </p:childTnLst>
                                </p:cTn>
                              </p:par>
                              <p:par>
                                <p:cTn id="528" nodeType="withEffect" fill="hold" presetClass="entr" presetID="1">
                                  <p:stCondLst>
                                    <p:cond delay="0"/>
                                  </p:stCondLst>
                                  <p:childTnLst>
                                    <p:set>
                                      <p:cBhvr>
                                        <p:cTn id="529" dur="1" fill="hold">
                                          <p:stCondLst>
                                            <p:cond delay="0"/>
                                          </p:stCondLst>
                                        </p:cTn>
                                        <p:tgtEl>
                                          <p:spTgt spid="371">
                                            <p:txEl>
                                              <p:pRg st="8" end="8"/>
                                            </p:txEl>
                                          </p:spTgt>
                                        </p:tgtEl>
                                        <p:attrNameLst>
                                          <p:attrName>style.visibility</p:attrName>
                                        </p:attrNameLst>
                                      </p:cBhvr>
                                      <p:to>
                                        <p:strVal val="visible"/>
                                      </p:to>
                                    </p:set>
                                  </p:childTnLst>
                                </p:cTn>
                              </p:par>
                              <p:par>
                                <p:cTn id="530" nodeType="withEffect" fill="hold" presetClass="entr" presetID="1">
                                  <p:stCondLst>
                                    <p:cond delay="0"/>
                                  </p:stCondLst>
                                  <p:childTnLst>
                                    <p:set>
                                      <p:cBhvr>
                                        <p:cTn id="531" dur="1" fill="hold">
                                          <p:stCondLst>
                                            <p:cond delay="0"/>
                                          </p:stCondLst>
                                        </p:cTn>
                                        <p:tgtEl>
                                          <p:spTgt spid="371">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Operators</a:t>
            </a:r>
            <a:endParaRPr b="0" lang="en-GB" sz="4400" spc="-1" strike="noStrike">
              <a:latin typeface="Arial"/>
            </a:endParaRPr>
          </a:p>
        </p:txBody>
      </p:sp>
      <p:sp>
        <p:nvSpPr>
          <p:cNvPr id="38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Arithmetic operators (+, –, *, /,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Relational operators (&gt;, &gt;=, &lt;, &lt;=, ==,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Logical operators (&amp;&amp;, ||,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Increment and decrement operators (++,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Assignment operators (=, +=, -=, *=, /=)</a:t>
            </a:r>
            <a:endParaRPr b="0" lang="en-GB" sz="2800" spc="-1" strike="noStrike">
              <a:latin typeface="Arial"/>
            </a:endParaRPr>
          </a:p>
        </p:txBody>
      </p:sp>
      <p:sp>
        <p:nvSpPr>
          <p:cNvPr id="38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7E56D75-FB26-47F7-A1DE-976D837553B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532" dur="indefinite" restart="never" nodeType="tmRoot">
          <p:childTnLst>
            <p:seq>
              <p:cTn id="533"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Arithmetic Operators</a:t>
            </a:r>
            <a:endParaRPr b="0" lang="en-GB" sz="4400" spc="-1" strike="noStrike">
              <a:latin typeface="Arial"/>
            </a:endParaRPr>
          </a:p>
        </p:txBody>
      </p:sp>
      <p:sp>
        <p:nvSpPr>
          <p:cNvPr id="39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endParaRPr b="0" lang="en-GB" sz="1800" spc="-1" strike="noStrike">
              <a:latin typeface="Arial"/>
            </a:endParaRPr>
          </a:p>
          <a:p>
            <a:pPr>
              <a:lnSpc>
                <a:spcPct val="100000"/>
              </a:lnSpc>
              <a:spcBef>
                <a:spcPts val="561"/>
              </a:spcBef>
            </a:pPr>
            <a:endParaRPr b="0" lang="en-GB" sz="1800" spc="-1" strike="noStrike">
              <a:latin typeface="Arial"/>
            </a:endParaRPr>
          </a:p>
          <a:p>
            <a:pPr>
              <a:lnSpc>
                <a:spcPct val="100000"/>
              </a:lnSpc>
              <a:spcBef>
                <a:spcPts val="561"/>
              </a:spcBef>
            </a:pPr>
            <a:endParaRPr b="0" lang="en-GB" sz="1800" spc="-1" strike="noStrike">
              <a:latin typeface="Arial"/>
            </a:endParaRPr>
          </a:p>
          <a:p>
            <a:pPr>
              <a:lnSpc>
                <a:spcPct val="100000"/>
              </a:lnSpc>
              <a:spcBef>
                <a:spcPts val="561"/>
              </a:spcBef>
            </a:pPr>
            <a:endParaRPr b="0" lang="en-GB" sz="1800" spc="-1" strike="noStrike">
              <a:latin typeface="Arial"/>
            </a:endParaRPr>
          </a:p>
          <a:p>
            <a:pPr>
              <a:lnSpc>
                <a:spcPct val="100000"/>
              </a:lnSpc>
              <a:spcBef>
                <a:spcPts val="561"/>
              </a:spcBef>
            </a:pPr>
            <a:endParaRPr b="0" lang="en-GB" sz="1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modulus operator </a:t>
            </a:r>
            <a:r>
              <a:rPr b="0" lang="en-GB" sz="2800" spc="-1" strike="noStrike">
                <a:solidFill>
                  <a:srgbClr val="000000"/>
                </a:solidFill>
                <a:latin typeface="Menlo"/>
                <a:ea typeface="Menlo"/>
              </a:rPr>
              <a:t>%</a:t>
            </a:r>
            <a:r>
              <a:rPr b="0" lang="en-GB" sz="2800" spc="-1" strike="noStrike">
                <a:solidFill>
                  <a:srgbClr val="000000"/>
                </a:solidFill>
                <a:latin typeface="Calibri Light"/>
                <a:ea typeface="Calibri Light"/>
              </a:rPr>
              <a:t> produces the </a:t>
            </a:r>
            <a:r>
              <a:rPr b="0" lang="en-GB" sz="2800" spc="-1" strike="noStrike">
                <a:solidFill>
                  <a:srgbClr val="e46c0a"/>
                </a:solidFill>
                <a:latin typeface="Calibri Light"/>
                <a:ea typeface="Calibri Light"/>
              </a:rPr>
              <a:t>remainder</a:t>
            </a:r>
            <a:r>
              <a:rPr b="0" lang="en-GB" sz="2800" spc="-1" strike="noStrike">
                <a:solidFill>
                  <a:srgbClr val="000000"/>
                </a:solidFill>
                <a:latin typeface="Calibri Light"/>
                <a:ea typeface="Calibri Light"/>
              </a:rPr>
              <a:t>.</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a:t>
            </a:r>
            <a:r>
              <a:rPr b="1" lang="en-GB" sz="2400" spc="-1" strike="noStrike">
                <a:solidFill>
                  <a:srgbClr val="4f81bd"/>
                </a:solidFill>
                <a:latin typeface="Calibri Light"/>
                <a:ea typeface="Calibri Light"/>
              </a:rPr>
              <a:t>13</a:t>
            </a:r>
            <a:r>
              <a:rPr b="0" lang="en-GB" sz="2400" spc="-1" strike="noStrike">
                <a:solidFill>
                  <a:srgbClr val="000000"/>
                </a:solidFill>
                <a:latin typeface="Calibri Light"/>
                <a:ea typeface="Calibri Light"/>
              </a:rPr>
              <a:t> % </a:t>
            </a:r>
            <a:r>
              <a:rPr b="1" lang="en-GB" sz="2400" spc="-1" strike="noStrike">
                <a:solidFill>
                  <a:srgbClr val="9bbb59"/>
                </a:solidFill>
                <a:latin typeface="Calibri Light"/>
                <a:ea typeface="Calibri Light"/>
              </a:rPr>
              <a:t>3</a:t>
            </a:r>
            <a:r>
              <a:rPr b="0" lang="en-GB" sz="2400" spc="-1" strike="noStrike">
                <a:solidFill>
                  <a:srgbClr val="000000"/>
                </a:solidFill>
                <a:latin typeface="Calibri Light"/>
                <a:ea typeface="Calibri Light"/>
              </a:rPr>
              <a:t> results in </a:t>
            </a:r>
            <a:r>
              <a:rPr b="1" lang="en-GB" sz="2400" spc="-1" strike="noStrike">
                <a:solidFill>
                  <a:srgbClr val="e46c0a"/>
                </a:solidFill>
                <a:latin typeface="Calibri Light"/>
                <a:ea typeface="Calibri Light"/>
              </a:rPr>
              <a:t>1</a:t>
            </a:r>
            <a:endParaRPr b="0" lang="en-GB" sz="2400" spc="-1" strike="noStrike">
              <a:latin typeface="Arial"/>
            </a:endParaRPr>
          </a:p>
          <a:p>
            <a:pPr marL="457200">
              <a:lnSpc>
                <a:spcPct val="100000"/>
              </a:lnSpc>
              <a:spcBef>
                <a:spcPts val="479"/>
              </a:spcBef>
            </a:pPr>
            <a:r>
              <a:rPr b="1" lang="en-GB" sz="2400" spc="-1" strike="noStrike">
                <a:solidFill>
                  <a:srgbClr val="000000"/>
                </a:solidFill>
                <a:latin typeface="Calibri Light"/>
                <a:ea typeface="Calibri Light"/>
              </a:rPr>
              <a:t>    </a:t>
            </a:r>
            <a:r>
              <a:rPr b="0" lang="en-GB" sz="2400" spc="-1" strike="noStrike">
                <a:solidFill>
                  <a:srgbClr val="000000"/>
                </a:solidFill>
                <a:latin typeface="Calibri Light"/>
                <a:ea typeface="Calibri Light"/>
              </a:rPr>
              <a:t>because </a:t>
            </a:r>
            <a:r>
              <a:rPr b="1" lang="en-GB" sz="2400" spc="-1" strike="noStrike">
                <a:solidFill>
                  <a:srgbClr val="4f81bd"/>
                </a:solidFill>
                <a:latin typeface="Calibri Light"/>
                <a:ea typeface="Calibri Light"/>
              </a:rPr>
              <a:t>13</a:t>
            </a:r>
            <a:r>
              <a:rPr b="0" lang="en-GB" sz="2400" spc="-1" strike="noStrike">
                <a:solidFill>
                  <a:srgbClr val="000000"/>
                </a:solidFill>
                <a:latin typeface="Calibri Light"/>
                <a:ea typeface="Calibri Light"/>
              </a:rPr>
              <a:t> = (</a:t>
            </a:r>
            <a:r>
              <a:rPr b="1" lang="en-GB" sz="2400" spc="-1" strike="noStrike">
                <a:solidFill>
                  <a:srgbClr val="9bbb59"/>
                </a:solidFill>
                <a:latin typeface="Calibri Light"/>
                <a:ea typeface="Calibri Light"/>
              </a:rPr>
              <a:t>3</a:t>
            </a:r>
            <a:r>
              <a:rPr b="0" lang="en-GB" sz="2400" spc="-1" strike="noStrike">
                <a:solidFill>
                  <a:srgbClr val="000000"/>
                </a:solidFill>
                <a:latin typeface="Calibri Light"/>
                <a:ea typeface="Calibri Light"/>
              </a:rPr>
              <a:t> * 4) + </a:t>
            </a:r>
            <a:r>
              <a:rPr b="1" lang="en-GB" sz="2400" spc="-1" strike="noStrike">
                <a:solidFill>
                  <a:srgbClr val="e46c0a"/>
                </a:solidFill>
                <a:latin typeface="Calibri Light"/>
                <a:ea typeface="Calibri Light"/>
              </a:rPr>
              <a:t>1</a:t>
            </a:r>
            <a:endParaRPr b="0" lang="en-GB" sz="2400" spc="-1" strike="noStrike">
              <a:latin typeface="Arial"/>
            </a:endParaRPr>
          </a:p>
        </p:txBody>
      </p:sp>
      <p:sp>
        <p:nvSpPr>
          <p:cNvPr id="39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DC5EFAA-2A90-43A9-98C3-213191E1C69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392" name="Table 4"/>
          <p:cNvGraphicFramePr/>
          <p:nvPr/>
        </p:nvGraphicFramePr>
        <p:xfrm>
          <a:off x="1554480" y="1545120"/>
          <a:ext cx="6095160" cy="2619360"/>
        </p:xfrm>
        <a:graphic>
          <a:graphicData uri="http://schemas.openxmlformats.org/drawingml/2006/table">
            <a:tbl>
              <a:tblPr/>
              <a:tblGrid>
                <a:gridCol w="2590560"/>
                <a:gridCol w="3504960"/>
              </a:tblGrid>
              <a:tr h="682920">
                <a:tc>
                  <a:txBody>
                    <a:bodyPr/>
                    <a:p>
                      <a:pPr algn="ctr">
                        <a:lnSpc>
                          <a:spcPct val="100000"/>
                        </a:lnSpc>
                      </a:pPr>
                      <a:r>
                        <a:rPr b="0" lang="en-GB" sz="2000" spc="-1" strike="noStrike">
                          <a:solidFill>
                            <a:srgbClr val="ffffff"/>
                          </a:solidFill>
                          <a:latin typeface="Calibri Light"/>
                          <a:ea typeface="Calibri Light"/>
                        </a:rPr>
                        <a:t>Arithmetic Operators</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0" lang="en-GB" sz="2000" spc="-1" strike="noStrike">
                          <a:solidFill>
                            <a:srgbClr val="ffffff"/>
                          </a:solidFill>
                          <a:latin typeface="Calibri Light"/>
                          <a:ea typeface="Calibri Light"/>
                        </a:rPr>
                        <a:t>Sign in the expression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7360">
                <a:tc>
                  <a:txBody>
                    <a:bodyPr/>
                    <a:p>
                      <a:pPr algn="ctr">
                        <a:lnSpc>
                          <a:spcPct val="100000"/>
                        </a:lnSpc>
                      </a:pPr>
                      <a:r>
                        <a:rPr b="0" lang="en-GB" sz="2000" spc="-1" strike="noStrike">
                          <a:solidFill>
                            <a:srgbClr val="000000"/>
                          </a:solidFill>
                          <a:latin typeface="Calibri Light"/>
                          <a:ea typeface="Calibri Light"/>
                        </a:rPr>
                        <a:t>Addition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Menlo"/>
                          <a:ea typeface="Menlo"/>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p>
                      <a:pPr algn="ctr">
                        <a:lnSpc>
                          <a:spcPct val="100000"/>
                        </a:lnSpc>
                      </a:pPr>
                      <a:r>
                        <a:rPr b="0" lang="en-GB" sz="2000" spc="-1" strike="noStrike">
                          <a:solidFill>
                            <a:srgbClr val="000000"/>
                          </a:solidFill>
                          <a:latin typeface="Calibri Light"/>
                          <a:ea typeface="Calibri Light"/>
                        </a:rPr>
                        <a:t>Subtraction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GB" sz="2000" spc="-1" strike="noStrike">
                          <a:solidFill>
                            <a:srgbClr val="000000"/>
                          </a:solidFill>
                          <a:latin typeface="Menlo"/>
                          <a:ea typeface="Menlo"/>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7360">
                <a:tc>
                  <a:txBody>
                    <a:bodyPr/>
                    <a:p>
                      <a:pPr algn="ctr">
                        <a:lnSpc>
                          <a:spcPct val="100000"/>
                        </a:lnSpc>
                      </a:pPr>
                      <a:r>
                        <a:rPr b="0" lang="en-GB" sz="2000" spc="-1" strike="noStrike">
                          <a:solidFill>
                            <a:srgbClr val="000000"/>
                          </a:solidFill>
                          <a:latin typeface="Calibri Light"/>
                          <a:ea typeface="Calibri Light"/>
                        </a:rPr>
                        <a:t>Multiplication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Menlo"/>
                          <a:ea typeface="Menlo"/>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p>
                      <a:pPr algn="ctr">
                        <a:lnSpc>
                          <a:spcPct val="100000"/>
                        </a:lnSpc>
                      </a:pPr>
                      <a:r>
                        <a:rPr b="0" lang="en-GB" sz="2000" spc="-1" strike="noStrike">
                          <a:solidFill>
                            <a:srgbClr val="000000"/>
                          </a:solidFill>
                          <a:latin typeface="Calibri Light"/>
                          <a:ea typeface="Calibri Light"/>
                        </a:rPr>
                        <a:t>Division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GB" sz="2000" spc="-1" strike="noStrike">
                          <a:solidFill>
                            <a:srgbClr val="000000"/>
                          </a:solidFill>
                          <a:latin typeface="Menlo"/>
                          <a:ea typeface="Menlo"/>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7360">
                <a:tc>
                  <a:txBody>
                    <a:bodyPr/>
                    <a:p>
                      <a:pPr algn="ctr">
                        <a:lnSpc>
                          <a:spcPct val="100000"/>
                        </a:lnSpc>
                      </a:pPr>
                      <a:r>
                        <a:rPr b="0" lang="en-GB" sz="2000" spc="-1" strike="noStrike">
                          <a:solidFill>
                            <a:srgbClr val="000000"/>
                          </a:solidFill>
                          <a:latin typeface="Calibri Light"/>
                          <a:ea typeface="Calibri Light"/>
                        </a:rPr>
                        <a:t>Modulus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2000" spc="-1" strike="noStrike">
                          <a:solidFill>
                            <a:srgbClr val="000000"/>
                          </a:solidFill>
                          <a:latin typeface="Menlo"/>
                          <a:ea typeface="Menlo"/>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534" dur="indefinite" restart="never" nodeType="tmRoot">
          <p:childTnLst>
            <p:seq>
              <p:cTn id="535" dur="indefinite" nodeType="mainSeq">
                <p:childTnLst>
                  <p:par>
                    <p:cTn id="536" fill="hold">
                      <p:stCondLst>
                        <p:cond delay="indefinite"/>
                      </p:stCondLst>
                      <p:childTnLst>
                        <p:par>
                          <p:cTn id="537" fill="hold">
                            <p:stCondLst>
                              <p:cond delay="0"/>
                            </p:stCondLst>
                            <p:childTnLst>
                              <p:par>
                                <p:cTn id="538" nodeType="clickEffect" fill="hold" presetClass="entr" presetID="1">
                                  <p:stCondLst>
                                    <p:cond delay="0"/>
                                  </p:stCondLst>
                                  <p:childTnLst>
                                    <p:set>
                                      <p:cBhvr>
                                        <p:cTn id="539" dur="1" fill="hold">
                                          <p:stCondLst>
                                            <p:cond delay="0"/>
                                          </p:stCondLst>
                                        </p:cTn>
                                        <p:tgtEl>
                                          <p:spTgt spid="390">
                                            <p:txEl>
                                              <p:pRg st="5" end="5"/>
                                            </p:txEl>
                                          </p:spTgt>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nodeType="clickEffect" fill="hold" presetClass="entr" presetID="1">
                                  <p:stCondLst>
                                    <p:cond delay="0"/>
                                  </p:stCondLst>
                                  <p:childTnLst>
                                    <p:set>
                                      <p:cBhvr>
                                        <p:cTn id="543" dur="1" fill="hold">
                                          <p:stCondLst>
                                            <p:cond delay="0"/>
                                          </p:stCondLst>
                                        </p:cTn>
                                        <p:tgtEl>
                                          <p:spTgt spid="390">
                                            <p:txEl>
                                              <p:pRg st="6" end="6"/>
                                            </p:txEl>
                                          </p:spTgt>
                                        </p:tgtEl>
                                        <p:attrNameLst>
                                          <p:attrName>style.visibility</p:attrName>
                                        </p:attrNameLst>
                                      </p:cBhvr>
                                      <p:to>
                                        <p:strVal val="visible"/>
                                      </p:to>
                                    </p:set>
                                  </p:childTnLst>
                                </p:cTn>
                              </p:par>
                            </p:childTnLst>
                          </p:cTn>
                        </p:par>
                      </p:childTnLst>
                    </p:cTn>
                  </p:par>
                  <p:par>
                    <p:cTn id="544" fill="hold">
                      <p:stCondLst>
                        <p:cond delay="indefinite"/>
                      </p:stCondLst>
                      <p:childTnLst>
                        <p:par>
                          <p:cTn id="545" fill="hold">
                            <p:stCondLst>
                              <p:cond delay="0"/>
                            </p:stCondLst>
                            <p:childTnLst>
                              <p:par>
                                <p:cTn id="546" nodeType="clickEffect" fill="hold" presetClass="entr" presetID="1">
                                  <p:stCondLst>
                                    <p:cond delay="0"/>
                                  </p:stCondLst>
                                  <p:childTnLst>
                                    <p:set>
                                      <p:cBhvr>
                                        <p:cTn id="547" dur="1" fill="hold">
                                          <p:stCondLst>
                                            <p:cond delay="0"/>
                                          </p:stCondLst>
                                        </p:cTn>
                                        <p:tgtEl>
                                          <p:spTgt spid="390">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Arithmetic Operators</a:t>
            </a:r>
            <a:endParaRPr b="0" lang="en-GB" sz="4400" spc="-1" strike="noStrike">
              <a:latin typeface="Arial"/>
            </a:endParaRPr>
          </a:p>
        </p:txBody>
      </p:sp>
      <p:sp>
        <p:nvSpPr>
          <p:cNvPr id="39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e46c0a"/>
                </a:solidFill>
                <a:latin typeface="Calibri Light"/>
                <a:ea typeface="Calibri Light"/>
              </a:rPr>
              <a:t>Note: </a:t>
            </a:r>
            <a:r>
              <a:rPr b="0" lang="en-GB" sz="2400" spc="-1" strike="noStrike">
                <a:solidFill>
                  <a:srgbClr val="000000"/>
                </a:solidFill>
                <a:latin typeface="Calibri Light"/>
                <a:ea typeface="Calibri Light"/>
              </a:rPr>
              <a:t>when both operands of the / operator are of integer types, the / operator performs </a:t>
            </a:r>
            <a:r>
              <a:rPr b="1" lang="en-GB" sz="2400" spc="-1" strike="noStrike">
                <a:solidFill>
                  <a:srgbClr val="e46c0a"/>
                </a:solidFill>
                <a:latin typeface="Calibri Light"/>
                <a:ea typeface="Calibri Light"/>
              </a:rPr>
              <a:t>integer division</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which truncates any fractional part of the division result</a:t>
            </a:r>
            <a:r>
              <a:rPr b="0" lang="en-GB" sz="2400" spc="-1" strike="noStrike">
                <a:solidFill>
                  <a:srgbClr val="e46c0a"/>
                </a:solidFill>
                <a:latin typeface="Calibri Light"/>
                <a:ea typeface="Calibri Light"/>
              </a:rPr>
              <a:t>.</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operator % cannot be applied to </a:t>
            </a:r>
            <a:r>
              <a:rPr b="0" lang="en-GB" sz="2400" spc="-1" strike="noStrike">
                <a:solidFill>
                  <a:srgbClr val="4f81bd"/>
                </a:solidFill>
                <a:latin typeface="Calibri Light"/>
                <a:ea typeface="Calibri Light"/>
              </a:rPr>
              <a:t>double</a:t>
            </a:r>
            <a:r>
              <a:rPr b="0" lang="en-GB" sz="2400" spc="-1" strike="noStrike">
                <a:solidFill>
                  <a:srgbClr val="000000"/>
                </a:solidFill>
                <a:latin typeface="Calibri Light"/>
                <a:ea typeface="Calibri Light"/>
              </a:rPr>
              <a:t> (i.e., floating point numbers).</a:t>
            </a:r>
            <a:endParaRPr b="0" lang="en-GB" sz="2400" spc="-1" strike="noStrike">
              <a:latin typeface="Arial"/>
            </a:endParaRPr>
          </a:p>
        </p:txBody>
      </p:sp>
      <p:sp>
        <p:nvSpPr>
          <p:cNvPr id="39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26317C0-E449-48A4-BC03-D75994D023F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396" name="Group 4"/>
          <p:cNvGrpSpPr/>
          <p:nvPr/>
        </p:nvGrpSpPr>
        <p:grpSpPr>
          <a:xfrm>
            <a:off x="562320" y="2745720"/>
            <a:ext cx="5397480" cy="2067120"/>
            <a:chOff x="562320" y="2745720"/>
            <a:chExt cx="5397480" cy="2067120"/>
          </a:xfrm>
        </p:grpSpPr>
        <p:sp>
          <p:nvSpPr>
            <p:cNvPr id="397" name="CustomShape 5"/>
            <p:cNvSpPr/>
            <p:nvPr/>
          </p:nvSpPr>
          <p:spPr>
            <a:xfrm>
              <a:off x="606240" y="2833560"/>
              <a:ext cx="5265360" cy="153072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398" name="CustomShape 6"/>
            <p:cNvSpPr/>
            <p:nvPr/>
          </p:nvSpPr>
          <p:spPr>
            <a:xfrm>
              <a:off x="562320" y="2745720"/>
              <a:ext cx="5397480" cy="206712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1e28ea"/>
                  </a:solidFill>
                  <a:latin typeface="Consolas"/>
                  <a:ea typeface="Consolas"/>
                </a:rPr>
                <a:t>  </a:t>
              </a:r>
              <a:r>
                <a:rPr b="0" lang="en-GB" sz="1600" spc="-1" strike="noStrike">
                  <a:solidFill>
                    <a:srgbClr val="1e28ea"/>
                  </a:solidFill>
                  <a:latin typeface="Consolas"/>
                  <a:ea typeface="Consolas"/>
                </a:rPr>
                <a:t>int</a:t>
              </a:r>
              <a:r>
                <a:rPr b="0" lang="en-GB" sz="1600" spc="-1" strike="noStrike">
                  <a:solidFill>
                    <a:srgbClr val="000000"/>
                  </a:solidFill>
                  <a:latin typeface="Consolas"/>
                  <a:ea typeface="Consolas"/>
                </a:rPr>
                <a:t> a = </a:t>
              </a:r>
              <a:r>
                <a:rPr b="1" lang="en-GB" sz="1600" spc="-1" strike="noStrike">
                  <a:solidFill>
                    <a:srgbClr val="984807"/>
                  </a:solidFill>
                  <a:latin typeface="Consolas"/>
                  <a:ea typeface="Consolas"/>
                </a:rPr>
                <a:t>3</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 b = </a:t>
              </a:r>
              <a:r>
                <a:rPr b="1" lang="en-GB" sz="1600" spc="-1" strike="noStrike">
                  <a:solidFill>
                    <a:srgbClr val="984807"/>
                  </a:solidFill>
                  <a:latin typeface="Consolas"/>
                  <a:ea typeface="Consolas"/>
                </a:rPr>
                <a:t>2</a:t>
              </a:r>
              <a:r>
                <a:rPr b="1" lang="en-GB" sz="1600" spc="-1" strike="noStrike">
                  <a:solidFill>
                    <a:srgbClr val="80808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1e28ea"/>
                  </a:solidFill>
                  <a:latin typeface="Consolas"/>
                  <a:ea typeface="Consolas"/>
                </a:rPr>
                <a:t>int </a:t>
              </a:r>
              <a:r>
                <a:rPr b="0" lang="en-GB" sz="1600" spc="-1" strike="noStrike">
                  <a:solidFill>
                    <a:srgbClr val="000000"/>
                  </a:solidFill>
                  <a:latin typeface="Consolas"/>
                  <a:ea typeface="Consolas"/>
                </a:rPr>
                <a:t>c = a </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b</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 d = </a:t>
              </a:r>
              <a:r>
                <a:rPr b="1" lang="en-GB" sz="1600" spc="-1" strike="noStrike">
                  <a:solidFill>
                    <a:srgbClr val="984807"/>
                  </a:solidFill>
                  <a:latin typeface="Consolas"/>
                  <a:ea typeface="Consolas"/>
                </a:rPr>
                <a:t>8</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a:t>
              </a:r>
              <a:r>
                <a:rPr b="0" lang="en-GB" sz="1600" spc="-1" strike="noStrike">
                  <a:solidFill>
                    <a:srgbClr val="000000"/>
                  </a:solidFill>
                  <a:latin typeface="Consolas"/>
                  <a:ea typeface="Consolas"/>
                </a:rPr>
                <a:t> </a:t>
              </a:r>
              <a:r>
                <a:rPr b="1" lang="en-GB" sz="1600" spc="-1" strike="noStrike">
                  <a:solidFill>
                    <a:srgbClr val="984807"/>
                  </a:solidFill>
                  <a:latin typeface="Consolas"/>
                  <a:ea typeface="Consolas"/>
                </a:rPr>
                <a:t>3</a:t>
              </a:r>
              <a:r>
                <a:rPr b="1" lang="en-GB" sz="1600" spc="-1" strike="noStrike">
                  <a:solidFill>
                    <a:srgbClr val="808080"/>
                  </a:solidFill>
                  <a:latin typeface="Consolas"/>
                  <a:ea typeface="Consolas"/>
                </a:rPr>
                <a:t>;</a:t>
              </a:r>
              <a:endParaRPr b="0" lang="en-GB" sz="1600" spc="-1" strike="noStrike">
                <a:latin typeface="Arial"/>
              </a:endParaRPr>
            </a:p>
            <a:p>
              <a:pPr>
                <a:lnSpc>
                  <a:spcPct val="100000"/>
                </a:lnSpc>
              </a:pPr>
              <a:r>
                <a:rPr b="0" lang="en-GB" sz="1600" spc="-1" strike="noStrike">
                  <a:solidFill>
                    <a:srgbClr val="242de2"/>
                  </a:solidFill>
                  <a:latin typeface="Consolas"/>
                  <a:ea typeface="Consolas"/>
                </a:rPr>
                <a:t>  </a:t>
              </a:r>
              <a:r>
                <a:rPr b="0" lang="en-GB" sz="1600" spc="-1" strike="noStrike">
                  <a:solidFill>
                    <a:srgbClr val="242de2"/>
                  </a:solidFill>
                  <a:latin typeface="Consolas"/>
                  <a:ea typeface="Consolas"/>
                </a:rPr>
                <a:t>cout </a:t>
              </a:r>
              <a:r>
                <a:rPr b="0" lang="en-GB" sz="1600" spc="-1" strike="noStrike">
                  <a:solidFill>
                    <a:srgbClr val="000000"/>
                  </a:solidFill>
                  <a:latin typeface="Consolas"/>
                  <a:ea typeface="Consolas"/>
                </a:rPr>
                <a:t>&lt;&lt;</a:t>
              </a:r>
              <a:r>
                <a:rPr b="0" lang="en-GB" sz="1600" spc="-1" strike="noStrike">
                  <a:solidFill>
                    <a:srgbClr val="808080"/>
                  </a:solidFill>
                  <a:latin typeface="Consolas"/>
                  <a:ea typeface="Consolas"/>
                </a:rPr>
                <a:t> "The value of c is " </a:t>
              </a:r>
              <a:r>
                <a:rPr b="0" lang="en-GB" sz="1600" spc="-1" strike="noStrike">
                  <a:solidFill>
                    <a:srgbClr val="000000"/>
                  </a:solidFill>
                  <a:latin typeface="Consolas"/>
                  <a:ea typeface="Consolas"/>
                </a:rPr>
                <a:t>&lt;&lt;</a:t>
              </a:r>
              <a:r>
                <a:rPr b="0" lang="en-GB" sz="1600" spc="-1" strike="noStrike">
                  <a:solidFill>
                    <a:srgbClr val="808080"/>
                  </a:solidFill>
                  <a:latin typeface="Consolas"/>
                  <a:ea typeface="Consolas"/>
                </a:rPr>
                <a:t> </a:t>
              </a:r>
              <a:r>
                <a:rPr b="0" lang="en-GB" sz="1600" spc="-1" strike="noStrike">
                  <a:solidFill>
                    <a:srgbClr val="000000"/>
                  </a:solidFill>
                  <a:latin typeface="Consolas"/>
                  <a:ea typeface="Consolas"/>
                </a:rPr>
                <a:t>c</a:t>
              </a:r>
              <a:r>
                <a:rPr b="0" lang="en-GB" sz="1600" spc="-1" strike="noStrike">
                  <a:solidFill>
                    <a:srgbClr val="808080"/>
                  </a:solidFill>
                  <a:latin typeface="Consolas"/>
                  <a:ea typeface="Consolas"/>
                </a:rPr>
                <a:t> </a:t>
              </a:r>
              <a:r>
                <a:rPr b="0" lang="en-GB" sz="1600" spc="-1" strike="noStrike">
                  <a:solidFill>
                    <a:srgbClr val="000000"/>
                  </a:solidFill>
                  <a:latin typeface="Consolas"/>
                  <a:ea typeface="Consolas"/>
                </a:rPr>
                <a:t>&lt;&lt;</a:t>
              </a:r>
              <a:r>
                <a:rPr b="0" lang="en-GB" sz="1600" spc="-1" strike="noStrike">
                  <a:solidFill>
                    <a:srgbClr val="808080"/>
                  </a:solidFill>
                  <a:latin typeface="Consolas"/>
                  <a:ea typeface="Consolas"/>
                </a:rPr>
                <a:t> </a:t>
              </a:r>
              <a:r>
                <a:rPr b="0" lang="en-GB" sz="1600" spc="-1" strike="noStrike">
                  <a:solidFill>
                    <a:srgbClr val="000000"/>
                  </a:solidFill>
                  <a:latin typeface="Consolas"/>
                  <a:ea typeface="Consolas"/>
                </a:rPr>
                <a:t>endl</a:t>
              </a:r>
              <a:r>
                <a:rPr b="0" lang="en-GB" sz="1600" spc="-1" strike="noStrike">
                  <a:solidFill>
                    <a:srgbClr val="808080"/>
                  </a:solidFill>
                  <a:latin typeface="Consolas"/>
                  <a:ea typeface="Consolas"/>
                </a:rPr>
                <a:t> </a:t>
              </a:r>
              <a:r>
                <a:rPr b="1" lang="en-GB" sz="1600" spc="-1" strike="noStrike">
                  <a:solidFill>
                    <a:srgbClr val="808080"/>
                  </a:solidFill>
                  <a:latin typeface="Consolas"/>
                  <a:ea typeface="Consolas"/>
                </a:rPr>
                <a:t>;</a:t>
              </a:r>
              <a:r>
                <a:rPr b="0" lang="en-GB" sz="1600" spc="-1" strike="noStrike">
                  <a:solidFill>
                    <a:srgbClr val="808080"/>
                  </a:solidFill>
                  <a:latin typeface="Consolas"/>
                  <a:ea typeface="Consolas"/>
                </a:rPr>
                <a:t> </a:t>
              </a:r>
              <a:endParaRPr b="0" lang="en-GB" sz="1600" spc="-1" strike="noStrike">
                <a:latin typeface="Arial"/>
              </a:endParaRPr>
            </a:p>
            <a:p>
              <a:pPr>
                <a:lnSpc>
                  <a:spcPct val="100000"/>
                </a:lnSpc>
              </a:pPr>
              <a:r>
                <a:rPr b="0" lang="en-GB" sz="1600" spc="-1" strike="noStrike">
                  <a:solidFill>
                    <a:srgbClr val="242de2"/>
                  </a:solidFill>
                  <a:latin typeface="Consolas"/>
                  <a:ea typeface="Consolas"/>
                </a:rPr>
                <a:t>  </a:t>
              </a:r>
              <a:r>
                <a:rPr b="0" lang="en-GB" sz="1600" spc="-1" strike="noStrike">
                  <a:solidFill>
                    <a:srgbClr val="242de2"/>
                  </a:solidFill>
                  <a:latin typeface="Consolas"/>
                  <a:ea typeface="Consolas"/>
                </a:rPr>
                <a:t>cout</a:t>
              </a:r>
              <a:r>
                <a:rPr b="0" lang="en-GB" sz="1600" spc="-1" strike="noStrike">
                  <a:solidFill>
                    <a:srgbClr val="808080"/>
                  </a:solidFill>
                  <a:latin typeface="Consolas"/>
                  <a:ea typeface="Consolas"/>
                </a:rPr>
                <a:t> </a:t>
              </a:r>
              <a:r>
                <a:rPr b="0" lang="en-GB" sz="1600" spc="-1" strike="noStrike">
                  <a:solidFill>
                    <a:srgbClr val="000000"/>
                  </a:solidFill>
                  <a:latin typeface="Consolas"/>
                  <a:ea typeface="Consolas"/>
                </a:rPr>
                <a:t>&lt;&lt;</a:t>
              </a:r>
              <a:r>
                <a:rPr b="0" lang="en-GB" sz="1600" spc="-1" strike="noStrike">
                  <a:solidFill>
                    <a:srgbClr val="808080"/>
                  </a:solidFill>
                  <a:latin typeface="Consolas"/>
                  <a:ea typeface="Consolas"/>
                </a:rPr>
                <a:t> "The value of d is " </a:t>
              </a:r>
              <a:r>
                <a:rPr b="0" lang="en-GB" sz="1600" spc="-1" strike="noStrike">
                  <a:solidFill>
                    <a:srgbClr val="000000"/>
                  </a:solidFill>
                  <a:latin typeface="Consolas"/>
                  <a:ea typeface="Consolas"/>
                </a:rPr>
                <a:t>&lt;&lt;</a:t>
              </a:r>
              <a:r>
                <a:rPr b="0" lang="en-GB" sz="1600" spc="-1" strike="noStrike">
                  <a:solidFill>
                    <a:srgbClr val="808080"/>
                  </a:solidFill>
                  <a:latin typeface="Consolas"/>
                  <a:ea typeface="Consolas"/>
                </a:rPr>
                <a:t> </a:t>
              </a:r>
              <a:r>
                <a:rPr b="0" lang="en-GB" sz="1600" spc="-1" strike="noStrike">
                  <a:solidFill>
                    <a:srgbClr val="000000"/>
                  </a:solidFill>
                  <a:latin typeface="Consolas"/>
                  <a:ea typeface="Consolas"/>
                </a:rPr>
                <a:t>d</a:t>
              </a:r>
              <a:r>
                <a:rPr b="0" lang="en-GB" sz="1600" spc="-1" strike="noStrike">
                  <a:solidFill>
                    <a:srgbClr val="808080"/>
                  </a:solidFill>
                  <a:latin typeface="Consolas"/>
                  <a:ea typeface="Consolas"/>
                </a:rPr>
                <a:t> </a:t>
              </a:r>
              <a:r>
                <a:rPr b="0" lang="en-GB" sz="1600" spc="-1" strike="noStrike">
                  <a:solidFill>
                    <a:srgbClr val="000000"/>
                  </a:solidFill>
                  <a:latin typeface="Consolas"/>
                  <a:ea typeface="Consolas"/>
                </a:rPr>
                <a:t>&lt;&lt; endl</a:t>
              </a:r>
              <a:r>
                <a:rPr b="0" lang="en-GB" sz="1600" spc="-1" strike="noStrike">
                  <a:solidFill>
                    <a:srgbClr val="808080"/>
                  </a:solidFill>
                  <a:latin typeface="Consolas"/>
                  <a:ea typeface="Consolas"/>
                </a:rPr>
                <a:t> </a:t>
              </a:r>
              <a:r>
                <a:rPr b="1" lang="en-GB" sz="1600" spc="-1" strike="noStrike">
                  <a:solidFill>
                    <a:srgbClr val="80808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grpSp>
      <p:sp>
        <p:nvSpPr>
          <p:cNvPr id="399" name="CustomShape 7"/>
          <p:cNvSpPr/>
          <p:nvPr/>
        </p:nvSpPr>
        <p:spPr>
          <a:xfrm>
            <a:off x="5960520" y="3991320"/>
            <a:ext cx="2971080" cy="912960"/>
          </a:xfrm>
          <a:prstGeom prst="rect">
            <a:avLst/>
          </a:prstGeom>
          <a:solidFill>
            <a:schemeClr val="bg1">
              <a:lumMod val="85000"/>
            </a:schemeClr>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The value of c is 1</a:t>
            </a:r>
            <a:endParaRPr b="0" lang="en-GB" sz="1800" spc="-1" strike="noStrike">
              <a:latin typeface="Arial"/>
            </a:endParaRPr>
          </a:p>
          <a:p>
            <a:pPr>
              <a:lnSpc>
                <a:spcPct val="100000"/>
              </a:lnSpc>
            </a:pPr>
            <a:r>
              <a:rPr b="0" lang="en-GB" sz="1800" spc="-1" strike="noStrike">
                <a:solidFill>
                  <a:srgbClr val="000000"/>
                </a:solidFill>
                <a:latin typeface="Consolas"/>
                <a:ea typeface="Consolas"/>
              </a:rPr>
              <a:t>The value of d is 2</a:t>
            </a:r>
            <a:endParaRPr b="0" lang="en-GB" sz="1800" spc="-1" strike="noStrike">
              <a:latin typeface="Arial"/>
            </a:endParaRPr>
          </a:p>
          <a:p>
            <a:pPr>
              <a:lnSpc>
                <a:spcPct val="100000"/>
              </a:lnSpc>
            </a:pPr>
            <a:endParaRPr b="0" lang="en-GB" sz="1800" spc="-1" strike="noStrike">
              <a:latin typeface="Arial"/>
            </a:endParaRPr>
          </a:p>
        </p:txBody>
      </p:sp>
      <p:sp>
        <p:nvSpPr>
          <p:cNvPr id="400" name="CustomShape 8"/>
          <p:cNvSpPr/>
          <p:nvPr/>
        </p:nvSpPr>
        <p:spPr>
          <a:xfrm>
            <a:off x="5654880" y="3707280"/>
            <a:ext cx="291024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What is the screen output?</a:t>
            </a:r>
            <a:endParaRPr b="0" lang="en-GB" sz="1600" spc="-1" strike="noStrike">
              <a:latin typeface="Arial"/>
            </a:endParaRPr>
          </a:p>
        </p:txBody>
      </p:sp>
    </p:spTree>
  </p:cSld>
  <p:timing>
    <p:tnLst>
      <p:par>
        <p:cTn id="548" dur="indefinite" restart="never" nodeType="tmRoot">
          <p:childTnLst>
            <p:seq>
              <p:cTn id="549" dur="indefinite" nodeType="mainSeq">
                <p:childTnLst>
                  <p:par>
                    <p:cTn id="550" fill="hold">
                      <p:stCondLst>
                        <p:cond delay="indefinite"/>
                      </p:stCondLst>
                      <p:childTnLst>
                        <p:par>
                          <p:cTn id="551" fill="hold">
                            <p:stCondLst>
                              <p:cond delay="0"/>
                            </p:stCondLst>
                            <p:childTnLst>
                              <p:par>
                                <p:cTn id="552" nodeType="clickEffect" fill="hold" presetClass="entr" presetID="1">
                                  <p:stCondLst>
                                    <p:cond delay="0"/>
                                  </p:stCondLst>
                                  <p:childTnLst>
                                    <p:set>
                                      <p:cBhvr>
                                        <p:cTn id="553" dur="1" fill="hold">
                                          <p:stCondLst>
                                            <p:cond delay="0"/>
                                          </p:stCondLst>
                                        </p:cTn>
                                        <p:tgtEl>
                                          <p:spTgt spid="396"/>
                                        </p:tgtEl>
                                        <p:attrNameLst>
                                          <p:attrName>style.visibility</p:attrName>
                                        </p:attrNameLst>
                                      </p:cBhvr>
                                      <p:to>
                                        <p:strVal val="visible"/>
                                      </p:to>
                                    </p:set>
                                  </p:childTnLst>
                                </p:cTn>
                              </p:par>
                              <p:par>
                                <p:cTn id="554" nodeType="withEffect" fill="hold" presetClass="entr" presetID="1">
                                  <p:stCondLst>
                                    <p:cond delay="0"/>
                                  </p:stCondLst>
                                  <p:childTnLst>
                                    <p:set>
                                      <p:cBhvr>
                                        <p:cTn id="555" dur="1" fill="hold">
                                          <p:stCondLst>
                                            <p:cond delay="0"/>
                                          </p:stCondLst>
                                        </p:cTn>
                                        <p:tgtEl>
                                          <p:spTgt spid="400"/>
                                        </p:tgtEl>
                                        <p:attrNameLst>
                                          <p:attrName>style.visibility</p:attrName>
                                        </p:attrNameLst>
                                      </p:cBhvr>
                                      <p:to>
                                        <p:strVal val="visible"/>
                                      </p:to>
                                    </p:set>
                                  </p:childTnLst>
                                </p:cTn>
                              </p:par>
                            </p:childTnLst>
                          </p:cTn>
                        </p:par>
                      </p:childTnLst>
                    </p:cTn>
                  </p:par>
                  <p:par>
                    <p:cTn id="556" fill="hold">
                      <p:stCondLst>
                        <p:cond delay="indefinite"/>
                      </p:stCondLst>
                      <p:childTnLst>
                        <p:par>
                          <p:cTn id="557" fill="hold">
                            <p:stCondLst>
                              <p:cond delay="0"/>
                            </p:stCondLst>
                            <p:childTnLst>
                              <p:par>
                                <p:cTn id="558" nodeType="clickEffect" fill="hold" presetClass="entr" presetID="1">
                                  <p:stCondLst>
                                    <p:cond delay="0"/>
                                  </p:stCondLst>
                                  <p:childTnLst>
                                    <p:set>
                                      <p:cBhvr>
                                        <p:cTn id="559" dur="1" fill="hold">
                                          <p:stCondLst>
                                            <p:cond delay="0"/>
                                          </p:stCondLst>
                                        </p:cTn>
                                        <p:tgtEl>
                                          <p:spTgt spid="399"/>
                                        </p:tgtEl>
                                        <p:attrNameLst>
                                          <p:attrName>style.visibility</p:attrName>
                                        </p:attrNameLst>
                                      </p:cBhvr>
                                      <p:to>
                                        <p:strVal val="visible"/>
                                      </p:to>
                                    </p:set>
                                  </p:childTnLst>
                                </p:cTn>
                              </p:par>
                            </p:childTnLst>
                          </p:cTn>
                        </p:par>
                      </p:childTnLst>
                    </p:cTn>
                  </p:par>
                  <p:par>
                    <p:cTn id="560" fill="hold">
                      <p:stCondLst>
                        <p:cond delay="indefinite"/>
                      </p:stCondLst>
                      <p:childTnLst>
                        <p:par>
                          <p:cTn id="561" fill="hold">
                            <p:stCondLst>
                              <p:cond delay="0"/>
                            </p:stCondLst>
                            <p:childTnLst>
                              <p:par>
                                <p:cTn id="562" nodeType="clickEffect" fill="hold" presetClass="entr" presetID="1">
                                  <p:stCondLst>
                                    <p:cond delay="0"/>
                                  </p:stCondLst>
                                  <p:childTnLst>
                                    <p:set>
                                      <p:cBhvr>
                                        <p:cTn id="563"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Division by Zero</a:t>
            </a:r>
            <a:endParaRPr b="0" lang="en-GB" sz="4400" spc="-1" strike="noStrike">
              <a:latin typeface="Arial"/>
            </a:endParaRPr>
          </a:p>
        </p:txBody>
      </p:sp>
      <p:sp>
        <p:nvSpPr>
          <p:cNvPr id="40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the divisor of the / operator is 0, a division by zero error will be generated </a:t>
            </a:r>
            <a:r>
              <a:rPr b="1" lang="en-GB" sz="2800" spc="-1" strike="noStrike">
                <a:solidFill>
                  <a:srgbClr val="e46c0a"/>
                </a:solidFill>
                <a:latin typeface="Calibri Light"/>
                <a:ea typeface="Calibri Light"/>
              </a:rPr>
              <a:t>during runtime</a:t>
            </a:r>
            <a:r>
              <a:rPr b="0" lang="en-GB" sz="2800" spc="-1" strike="noStrike">
                <a:solidFill>
                  <a:srgbClr val="000000"/>
                </a:solidFill>
                <a:latin typeface="Calibri Light"/>
                <a:ea typeface="Calibri Light"/>
              </a:rPr>
              <a:t>.</a:t>
            </a:r>
            <a:endParaRPr b="0" lang="en-GB" sz="2800" spc="-1" strike="noStrike">
              <a:latin typeface="Arial"/>
            </a:endParaRPr>
          </a:p>
        </p:txBody>
      </p:sp>
      <p:sp>
        <p:nvSpPr>
          <p:cNvPr id="40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1991FE1-421E-40A7-9DD3-9B01CB9738F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404" name="Picture 4" descr=""/>
          <p:cNvPicPr/>
          <p:nvPr/>
        </p:nvPicPr>
        <p:blipFill>
          <a:blip r:embed="rId1"/>
          <a:stretch/>
        </p:blipFill>
        <p:spPr>
          <a:xfrm>
            <a:off x="0" y="2609280"/>
            <a:ext cx="9143280" cy="3021840"/>
          </a:xfrm>
          <a:prstGeom prst="rect">
            <a:avLst/>
          </a:prstGeom>
          <a:ln>
            <a:noFill/>
          </a:ln>
        </p:spPr>
      </p:pic>
      <p:sp>
        <p:nvSpPr>
          <p:cNvPr id="405" name="CustomShape 4"/>
          <p:cNvSpPr/>
          <p:nvPr/>
        </p:nvSpPr>
        <p:spPr>
          <a:xfrm>
            <a:off x="139320" y="5871960"/>
            <a:ext cx="57920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Note that no compilation error will be generated.</a:t>
            </a:r>
            <a:endParaRPr b="0" lang="en-GB" sz="1800" spc="-1" strike="noStrike">
              <a:latin typeface="Arial"/>
            </a:endParaRPr>
          </a:p>
        </p:txBody>
      </p:sp>
    </p:spTree>
  </p:cSld>
  <p:timing>
    <p:tnLst>
      <p:par>
        <p:cTn id="564" dur="indefinite" restart="never" nodeType="tmRoot">
          <p:childTnLst>
            <p:seq>
              <p:cTn id="565"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Precedence</a:t>
            </a:r>
            <a:endParaRPr b="0" lang="en-GB" sz="4400" spc="-1" strike="noStrike">
              <a:latin typeface="Arial"/>
            </a:endParaRPr>
          </a:p>
        </p:txBody>
      </p:sp>
      <p:sp>
        <p:nvSpPr>
          <p:cNvPr id="40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 evaluating an expression with mixed operators, those operators with a </a:t>
            </a:r>
            <a:r>
              <a:rPr b="1" lang="en-GB" sz="2800" spc="-1" strike="noStrike">
                <a:solidFill>
                  <a:srgbClr val="000000"/>
                </a:solidFill>
                <a:latin typeface="Calibri Light"/>
                <a:ea typeface="Calibri Light"/>
              </a:rPr>
              <a:t>higher priority </a:t>
            </a:r>
            <a:r>
              <a:rPr b="0" lang="en-GB" sz="2800" spc="-1" strike="noStrike">
                <a:solidFill>
                  <a:srgbClr val="000000"/>
                </a:solidFill>
                <a:latin typeface="Calibri Light"/>
                <a:ea typeface="Calibri Light"/>
              </a:rPr>
              <a:t>will be carried out before those with a </a:t>
            </a:r>
            <a:r>
              <a:rPr b="1" lang="en-GB" sz="2800" spc="-1" strike="noStrike">
                <a:solidFill>
                  <a:srgbClr val="000000"/>
                </a:solidFill>
                <a:latin typeface="Calibri Light"/>
                <a:ea typeface="Calibri Light"/>
              </a:rPr>
              <a:t>lower priority</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operator </a:t>
            </a:r>
            <a:r>
              <a:rPr b="1" lang="en-GB" sz="2800" spc="-1" strike="noStrike">
                <a:solidFill>
                  <a:srgbClr val="000000"/>
                </a:solidFill>
                <a:latin typeface="Menlo"/>
                <a:ea typeface="Menlo"/>
              </a:rPr>
              <a:t>*</a:t>
            </a:r>
            <a:r>
              <a:rPr b="0" lang="en-GB" sz="2800" spc="-1" strike="noStrike">
                <a:solidFill>
                  <a:srgbClr val="000000"/>
                </a:solidFill>
                <a:latin typeface="Calibri Light"/>
                <a:ea typeface="Calibri Light"/>
              </a:rPr>
              <a:t> has a higher precedence than the operator </a:t>
            </a:r>
            <a:r>
              <a:rPr b="1" lang="en-GB" sz="2800" spc="-1" strike="noStrike">
                <a:solidFill>
                  <a:srgbClr val="000000"/>
                </a:solidFill>
                <a:latin typeface="Menlo"/>
                <a:ea typeface="Menlo"/>
              </a:rPr>
              <a:t>+</a:t>
            </a:r>
            <a:r>
              <a:rPr b="0" lang="en-GB" sz="2800" spc="-1" strike="noStrike">
                <a:solidFill>
                  <a:srgbClr val="000000"/>
                </a:solidFill>
                <a:latin typeface="Calibri Light"/>
                <a:ea typeface="Calibri Light"/>
              </a:rPr>
              <a:t>.</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order of evaluation is equivalent to </a:t>
            </a:r>
            <a:r>
              <a:rPr b="0" lang="en-GB" sz="2200" spc="-1" strike="noStrike">
                <a:solidFill>
                  <a:srgbClr val="e46c0a"/>
                </a:solidFill>
                <a:latin typeface="Menlo"/>
                <a:ea typeface="Menlo"/>
              </a:rPr>
              <a:t>1</a:t>
            </a:r>
            <a:r>
              <a:rPr b="0" lang="en-GB" sz="2200" spc="-1" strike="noStrike">
                <a:solidFill>
                  <a:srgbClr val="000000"/>
                </a:solidFill>
                <a:latin typeface="Menlo"/>
                <a:ea typeface="Menlo"/>
              </a:rPr>
              <a:t> + (</a:t>
            </a:r>
            <a:r>
              <a:rPr b="0" lang="en-GB" sz="2200" spc="-1" strike="noStrike">
                <a:solidFill>
                  <a:srgbClr val="e46c0a"/>
                </a:solidFill>
                <a:latin typeface="Menlo"/>
                <a:ea typeface="Menlo"/>
              </a:rPr>
              <a:t>2</a:t>
            </a:r>
            <a:r>
              <a:rPr b="0" lang="en-GB" sz="2200" spc="-1" strike="noStrike">
                <a:solidFill>
                  <a:srgbClr val="000000"/>
                </a:solidFill>
                <a:latin typeface="Menlo"/>
                <a:ea typeface="Menlo"/>
              </a:rPr>
              <a:t> * </a:t>
            </a:r>
            <a:r>
              <a:rPr b="0" lang="en-GB" sz="2200" spc="-1" strike="noStrike">
                <a:solidFill>
                  <a:srgbClr val="e46c0a"/>
                </a:solidFill>
                <a:latin typeface="Menlo"/>
                <a:ea typeface="Menlo"/>
              </a:rPr>
              <a:t>3</a:t>
            </a:r>
            <a:r>
              <a:rPr b="0" lang="en-GB" sz="2200" spc="-1" strike="noStrike">
                <a:solidFill>
                  <a:srgbClr val="000000"/>
                </a:solidFill>
                <a:latin typeface="Menlo"/>
                <a:ea typeface="Menlo"/>
              </a:rPr>
              <a:t>)</a:t>
            </a:r>
            <a:r>
              <a:rPr b="0" lang="en-GB" sz="2200" spc="-1" strike="noStrike">
                <a:solidFill>
                  <a:srgbClr val="000000"/>
                </a:solidFill>
                <a:latin typeface="Calibri Light"/>
                <a:ea typeface="Calibri Light"/>
              </a:rPr>
              <a:t>.</a:t>
            </a:r>
            <a:endParaRPr b="0" lang="en-GB" sz="2200" spc="-1" strike="noStrike">
              <a:latin typeface="Arial"/>
            </a:endParaRPr>
          </a:p>
          <a:p>
            <a:pPr>
              <a:lnSpc>
                <a:spcPct val="100000"/>
              </a:lnSpc>
              <a:spcBef>
                <a:spcPts val="561"/>
              </a:spcBef>
            </a:pPr>
            <a:endParaRPr b="0" lang="en-GB" sz="2200" spc="-1" strike="noStrike">
              <a:latin typeface="Arial"/>
            </a:endParaRPr>
          </a:p>
          <a:p>
            <a:pPr>
              <a:lnSpc>
                <a:spcPct val="100000"/>
              </a:lnSpc>
              <a:spcBef>
                <a:spcPts val="561"/>
              </a:spcBef>
            </a:pPr>
            <a:endParaRPr b="0" lang="en-GB" sz="2200" spc="-1" strike="noStrike">
              <a:latin typeface="Arial"/>
            </a:endParaRPr>
          </a:p>
          <a:p>
            <a:pPr>
              <a:lnSpc>
                <a:spcPct val="100000"/>
              </a:lnSpc>
              <a:spcBef>
                <a:spcPts val="561"/>
              </a:spcBef>
            </a:pPr>
            <a:endParaRPr b="0" lang="en-GB" sz="2200" spc="-1" strike="noStrike">
              <a:latin typeface="Arial"/>
            </a:endParaRPr>
          </a:p>
        </p:txBody>
      </p:sp>
      <p:sp>
        <p:nvSpPr>
          <p:cNvPr id="40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58F5D09-22D4-4C34-97CA-7783E1250F9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09" name="CustomShape 4"/>
          <p:cNvSpPr/>
          <p:nvPr/>
        </p:nvSpPr>
        <p:spPr>
          <a:xfrm flipH="1">
            <a:off x="1219680" y="3072960"/>
            <a:ext cx="2977920" cy="577440"/>
          </a:xfrm>
          <a:prstGeom prst="rect">
            <a:avLst/>
          </a:prstGeom>
          <a:noFill/>
          <a:ln>
            <a:noFill/>
          </a:ln>
        </p:spPr>
        <p:style>
          <a:lnRef idx="0"/>
          <a:fillRef idx="0"/>
          <a:effectRef idx="0"/>
          <a:fontRef idx="minor"/>
        </p:style>
        <p:txBody>
          <a:bodyPr lIns="90000" rIns="90000" tIns="45000" bIns="45000"/>
          <a:p>
            <a:pPr>
              <a:lnSpc>
                <a:spcPct val="100000"/>
              </a:lnSpc>
            </a:pPr>
            <a:r>
              <a:rPr b="0" lang="en-GB" sz="3200" spc="-1" strike="noStrike">
                <a:solidFill>
                  <a:srgbClr val="e46c0a"/>
                </a:solidFill>
                <a:latin typeface="Menlo"/>
                <a:ea typeface="Menlo"/>
              </a:rPr>
              <a:t>1</a:t>
            </a:r>
            <a:r>
              <a:rPr b="0" lang="en-GB" sz="3200" spc="-1" strike="noStrike">
                <a:solidFill>
                  <a:srgbClr val="000000"/>
                </a:solidFill>
                <a:latin typeface="Menlo"/>
                <a:ea typeface="Menlo"/>
              </a:rPr>
              <a:t> </a:t>
            </a:r>
            <a:r>
              <a:rPr b="1" lang="en-GB" sz="3200" spc="-1" strike="noStrike">
                <a:solidFill>
                  <a:srgbClr val="000000"/>
                </a:solidFill>
                <a:latin typeface="Menlo"/>
                <a:ea typeface="Menlo"/>
              </a:rPr>
              <a:t>+</a:t>
            </a:r>
            <a:r>
              <a:rPr b="0" lang="en-GB" sz="3200" spc="-1" strike="noStrike">
                <a:solidFill>
                  <a:srgbClr val="000000"/>
                </a:solidFill>
                <a:latin typeface="Menlo"/>
                <a:ea typeface="Menlo"/>
              </a:rPr>
              <a:t> </a:t>
            </a:r>
            <a:r>
              <a:rPr b="0" lang="en-GB" sz="3200" spc="-1" strike="noStrike">
                <a:solidFill>
                  <a:srgbClr val="e46c0a"/>
                </a:solidFill>
                <a:latin typeface="Menlo"/>
                <a:ea typeface="Menlo"/>
              </a:rPr>
              <a:t>2</a:t>
            </a:r>
            <a:r>
              <a:rPr b="0" lang="en-GB" sz="3200" spc="-1" strike="noStrike">
                <a:solidFill>
                  <a:srgbClr val="000000"/>
                </a:solidFill>
                <a:latin typeface="Menlo"/>
                <a:ea typeface="Menlo"/>
              </a:rPr>
              <a:t> </a:t>
            </a:r>
            <a:r>
              <a:rPr b="1" lang="en-GB" sz="3200" spc="-1" strike="noStrike">
                <a:solidFill>
                  <a:srgbClr val="000000"/>
                </a:solidFill>
                <a:latin typeface="Menlo"/>
                <a:ea typeface="Menlo"/>
              </a:rPr>
              <a:t>*</a:t>
            </a:r>
            <a:r>
              <a:rPr b="0" lang="en-GB" sz="3200" spc="-1" strike="noStrike">
                <a:solidFill>
                  <a:srgbClr val="000000"/>
                </a:solidFill>
                <a:latin typeface="Menlo"/>
                <a:ea typeface="Menlo"/>
              </a:rPr>
              <a:t> </a:t>
            </a:r>
            <a:r>
              <a:rPr b="0" lang="en-GB" sz="3200" spc="-1" strike="noStrike">
                <a:solidFill>
                  <a:srgbClr val="e46c0a"/>
                </a:solidFill>
                <a:latin typeface="Menlo"/>
                <a:ea typeface="Menlo"/>
              </a:rPr>
              <a:t>3</a:t>
            </a:r>
            <a:endParaRPr b="0" lang="en-GB" sz="3200" spc="-1" strike="noStrike">
              <a:latin typeface="Arial"/>
            </a:endParaRPr>
          </a:p>
        </p:txBody>
      </p:sp>
      <p:sp>
        <p:nvSpPr>
          <p:cNvPr id="410" name="CustomShape 5"/>
          <p:cNvSpPr/>
          <p:nvPr/>
        </p:nvSpPr>
        <p:spPr>
          <a:xfrm>
            <a:off x="4434120" y="3011400"/>
            <a:ext cx="3838320" cy="699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4000" spc="-1" strike="noStrike">
                <a:solidFill>
                  <a:srgbClr val="000000"/>
                </a:solidFill>
                <a:latin typeface="Calibri Light"/>
                <a:ea typeface="DejaVu Sans"/>
              </a:rPr>
              <a:t>Result: 9 or 7?</a:t>
            </a:r>
            <a:endParaRPr b="0" lang="en-GB" sz="4000" spc="-1" strike="noStrike">
              <a:latin typeface="Arial"/>
            </a:endParaRPr>
          </a:p>
        </p:txBody>
      </p:sp>
      <p:sp>
        <p:nvSpPr>
          <p:cNvPr id="411" name="CustomShape 6"/>
          <p:cNvSpPr/>
          <p:nvPr/>
        </p:nvSpPr>
        <p:spPr>
          <a:xfrm>
            <a:off x="7335000" y="3170160"/>
            <a:ext cx="604440" cy="69948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4000" spc="-1" strike="noStrike">
                <a:solidFill>
                  <a:srgbClr val="91e41e"/>
                </a:solidFill>
                <a:latin typeface="Zapf Dingbats"/>
                <a:ea typeface="Zapf Dingbats"/>
              </a:rPr>
              <a:t>✓</a:t>
            </a:r>
            <a:endParaRPr b="0" lang="en-GB" sz="4000" spc="-1" strike="noStrike">
              <a:latin typeface="Arial"/>
            </a:endParaRPr>
          </a:p>
        </p:txBody>
      </p:sp>
      <p:sp>
        <p:nvSpPr>
          <p:cNvPr id="412" name="CustomShape 7"/>
          <p:cNvSpPr/>
          <p:nvPr/>
        </p:nvSpPr>
        <p:spPr>
          <a:xfrm>
            <a:off x="6365520" y="3164400"/>
            <a:ext cx="604440" cy="69948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4000" spc="-1" strike="noStrike">
                <a:solidFill>
                  <a:srgbClr val="e46b73"/>
                </a:solidFill>
                <a:latin typeface="Zapf Dingbats"/>
                <a:ea typeface="Zapf Dingbats"/>
              </a:rPr>
              <a:t>✗</a:t>
            </a:r>
            <a:endParaRPr b="0" lang="en-GB" sz="4000" spc="-1" strike="noStrike">
              <a:latin typeface="Arial"/>
            </a:endParaRPr>
          </a:p>
        </p:txBody>
      </p:sp>
    </p:spTree>
  </p:cSld>
  <p:timing>
    <p:tnLst>
      <p:par>
        <p:cTn id="566" dur="indefinite" restart="never" nodeType="tmRoot">
          <p:childTnLst>
            <p:seq>
              <p:cTn id="567" dur="indefinite" nodeType="mainSeq">
                <p:childTnLst>
                  <p:par>
                    <p:cTn id="568" fill="hold">
                      <p:stCondLst>
                        <p:cond delay="indefinite"/>
                      </p:stCondLst>
                      <p:childTnLst>
                        <p:par>
                          <p:cTn id="569" fill="hold">
                            <p:stCondLst>
                              <p:cond delay="0"/>
                            </p:stCondLst>
                            <p:childTnLst>
                              <p:par>
                                <p:cTn id="570" nodeType="clickEffect" fill="hold" presetClass="entr" presetID="1">
                                  <p:stCondLst>
                                    <p:cond delay="0"/>
                                  </p:stCondLst>
                                  <p:childTnLst>
                                    <p:set>
                                      <p:cBhvr>
                                        <p:cTn id="571" dur="1" fill="hold">
                                          <p:stCondLst>
                                            <p:cond delay="0"/>
                                          </p:stCondLst>
                                        </p:cTn>
                                        <p:tgtEl>
                                          <p:spTgt spid="407">
                                            <p:txEl>
                                              <p:pRg st="0" end="0"/>
                                            </p:txEl>
                                          </p:spTgt>
                                        </p:tgtEl>
                                        <p:attrNameLst>
                                          <p:attrName>style.visibility</p:attrName>
                                        </p:attrNameLst>
                                      </p:cBhvr>
                                      <p:to>
                                        <p:strVal val="visible"/>
                                      </p:to>
                                    </p:set>
                                  </p:childTnLst>
                                </p:cTn>
                              </p:par>
                            </p:childTnLst>
                          </p:cTn>
                        </p:par>
                      </p:childTnLst>
                    </p:cTn>
                  </p:par>
                  <p:par>
                    <p:cTn id="572" fill="hold">
                      <p:stCondLst>
                        <p:cond delay="indefinite"/>
                      </p:stCondLst>
                      <p:childTnLst>
                        <p:par>
                          <p:cTn id="573" fill="hold">
                            <p:stCondLst>
                              <p:cond delay="0"/>
                            </p:stCondLst>
                            <p:childTnLst>
                              <p:par>
                                <p:cTn id="574" nodeType="clickEffect" fill="hold" presetClass="entr" presetID="1">
                                  <p:stCondLst>
                                    <p:cond delay="0"/>
                                  </p:stCondLst>
                                  <p:childTnLst>
                                    <p:set>
                                      <p:cBhvr>
                                        <p:cTn id="575" dur="1" fill="hold">
                                          <p:stCondLst>
                                            <p:cond delay="0"/>
                                          </p:stCondLst>
                                        </p:cTn>
                                        <p:tgtEl>
                                          <p:spTgt spid="40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nodeType="clickEffect" fill="hold" presetClass="entr" presetID="1">
                                  <p:stCondLst>
                                    <p:cond delay="0"/>
                                  </p:stCondLst>
                                  <p:childTnLst>
                                    <p:set>
                                      <p:cBhvr>
                                        <p:cTn id="579" dur="1" fill="hold">
                                          <p:stCondLst>
                                            <p:cond delay="0"/>
                                          </p:stCondLst>
                                        </p:cTn>
                                        <p:tgtEl>
                                          <p:spTgt spid="407">
                                            <p:txEl>
                                              <p:pRg st="3" end="3"/>
                                            </p:txEl>
                                          </p:spTgt>
                                        </p:tgtEl>
                                        <p:attrNameLst>
                                          <p:attrName>style.visibility</p:attrName>
                                        </p:attrNameLst>
                                      </p:cBhvr>
                                      <p:to>
                                        <p:strVal val="visible"/>
                                      </p:to>
                                    </p:set>
                                  </p:childTnLst>
                                </p:cTn>
                              </p:par>
                            </p:childTnLst>
                          </p:cTn>
                        </p:par>
                      </p:childTnLst>
                    </p:cTn>
                  </p:par>
                  <p:par>
                    <p:cTn id="580" fill="hold">
                      <p:stCondLst>
                        <p:cond delay="indefinite"/>
                      </p:stCondLst>
                      <p:childTnLst>
                        <p:par>
                          <p:cTn id="581" fill="hold">
                            <p:stCondLst>
                              <p:cond delay="0"/>
                            </p:stCondLst>
                            <p:childTnLst>
                              <p:par>
                                <p:cTn id="582" nodeType="clickEffect" fill="hold" presetClass="entr" presetID="1">
                                  <p:stCondLst>
                                    <p:cond delay="0"/>
                                  </p:stCondLst>
                                  <p:childTnLst>
                                    <p:set>
                                      <p:cBhvr>
                                        <p:cTn id="583" dur="1" fill="hold">
                                          <p:stCondLst>
                                            <p:cond delay="0"/>
                                          </p:stCondLst>
                                        </p:cTn>
                                        <p:tgtEl>
                                          <p:spTgt spid="411"/>
                                        </p:tgtEl>
                                        <p:attrNameLst>
                                          <p:attrName>style.visibility</p:attrName>
                                        </p:attrNameLst>
                                      </p:cBhvr>
                                      <p:to>
                                        <p:strVal val="visible"/>
                                      </p:to>
                                    </p:set>
                                  </p:childTnLst>
                                </p:cTn>
                              </p:par>
                              <p:par>
                                <p:cTn id="584" nodeType="withEffect" fill="hold" presetClass="entr" presetID="1">
                                  <p:stCondLst>
                                    <p:cond delay="0"/>
                                  </p:stCondLst>
                                  <p:childTnLst>
                                    <p:set>
                                      <p:cBhvr>
                                        <p:cTn id="585" dur="1" fill="hold">
                                          <p:stCondLst>
                                            <p:cond delay="0"/>
                                          </p:stCondLst>
                                        </p:cTn>
                                        <p:tgtEl>
                                          <p:spTgt spid="412"/>
                                        </p:tgtEl>
                                        <p:attrNameLst>
                                          <p:attrName>style.visibility</p:attrName>
                                        </p:attrNameLst>
                                      </p:cBhvr>
                                      <p:to>
                                        <p:strVal val="visible"/>
                                      </p:to>
                                    </p:set>
                                  </p:childTnLst>
                                </p:cTn>
                              </p:par>
                            </p:childTnLst>
                          </p:cTn>
                        </p:par>
                      </p:childTnLst>
                    </p:cTn>
                  </p:par>
                  <p:par>
                    <p:cTn id="586" fill="hold">
                      <p:stCondLst>
                        <p:cond delay="indefinite"/>
                      </p:stCondLst>
                      <p:childTnLst>
                        <p:par>
                          <p:cTn id="587" fill="hold">
                            <p:stCondLst>
                              <p:cond delay="0"/>
                            </p:stCondLst>
                            <p:childTnLst>
                              <p:par>
                                <p:cTn id="588" nodeType="clickEffect" fill="hold" presetClass="entr" presetID="1">
                                  <p:stCondLst>
                                    <p:cond delay="0"/>
                                  </p:stCondLst>
                                  <p:childTnLst>
                                    <p:set>
                                      <p:cBhvr>
                                        <p:cTn id="589" dur="1" fill="hold">
                                          <p:stCondLst>
                                            <p:cond delay="0"/>
                                          </p:stCondLst>
                                        </p:cTn>
                                        <p:tgtEl>
                                          <p:spTgt spid="40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000" spc="-1" strike="noStrike">
                <a:solidFill>
                  <a:srgbClr val="000000"/>
                </a:solidFill>
                <a:latin typeface="Avenir Next"/>
                <a:ea typeface="Avenir Next"/>
              </a:rPr>
              <a:t>How to Use this Guidance Notes</a:t>
            </a:r>
            <a:endParaRPr b="0" lang="en-GB" sz="4000" spc="-1" strike="noStrike">
              <a:latin typeface="Arial"/>
            </a:endParaRPr>
          </a:p>
        </p:txBody>
      </p:sp>
      <p:sp>
        <p:nvSpPr>
          <p:cNvPr id="132" name="CustomShape 2"/>
          <p:cNvSpPr/>
          <p:nvPr/>
        </p:nvSpPr>
        <p:spPr>
          <a:xfrm>
            <a:off x="457200" y="16002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901"/>
              </a:spcBef>
              <a:buClr>
                <a:srgbClr val="000000"/>
              </a:buClr>
              <a:buFont typeface="Arial"/>
              <a:buChar char="•"/>
            </a:pPr>
            <a:r>
              <a:rPr b="0" lang="en-GB" sz="2600" spc="-1" strike="noStrike">
                <a:solidFill>
                  <a:srgbClr val="000000"/>
                </a:solidFill>
                <a:latin typeface="Calibri Light"/>
                <a:ea typeface="Calibri Light"/>
              </a:rPr>
              <a:t>The corresponding book chapters that we expect you to read will also be given.  The reference book may contain more details and information than we have here in this notes, and these extra textbook materials are considered references only.</a:t>
            </a:r>
            <a:endParaRPr b="0" lang="en-GB" sz="2600" spc="-1" strike="noStrike">
              <a:latin typeface="Arial"/>
            </a:endParaRPr>
          </a:p>
          <a:p>
            <a:pPr marL="343080" indent="-342360">
              <a:lnSpc>
                <a:spcPct val="100000"/>
              </a:lnSpc>
              <a:spcBef>
                <a:spcPts val="901"/>
              </a:spcBef>
              <a:buClr>
                <a:srgbClr val="000000"/>
              </a:buClr>
              <a:buFont typeface="Arial"/>
              <a:buChar char="•"/>
            </a:pPr>
            <a:r>
              <a:rPr b="0" lang="en-GB" sz="2600" spc="-1" strike="noStrike">
                <a:solidFill>
                  <a:srgbClr val="000000"/>
                </a:solidFill>
                <a:latin typeface="Calibri Light"/>
                <a:ea typeface="Calibri Light"/>
              </a:rPr>
              <a:t>We suggest you </a:t>
            </a:r>
            <a:r>
              <a:rPr b="0" lang="en-GB" sz="2600" spc="-1" strike="noStrike">
                <a:solidFill>
                  <a:srgbClr val="e46c0a"/>
                </a:solidFill>
                <a:latin typeface="Calibri Light"/>
                <a:ea typeface="Calibri Light"/>
              </a:rPr>
              <a:t>to copy every code segment </a:t>
            </a:r>
            <a:r>
              <a:rPr b="0" lang="en-GB" sz="2600" spc="-1" strike="noStrike">
                <a:solidFill>
                  <a:srgbClr val="000000"/>
                </a:solidFill>
                <a:latin typeface="Calibri Light"/>
                <a:ea typeface="Calibri Light"/>
              </a:rPr>
              <a:t>in this notes to the coding environment and try </a:t>
            </a:r>
            <a:r>
              <a:rPr b="0" lang="en-GB" sz="2600" spc="-1" strike="noStrike">
                <a:solidFill>
                  <a:srgbClr val="e46c0a"/>
                </a:solidFill>
                <a:latin typeface="Calibri Light"/>
                <a:ea typeface="Calibri Light"/>
              </a:rPr>
              <a:t>run the program </a:t>
            </a:r>
            <a:r>
              <a:rPr b="0" lang="en-GB" sz="2600" spc="-1" strike="noStrike">
                <a:solidFill>
                  <a:srgbClr val="000000"/>
                </a:solidFill>
                <a:latin typeface="Calibri Light"/>
                <a:ea typeface="Calibri Light"/>
              </a:rPr>
              <a:t>yourself.  </a:t>
            </a:r>
            <a:endParaRPr b="0" lang="en-GB" sz="2600" spc="-1" strike="noStrike">
              <a:latin typeface="Arial"/>
            </a:endParaRPr>
          </a:p>
          <a:p>
            <a:pPr marL="343080" indent="-342360">
              <a:lnSpc>
                <a:spcPct val="100000"/>
              </a:lnSpc>
              <a:spcBef>
                <a:spcPts val="901"/>
              </a:spcBef>
              <a:buClr>
                <a:srgbClr val="000000"/>
              </a:buClr>
              <a:buFont typeface="Arial"/>
              <a:buChar char="•"/>
            </a:pPr>
            <a:r>
              <a:rPr b="0" lang="en-GB" sz="2600" spc="-1" strike="noStrike">
                <a:solidFill>
                  <a:srgbClr val="000000"/>
                </a:solidFill>
                <a:latin typeface="Calibri Light"/>
                <a:ea typeface="Calibri Light"/>
              </a:rPr>
              <a:t>Also, </a:t>
            </a:r>
            <a:r>
              <a:rPr b="0" lang="en-GB" sz="2600" spc="-1" strike="noStrike">
                <a:solidFill>
                  <a:srgbClr val="e46c0a"/>
                </a:solidFill>
                <a:latin typeface="Calibri Light"/>
                <a:ea typeface="Calibri Light"/>
              </a:rPr>
              <a:t>try make change to the code</a:t>
            </a:r>
            <a:r>
              <a:rPr b="0" lang="en-GB" sz="2600" spc="-1" strike="noStrike">
                <a:solidFill>
                  <a:srgbClr val="000000"/>
                </a:solidFill>
                <a:latin typeface="Calibri Light"/>
                <a:ea typeface="Calibri Light"/>
              </a:rPr>
              <a:t>, then observe the output and deduce the behavior of the code.  This way of playing around with the code can help give you a better understanding of the programming language.</a:t>
            </a:r>
            <a:endParaRPr b="0" lang="en-GB" sz="2600" spc="-1" strike="noStrike">
              <a:latin typeface="Arial"/>
            </a:endParaRPr>
          </a:p>
        </p:txBody>
      </p:sp>
      <p:sp>
        <p:nvSpPr>
          <p:cNvPr id="13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91230E5-21B1-4BB4-BDC5-FE862B435F2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Precedence</a:t>
            </a:r>
            <a:endParaRPr b="0" lang="en-GB" sz="4400" spc="-1" strike="noStrike">
              <a:latin typeface="Arial"/>
            </a:endParaRPr>
          </a:p>
        </p:txBody>
      </p:sp>
      <p:sp>
        <p:nvSpPr>
          <p:cNvPr id="41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 evaluating an expression with mixed operators, those operators with a </a:t>
            </a:r>
            <a:r>
              <a:rPr b="1" lang="en-GB" sz="2800" spc="-1" strike="noStrike">
                <a:solidFill>
                  <a:srgbClr val="000000"/>
                </a:solidFill>
                <a:latin typeface="Calibri Light"/>
                <a:ea typeface="Calibri Light"/>
              </a:rPr>
              <a:t>higher priority </a:t>
            </a:r>
            <a:r>
              <a:rPr b="0" lang="en-GB" sz="2800" spc="-1" strike="noStrike">
                <a:solidFill>
                  <a:srgbClr val="000000"/>
                </a:solidFill>
                <a:latin typeface="Calibri Light"/>
                <a:ea typeface="Calibri Light"/>
              </a:rPr>
              <a:t>will be carried out before those with a </a:t>
            </a:r>
            <a:r>
              <a:rPr b="1" lang="en-GB" sz="2800" spc="-1" strike="noStrike">
                <a:solidFill>
                  <a:srgbClr val="000000"/>
                </a:solidFill>
                <a:latin typeface="Calibri Light"/>
                <a:ea typeface="Calibri Light"/>
              </a:rPr>
              <a:t>lower priority</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operator </a:t>
            </a:r>
            <a:r>
              <a:rPr b="1" lang="en-GB" sz="2800" spc="-1" strike="noStrike">
                <a:solidFill>
                  <a:srgbClr val="000000"/>
                </a:solidFill>
                <a:latin typeface="Calibri Light"/>
                <a:ea typeface="Calibri Light"/>
              </a:rPr>
              <a:t>%</a:t>
            </a:r>
            <a:r>
              <a:rPr b="0" lang="en-GB" sz="2800" spc="-1" strike="noStrike">
                <a:solidFill>
                  <a:srgbClr val="000000"/>
                </a:solidFill>
                <a:latin typeface="Calibri Light"/>
                <a:ea typeface="Calibri Light"/>
              </a:rPr>
              <a:t> has a higher precedence than the operator </a:t>
            </a:r>
            <a:r>
              <a:rPr b="1" lang="en-GB" sz="2800" spc="-1" strike="noStrike">
                <a:solidFill>
                  <a:srgbClr val="000000"/>
                </a:solidFill>
                <a:latin typeface="Calibri Light"/>
                <a:ea typeface="Calibri Light"/>
              </a:rPr>
              <a:t>–</a:t>
            </a:r>
            <a:r>
              <a:rPr b="0" lang="en-GB" sz="2800" spc="-1" strike="noStrike">
                <a:solidFill>
                  <a:srgbClr val="000000"/>
                </a:solidFill>
                <a:latin typeface="Calibri Light"/>
                <a:ea typeface="Calibri Light"/>
              </a:rPr>
              <a:t>.</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order of evaluation is equivalent to </a:t>
            </a:r>
            <a:br/>
            <a:r>
              <a:rPr b="0" lang="en-GB" sz="2800" spc="-1" strike="noStrike">
                <a:solidFill>
                  <a:srgbClr val="e46c0a"/>
                </a:solidFill>
                <a:latin typeface="Calibri Light"/>
                <a:ea typeface="Calibri Light"/>
              </a:rPr>
              <a:t>12</a:t>
            </a:r>
            <a:r>
              <a:rPr b="0" lang="en-GB" sz="2800" spc="-1" strike="noStrike">
                <a:solidFill>
                  <a:srgbClr val="000000"/>
                </a:solidFill>
                <a:latin typeface="Calibri Light"/>
                <a:ea typeface="Calibri Light"/>
              </a:rPr>
              <a:t> –  (</a:t>
            </a:r>
            <a:r>
              <a:rPr b="0" lang="en-GB" sz="2800" spc="-1" strike="noStrike">
                <a:solidFill>
                  <a:srgbClr val="e46c0a"/>
                </a:solidFill>
                <a:latin typeface="Calibri Light"/>
                <a:ea typeface="Calibri Light"/>
              </a:rPr>
              <a:t>11</a:t>
            </a:r>
            <a:r>
              <a:rPr b="0" lang="en-GB" sz="2800" spc="-1" strike="noStrike">
                <a:solidFill>
                  <a:srgbClr val="000000"/>
                </a:solidFill>
                <a:latin typeface="Calibri Light"/>
                <a:ea typeface="Calibri Light"/>
              </a:rPr>
              <a:t> % </a:t>
            </a:r>
            <a:r>
              <a:rPr b="0" lang="en-GB" sz="2800" spc="-1" strike="noStrike">
                <a:solidFill>
                  <a:srgbClr val="e46c0a"/>
                </a:solidFill>
                <a:latin typeface="Calibri Light"/>
                <a:ea typeface="Calibri Light"/>
              </a:rPr>
              <a:t>3</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41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196F905-CD3C-43A8-BDCA-A8249BD7D04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16" name="CustomShape 4"/>
          <p:cNvSpPr/>
          <p:nvPr/>
        </p:nvSpPr>
        <p:spPr>
          <a:xfrm flipH="1">
            <a:off x="1444680" y="3034080"/>
            <a:ext cx="2883960" cy="1308960"/>
          </a:xfrm>
          <a:prstGeom prst="rect">
            <a:avLst/>
          </a:prstGeom>
          <a:noFill/>
          <a:ln>
            <a:noFill/>
          </a:ln>
        </p:spPr>
        <p:style>
          <a:lnRef idx="0"/>
          <a:fillRef idx="0"/>
          <a:effectRef idx="0"/>
          <a:fontRef idx="minor"/>
        </p:style>
        <p:txBody>
          <a:bodyPr lIns="90000" rIns="90000" tIns="45000" bIns="45000"/>
          <a:p>
            <a:pPr>
              <a:lnSpc>
                <a:spcPct val="100000"/>
              </a:lnSpc>
            </a:pPr>
            <a:r>
              <a:rPr b="0" lang="en-GB" sz="4000" spc="-1" strike="noStrike">
                <a:solidFill>
                  <a:srgbClr val="e46c0a"/>
                </a:solidFill>
                <a:latin typeface="Calibri Light"/>
                <a:ea typeface="DejaVu Sans"/>
              </a:rPr>
              <a:t>12</a:t>
            </a:r>
            <a:r>
              <a:rPr b="0" lang="en-GB" sz="4000" spc="-1" strike="noStrike">
                <a:solidFill>
                  <a:srgbClr val="000000"/>
                </a:solidFill>
                <a:latin typeface="Calibri Light"/>
                <a:ea typeface="DejaVu Sans"/>
              </a:rPr>
              <a:t> </a:t>
            </a:r>
            <a:r>
              <a:rPr b="1" lang="en-GB" sz="4000" spc="-1" strike="noStrike">
                <a:solidFill>
                  <a:srgbClr val="000000"/>
                </a:solidFill>
                <a:latin typeface="Calibri Light"/>
                <a:ea typeface="DejaVu Sans"/>
              </a:rPr>
              <a:t>– </a:t>
            </a:r>
            <a:r>
              <a:rPr b="0" lang="en-GB" sz="4000" spc="-1" strike="noStrike">
                <a:solidFill>
                  <a:srgbClr val="e46c0a"/>
                </a:solidFill>
                <a:latin typeface="Calibri Light"/>
                <a:ea typeface="DejaVu Sans"/>
              </a:rPr>
              <a:t>11</a:t>
            </a:r>
            <a:r>
              <a:rPr b="0" lang="en-GB" sz="4000" spc="-1" strike="noStrike">
                <a:solidFill>
                  <a:srgbClr val="000000"/>
                </a:solidFill>
                <a:latin typeface="Calibri Light"/>
                <a:ea typeface="DejaVu Sans"/>
              </a:rPr>
              <a:t> </a:t>
            </a:r>
            <a:r>
              <a:rPr b="1" lang="en-GB" sz="4000" spc="-1" strike="noStrike">
                <a:solidFill>
                  <a:srgbClr val="000000"/>
                </a:solidFill>
                <a:latin typeface="Calibri Light"/>
                <a:ea typeface="DejaVu Sans"/>
              </a:rPr>
              <a:t>%</a:t>
            </a:r>
            <a:r>
              <a:rPr b="0" lang="en-GB" sz="4000" spc="-1" strike="noStrike">
                <a:solidFill>
                  <a:srgbClr val="000000"/>
                </a:solidFill>
                <a:latin typeface="Calibri Light"/>
                <a:ea typeface="DejaVu Sans"/>
              </a:rPr>
              <a:t> </a:t>
            </a:r>
            <a:r>
              <a:rPr b="0" lang="en-GB" sz="4000" spc="-1" strike="noStrike">
                <a:solidFill>
                  <a:srgbClr val="e46c0a"/>
                </a:solidFill>
                <a:latin typeface="Calibri Light"/>
                <a:ea typeface="DejaVu Sans"/>
              </a:rPr>
              <a:t>3</a:t>
            </a:r>
            <a:endParaRPr b="0" lang="en-GB" sz="4000" spc="-1" strike="noStrike">
              <a:latin typeface="Arial"/>
            </a:endParaRPr>
          </a:p>
        </p:txBody>
      </p:sp>
      <p:sp>
        <p:nvSpPr>
          <p:cNvPr id="417" name="CustomShape 5"/>
          <p:cNvSpPr/>
          <p:nvPr/>
        </p:nvSpPr>
        <p:spPr>
          <a:xfrm>
            <a:off x="4402440" y="3034080"/>
            <a:ext cx="4161600" cy="699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4000" spc="-1" strike="noStrike">
                <a:solidFill>
                  <a:srgbClr val="000000"/>
                </a:solidFill>
                <a:latin typeface="Calibri Light"/>
                <a:ea typeface="DejaVu Sans"/>
              </a:rPr>
              <a:t>Result: 1 or 10?</a:t>
            </a:r>
            <a:endParaRPr b="0" lang="en-GB" sz="4000" spc="-1" strike="noStrike">
              <a:latin typeface="Arial"/>
            </a:endParaRPr>
          </a:p>
        </p:txBody>
      </p:sp>
      <p:sp>
        <p:nvSpPr>
          <p:cNvPr id="418" name="CustomShape 6"/>
          <p:cNvSpPr/>
          <p:nvPr/>
        </p:nvSpPr>
        <p:spPr>
          <a:xfrm>
            <a:off x="7335000" y="3170160"/>
            <a:ext cx="604440" cy="69948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4000" spc="-1" strike="noStrike">
                <a:solidFill>
                  <a:srgbClr val="91e41e"/>
                </a:solidFill>
                <a:latin typeface="Zapf Dingbats"/>
                <a:ea typeface="Zapf Dingbats"/>
              </a:rPr>
              <a:t>✓</a:t>
            </a:r>
            <a:endParaRPr b="0" lang="en-GB" sz="4000" spc="-1" strike="noStrike">
              <a:latin typeface="Arial"/>
            </a:endParaRPr>
          </a:p>
        </p:txBody>
      </p:sp>
      <p:sp>
        <p:nvSpPr>
          <p:cNvPr id="419" name="CustomShape 7"/>
          <p:cNvSpPr/>
          <p:nvPr/>
        </p:nvSpPr>
        <p:spPr>
          <a:xfrm>
            <a:off x="6365520" y="3164400"/>
            <a:ext cx="604440" cy="69948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4000" spc="-1" strike="noStrike">
                <a:solidFill>
                  <a:srgbClr val="e46b73"/>
                </a:solidFill>
                <a:latin typeface="Zapf Dingbats"/>
                <a:ea typeface="Zapf Dingbats"/>
              </a:rPr>
              <a:t>✗</a:t>
            </a:r>
            <a:endParaRPr b="0" lang="en-GB" sz="4000" spc="-1" strike="noStrike">
              <a:latin typeface="Arial"/>
            </a:endParaRPr>
          </a:p>
        </p:txBody>
      </p:sp>
    </p:spTree>
  </p:cSld>
  <p:timing>
    <p:tnLst>
      <p:par>
        <p:cTn id="590" dur="indefinite" restart="never" nodeType="tmRoot">
          <p:childTnLst>
            <p:seq>
              <p:cTn id="591" dur="indefinite" nodeType="mainSeq">
                <p:childTnLst>
                  <p:par>
                    <p:cTn id="592" fill="hold">
                      <p:stCondLst>
                        <p:cond delay="indefinite"/>
                      </p:stCondLst>
                      <p:childTnLst>
                        <p:par>
                          <p:cTn id="593" fill="hold">
                            <p:stCondLst>
                              <p:cond delay="0"/>
                            </p:stCondLst>
                            <p:childTnLst>
                              <p:par>
                                <p:cTn id="594" nodeType="clickEffect" fill="hold" presetClass="entr" presetID="1">
                                  <p:stCondLst>
                                    <p:cond delay="0"/>
                                  </p:stCondLst>
                                  <p:childTnLst>
                                    <p:set>
                                      <p:cBhvr>
                                        <p:cTn id="595" dur="1" fill="hold">
                                          <p:stCondLst>
                                            <p:cond delay="0"/>
                                          </p:stCondLst>
                                        </p:cTn>
                                        <p:tgtEl>
                                          <p:spTgt spid="414">
                                            <p:txEl>
                                              <p:pRg st="0" end="0"/>
                                            </p:txEl>
                                          </p:spTgt>
                                        </p:tgtEl>
                                        <p:attrNameLst>
                                          <p:attrName>style.visibility</p:attrName>
                                        </p:attrNameLst>
                                      </p:cBhvr>
                                      <p:to>
                                        <p:strVal val="visible"/>
                                      </p:to>
                                    </p:set>
                                  </p:childTnLst>
                                </p:cTn>
                              </p:par>
                            </p:childTnLst>
                          </p:cTn>
                        </p:par>
                      </p:childTnLst>
                    </p:cTn>
                  </p:par>
                  <p:par>
                    <p:cTn id="596" fill="hold">
                      <p:stCondLst>
                        <p:cond delay="indefinite"/>
                      </p:stCondLst>
                      <p:childTnLst>
                        <p:par>
                          <p:cTn id="597" fill="hold">
                            <p:stCondLst>
                              <p:cond delay="0"/>
                            </p:stCondLst>
                            <p:childTnLst>
                              <p:par>
                                <p:cTn id="598" nodeType="clickEffect" fill="hold" presetClass="entr" presetID="1">
                                  <p:stCondLst>
                                    <p:cond delay="0"/>
                                  </p:stCondLst>
                                  <p:childTnLst>
                                    <p:set>
                                      <p:cBhvr>
                                        <p:cTn id="599" dur="1" fill="hold">
                                          <p:stCondLst>
                                            <p:cond delay="0"/>
                                          </p:stCondLst>
                                        </p:cTn>
                                        <p:tgtEl>
                                          <p:spTgt spid="416"/>
                                        </p:tgtEl>
                                        <p:attrNameLst>
                                          <p:attrName>style.visibility</p:attrName>
                                        </p:attrNameLst>
                                      </p:cBhvr>
                                      <p:to>
                                        <p:strVal val="visible"/>
                                      </p:to>
                                    </p:set>
                                  </p:childTnLst>
                                </p:cTn>
                              </p:par>
                            </p:childTnLst>
                          </p:cTn>
                        </p:par>
                      </p:childTnLst>
                    </p:cTn>
                  </p:par>
                  <p:par>
                    <p:cTn id="600" fill="hold">
                      <p:stCondLst>
                        <p:cond delay="indefinite"/>
                      </p:stCondLst>
                      <p:childTnLst>
                        <p:par>
                          <p:cTn id="601" fill="hold">
                            <p:stCondLst>
                              <p:cond delay="0"/>
                            </p:stCondLst>
                            <p:childTnLst>
                              <p:par>
                                <p:cTn id="602" nodeType="clickEffect" fill="hold" presetClass="entr" presetID="1">
                                  <p:stCondLst>
                                    <p:cond delay="0"/>
                                  </p:stCondLst>
                                  <p:childTnLst>
                                    <p:set>
                                      <p:cBhvr>
                                        <p:cTn id="603" dur="1" fill="hold">
                                          <p:stCondLst>
                                            <p:cond delay="0"/>
                                          </p:stCondLst>
                                        </p:cTn>
                                        <p:tgtEl>
                                          <p:spTgt spid="417"/>
                                        </p:tgtEl>
                                        <p:attrNameLst>
                                          <p:attrName>style.visibility</p:attrName>
                                        </p:attrNameLst>
                                      </p:cBhvr>
                                      <p:to>
                                        <p:strVal val="visible"/>
                                      </p:to>
                                    </p:set>
                                  </p:childTnLst>
                                </p:cTn>
                              </p:par>
                            </p:childTnLst>
                          </p:cTn>
                        </p:par>
                      </p:childTnLst>
                    </p:cTn>
                  </p:par>
                  <p:par>
                    <p:cTn id="604" fill="hold">
                      <p:stCondLst>
                        <p:cond delay="indefinite"/>
                      </p:stCondLst>
                      <p:childTnLst>
                        <p:par>
                          <p:cTn id="605" fill="hold">
                            <p:stCondLst>
                              <p:cond delay="0"/>
                            </p:stCondLst>
                            <p:childTnLst>
                              <p:par>
                                <p:cTn id="606" nodeType="clickEffect" fill="hold" presetClass="entr" presetID="1">
                                  <p:stCondLst>
                                    <p:cond delay="0"/>
                                  </p:stCondLst>
                                  <p:childTnLst>
                                    <p:set>
                                      <p:cBhvr>
                                        <p:cTn id="607" dur="1" fill="hold">
                                          <p:stCondLst>
                                            <p:cond delay="0"/>
                                          </p:stCondLst>
                                        </p:cTn>
                                        <p:tgtEl>
                                          <p:spTgt spid="414">
                                            <p:txEl>
                                              <p:pRg st="3" end="3"/>
                                            </p:txEl>
                                          </p:spTgt>
                                        </p:tgtEl>
                                        <p:attrNameLst>
                                          <p:attrName>style.visibility</p:attrName>
                                        </p:attrNameLst>
                                      </p:cBhvr>
                                      <p:to>
                                        <p:strVal val="visible"/>
                                      </p:to>
                                    </p:set>
                                  </p:childTnLst>
                                </p:cTn>
                              </p:par>
                            </p:childTnLst>
                          </p:cTn>
                        </p:par>
                      </p:childTnLst>
                    </p:cTn>
                  </p:par>
                  <p:par>
                    <p:cTn id="608" fill="hold">
                      <p:stCondLst>
                        <p:cond delay="indefinite"/>
                      </p:stCondLst>
                      <p:childTnLst>
                        <p:par>
                          <p:cTn id="609" fill="hold">
                            <p:stCondLst>
                              <p:cond delay="0"/>
                            </p:stCondLst>
                            <p:childTnLst>
                              <p:par>
                                <p:cTn id="610" nodeType="clickEffect" fill="hold" presetClass="entr" presetID="1">
                                  <p:stCondLst>
                                    <p:cond delay="0"/>
                                  </p:stCondLst>
                                  <p:childTnLst>
                                    <p:set>
                                      <p:cBhvr>
                                        <p:cTn id="611" dur="1" fill="hold">
                                          <p:stCondLst>
                                            <p:cond delay="0"/>
                                          </p:stCondLst>
                                        </p:cTn>
                                        <p:tgtEl>
                                          <p:spTgt spid="419"/>
                                        </p:tgtEl>
                                        <p:attrNameLst>
                                          <p:attrName>style.visibility</p:attrName>
                                        </p:attrNameLst>
                                      </p:cBhvr>
                                      <p:to>
                                        <p:strVal val="visible"/>
                                      </p:to>
                                    </p:set>
                                  </p:childTnLst>
                                </p:cTn>
                              </p:par>
                              <p:par>
                                <p:cTn id="612" nodeType="withEffect" fill="hold" presetClass="entr" presetID="1">
                                  <p:stCondLst>
                                    <p:cond delay="0"/>
                                  </p:stCondLst>
                                  <p:childTnLst>
                                    <p:set>
                                      <p:cBhvr>
                                        <p:cTn id="613" dur="1" fill="hold">
                                          <p:stCondLst>
                                            <p:cond delay="0"/>
                                          </p:stCondLst>
                                        </p:cTn>
                                        <p:tgtEl>
                                          <p:spTgt spid="418"/>
                                        </p:tgtEl>
                                        <p:attrNameLst>
                                          <p:attrName>style.visibility</p:attrName>
                                        </p:attrNameLst>
                                      </p:cBhvr>
                                      <p:to>
                                        <p:strVal val="visible"/>
                                      </p:to>
                                    </p:set>
                                  </p:childTnLst>
                                </p:cTn>
                              </p:par>
                            </p:childTnLst>
                          </p:cTn>
                        </p:par>
                      </p:childTnLst>
                    </p:cTn>
                  </p:par>
                  <p:par>
                    <p:cTn id="614" fill="hold">
                      <p:stCondLst>
                        <p:cond delay="indefinite"/>
                      </p:stCondLst>
                      <p:childTnLst>
                        <p:par>
                          <p:cTn id="615" fill="hold">
                            <p:stCondLst>
                              <p:cond delay="0"/>
                            </p:stCondLst>
                            <p:childTnLst>
                              <p:par>
                                <p:cTn id="616" nodeType="clickEffect" fill="hold" presetClass="entr" presetID="1">
                                  <p:stCondLst>
                                    <p:cond delay="0"/>
                                  </p:stCondLst>
                                  <p:childTnLst>
                                    <p:set>
                                      <p:cBhvr>
                                        <p:cTn id="617" dur="1" fill="hold">
                                          <p:stCondLst>
                                            <p:cond delay="0"/>
                                          </p:stCondLst>
                                        </p:cTn>
                                        <p:tgtEl>
                                          <p:spTgt spid="414">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Precedence &amp; Associativity</a:t>
            </a:r>
            <a:endParaRPr b="0" lang="en-GB" sz="4400" spc="-1" strike="noStrike">
              <a:latin typeface="Arial"/>
            </a:endParaRPr>
          </a:p>
        </p:txBody>
      </p:sp>
      <p:sp>
        <p:nvSpPr>
          <p:cNvPr id="421" name="CustomShape 2"/>
          <p:cNvSpPr/>
          <p:nvPr/>
        </p:nvSpPr>
        <p:spPr>
          <a:xfrm>
            <a:off x="286560" y="5122800"/>
            <a:ext cx="8583840" cy="123264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order of evaluation may be overridden by inserting parentheses </a:t>
            </a:r>
            <a:r>
              <a:rPr b="1" lang="en-GB" sz="2800" spc="-1" strike="noStrike">
                <a:solidFill>
                  <a:srgbClr val="000000"/>
                </a:solidFill>
                <a:latin typeface="Calibri Light"/>
                <a:ea typeface="Calibri Light"/>
              </a:rPr>
              <a:t>()</a:t>
            </a:r>
            <a:r>
              <a:rPr b="0" lang="en-GB" sz="2800" spc="-1" strike="noStrike">
                <a:solidFill>
                  <a:srgbClr val="000000"/>
                </a:solidFill>
                <a:latin typeface="Calibri Light"/>
                <a:ea typeface="Calibri Light"/>
              </a:rPr>
              <a:t> into the expressions</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e.g., (</a:t>
            </a:r>
            <a:r>
              <a:rPr b="0" lang="en-GB" sz="2400" spc="-1" strike="noStrike">
                <a:solidFill>
                  <a:srgbClr val="e46c0a"/>
                </a:solidFill>
                <a:latin typeface="Calibri Light"/>
                <a:ea typeface="Calibri Light"/>
              </a:rPr>
              <a:t>1</a:t>
            </a:r>
            <a:r>
              <a:rPr b="0" lang="en-GB" sz="2400" spc="-1" strike="noStrike">
                <a:solidFill>
                  <a:srgbClr val="000000"/>
                </a:solidFill>
                <a:latin typeface="Calibri Light"/>
                <a:ea typeface="Calibri Light"/>
              </a:rPr>
              <a:t> </a:t>
            </a:r>
            <a:r>
              <a:rPr b="1" lang="en-GB" sz="2400" spc="-1" strike="noStrike">
                <a:solidFill>
                  <a:srgbClr val="000000"/>
                </a:solidFill>
                <a:latin typeface="Calibri Light"/>
                <a:ea typeface="Calibri Light"/>
              </a:rPr>
              <a:t>+</a:t>
            </a:r>
            <a:r>
              <a:rPr b="0" lang="en-GB" sz="2400" spc="-1" strike="noStrike">
                <a:solidFill>
                  <a:srgbClr val="000000"/>
                </a:solidFill>
                <a:latin typeface="Calibri Light"/>
                <a:ea typeface="Calibri Light"/>
              </a:rPr>
              <a:t> </a:t>
            </a:r>
            <a:r>
              <a:rPr b="0" lang="en-GB" sz="2400" spc="-1" strike="noStrike">
                <a:solidFill>
                  <a:srgbClr val="e46c0a"/>
                </a:solidFill>
                <a:latin typeface="Calibri Light"/>
                <a:ea typeface="Calibri Light"/>
              </a:rPr>
              <a:t>2</a:t>
            </a:r>
            <a:r>
              <a:rPr b="0" lang="en-GB" sz="2400" spc="-1" strike="noStrike">
                <a:solidFill>
                  <a:srgbClr val="000000"/>
                </a:solidFill>
                <a:latin typeface="Calibri Light"/>
                <a:ea typeface="Calibri Light"/>
              </a:rPr>
              <a:t>) </a:t>
            </a:r>
            <a:r>
              <a:rPr b="1" lang="en-GB" sz="2400" spc="-1" strike="noStrike">
                <a:solidFill>
                  <a:srgbClr val="000000"/>
                </a:solidFill>
                <a:latin typeface="Calibri Light"/>
                <a:ea typeface="Calibri Light"/>
              </a:rPr>
              <a:t>*</a:t>
            </a:r>
            <a:r>
              <a:rPr b="0" lang="en-GB" sz="2400" spc="-1" strike="noStrike">
                <a:solidFill>
                  <a:srgbClr val="000000"/>
                </a:solidFill>
                <a:latin typeface="Calibri Light"/>
                <a:ea typeface="Calibri Light"/>
              </a:rPr>
              <a:t> </a:t>
            </a:r>
            <a:r>
              <a:rPr b="0" lang="en-GB" sz="2400" spc="-1" strike="noStrike">
                <a:solidFill>
                  <a:srgbClr val="e46c0a"/>
                </a:solidFill>
                <a:latin typeface="Calibri Light"/>
                <a:ea typeface="Calibri Light"/>
              </a:rPr>
              <a:t>3 </a:t>
            </a:r>
            <a:r>
              <a:rPr b="0" lang="en-GB" sz="2400" spc="-1" strike="noStrike">
                <a:solidFill>
                  <a:srgbClr val="000000"/>
                </a:solidFill>
                <a:latin typeface="Calibri Light"/>
                <a:ea typeface="Calibri Light"/>
              </a:rPr>
              <a:t>=</a:t>
            </a:r>
            <a:r>
              <a:rPr b="0" lang="en-GB" sz="2400" spc="-1" strike="noStrike">
                <a:solidFill>
                  <a:srgbClr val="e46c0a"/>
                </a:solidFill>
                <a:latin typeface="Calibri Light"/>
                <a:ea typeface="Calibri Light"/>
              </a:rPr>
              <a:t> 9</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42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31EBA74-0A7E-4E6C-A8ED-2DDB8FD480F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23" name="CustomShape 4"/>
          <p:cNvSpPr/>
          <p:nvPr/>
        </p:nvSpPr>
        <p:spPr>
          <a:xfrm>
            <a:off x="7450920" y="2140920"/>
            <a:ext cx="360" cy="2269080"/>
          </a:xfrm>
          <a:custGeom>
            <a:avLst/>
            <a:gdLst/>
            <a:ahLst/>
            <a:rect l="l" t="t" r="r" b="b"/>
            <a:pathLst>
              <a:path w="21600" h="21600">
                <a:moveTo>
                  <a:pt x="0" y="0"/>
                </a:moveTo>
                <a:lnTo>
                  <a:pt x="21600" y="21600"/>
                </a:lnTo>
              </a:path>
            </a:pathLst>
          </a:custGeom>
          <a:noFill/>
          <a:ln w="76320">
            <a:solidFill>
              <a:srgbClr val="4a7ebb"/>
            </a:solidFill>
            <a:round/>
            <a:tailEnd len="med" type="triangle" w="med"/>
          </a:ln>
        </p:spPr>
        <p:style>
          <a:lnRef idx="1">
            <a:schemeClr val="accent1"/>
          </a:lnRef>
          <a:fillRef idx="0">
            <a:schemeClr val="accent1"/>
          </a:fillRef>
          <a:effectRef idx="0">
            <a:schemeClr val="accent1"/>
          </a:effectRef>
          <a:fontRef idx="minor"/>
        </p:style>
      </p:sp>
      <p:graphicFrame>
        <p:nvGraphicFramePr>
          <p:cNvPr id="424" name="Table 5"/>
          <p:cNvGraphicFramePr/>
          <p:nvPr/>
        </p:nvGraphicFramePr>
        <p:xfrm>
          <a:off x="622080" y="1252080"/>
          <a:ext cx="6219360" cy="4364280"/>
        </p:xfrm>
        <a:graphic>
          <a:graphicData uri="http://schemas.openxmlformats.org/drawingml/2006/table">
            <a:tbl>
              <a:tblPr/>
              <a:tblGrid>
                <a:gridCol w="1658520"/>
                <a:gridCol w="3195000"/>
                <a:gridCol w="1366200"/>
              </a:tblGrid>
              <a:tr h="622440">
                <a:tc>
                  <a:txBody>
                    <a:bodyPr/>
                    <a:p>
                      <a:pPr>
                        <a:lnSpc>
                          <a:spcPct val="100000"/>
                        </a:lnSpc>
                      </a:pPr>
                      <a:r>
                        <a:rPr b="0" lang="en-GB" sz="1800" spc="-1" strike="noStrike">
                          <a:solidFill>
                            <a:srgbClr val="ffffff"/>
                          </a:solidFill>
                          <a:latin typeface="Calibri Light"/>
                          <a:ea typeface="Calibri Light"/>
                        </a:rPr>
                        <a:t>Operator types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0" lang="en-GB" sz="1800" spc="-1" strike="noStrike">
                          <a:solidFill>
                            <a:srgbClr val="ffffff"/>
                          </a:solidFill>
                          <a:latin typeface="Calibri Light"/>
                          <a:ea typeface="Calibri Light"/>
                        </a:rPr>
                        <a:t>Operators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0" lang="en-GB" sz="1800" spc="-1" strike="noStrike">
                          <a:solidFill>
                            <a:srgbClr val="ffffff"/>
                          </a:solidFill>
                          <a:latin typeface="Calibri Light"/>
                          <a:ea typeface="Calibri Light"/>
                        </a:rPr>
                        <a:t>Associativity</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87360">
                <a:tc>
                  <a:txBody>
                    <a:bodyPr/>
                    <a:p>
                      <a:pPr>
                        <a:lnSpc>
                          <a:spcPct val="100000"/>
                        </a:lnSpc>
                      </a:pPr>
                      <a:r>
                        <a:rPr b="0" lang="en-GB" sz="1600" spc="-1" strike="noStrike">
                          <a:solidFill>
                            <a:srgbClr val="000000"/>
                          </a:solidFill>
                          <a:latin typeface="Calibri Light"/>
                          <a:ea typeface="Calibri Light"/>
                        </a:rPr>
                        <a:t>unary</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onsolas"/>
                          <a:ea typeface="Consolas"/>
                        </a:rPr>
                        <a:t>+, –, ++, --,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600" spc="-1" strike="noStrike">
                          <a:solidFill>
                            <a:srgbClr val="000000"/>
                          </a:solidFill>
                          <a:latin typeface="Calibri Light"/>
                          <a:ea typeface="Calibri Light"/>
                        </a:rPr>
                        <a: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561240">
                <a:tc>
                  <a:txBody>
                    <a:bodyPr/>
                    <a:p>
                      <a:pPr>
                        <a:lnSpc>
                          <a:spcPct val="100000"/>
                        </a:lnSpc>
                      </a:pPr>
                      <a:r>
                        <a:rPr b="0" lang="en-GB" sz="1600" spc="-1" strike="noStrike">
                          <a:solidFill>
                            <a:srgbClr val="000000"/>
                          </a:solidFill>
                          <a:latin typeface="Calibri Light"/>
                          <a:ea typeface="Calibri Light"/>
                        </a:rPr>
                        <a:t>binary arithmetic</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onsolas"/>
                          <a:ea typeface="Consolas"/>
                        </a:rPr>
                        <a:t>*, /,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1600" spc="-1" strike="noStrike">
                          <a:solidFill>
                            <a:srgbClr val="000000"/>
                          </a:solidFill>
                          <a:latin typeface="Calibri Light"/>
                          <a:ea typeface="Calibri Light"/>
                        </a:rPr>
                        <a:t>left to right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61240">
                <a:tc>
                  <a:txBody>
                    <a:bodyPr/>
                    <a:p>
                      <a:pPr>
                        <a:lnSpc>
                          <a:spcPct val="100000"/>
                        </a:lnSpc>
                      </a:pPr>
                      <a:r>
                        <a:rPr b="0" lang="en-GB" sz="1600" spc="-1" strike="noStrike">
                          <a:solidFill>
                            <a:srgbClr val="000000"/>
                          </a:solidFill>
                          <a:latin typeface="Calibri Light"/>
                          <a:ea typeface="Calibri Light"/>
                        </a:rPr>
                        <a:t>binary arithmetic</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onsolas"/>
                          <a:ea typeface="Consolas"/>
                        </a:rPr>
                        <a:t>+,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600" spc="-1" strike="noStrike">
                          <a:solidFill>
                            <a:srgbClr val="000000"/>
                          </a:solidFill>
                          <a:latin typeface="Calibri Light"/>
                          <a:ea typeface="Calibri Light"/>
                        </a:rPr>
                        <a:t>left to right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p>
                      <a:pPr>
                        <a:lnSpc>
                          <a:spcPct val="100000"/>
                        </a:lnSpc>
                      </a:pPr>
                      <a:r>
                        <a:rPr b="0" lang="en-GB" sz="1600" spc="-1" strike="noStrike">
                          <a:solidFill>
                            <a:srgbClr val="000000"/>
                          </a:solidFill>
                          <a:latin typeface="Calibri Light"/>
                          <a:ea typeface="Calibri Light"/>
                        </a:rPr>
                        <a:t>relational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onsolas"/>
                          <a:ea typeface="Consolas"/>
                        </a:rPr>
                        <a:t>&lt;, &lt;=, &gt;, &gt;=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1600" spc="-1" strike="noStrike">
                          <a:solidFill>
                            <a:srgbClr val="000000"/>
                          </a:solidFill>
                          <a:latin typeface="Calibri Light"/>
                          <a:ea typeface="Calibri Light"/>
                        </a:rPr>
                        <a:t>left to right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7360">
                <a:tc>
                  <a:txBody>
                    <a:bodyPr/>
                    <a:p>
                      <a:pPr>
                        <a:lnSpc>
                          <a:spcPct val="100000"/>
                        </a:lnSpc>
                      </a:pPr>
                      <a:r>
                        <a:rPr b="0" lang="en-GB" sz="1600" spc="-1" strike="noStrike">
                          <a:solidFill>
                            <a:srgbClr val="000000"/>
                          </a:solidFill>
                          <a:latin typeface="Calibri Light"/>
                          <a:ea typeface="Calibri Light"/>
                        </a:rPr>
                        <a:t>relational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onsolas"/>
                          <a:ea typeface="Consolas"/>
                        </a:rPr>
                        <a:t>==,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600" spc="-1" strike="noStrike">
                          <a:solidFill>
                            <a:srgbClr val="000000"/>
                          </a:solidFill>
                          <a:latin typeface="Calibri Light"/>
                          <a:ea typeface="Calibri Light"/>
                        </a:rPr>
                        <a:t>left to right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p>
                      <a:pPr>
                        <a:lnSpc>
                          <a:spcPct val="100000"/>
                        </a:lnSpc>
                      </a:pPr>
                      <a:r>
                        <a:rPr b="0" lang="en-GB" sz="1600" spc="-1" strike="noStrike">
                          <a:solidFill>
                            <a:srgbClr val="000000"/>
                          </a:solidFill>
                          <a:latin typeface="Calibri Light"/>
                          <a:ea typeface="Calibri Light"/>
                        </a:rPr>
                        <a:t>logical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onsolas"/>
                          <a:ea typeface="Consolas"/>
                        </a:rPr>
                        <a:t>&amp;&amp;</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1600" spc="-1" strike="noStrike">
                          <a:solidFill>
                            <a:srgbClr val="000000"/>
                          </a:solidFill>
                          <a:latin typeface="Calibri Light"/>
                          <a:ea typeface="Calibri Light"/>
                        </a:rPr>
                        <a:t>left to right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7360">
                <a:tc>
                  <a:txBody>
                    <a:bodyPr/>
                    <a:p>
                      <a:pPr>
                        <a:lnSpc>
                          <a:spcPct val="100000"/>
                        </a:lnSpc>
                      </a:pPr>
                      <a:r>
                        <a:rPr b="0" lang="en-GB" sz="1600" spc="-1" strike="noStrike">
                          <a:solidFill>
                            <a:srgbClr val="000000"/>
                          </a:solidFill>
                          <a:latin typeface="Calibri Light"/>
                          <a:ea typeface="Calibri Light"/>
                        </a:rPr>
                        <a:t>logical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onsolas"/>
                          <a:ea typeface="Consolas"/>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600" spc="-1" strike="noStrike">
                          <a:solidFill>
                            <a:srgbClr val="000000"/>
                          </a:solidFill>
                          <a:latin typeface="Calibri Light"/>
                          <a:ea typeface="Calibri Light"/>
                        </a:rPr>
                        <a:t>left to right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82920">
                <a:tc>
                  <a:txBody>
                    <a:bodyPr/>
                    <a:p>
                      <a:pPr>
                        <a:lnSpc>
                          <a:spcPct val="100000"/>
                        </a:lnSpc>
                      </a:pPr>
                      <a:r>
                        <a:rPr b="0" lang="en-GB" sz="1600" spc="-1" strike="noStrike">
                          <a:solidFill>
                            <a:srgbClr val="000000"/>
                          </a:solidFill>
                          <a:latin typeface="Calibri Light"/>
                          <a:ea typeface="Calibri Light"/>
                        </a:rPr>
                        <a:t>assignment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onsolas"/>
                          <a:ea typeface="Consolas"/>
                        </a:rPr>
                        <a:t>=, +=, –=, *=, /=, %=</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1600" spc="-1" strike="noStrike">
                          <a:solidFill>
                            <a:srgbClr val="000000"/>
                          </a:solidFill>
                          <a:latin typeface="Calibri Light"/>
                          <a:ea typeface="Calibri Light"/>
                        </a:rPr>
                        <a:t>right to left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425" name="CustomShape 6"/>
          <p:cNvSpPr/>
          <p:nvPr/>
        </p:nvSpPr>
        <p:spPr>
          <a:xfrm>
            <a:off x="6574320" y="1677240"/>
            <a:ext cx="233712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e46c0a"/>
                </a:solidFill>
                <a:latin typeface="Avenir Next Condensed"/>
                <a:ea typeface="Avenir Next Condensed"/>
              </a:rPr>
              <a:t>High precedence</a:t>
            </a:r>
            <a:endParaRPr b="0" lang="en-GB" sz="2000" spc="-1" strike="noStrike">
              <a:latin typeface="Arial"/>
            </a:endParaRPr>
          </a:p>
        </p:txBody>
      </p:sp>
      <p:sp>
        <p:nvSpPr>
          <p:cNvPr id="426" name="CustomShape 7"/>
          <p:cNvSpPr/>
          <p:nvPr/>
        </p:nvSpPr>
        <p:spPr>
          <a:xfrm>
            <a:off x="6540840" y="4474080"/>
            <a:ext cx="2515680" cy="3949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00b050"/>
                </a:solidFill>
                <a:latin typeface="Avenir Next Condensed"/>
                <a:ea typeface="Avenir Next Condensed"/>
              </a:rPr>
              <a:t>Lower precedence</a:t>
            </a:r>
            <a:endParaRPr b="0" lang="en-GB" sz="2000" spc="-1" strike="noStrike">
              <a:latin typeface="Arial"/>
            </a:endParaRPr>
          </a:p>
        </p:txBody>
      </p:sp>
    </p:spTree>
  </p:cSld>
  <p:timing>
    <p:tnLst>
      <p:par>
        <p:cTn id="618" dur="indefinite" restart="never" nodeType="tmRoot">
          <p:childTnLst>
            <p:seq>
              <p:cTn id="619" dur="indefinite" nodeType="mainSeq">
                <p:childTnLst>
                  <p:par>
                    <p:cTn id="620" fill="hold">
                      <p:stCondLst>
                        <p:cond delay="indefinite"/>
                      </p:stCondLst>
                      <p:childTnLst>
                        <p:par>
                          <p:cTn id="621" fill="hold">
                            <p:stCondLst>
                              <p:cond delay="0"/>
                            </p:stCondLst>
                            <p:childTnLst>
                              <p:par>
                                <p:cTn id="622" nodeType="clickEffect" fill="hold" presetClass="entr" presetID="1">
                                  <p:stCondLst>
                                    <p:cond delay="0"/>
                                  </p:stCondLst>
                                  <p:childTnLst>
                                    <p:set>
                                      <p:cBhvr>
                                        <p:cTn id="623" dur="1" fill="hold">
                                          <p:stCondLst>
                                            <p:cond delay="0"/>
                                          </p:stCondLst>
                                        </p:cTn>
                                        <p:tgtEl>
                                          <p:spTgt spid="425"/>
                                        </p:tgtEl>
                                        <p:attrNameLst>
                                          <p:attrName>style.visibility</p:attrName>
                                        </p:attrNameLst>
                                      </p:cBhvr>
                                      <p:to>
                                        <p:strVal val="visible"/>
                                      </p:to>
                                    </p:set>
                                  </p:childTnLst>
                                </p:cTn>
                              </p:par>
                              <p:par>
                                <p:cTn id="624" nodeType="withEffect" fill="hold" presetClass="entr" presetID="1">
                                  <p:stCondLst>
                                    <p:cond delay="0"/>
                                  </p:stCondLst>
                                  <p:childTnLst>
                                    <p:set>
                                      <p:cBhvr>
                                        <p:cTn id="625" dur="1" fill="hold">
                                          <p:stCondLst>
                                            <p:cond delay="0"/>
                                          </p:stCondLst>
                                        </p:cTn>
                                        <p:tgtEl>
                                          <p:spTgt spid="423"/>
                                        </p:tgtEl>
                                        <p:attrNameLst>
                                          <p:attrName>style.visibility</p:attrName>
                                        </p:attrNameLst>
                                      </p:cBhvr>
                                      <p:to>
                                        <p:strVal val="visible"/>
                                      </p:to>
                                    </p:set>
                                  </p:childTnLst>
                                </p:cTn>
                              </p:par>
                              <p:par>
                                <p:cTn id="626" nodeType="withEffect" fill="hold" presetClass="entr" presetID="1">
                                  <p:stCondLst>
                                    <p:cond delay="0"/>
                                  </p:stCondLst>
                                  <p:childTnLst>
                                    <p:set>
                                      <p:cBhvr>
                                        <p:cTn id="627" dur="1" fill="hold">
                                          <p:stCondLst>
                                            <p:cond delay="0"/>
                                          </p:stCondLst>
                                        </p:cTn>
                                        <p:tgtEl>
                                          <p:spTgt spid="426"/>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nodeType="clickEffect" fill="hold" presetClass="entr" presetID="1">
                                  <p:stCondLst>
                                    <p:cond delay="0"/>
                                  </p:stCondLst>
                                  <p:childTnLst>
                                    <p:set>
                                      <p:cBhvr>
                                        <p:cTn id="631" dur="1" fill="hold">
                                          <p:stCondLst>
                                            <p:cond delay="0"/>
                                          </p:stCondLst>
                                        </p:cTn>
                                        <p:tgtEl>
                                          <p:spTgt spid="421">
                                            <p:txEl>
                                              <p:pRg st="0" end="0"/>
                                            </p:txEl>
                                          </p:spTgt>
                                        </p:tgtEl>
                                        <p:attrNameLst>
                                          <p:attrName>style.visibility</p:attrName>
                                        </p:attrNameLst>
                                      </p:cBhvr>
                                      <p:to>
                                        <p:strVal val="visible"/>
                                      </p:to>
                                    </p:set>
                                  </p:childTnLst>
                                </p:cTn>
                              </p:par>
                              <p:par>
                                <p:cTn id="632" nodeType="withEffect" fill="hold" presetClass="entr" presetID="1">
                                  <p:stCondLst>
                                    <p:cond delay="0"/>
                                  </p:stCondLst>
                                  <p:childTnLst>
                                    <p:set>
                                      <p:cBhvr>
                                        <p:cTn id="633" dur="1" fill="hold">
                                          <p:stCondLst>
                                            <p:cond delay="0"/>
                                          </p:stCondLst>
                                        </p:cTn>
                                        <p:tgtEl>
                                          <p:spTgt spid="42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7" name="Group 1"/>
          <p:cNvGrpSpPr/>
          <p:nvPr/>
        </p:nvGrpSpPr>
        <p:grpSpPr>
          <a:xfrm>
            <a:off x="618840" y="2661120"/>
            <a:ext cx="7642440" cy="3630960"/>
            <a:chOff x="618840" y="2661120"/>
            <a:chExt cx="7642440" cy="3630960"/>
          </a:xfrm>
        </p:grpSpPr>
        <p:sp>
          <p:nvSpPr>
            <p:cNvPr id="428" name="CustomShape 2"/>
            <p:cNvSpPr/>
            <p:nvPr/>
          </p:nvSpPr>
          <p:spPr>
            <a:xfrm>
              <a:off x="712800" y="2744280"/>
              <a:ext cx="7548480" cy="349704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#include &lt;iostream&gt; </a:t>
              </a:r>
              <a:br/>
              <a:r>
                <a:rPr b="0" lang="en-GB" sz="1600" spc="-1" strike="noStrike">
                  <a:solidFill>
                    <a:srgbClr val="000000"/>
                  </a:solidFill>
                  <a:latin typeface="Consolas"/>
                  <a:ea typeface="Consolas"/>
                </a:rPr>
                <a:t>using namespace std; </a:t>
              </a:r>
              <a:b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char c = ‘Y’;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 convert a letter from upper case to lower case </a:t>
              </a:r>
              <a:br/>
              <a:r>
                <a:rPr b="0" lang="en-GB" sz="1600" spc="-1" strike="noStrike">
                  <a:solidFill>
                    <a:srgbClr val="000000"/>
                  </a:solidFill>
                  <a:latin typeface="Consolas"/>
                  <a:ea typeface="Consolas"/>
                </a:rPr>
                <a:t>     c = c – ‘A’ +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"1: " &lt;&lt; c &lt;&lt; endl;</a:t>
              </a:r>
              <a:endParaRPr b="0" lang="en-GB" sz="1600" spc="-1" strike="noStrike">
                <a:latin typeface="Arial"/>
              </a:endParaRPr>
            </a:p>
            <a:p>
              <a:pPr>
                <a:lnSpc>
                  <a:spcPct val="100000"/>
                </a:lnSpc>
              </a:pPr>
              <a:b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 advance to the next character </a:t>
              </a:r>
              <a:br/>
              <a:r>
                <a:rPr b="0" lang="en-GB" sz="1600" spc="-1" strike="noStrike">
                  <a:solidFill>
                    <a:srgbClr val="000000"/>
                  </a:solidFill>
                  <a:latin typeface="Consolas"/>
                  <a:ea typeface="Consolas"/>
                </a:rPr>
                <a:t>     c = c + 1;</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"2: " &lt;&lt; c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br/>
              <a:r>
                <a:rPr b="0" lang="en-GB" sz="1600" spc="-1" strike="noStrike">
                  <a:solidFill>
                    <a:srgbClr val="000000"/>
                  </a:solidFill>
                  <a:latin typeface="Consolas"/>
                  <a:ea typeface="Consolas"/>
                </a:rPr>
                <a:t>}</a:t>
              </a:r>
              <a:endParaRPr b="0" lang="en-GB" sz="1600" spc="-1" strike="noStrike">
                <a:latin typeface="Arial"/>
              </a:endParaRPr>
            </a:p>
          </p:txBody>
        </p:sp>
        <p:sp>
          <p:nvSpPr>
            <p:cNvPr id="429" name="CustomShape 3"/>
            <p:cNvSpPr/>
            <p:nvPr/>
          </p:nvSpPr>
          <p:spPr>
            <a:xfrm>
              <a:off x="618840" y="2661120"/>
              <a:ext cx="7548480" cy="3630960"/>
            </a:xfrm>
            <a:prstGeom prst="rect">
              <a:avLst/>
            </a:prstGeom>
            <a:noFill/>
            <a:ln>
              <a:round/>
            </a:ln>
          </p:spPr>
          <p:style>
            <a:lnRef idx="2">
              <a:schemeClr val="accent1">
                <a:shade val="50000"/>
              </a:schemeClr>
            </a:lnRef>
            <a:fillRef idx="1">
              <a:schemeClr val="accent1"/>
            </a:fillRef>
            <a:effectRef idx="0">
              <a:schemeClr val="accent1"/>
            </a:effectRef>
            <a:fontRef idx="minor"/>
          </p:style>
        </p:sp>
      </p:grpSp>
      <p:sp>
        <p:nvSpPr>
          <p:cNvPr id="430" name="CustomShape 4"/>
          <p:cNvSpPr/>
          <p:nvPr/>
        </p:nvSpPr>
        <p:spPr>
          <a:xfrm>
            <a:off x="457200" y="274680"/>
            <a:ext cx="836352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Arithmetic Operator for Characters</a:t>
            </a:r>
            <a:endParaRPr b="0" lang="en-GB" sz="4400" spc="-1" strike="noStrike">
              <a:latin typeface="Arial"/>
            </a:endParaRPr>
          </a:p>
        </p:txBody>
      </p:sp>
      <p:sp>
        <p:nvSpPr>
          <p:cNvPr id="431"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5624B71-670F-41D2-9FFE-A0F6E032B9E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32" name="CustomShape 6"/>
          <p:cNvSpPr/>
          <p:nvPr/>
        </p:nvSpPr>
        <p:spPr>
          <a:xfrm>
            <a:off x="6037200" y="3468600"/>
            <a:ext cx="14367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Screen output</a:t>
            </a:r>
            <a:endParaRPr b="0" lang="en-GB" sz="1400" spc="-1" strike="noStrike">
              <a:latin typeface="Arial"/>
            </a:endParaRPr>
          </a:p>
        </p:txBody>
      </p:sp>
      <p:sp>
        <p:nvSpPr>
          <p:cNvPr id="433" name="CustomShape 7"/>
          <p:cNvSpPr/>
          <p:nvPr/>
        </p:nvSpPr>
        <p:spPr>
          <a:xfrm>
            <a:off x="5733000" y="5579280"/>
            <a:ext cx="2445480" cy="638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The ASCII table:</a:t>
            </a:r>
            <a:endParaRPr b="0" lang="en-GB" sz="1800" spc="-1" strike="noStrike">
              <a:latin typeface="Arial"/>
            </a:endParaRPr>
          </a:p>
          <a:p>
            <a:pPr>
              <a:lnSpc>
                <a:spcPct val="100000"/>
              </a:lnSpc>
            </a:pPr>
            <a:r>
              <a:rPr b="0" lang="en-GB" sz="1800" spc="-1" strike="noStrike" u="sng">
                <a:solidFill>
                  <a:srgbClr val="0000ff"/>
                </a:solidFill>
                <a:uFillTx/>
                <a:latin typeface="Avenir Next"/>
                <a:ea typeface="Avenir Next"/>
                <a:hlinkClick r:id="rId1"/>
              </a:rPr>
              <a:t>www.asciitable.com</a:t>
            </a:r>
            <a:endParaRPr b="0" lang="en-GB" sz="1800" spc="-1" strike="noStrike">
              <a:latin typeface="Arial"/>
            </a:endParaRPr>
          </a:p>
        </p:txBody>
      </p:sp>
      <p:sp>
        <p:nvSpPr>
          <p:cNvPr id="434" name="CustomShape 8"/>
          <p:cNvSpPr/>
          <p:nvPr/>
        </p:nvSpPr>
        <p:spPr>
          <a:xfrm>
            <a:off x="6223320" y="2533680"/>
            <a:ext cx="2624400" cy="912960"/>
          </a:xfrm>
          <a:prstGeom prst="rect">
            <a:avLst/>
          </a:prstGeom>
          <a:solidFill>
            <a:schemeClr val="bg1">
              <a:lumMod val="85000"/>
            </a:schemeClr>
          </a:solidFill>
          <a:ln>
            <a:solidFill>
              <a:schemeClr val="tx2">
                <a:lumMod val="75000"/>
              </a:schemeClr>
            </a:solid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a:t>
            </a:r>
            <a:endParaRPr b="0" lang="en-GB" sz="1800" spc="-1" strike="noStrike">
              <a:latin typeface="Arial"/>
            </a:endParaRPr>
          </a:p>
          <a:p>
            <a:pPr>
              <a:lnSpc>
                <a:spcPct val="100000"/>
              </a:lnSpc>
            </a:pPr>
            <a:endParaRPr b="0" lang="en-GB" sz="1800" spc="-1" strike="noStrike">
              <a:latin typeface="Arial"/>
            </a:endParaRPr>
          </a:p>
        </p:txBody>
      </p:sp>
      <p:sp>
        <p:nvSpPr>
          <p:cNvPr id="435" name="CustomShape 9"/>
          <p:cNvSpPr/>
          <p:nvPr/>
        </p:nvSpPr>
        <p:spPr>
          <a:xfrm>
            <a:off x="6223320" y="2536560"/>
            <a:ext cx="2624400" cy="912960"/>
          </a:xfrm>
          <a:prstGeom prst="rect">
            <a:avLst/>
          </a:prstGeom>
          <a:solidFill>
            <a:schemeClr val="bg1">
              <a:lumMod val="85000"/>
            </a:schemeClr>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1: y</a:t>
            </a:r>
            <a:endParaRPr b="0" lang="en-GB" sz="1800" spc="-1" strike="noStrike">
              <a:latin typeface="Arial"/>
            </a:endParaRPr>
          </a:p>
          <a:p>
            <a:pPr>
              <a:lnSpc>
                <a:spcPct val="100000"/>
              </a:lnSpc>
            </a:pPr>
            <a:r>
              <a:rPr b="0" lang="en-GB" sz="1800" spc="-1" strike="noStrike">
                <a:solidFill>
                  <a:srgbClr val="000000"/>
                </a:solidFill>
                <a:latin typeface="Consolas"/>
                <a:ea typeface="Consolas"/>
              </a:rPr>
              <a:t>2: z</a:t>
            </a:r>
            <a:endParaRPr b="0" lang="en-GB" sz="1800" spc="-1" strike="noStrike">
              <a:latin typeface="Arial"/>
            </a:endParaRPr>
          </a:p>
          <a:p>
            <a:pPr>
              <a:lnSpc>
                <a:spcPct val="100000"/>
              </a:lnSpc>
            </a:pPr>
            <a:endParaRPr b="0" lang="en-GB" sz="1800" spc="-1" strike="noStrike">
              <a:latin typeface="Arial"/>
            </a:endParaRPr>
          </a:p>
        </p:txBody>
      </p:sp>
      <p:sp>
        <p:nvSpPr>
          <p:cNvPr id="436" name="CustomShape 10"/>
          <p:cNvSpPr/>
          <p:nvPr/>
        </p:nvSpPr>
        <p:spPr>
          <a:xfrm>
            <a:off x="618840" y="1390680"/>
            <a:ext cx="8067240" cy="14608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We may perform arithmetic operation with characters.  In this case, the numerical representation as in the ASCII code for each character will be used in the calculation.</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The following program also shows a common technqiues in converting a letter from upper case to lower case.</a:t>
            </a:r>
            <a:endParaRPr b="0" lang="en-GB" sz="1800" spc="-1" strike="noStrike">
              <a:latin typeface="Arial"/>
            </a:endParaRPr>
          </a:p>
        </p:txBody>
      </p:sp>
      <p:sp>
        <p:nvSpPr>
          <p:cNvPr id="437" name="CustomShape 11"/>
          <p:cNvSpPr/>
          <p:nvPr/>
        </p:nvSpPr>
        <p:spPr>
          <a:xfrm>
            <a:off x="6099840" y="4507920"/>
            <a:ext cx="2747880" cy="912960"/>
          </a:xfrm>
          <a:prstGeom prst="rect">
            <a:avLst/>
          </a:prstGeom>
          <a:solidFill>
            <a:schemeClr val="bg1"/>
          </a:solid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Can you convert a letter from lower case to upper case then? </a:t>
            </a:r>
            <a:endParaRPr b="0" lang="en-GB" sz="1800" spc="-1" strike="noStrike">
              <a:latin typeface="Arial"/>
            </a:endParaRPr>
          </a:p>
        </p:txBody>
      </p:sp>
    </p:spTree>
  </p:cSld>
  <p:timing>
    <p:tnLst>
      <p:par>
        <p:cTn id="634" dur="indefinite" restart="never" nodeType="tmRoot">
          <p:childTnLst>
            <p:seq>
              <p:cTn id="635" dur="indefinite" nodeType="mainSeq">
                <p:childTnLst>
                  <p:par>
                    <p:cTn id="636" fill="hold">
                      <p:stCondLst>
                        <p:cond delay="indefinite"/>
                      </p:stCondLst>
                      <p:childTnLst>
                        <p:par>
                          <p:cTn id="637" fill="hold">
                            <p:stCondLst>
                              <p:cond delay="0"/>
                            </p:stCondLst>
                            <p:childTnLst>
                              <p:par>
                                <p:cTn id="638" nodeType="clickEffect" fill="hold" presetClass="entr" presetID="1">
                                  <p:stCondLst>
                                    <p:cond delay="0"/>
                                  </p:stCondLst>
                                  <p:childTnLst>
                                    <p:set>
                                      <p:cBhvr>
                                        <p:cTn id="639" dur="1" fill="hold">
                                          <p:stCondLst>
                                            <p:cond delay="0"/>
                                          </p:stCondLst>
                                        </p:cTn>
                                        <p:tgtEl>
                                          <p:spTgt spid="435"/>
                                        </p:tgtEl>
                                        <p:attrNameLst>
                                          <p:attrName>style.visibility</p:attrName>
                                        </p:attrNameLst>
                                      </p:cBhvr>
                                      <p:to>
                                        <p:strVal val="visible"/>
                                      </p:to>
                                    </p:set>
                                  </p:childTnLst>
                                </p:cTn>
                              </p:par>
                            </p:childTnLst>
                          </p:cTn>
                        </p:par>
                      </p:childTnLst>
                    </p:cTn>
                  </p:par>
                  <p:par>
                    <p:cTn id="640" fill="hold">
                      <p:stCondLst>
                        <p:cond delay="indefinite"/>
                      </p:stCondLst>
                      <p:childTnLst>
                        <p:par>
                          <p:cTn id="641" fill="hold">
                            <p:stCondLst>
                              <p:cond delay="0"/>
                            </p:stCondLst>
                            <p:childTnLst>
                              <p:par>
                                <p:cTn id="642" nodeType="clickEffect" fill="hold" presetClass="entr" presetID="1">
                                  <p:stCondLst>
                                    <p:cond delay="0"/>
                                  </p:stCondLst>
                                  <p:childTnLst>
                                    <p:set>
                                      <p:cBhvr>
                                        <p:cTn id="643"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Relational Operators</a:t>
            </a:r>
            <a:endParaRPr b="0" lang="en-GB" sz="4400" spc="-1" strike="noStrike">
              <a:latin typeface="Arial"/>
            </a:endParaRPr>
          </a:p>
        </p:txBody>
      </p:sp>
      <p:sp>
        <p:nvSpPr>
          <p:cNvPr id="439" name="CustomShape 2"/>
          <p:cNvSpPr/>
          <p:nvPr/>
        </p:nvSpPr>
        <p:spPr>
          <a:xfrm>
            <a:off x="286560" y="4758120"/>
            <a:ext cx="8583840" cy="14695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For </a:t>
            </a:r>
            <a:r>
              <a:rPr b="0" lang="en-GB" sz="2800" spc="-1" strike="noStrike">
                <a:solidFill>
                  <a:srgbClr val="e46c0a"/>
                </a:solidFill>
                <a:latin typeface="Calibri Light"/>
                <a:ea typeface="Calibri Light"/>
              </a:rPr>
              <a:t>comparing</a:t>
            </a:r>
            <a:r>
              <a:rPr b="0" lang="en-GB" sz="2800" spc="-1" strike="noStrike">
                <a:solidFill>
                  <a:srgbClr val="000000"/>
                </a:solidFill>
                <a:latin typeface="Calibri Light"/>
                <a:ea typeface="Calibri Light"/>
              </a:rPr>
              <a:t> the operands.</a:t>
            </a:r>
            <a:endParaRPr b="0" lang="en-GB" sz="2800" spc="-1" strike="noStrike">
              <a:latin typeface="Arial"/>
            </a:endParaRPr>
          </a:p>
        </p:txBody>
      </p:sp>
      <p:sp>
        <p:nvSpPr>
          <p:cNvPr id="44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A25E6CD-D28D-47EF-8352-22DE14E373B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441" name="Table 4"/>
          <p:cNvGraphicFramePr/>
          <p:nvPr/>
        </p:nvGraphicFramePr>
        <p:xfrm>
          <a:off x="838080" y="1487160"/>
          <a:ext cx="5790600" cy="3597840"/>
        </p:xfrm>
        <a:graphic>
          <a:graphicData uri="http://schemas.openxmlformats.org/drawingml/2006/table">
            <a:tbl>
              <a:tblPr/>
              <a:tblGrid>
                <a:gridCol w="2742120"/>
                <a:gridCol w="3048840"/>
              </a:tblGrid>
              <a:tr h="682920">
                <a:tc>
                  <a:txBody>
                    <a:bodyPr/>
                    <a:p>
                      <a:pPr algn="ctr">
                        <a:lnSpc>
                          <a:spcPct val="100000"/>
                        </a:lnSpc>
                      </a:pPr>
                      <a:r>
                        <a:rPr b="0" lang="en-GB" sz="2000" spc="-1" strike="noStrike">
                          <a:solidFill>
                            <a:srgbClr val="000000"/>
                          </a:solidFill>
                          <a:latin typeface="Calibri Light"/>
                          <a:ea typeface="Calibri Light"/>
                        </a:rPr>
                        <a:t>Relational Operators</a:t>
                      </a:r>
                      <a:endParaRPr b="0" lang="en-GB" sz="2000" spc="-1" strike="noStrike">
                        <a:latin typeface="Arial"/>
                      </a:endParaRPr>
                    </a:p>
                  </a:txBody>
                  <a:tcPr marL="91440" marR="91440">
                    <a:noFill/>
                  </a:tcPr>
                </a:tc>
                <a:tc>
                  <a:txBody>
                    <a:bodyPr/>
                    <a:p>
                      <a:pPr algn="ctr">
                        <a:lnSpc>
                          <a:spcPct val="100000"/>
                        </a:lnSpc>
                      </a:pPr>
                      <a:r>
                        <a:rPr b="0" lang="en-GB" sz="2000" spc="-1" strike="noStrike">
                          <a:solidFill>
                            <a:srgbClr val="000000"/>
                          </a:solidFill>
                          <a:latin typeface="Calibri Light"/>
                          <a:ea typeface="Calibri Light"/>
                        </a:rPr>
                        <a:t>Sign in the expression</a:t>
                      </a:r>
                      <a:endParaRPr b="0" lang="en-GB" sz="2000" spc="-1" strike="noStrike">
                        <a:latin typeface="Arial"/>
                      </a:endParaRPr>
                    </a:p>
                  </a:txBody>
                  <a:tcPr marL="91440" marR="91440">
                    <a:noFill/>
                  </a:tcPr>
                </a:tc>
              </a:tr>
              <a:tr h="387360">
                <a:tc>
                  <a:txBody>
                    <a:bodyPr/>
                    <a:p>
                      <a:pPr algn="ctr">
                        <a:lnSpc>
                          <a:spcPct val="100000"/>
                        </a:lnSpc>
                      </a:pPr>
                      <a:r>
                        <a:rPr b="0" lang="en-GB" sz="2000" spc="-1" strike="noStrike">
                          <a:solidFill>
                            <a:srgbClr val="000000"/>
                          </a:solidFill>
                          <a:latin typeface="Calibri Light"/>
                          <a:ea typeface="Calibri Light"/>
                        </a:rPr>
                        <a:t>Greater than</a:t>
                      </a:r>
                      <a:endParaRPr b="0" lang="en-GB" sz="2000" spc="-1" strike="noStrike">
                        <a:latin typeface="Arial"/>
                      </a:endParaRPr>
                    </a:p>
                  </a:txBody>
                  <a:tcPr marL="91440" marR="91440">
                    <a:noFill/>
                  </a:tcPr>
                </a:tc>
                <a:tc>
                  <a:txBody>
                    <a:bodyPr/>
                    <a:p>
                      <a:pPr algn="ctr">
                        <a:lnSpc>
                          <a:spcPct val="100000"/>
                        </a:lnSpc>
                      </a:pPr>
                      <a:r>
                        <a:rPr b="0" lang="en-GB" sz="2000" spc="-1" strike="noStrike">
                          <a:solidFill>
                            <a:srgbClr val="000000"/>
                          </a:solidFill>
                          <a:latin typeface="Consolas"/>
                          <a:ea typeface="Consolas"/>
                        </a:rPr>
                        <a:t>&gt;</a:t>
                      </a:r>
                      <a:endParaRPr b="0" lang="en-GB" sz="2000" spc="-1" strike="noStrike">
                        <a:latin typeface="Arial"/>
                      </a:endParaRPr>
                    </a:p>
                  </a:txBody>
                  <a:tcPr marL="91440" marR="91440">
                    <a:noFill/>
                  </a:tcPr>
                </a:tc>
              </a:tr>
              <a:tr h="682920">
                <a:tc>
                  <a:txBody>
                    <a:bodyPr/>
                    <a:p>
                      <a:pPr algn="ctr">
                        <a:lnSpc>
                          <a:spcPct val="100000"/>
                        </a:lnSpc>
                      </a:pPr>
                      <a:r>
                        <a:rPr b="0" lang="en-GB" sz="2000" spc="-1" strike="noStrike">
                          <a:solidFill>
                            <a:srgbClr val="000000"/>
                          </a:solidFill>
                          <a:latin typeface="Calibri Light"/>
                          <a:ea typeface="Calibri Light"/>
                        </a:rPr>
                        <a:t>Greater than or equal</a:t>
                      </a:r>
                      <a:endParaRPr b="0" lang="en-GB" sz="2000" spc="-1" strike="noStrike">
                        <a:latin typeface="Arial"/>
                      </a:endParaRPr>
                    </a:p>
                  </a:txBody>
                  <a:tcPr marL="91440" marR="91440">
                    <a:noFill/>
                  </a:tcPr>
                </a:tc>
                <a:tc>
                  <a:txBody>
                    <a:bodyPr/>
                    <a:p>
                      <a:pPr algn="ctr">
                        <a:lnSpc>
                          <a:spcPct val="100000"/>
                        </a:lnSpc>
                      </a:pPr>
                      <a:r>
                        <a:rPr b="0" lang="en-GB" sz="2000" spc="-1" strike="noStrike">
                          <a:solidFill>
                            <a:srgbClr val="000000"/>
                          </a:solidFill>
                          <a:latin typeface="Consolas"/>
                          <a:ea typeface="Consolas"/>
                        </a:rPr>
                        <a:t>&gt;=</a:t>
                      </a:r>
                      <a:endParaRPr b="0" lang="en-GB" sz="2000" spc="-1" strike="noStrike">
                        <a:latin typeface="Arial"/>
                      </a:endParaRPr>
                    </a:p>
                  </a:txBody>
                  <a:tcPr marL="91440" marR="91440">
                    <a:noFill/>
                  </a:tcPr>
                </a:tc>
              </a:tr>
              <a:tr h="387360">
                <a:tc>
                  <a:txBody>
                    <a:bodyPr/>
                    <a:p>
                      <a:pPr algn="ctr">
                        <a:lnSpc>
                          <a:spcPct val="100000"/>
                        </a:lnSpc>
                      </a:pPr>
                      <a:r>
                        <a:rPr b="0" lang="en-GB" sz="2000" spc="-1" strike="noStrike">
                          <a:solidFill>
                            <a:srgbClr val="000000"/>
                          </a:solidFill>
                          <a:latin typeface="Calibri Light"/>
                          <a:ea typeface="Calibri Light"/>
                        </a:rPr>
                        <a:t>Smaller than</a:t>
                      </a:r>
                      <a:endParaRPr b="0" lang="en-GB" sz="2000" spc="-1" strike="noStrike">
                        <a:latin typeface="Arial"/>
                      </a:endParaRPr>
                    </a:p>
                  </a:txBody>
                  <a:tcPr marL="91440" marR="91440">
                    <a:noFill/>
                  </a:tcPr>
                </a:tc>
                <a:tc>
                  <a:txBody>
                    <a:bodyPr/>
                    <a:p>
                      <a:pPr algn="ctr">
                        <a:lnSpc>
                          <a:spcPct val="100000"/>
                        </a:lnSpc>
                      </a:pPr>
                      <a:r>
                        <a:rPr b="0" lang="en-GB" sz="2000" spc="-1" strike="noStrike">
                          <a:solidFill>
                            <a:srgbClr val="000000"/>
                          </a:solidFill>
                          <a:latin typeface="Consolas"/>
                          <a:ea typeface="Consolas"/>
                        </a:rPr>
                        <a:t>&lt;</a:t>
                      </a:r>
                      <a:endParaRPr b="0" lang="en-GB" sz="2000" spc="-1" strike="noStrike">
                        <a:latin typeface="Arial"/>
                      </a:endParaRPr>
                    </a:p>
                  </a:txBody>
                  <a:tcPr marL="91440" marR="91440">
                    <a:noFill/>
                  </a:tcPr>
                </a:tc>
              </a:tr>
              <a:tr h="682920">
                <a:tc>
                  <a:txBody>
                    <a:bodyPr/>
                    <a:p>
                      <a:pPr algn="ctr">
                        <a:lnSpc>
                          <a:spcPct val="100000"/>
                        </a:lnSpc>
                      </a:pPr>
                      <a:r>
                        <a:rPr b="0" lang="en-GB" sz="2000" spc="-1" strike="noStrike">
                          <a:solidFill>
                            <a:srgbClr val="000000"/>
                          </a:solidFill>
                          <a:latin typeface="Calibri Light"/>
                          <a:ea typeface="Calibri Light"/>
                        </a:rPr>
                        <a:t>Smaller than or equal</a:t>
                      </a:r>
                      <a:endParaRPr b="0" lang="en-GB" sz="2000" spc="-1" strike="noStrike">
                        <a:latin typeface="Arial"/>
                      </a:endParaRPr>
                    </a:p>
                  </a:txBody>
                  <a:tcPr marL="91440" marR="91440">
                    <a:noFill/>
                  </a:tcPr>
                </a:tc>
                <a:tc>
                  <a:txBody>
                    <a:bodyPr/>
                    <a:p>
                      <a:pPr algn="ctr">
                        <a:lnSpc>
                          <a:spcPct val="100000"/>
                        </a:lnSpc>
                      </a:pPr>
                      <a:r>
                        <a:rPr b="0" lang="en-GB" sz="2000" spc="-1" strike="noStrike">
                          <a:solidFill>
                            <a:srgbClr val="000000"/>
                          </a:solidFill>
                          <a:latin typeface="Consolas"/>
                          <a:ea typeface="Consolas"/>
                        </a:rPr>
                        <a:t>&lt;=</a:t>
                      </a:r>
                      <a:endParaRPr b="0" lang="en-GB" sz="2000" spc="-1" strike="noStrike">
                        <a:latin typeface="Arial"/>
                      </a:endParaRPr>
                    </a:p>
                  </a:txBody>
                  <a:tcPr marL="91440" marR="91440">
                    <a:noFill/>
                  </a:tcPr>
                </a:tc>
              </a:tr>
              <a:tr h="387360">
                <a:tc>
                  <a:txBody>
                    <a:bodyPr/>
                    <a:p>
                      <a:pPr algn="ctr">
                        <a:lnSpc>
                          <a:spcPct val="100000"/>
                        </a:lnSpc>
                      </a:pPr>
                      <a:r>
                        <a:rPr b="0" lang="en-GB" sz="2000" spc="-1" strike="noStrike">
                          <a:solidFill>
                            <a:srgbClr val="000000"/>
                          </a:solidFill>
                          <a:latin typeface="Calibri Light"/>
                          <a:ea typeface="Calibri Light"/>
                        </a:rPr>
                        <a:t>Equal</a:t>
                      </a:r>
                      <a:endParaRPr b="0" lang="en-GB" sz="2000" spc="-1" strike="noStrike">
                        <a:latin typeface="Arial"/>
                      </a:endParaRPr>
                    </a:p>
                  </a:txBody>
                  <a:tcPr marL="91440" marR="91440">
                    <a:noFill/>
                  </a:tcPr>
                </a:tc>
                <a:tc>
                  <a:txBody>
                    <a:bodyPr/>
                    <a:p>
                      <a:pPr algn="ctr">
                        <a:lnSpc>
                          <a:spcPct val="100000"/>
                        </a:lnSpc>
                      </a:pPr>
                      <a:r>
                        <a:rPr b="0" lang="en-GB" sz="2000" spc="-1" strike="noStrike">
                          <a:solidFill>
                            <a:srgbClr val="000000"/>
                          </a:solidFill>
                          <a:latin typeface="Consolas"/>
                          <a:ea typeface="Consolas"/>
                        </a:rPr>
                        <a:t>==</a:t>
                      </a:r>
                      <a:endParaRPr b="0" lang="en-GB" sz="2000" spc="-1" strike="noStrike">
                        <a:latin typeface="Arial"/>
                      </a:endParaRPr>
                    </a:p>
                  </a:txBody>
                  <a:tcPr marL="91440" marR="91440">
                    <a:noFill/>
                  </a:tcPr>
                </a:tc>
              </a:tr>
              <a:tr h="387360">
                <a:tc>
                  <a:txBody>
                    <a:bodyPr/>
                    <a:p>
                      <a:pPr algn="ctr">
                        <a:lnSpc>
                          <a:spcPct val="100000"/>
                        </a:lnSpc>
                      </a:pPr>
                      <a:r>
                        <a:rPr b="0" lang="en-GB" sz="2000" spc="-1" strike="noStrike">
                          <a:solidFill>
                            <a:srgbClr val="000000"/>
                          </a:solidFill>
                          <a:latin typeface="Calibri Light"/>
                          <a:ea typeface="Calibri Light"/>
                        </a:rPr>
                        <a:t>Not equal</a:t>
                      </a:r>
                      <a:endParaRPr b="0" lang="en-GB" sz="2000" spc="-1" strike="noStrike">
                        <a:latin typeface="Arial"/>
                      </a:endParaRPr>
                    </a:p>
                  </a:txBody>
                  <a:tcPr marL="91440" marR="91440">
                    <a:noFill/>
                  </a:tcPr>
                </a:tc>
                <a:tc>
                  <a:txBody>
                    <a:bodyPr/>
                    <a:p>
                      <a:pPr algn="ctr">
                        <a:lnSpc>
                          <a:spcPct val="100000"/>
                        </a:lnSpc>
                      </a:pPr>
                      <a:r>
                        <a:rPr b="0" lang="en-GB" sz="2000" spc="-1" strike="noStrike">
                          <a:solidFill>
                            <a:srgbClr val="000000"/>
                          </a:solidFill>
                          <a:latin typeface="Consolas"/>
                          <a:ea typeface="Consolas"/>
                        </a:rPr>
                        <a:t>!=</a:t>
                      </a:r>
                      <a:endParaRPr b="0" lang="en-GB" sz="2000" spc="-1" strike="noStrike">
                        <a:latin typeface="Arial"/>
                      </a:endParaRPr>
                    </a:p>
                  </a:txBody>
                  <a:tcPr marL="91440" marR="91440">
                    <a:noFill/>
                  </a:tcPr>
                </a:tc>
              </a:tr>
            </a:tbl>
          </a:graphicData>
        </a:graphic>
      </p:graphicFrame>
      <p:sp>
        <p:nvSpPr>
          <p:cNvPr id="442" name="CustomShape 5"/>
          <p:cNvSpPr/>
          <p:nvPr/>
        </p:nvSpPr>
        <p:spPr>
          <a:xfrm>
            <a:off x="6820200" y="2343960"/>
            <a:ext cx="2049840" cy="91224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Avenir Next Condensed"/>
                <a:ea typeface="Avenir Next Condensed"/>
              </a:rPr>
              <a:t>same </a:t>
            </a:r>
            <a:br/>
            <a:r>
              <a:rPr b="0" lang="en-GB" sz="1800" spc="-1" strike="noStrike">
                <a:solidFill>
                  <a:srgbClr val="000000"/>
                </a:solidFill>
                <a:latin typeface="Avenir Next Condensed"/>
                <a:ea typeface="Avenir Next Condensed"/>
              </a:rPr>
              <a:t>higher precedence</a:t>
            </a:r>
            <a:endParaRPr b="0" lang="en-GB" sz="1800" spc="-1" strike="noStrike">
              <a:latin typeface="Arial"/>
            </a:endParaRPr>
          </a:p>
        </p:txBody>
      </p:sp>
      <p:sp>
        <p:nvSpPr>
          <p:cNvPr id="443" name="CustomShape 6"/>
          <p:cNvSpPr/>
          <p:nvPr/>
        </p:nvSpPr>
        <p:spPr>
          <a:xfrm>
            <a:off x="6739560" y="3655800"/>
            <a:ext cx="22122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lower precedence</a:t>
            </a:r>
            <a:endParaRPr b="0" lang="en-GB" sz="1800" spc="-1" strike="noStrike">
              <a:latin typeface="Arial"/>
            </a:endParaRPr>
          </a:p>
        </p:txBody>
      </p:sp>
      <p:sp>
        <p:nvSpPr>
          <p:cNvPr id="444" name="CustomShape 7"/>
          <p:cNvSpPr/>
          <p:nvPr/>
        </p:nvSpPr>
        <p:spPr>
          <a:xfrm>
            <a:off x="6737400" y="2142000"/>
            <a:ext cx="1107360" cy="201240"/>
          </a:xfrm>
          <a:prstGeom prst="bentConnector2">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45" name="CustomShape 8"/>
          <p:cNvSpPr/>
          <p:nvPr/>
        </p:nvSpPr>
        <p:spPr>
          <a:xfrm flipV="1">
            <a:off x="6737400" y="2989440"/>
            <a:ext cx="1107360" cy="267480"/>
          </a:xfrm>
          <a:prstGeom prst="bentConnector2">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46" name="CustomShape 9"/>
          <p:cNvSpPr/>
          <p:nvPr/>
        </p:nvSpPr>
        <p:spPr>
          <a:xfrm>
            <a:off x="6780600" y="3580200"/>
            <a:ext cx="1064520" cy="75240"/>
          </a:xfrm>
          <a:prstGeom prst="bentConnector2">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47" name="CustomShape 10"/>
          <p:cNvSpPr/>
          <p:nvPr/>
        </p:nvSpPr>
        <p:spPr>
          <a:xfrm flipV="1">
            <a:off x="6780600" y="4024440"/>
            <a:ext cx="1064520" cy="127080"/>
          </a:xfrm>
          <a:prstGeom prst="bentConnector2">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644" dur="indefinite" restart="never" nodeType="tmRoot">
          <p:childTnLst>
            <p:seq>
              <p:cTn id="645" dur="indefinite" nodeType="mainSeq">
                <p:childTnLst>
                  <p:par>
                    <p:cTn id="646" fill="hold">
                      <p:stCondLst>
                        <p:cond delay="indefinite"/>
                      </p:stCondLst>
                      <p:childTnLst>
                        <p:par>
                          <p:cTn id="647" fill="hold">
                            <p:stCondLst>
                              <p:cond delay="0"/>
                            </p:stCondLst>
                            <p:childTnLst>
                              <p:par>
                                <p:cTn id="648" nodeType="clickEffect" fill="hold" presetClass="entr" presetID="1">
                                  <p:stCondLst>
                                    <p:cond delay="0"/>
                                  </p:stCondLst>
                                  <p:childTnLst>
                                    <p:set>
                                      <p:cBhvr>
                                        <p:cTn id="649" dur="1" fill="hold">
                                          <p:stCondLst>
                                            <p:cond delay="0"/>
                                          </p:stCondLst>
                                        </p:cTn>
                                        <p:tgtEl>
                                          <p:spTgt spid="444"/>
                                        </p:tgtEl>
                                        <p:attrNameLst>
                                          <p:attrName>style.visibility</p:attrName>
                                        </p:attrNameLst>
                                      </p:cBhvr>
                                      <p:to>
                                        <p:strVal val="visible"/>
                                      </p:to>
                                    </p:set>
                                  </p:childTnLst>
                                </p:cTn>
                              </p:par>
                              <p:par>
                                <p:cTn id="650" nodeType="withEffect" fill="hold" presetClass="entr" presetID="1">
                                  <p:stCondLst>
                                    <p:cond delay="0"/>
                                  </p:stCondLst>
                                  <p:childTnLst>
                                    <p:set>
                                      <p:cBhvr>
                                        <p:cTn id="651" dur="1" fill="hold">
                                          <p:stCondLst>
                                            <p:cond delay="0"/>
                                          </p:stCondLst>
                                        </p:cTn>
                                        <p:tgtEl>
                                          <p:spTgt spid="442"/>
                                        </p:tgtEl>
                                        <p:attrNameLst>
                                          <p:attrName>style.visibility</p:attrName>
                                        </p:attrNameLst>
                                      </p:cBhvr>
                                      <p:to>
                                        <p:strVal val="visible"/>
                                      </p:to>
                                    </p:set>
                                  </p:childTnLst>
                                </p:cTn>
                              </p:par>
                              <p:par>
                                <p:cTn id="652" nodeType="withEffect" fill="hold" presetClass="entr" presetID="1">
                                  <p:stCondLst>
                                    <p:cond delay="0"/>
                                  </p:stCondLst>
                                  <p:childTnLst>
                                    <p:set>
                                      <p:cBhvr>
                                        <p:cTn id="653" dur="1" fill="hold">
                                          <p:stCondLst>
                                            <p:cond delay="0"/>
                                          </p:stCondLst>
                                        </p:cTn>
                                        <p:tgtEl>
                                          <p:spTgt spid="445"/>
                                        </p:tgtEl>
                                        <p:attrNameLst>
                                          <p:attrName>style.visibility</p:attrName>
                                        </p:attrNameLst>
                                      </p:cBhvr>
                                      <p:to>
                                        <p:strVal val="visible"/>
                                      </p:to>
                                    </p:set>
                                  </p:childTnLst>
                                </p:cTn>
                              </p:par>
                            </p:childTnLst>
                          </p:cTn>
                        </p:par>
                      </p:childTnLst>
                    </p:cTn>
                  </p:par>
                  <p:par>
                    <p:cTn id="654" fill="hold">
                      <p:stCondLst>
                        <p:cond delay="indefinite"/>
                      </p:stCondLst>
                      <p:childTnLst>
                        <p:par>
                          <p:cTn id="655" fill="hold">
                            <p:stCondLst>
                              <p:cond delay="0"/>
                            </p:stCondLst>
                            <p:childTnLst>
                              <p:par>
                                <p:cTn id="656" nodeType="clickEffect" fill="hold" presetClass="entr" presetID="1">
                                  <p:stCondLst>
                                    <p:cond delay="0"/>
                                  </p:stCondLst>
                                  <p:childTnLst>
                                    <p:set>
                                      <p:cBhvr>
                                        <p:cTn id="657" dur="1" fill="hold">
                                          <p:stCondLst>
                                            <p:cond delay="0"/>
                                          </p:stCondLst>
                                        </p:cTn>
                                        <p:tgtEl>
                                          <p:spTgt spid="446"/>
                                        </p:tgtEl>
                                        <p:attrNameLst>
                                          <p:attrName>style.visibility</p:attrName>
                                        </p:attrNameLst>
                                      </p:cBhvr>
                                      <p:to>
                                        <p:strVal val="visible"/>
                                      </p:to>
                                    </p:set>
                                  </p:childTnLst>
                                </p:cTn>
                              </p:par>
                              <p:par>
                                <p:cTn id="658" nodeType="withEffect" fill="hold" presetClass="entr" presetID="1">
                                  <p:stCondLst>
                                    <p:cond delay="0"/>
                                  </p:stCondLst>
                                  <p:childTnLst>
                                    <p:set>
                                      <p:cBhvr>
                                        <p:cTn id="659" dur="1" fill="hold">
                                          <p:stCondLst>
                                            <p:cond delay="0"/>
                                          </p:stCondLst>
                                        </p:cTn>
                                        <p:tgtEl>
                                          <p:spTgt spid="443"/>
                                        </p:tgtEl>
                                        <p:attrNameLst>
                                          <p:attrName>style.visibility</p:attrName>
                                        </p:attrNameLst>
                                      </p:cBhvr>
                                      <p:to>
                                        <p:strVal val="visible"/>
                                      </p:to>
                                    </p:set>
                                  </p:childTnLst>
                                </p:cTn>
                              </p:par>
                              <p:par>
                                <p:cTn id="660" nodeType="withEffect" fill="hold" presetClass="entr" presetID="1">
                                  <p:stCondLst>
                                    <p:cond delay="0"/>
                                  </p:stCondLst>
                                  <p:childTnLst>
                                    <p:set>
                                      <p:cBhvr>
                                        <p:cTn id="661" dur="1" fill="hold">
                                          <p:stCondLst>
                                            <p:cond delay="0"/>
                                          </p:stCondLst>
                                        </p:cTn>
                                        <p:tgtEl>
                                          <p:spTgt spid="4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6852240" y="2993400"/>
            <a:ext cx="1294560" cy="91296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a:t>
            </a:r>
            <a:endParaRPr b="0" lang="en-GB" sz="1800" spc="-1" strike="noStrike">
              <a:latin typeface="Arial"/>
            </a:endParaRPr>
          </a:p>
          <a:p>
            <a:pPr>
              <a:lnSpc>
                <a:spcPct val="100000"/>
              </a:lnSpc>
            </a:pPr>
            <a:endParaRPr b="0" lang="en-GB" sz="1800" spc="-1" strike="noStrike">
              <a:latin typeface="Arial"/>
            </a:endParaRPr>
          </a:p>
        </p:txBody>
      </p:sp>
      <p:sp>
        <p:nvSpPr>
          <p:cNvPr id="449" name="CustomShape 2"/>
          <p:cNvSpPr/>
          <p:nvPr/>
        </p:nvSpPr>
        <p:spPr>
          <a:xfrm>
            <a:off x="6852240" y="4243680"/>
            <a:ext cx="1294560" cy="91296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a:t>
            </a:r>
            <a:endParaRPr b="0" lang="en-GB" sz="1800" spc="-1" strike="noStrike">
              <a:latin typeface="Arial"/>
            </a:endParaRPr>
          </a:p>
          <a:p>
            <a:pPr>
              <a:lnSpc>
                <a:spcPct val="100000"/>
              </a:lnSpc>
            </a:pPr>
            <a:endParaRPr b="0" lang="en-GB" sz="1800" spc="-1" strike="noStrike">
              <a:latin typeface="Arial"/>
            </a:endParaRPr>
          </a:p>
        </p:txBody>
      </p:sp>
      <p:sp>
        <p:nvSpPr>
          <p:cNvPr id="450" name="CustomShape 3"/>
          <p:cNvSpPr/>
          <p:nvPr/>
        </p:nvSpPr>
        <p:spPr>
          <a:xfrm>
            <a:off x="6852240" y="5458680"/>
            <a:ext cx="1294560" cy="91296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Light"/>
                <a:ea typeface="DejaVu Sans"/>
              </a:rPr>
              <a:t>???</a:t>
            </a:r>
            <a:endParaRPr b="0" lang="en-GB" sz="1800" spc="-1" strike="noStrike">
              <a:latin typeface="Arial"/>
            </a:endParaRPr>
          </a:p>
          <a:p>
            <a:pPr>
              <a:lnSpc>
                <a:spcPct val="100000"/>
              </a:lnSpc>
            </a:pPr>
            <a:endParaRPr b="0" lang="en-GB" sz="1800" spc="-1" strike="noStrike">
              <a:latin typeface="Arial"/>
            </a:endParaRPr>
          </a:p>
        </p:txBody>
      </p:sp>
      <p:sp>
        <p:nvSpPr>
          <p:cNvPr id="451" name="CustomShape 4"/>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Relational Operators</a:t>
            </a:r>
            <a:endParaRPr b="0" lang="en-GB" sz="4400" spc="-1" strike="noStrike">
              <a:latin typeface="Arial"/>
            </a:endParaRPr>
          </a:p>
        </p:txBody>
      </p:sp>
      <p:sp>
        <p:nvSpPr>
          <p:cNvPr id="452" name="CustomShape 5"/>
          <p:cNvSpPr/>
          <p:nvPr/>
        </p:nvSpPr>
        <p:spPr>
          <a:xfrm>
            <a:off x="279720" y="1447200"/>
            <a:ext cx="8583840" cy="49086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 C/C++, the numeric value of a relational or logical expression is </a:t>
            </a:r>
            <a:r>
              <a:rPr b="1" lang="en-GB" sz="2800" spc="-1" strike="noStrike">
                <a:solidFill>
                  <a:srgbClr val="31859c"/>
                </a:solidFill>
                <a:latin typeface="Calibri Light"/>
                <a:ea typeface="Calibri Light"/>
              </a:rPr>
              <a:t>1</a:t>
            </a:r>
            <a:r>
              <a:rPr b="0" lang="en-GB" sz="2800" spc="-1" strike="noStrike">
                <a:solidFill>
                  <a:srgbClr val="000000"/>
                </a:solidFill>
                <a:latin typeface="Calibri Light"/>
                <a:ea typeface="Calibri Light"/>
              </a:rPr>
              <a:t> if the relation is </a:t>
            </a:r>
            <a:r>
              <a:rPr b="1" lang="en-GB" sz="2800" spc="-1" strike="noStrike">
                <a:solidFill>
                  <a:srgbClr val="31859c"/>
                </a:solidFill>
                <a:latin typeface="Calibri Light"/>
                <a:ea typeface="Calibri Light"/>
              </a:rPr>
              <a:t>true</a:t>
            </a:r>
            <a:r>
              <a:rPr b="0" lang="en-GB" sz="2800" spc="-1" strike="noStrike">
                <a:solidFill>
                  <a:srgbClr val="000000"/>
                </a:solidFill>
                <a:latin typeface="Calibri Light"/>
                <a:ea typeface="Calibri Light"/>
              </a:rPr>
              <a:t>, and </a:t>
            </a:r>
            <a:r>
              <a:rPr b="1" lang="en-GB" sz="2800" spc="-1" strike="noStrike">
                <a:solidFill>
                  <a:srgbClr val="e46b73"/>
                </a:solidFill>
                <a:latin typeface="Calibri Light"/>
                <a:ea typeface="Calibri Light"/>
              </a:rPr>
              <a:t>0</a:t>
            </a:r>
            <a:r>
              <a:rPr b="0" lang="en-GB" sz="2800" spc="-1" strike="noStrike">
                <a:solidFill>
                  <a:srgbClr val="000000"/>
                </a:solidFill>
                <a:latin typeface="Calibri Light"/>
                <a:ea typeface="Calibri Light"/>
              </a:rPr>
              <a:t> if the relation is </a:t>
            </a:r>
            <a:r>
              <a:rPr b="1" lang="en-GB" sz="2800" spc="-1" strike="noStrike">
                <a:solidFill>
                  <a:srgbClr val="e46b73"/>
                </a:solidFill>
                <a:latin typeface="Calibri Light"/>
                <a:ea typeface="Calibri Light"/>
              </a:rPr>
              <a:t>false</a:t>
            </a:r>
            <a:r>
              <a:rPr b="0" lang="en-GB" sz="2800" spc="-1" strike="noStrike">
                <a:solidFill>
                  <a:srgbClr val="000000"/>
                </a:solidFill>
                <a:latin typeface="Calibri Light"/>
                <a:ea typeface="Calibri Light"/>
              </a:rPr>
              <a:t>.</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453" name="CustomShape 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811E04F-FC28-4F75-8941-47263BD00243}"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454" name="Group 7"/>
          <p:cNvGrpSpPr/>
          <p:nvPr/>
        </p:nvGrpSpPr>
        <p:grpSpPr>
          <a:xfrm>
            <a:off x="3538080" y="3046320"/>
            <a:ext cx="3205800" cy="894600"/>
            <a:chOff x="3538080" y="3046320"/>
            <a:chExt cx="3205800" cy="894600"/>
          </a:xfrm>
        </p:grpSpPr>
        <p:sp>
          <p:nvSpPr>
            <p:cNvPr id="455" name="CustomShape 8"/>
            <p:cNvSpPr/>
            <p:nvPr/>
          </p:nvSpPr>
          <p:spPr>
            <a:xfrm>
              <a:off x="3538080" y="3103560"/>
              <a:ext cx="2269440" cy="83736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456" name="CustomShape 9"/>
            <p:cNvSpPr/>
            <p:nvPr/>
          </p:nvSpPr>
          <p:spPr>
            <a:xfrm>
              <a:off x="3631320" y="3046320"/>
              <a:ext cx="3112560" cy="8200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1e28ea"/>
                  </a:solidFill>
                  <a:latin typeface="Consolas"/>
                  <a:ea typeface="Consolas"/>
                </a:rPr>
                <a:t>cout </a:t>
              </a:r>
              <a:r>
                <a:rPr b="0" lang="en-GB" sz="1600" spc="-1" strike="noStrike">
                  <a:solidFill>
                    <a:srgbClr val="000000"/>
                  </a:solidFill>
                  <a:latin typeface="Consolas"/>
                  <a:ea typeface="Consolas"/>
                </a:rPr>
                <a:t>&lt;&lt;</a:t>
              </a:r>
              <a:r>
                <a:rPr b="0" lang="en-GB" sz="1600" spc="-1" strike="noStrike">
                  <a:solidFill>
                    <a:srgbClr val="1e28ea"/>
                  </a:solidFill>
                  <a:latin typeface="Consolas"/>
                  <a:ea typeface="Consolas"/>
                </a:rPr>
                <a:t> </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a </a:t>
              </a:r>
              <a:r>
                <a:rPr b="1" lang="en-GB" sz="1600" spc="-1" strike="noStrike">
                  <a:solidFill>
                    <a:srgbClr val="000000"/>
                  </a:solidFill>
                  <a:latin typeface="Consolas"/>
                  <a:ea typeface="Consolas"/>
                </a:rPr>
                <a:t>==</a:t>
              </a:r>
              <a:r>
                <a:rPr b="0" lang="en-GB" sz="1600" spc="-1" strike="noStrike">
                  <a:solidFill>
                    <a:srgbClr val="000000"/>
                  </a:solidFill>
                  <a:latin typeface="Consolas"/>
                  <a:ea typeface="Consolas"/>
                </a:rPr>
                <a:t> b</a:t>
              </a:r>
              <a:r>
                <a:rPr b="1" lang="en-GB" sz="1600" spc="-1" strike="noStrike">
                  <a:solidFill>
                    <a:srgbClr val="80808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grpSp>
      <p:sp>
        <p:nvSpPr>
          <p:cNvPr id="457" name="CustomShape 10"/>
          <p:cNvSpPr/>
          <p:nvPr/>
        </p:nvSpPr>
        <p:spPr>
          <a:xfrm>
            <a:off x="6852240" y="2993400"/>
            <a:ext cx="1294560" cy="91296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0</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458" name="CustomShape 11"/>
          <p:cNvSpPr/>
          <p:nvPr/>
        </p:nvSpPr>
        <p:spPr>
          <a:xfrm>
            <a:off x="6852240" y="5458680"/>
            <a:ext cx="1294560" cy="91296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1</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grpSp>
        <p:nvGrpSpPr>
          <p:cNvPr id="459" name="Group 12"/>
          <p:cNvGrpSpPr/>
          <p:nvPr/>
        </p:nvGrpSpPr>
        <p:grpSpPr>
          <a:xfrm>
            <a:off x="3538080" y="5502600"/>
            <a:ext cx="3205800" cy="894600"/>
            <a:chOff x="3538080" y="5502600"/>
            <a:chExt cx="3205800" cy="894600"/>
          </a:xfrm>
        </p:grpSpPr>
        <p:sp>
          <p:nvSpPr>
            <p:cNvPr id="460" name="CustomShape 13"/>
            <p:cNvSpPr/>
            <p:nvPr/>
          </p:nvSpPr>
          <p:spPr>
            <a:xfrm>
              <a:off x="3631320" y="5502600"/>
              <a:ext cx="3112560" cy="8200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1e28ea"/>
                  </a:solidFill>
                  <a:latin typeface="Consolas"/>
                  <a:ea typeface="Consolas"/>
                </a:rPr>
                <a:t>cout </a:t>
              </a:r>
              <a:r>
                <a:rPr b="0" lang="en-GB" sz="1600" spc="-1" strike="noStrike">
                  <a:solidFill>
                    <a:srgbClr val="000000"/>
                  </a:solidFill>
                  <a:latin typeface="Consolas"/>
                  <a:ea typeface="Consolas"/>
                </a:rPr>
                <a:t>&lt;&lt;</a:t>
              </a:r>
              <a:r>
                <a:rPr b="0" lang="en-GB" sz="1600" spc="-1" strike="noStrike">
                  <a:solidFill>
                    <a:srgbClr val="1e28ea"/>
                  </a:solidFill>
                  <a:latin typeface="Consolas"/>
                  <a:ea typeface="Consolas"/>
                </a:rPr>
                <a:t> </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a </a:t>
              </a:r>
              <a:r>
                <a:rPr b="1" lang="en-GB" sz="1600" spc="-1" strike="noStrike">
                  <a:solidFill>
                    <a:srgbClr val="000000"/>
                  </a:solidFill>
                  <a:latin typeface="Consolas"/>
                  <a:ea typeface="Consolas"/>
                </a:rPr>
                <a:t>&lt;</a:t>
              </a:r>
              <a:r>
                <a:rPr b="0" lang="en-GB" sz="1600" spc="-1" strike="noStrike">
                  <a:solidFill>
                    <a:srgbClr val="000000"/>
                  </a:solidFill>
                  <a:latin typeface="Consolas"/>
                  <a:ea typeface="Consolas"/>
                </a:rPr>
                <a:t> b</a:t>
              </a:r>
              <a:r>
                <a:rPr b="1" lang="en-GB" sz="1600" spc="-1" strike="noStrike">
                  <a:solidFill>
                    <a:srgbClr val="80808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sp>
          <p:nvSpPr>
            <p:cNvPr id="461" name="CustomShape 14"/>
            <p:cNvSpPr/>
            <p:nvPr/>
          </p:nvSpPr>
          <p:spPr>
            <a:xfrm>
              <a:off x="3538080" y="5559840"/>
              <a:ext cx="2269440" cy="837360"/>
            </a:xfrm>
            <a:prstGeom prst="rect">
              <a:avLst/>
            </a:prstGeom>
            <a:noFill/>
            <a:ln>
              <a:round/>
            </a:ln>
          </p:spPr>
          <p:style>
            <a:lnRef idx="2">
              <a:schemeClr val="accent1">
                <a:shade val="50000"/>
              </a:schemeClr>
            </a:lnRef>
            <a:fillRef idx="1">
              <a:schemeClr val="accent1"/>
            </a:fillRef>
            <a:effectRef idx="0">
              <a:schemeClr val="accent1"/>
            </a:effectRef>
            <a:fontRef idx="minor"/>
          </p:style>
        </p:sp>
      </p:grpSp>
      <p:sp>
        <p:nvSpPr>
          <p:cNvPr id="462" name="CustomShape 15"/>
          <p:cNvSpPr/>
          <p:nvPr/>
        </p:nvSpPr>
        <p:spPr>
          <a:xfrm>
            <a:off x="6852240" y="4243680"/>
            <a:ext cx="1294560" cy="91296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0</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grpSp>
        <p:nvGrpSpPr>
          <p:cNvPr id="463" name="Group 16"/>
          <p:cNvGrpSpPr/>
          <p:nvPr/>
        </p:nvGrpSpPr>
        <p:grpSpPr>
          <a:xfrm>
            <a:off x="3538080" y="4268880"/>
            <a:ext cx="3205800" cy="894600"/>
            <a:chOff x="3538080" y="4268880"/>
            <a:chExt cx="3205800" cy="894600"/>
          </a:xfrm>
        </p:grpSpPr>
        <p:sp>
          <p:nvSpPr>
            <p:cNvPr id="464" name="CustomShape 17"/>
            <p:cNvSpPr/>
            <p:nvPr/>
          </p:nvSpPr>
          <p:spPr>
            <a:xfrm>
              <a:off x="3631320" y="4268880"/>
              <a:ext cx="3112560" cy="8200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1e28ea"/>
                  </a:solidFill>
                  <a:latin typeface="Consolas"/>
                  <a:ea typeface="Consolas"/>
                </a:rPr>
                <a:t>cout </a:t>
              </a:r>
              <a:r>
                <a:rPr b="0" lang="en-GB" sz="1600" spc="-1" strike="noStrike">
                  <a:solidFill>
                    <a:srgbClr val="000000"/>
                  </a:solidFill>
                  <a:latin typeface="Consolas"/>
                  <a:ea typeface="Consolas"/>
                </a:rPr>
                <a:t>&lt;&lt;</a:t>
              </a:r>
              <a:r>
                <a:rPr b="0" lang="en-GB" sz="1600" spc="-1" strike="noStrike">
                  <a:solidFill>
                    <a:srgbClr val="1e28ea"/>
                  </a:solidFill>
                  <a:latin typeface="Consolas"/>
                  <a:ea typeface="Consolas"/>
                </a:rPr>
                <a:t> </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a </a:t>
              </a:r>
              <a:r>
                <a:rPr b="1" lang="en-GB" sz="1600" spc="-1" strike="noStrike">
                  <a:solidFill>
                    <a:srgbClr val="000000"/>
                  </a:solidFill>
                  <a:latin typeface="Consolas"/>
                  <a:ea typeface="Consolas"/>
                </a:rPr>
                <a:t>&gt;</a:t>
              </a:r>
              <a:r>
                <a:rPr b="0" lang="en-GB" sz="1600" spc="-1" strike="noStrike">
                  <a:solidFill>
                    <a:srgbClr val="000000"/>
                  </a:solidFill>
                  <a:latin typeface="Consolas"/>
                  <a:ea typeface="Consolas"/>
                </a:rPr>
                <a:t> b</a:t>
              </a:r>
              <a:r>
                <a:rPr b="1" lang="en-GB" sz="1600" spc="-1" strike="noStrike">
                  <a:solidFill>
                    <a:srgbClr val="80808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p:txBody>
        </p:sp>
        <p:sp>
          <p:nvSpPr>
            <p:cNvPr id="465" name="CustomShape 18"/>
            <p:cNvSpPr/>
            <p:nvPr/>
          </p:nvSpPr>
          <p:spPr>
            <a:xfrm>
              <a:off x="3538080" y="4326120"/>
              <a:ext cx="2269440" cy="837360"/>
            </a:xfrm>
            <a:prstGeom prst="rect">
              <a:avLst/>
            </a:prstGeom>
            <a:noFill/>
            <a:ln>
              <a:round/>
            </a:ln>
          </p:spPr>
          <p:style>
            <a:lnRef idx="2">
              <a:schemeClr val="accent1">
                <a:shade val="50000"/>
              </a:schemeClr>
            </a:lnRef>
            <a:fillRef idx="1">
              <a:schemeClr val="accent1"/>
            </a:fillRef>
            <a:effectRef idx="0">
              <a:schemeClr val="accent1"/>
            </a:effectRef>
            <a:fontRef idx="minor"/>
          </p:style>
        </p:sp>
      </p:grpSp>
      <p:sp>
        <p:nvSpPr>
          <p:cNvPr id="466" name="CustomShape 19"/>
          <p:cNvSpPr/>
          <p:nvPr/>
        </p:nvSpPr>
        <p:spPr>
          <a:xfrm>
            <a:off x="474840" y="3140280"/>
            <a:ext cx="2484000" cy="185760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Avenir Next"/>
                <a:ea typeface="Avenir Next"/>
              </a:rPr>
              <a:t>Suppose all 3 examples start </a:t>
            </a:r>
            <a:br/>
            <a:r>
              <a:rPr b="0" lang="en-GB" sz="2000" spc="-1" strike="noStrike">
                <a:solidFill>
                  <a:srgbClr val="000000"/>
                </a:solidFill>
                <a:latin typeface="Avenir Next"/>
                <a:ea typeface="Avenir Next"/>
              </a:rPr>
              <a:t>with:</a:t>
            </a:r>
            <a:endParaRPr b="0" lang="en-GB" sz="2000" spc="-1" strike="noStrike">
              <a:latin typeface="Arial"/>
            </a:endParaRPr>
          </a:p>
          <a:p>
            <a:pPr>
              <a:lnSpc>
                <a:spcPct val="100000"/>
              </a:lnSpc>
            </a:pPr>
            <a:r>
              <a:rPr b="0" lang="en-GB" sz="1800" spc="-1" strike="noStrike">
                <a:solidFill>
                  <a:srgbClr val="1e28ea"/>
                </a:solidFill>
                <a:latin typeface="Consolas"/>
                <a:ea typeface="Consolas"/>
              </a:rPr>
              <a:t>int</a:t>
            </a:r>
            <a:r>
              <a:rPr b="0" lang="en-GB" sz="1800" spc="-1" strike="noStrike">
                <a:solidFill>
                  <a:srgbClr val="000000"/>
                </a:solidFill>
                <a:latin typeface="Consolas"/>
                <a:ea typeface="Consolas"/>
              </a:rPr>
              <a:t> a = </a:t>
            </a:r>
            <a:r>
              <a:rPr b="0" lang="en-GB" sz="1800" spc="-1" strike="noStrike">
                <a:solidFill>
                  <a:srgbClr val="984807"/>
                </a:solidFill>
                <a:latin typeface="Consolas"/>
                <a:ea typeface="Consolas"/>
              </a:rPr>
              <a:t>1</a:t>
            </a:r>
            <a:r>
              <a:rPr b="1" lang="en-GB" sz="1800" spc="-1" strike="noStrike">
                <a:solidFill>
                  <a:srgbClr val="808080"/>
                </a:solidFill>
                <a:latin typeface="Consolas"/>
                <a:ea typeface="Consolas"/>
              </a:rPr>
              <a:t>,</a:t>
            </a:r>
            <a:r>
              <a:rPr b="0" lang="en-GB" sz="1800" spc="-1" strike="noStrike">
                <a:solidFill>
                  <a:srgbClr val="000000"/>
                </a:solidFill>
                <a:latin typeface="Consolas"/>
                <a:ea typeface="Consolas"/>
              </a:rPr>
              <a:t> b = </a:t>
            </a:r>
            <a:r>
              <a:rPr b="0" lang="en-GB" sz="1800" spc="-1" strike="noStrike">
                <a:solidFill>
                  <a:srgbClr val="984807"/>
                </a:solidFill>
                <a:latin typeface="Consolas"/>
                <a:ea typeface="Consolas"/>
              </a:rPr>
              <a:t>2</a:t>
            </a:r>
            <a:r>
              <a:rPr b="1" lang="en-GB" sz="1800" spc="-1" strike="noStrike">
                <a:solidFill>
                  <a:srgbClr val="80808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p:txBody>
      </p:sp>
      <p:sp>
        <p:nvSpPr>
          <p:cNvPr id="467" name="CustomShape 20"/>
          <p:cNvSpPr/>
          <p:nvPr/>
        </p:nvSpPr>
        <p:spPr>
          <a:xfrm>
            <a:off x="6019920" y="3381120"/>
            <a:ext cx="494640" cy="17856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8" name="CustomShape 21"/>
          <p:cNvSpPr/>
          <p:nvPr/>
        </p:nvSpPr>
        <p:spPr>
          <a:xfrm>
            <a:off x="6019920" y="4574520"/>
            <a:ext cx="494640" cy="17856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9" name="CustomShape 22"/>
          <p:cNvSpPr/>
          <p:nvPr/>
        </p:nvSpPr>
        <p:spPr>
          <a:xfrm>
            <a:off x="6019920" y="5829120"/>
            <a:ext cx="494640" cy="17856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0" name="CustomShape 23"/>
          <p:cNvSpPr/>
          <p:nvPr/>
        </p:nvSpPr>
        <p:spPr>
          <a:xfrm>
            <a:off x="3036960" y="314028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1</a:t>
            </a:r>
            <a:endParaRPr b="0" lang="en-GB" sz="1600" spc="-1" strike="noStrike">
              <a:latin typeface="Arial"/>
            </a:endParaRPr>
          </a:p>
        </p:txBody>
      </p:sp>
      <p:sp>
        <p:nvSpPr>
          <p:cNvPr id="471" name="CustomShape 24"/>
          <p:cNvSpPr/>
          <p:nvPr/>
        </p:nvSpPr>
        <p:spPr>
          <a:xfrm>
            <a:off x="3036960" y="441180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2</a:t>
            </a:r>
            <a:endParaRPr b="0" lang="en-GB" sz="1600" spc="-1" strike="noStrike">
              <a:latin typeface="Arial"/>
            </a:endParaRPr>
          </a:p>
        </p:txBody>
      </p:sp>
      <p:sp>
        <p:nvSpPr>
          <p:cNvPr id="472" name="CustomShape 25"/>
          <p:cNvSpPr/>
          <p:nvPr/>
        </p:nvSpPr>
        <p:spPr>
          <a:xfrm>
            <a:off x="3036960" y="565884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3</a:t>
            </a:r>
            <a:endParaRPr b="0" lang="en-GB" sz="1600" spc="-1" strike="noStrike">
              <a:latin typeface="Arial"/>
            </a:endParaRPr>
          </a:p>
        </p:txBody>
      </p:sp>
    </p:spTree>
  </p:cSld>
  <p:timing>
    <p:tnLst>
      <p:par>
        <p:cTn id="662" dur="indefinite" restart="never" nodeType="tmRoot">
          <p:childTnLst>
            <p:seq>
              <p:cTn id="663" dur="indefinite" nodeType="mainSeq">
                <p:childTnLst>
                  <p:par>
                    <p:cTn id="664" fill="hold">
                      <p:stCondLst>
                        <p:cond delay="indefinite"/>
                      </p:stCondLst>
                      <p:childTnLst>
                        <p:par>
                          <p:cTn id="665" fill="hold">
                            <p:stCondLst>
                              <p:cond delay="0"/>
                            </p:stCondLst>
                            <p:childTnLst>
                              <p:par>
                                <p:cTn id="666" nodeType="clickEffect" fill="hold" presetClass="entr" presetID="1">
                                  <p:stCondLst>
                                    <p:cond delay="0"/>
                                  </p:stCondLst>
                                  <p:childTnLst>
                                    <p:set>
                                      <p:cBhvr>
                                        <p:cTn id="667" dur="1" fill="hold">
                                          <p:stCondLst>
                                            <p:cond delay="0"/>
                                          </p:stCondLst>
                                        </p:cTn>
                                        <p:tgtEl>
                                          <p:spTgt spid="457"/>
                                        </p:tgtEl>
                                        <p:attrNameLst>
                                          <p:attrName>style.visibility</p:attrName>
                                        </p:attrNameLst>
                                      </p:cBhvr>
                                      <p:to>
                                        <p:strVal val="visible"/>
                                      </p:to>
                                    </p:set>
                                  </p:childTnLst>
                                </p:cTn>
                              </p:par>
                            </p:childTnLst>
                          </p:cTn>
                        </p:par>
                      </p:childTnLst>
                    </p:cTn>
                  </p:par>
                  <p:par>
                    <p:cTn id="668" fill="hold">
                      <p:stCondLst>
                        <p:cond delay="indefinite"/>
                      </p:stCondLst>
                      <p:childTnLst>
                        <p:par>
                          <p:cTn id="669" fill="hold">
                            <p:stCondLst>
                              <p:cond delay="0"/>
                            </p:stCondLst>
                            <p:childTnLst>
                              <p:par>
                                <p:cTn id="670" nodeType="clickEffect" fill="hold" presetClass="entr" presetID="1">
                                  <p:stCondLst>
                                    <p:cond delay="0"/>
                                  </p:stCondLst>
                                  <p:childTnLst>
                                    <p:set>
                                      <p:cBhvr>
                                        <p:cTn id="671" dur="1" fill="hold">
                                          <p:stCondLst>
                                            <p:cond delay="0"/>
                                          </p:stCondLst>
                                        </p:cTn>
                                        <p:tgtEl>
                                          <p:spTgt spid="462"/>
                                        </p:tgtEl>
                                        <p:attrNameLst>
                                          <p:attrName>style.visibility</p:attrName>
                                        </p:attrNameLst>
                                      </p:cBhvr>
                                      <p:to>
                                        <p:strVal val="visible"/>
                                      </p:to>
                                    </p:set>
                                  </p:childTnLst>
                                </p:cTn>
                              </p:par>
                            </p:childTnLst>
                          </p:cTn>
                        </p:par>
                      </p:childTnLst>
                    </p:cTn>
                  </p:par>
                  <p:par>
                    <p:cTn id="672" fill="hold">
                      <p:stCondLst>
                        <p:cond delay="indefinite"/>
                      </p:stCondLst>
                      <p:childTnLst>
                        <p:par>
                          <p:cTn id="673" fill="hold">
                            <p:stCondLst>
                              <p:cond delay="0"/>
                            </p:stCondLst>
                            <p:childTnLst>
                              <p:par>
                                <p:cTn id="674" nodeType="clickEffect" fill="hold" presetClass="entr" presetID="1">
                                  <p:stCondLst>
                                    <p:cond delay="0"/>
                                  </p:stCondLst>
                                  <p:childTnLst>
                                    <p:set>
                                      <p:cBhvr>
                                        <p:cTn id="675" dur="1" fill="hold">
                                          <p:stCondLst>
                                            <p:cond delay="0"/>
                                          </p:stCondLst>
                                        </p:cTn>
                                        <p:tgtEl>
                                          <p:spTgt spid="45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CustomShape 1"/>
          <p:cNvSpPr/>
          <p:nvPr/>
        </p:nvSpPr>
        <p:spPr>
          <a:xfrm>
            <a:off x="5222880" y="1828800"/>
            <a:ext cx="1294560" cy="63864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Light"/>
                <a:ea typeface="DejaVu Sans"/>
              </a:rPr>
              <a:t>???</a:t>
            </a:r>
            <a:endParaRPr b="0" lang="en-GB" sz="1800" spc="-1" strike="noStrike">
              <a:latin typeface="Arial"/>
            </a:endParaRPr>
          </a:p>
          <a:p>
            <a:pPr>
              <a:lnSpc>
                <a:spcPct val="100000"/>
              </a:lnSpc>
            </a:pPr>
            <a:endParaRPr b="0" lang="en-GB" sz="1800" spc="-1" strike="noStrike">
              <a:latin typeface="Arial"/>
            </a:endParaRPr>
          </a:p>
        </p:txBody>
      </p:sp>
      <p:sp>
        <p:nvSpPr>
          <p:cNvPr id="474" name="CustomShape 2"/>
          <p:cNvSpPr/>
          <p:nvPr/>
        </p:nvSpPr>
        <p:spPr>
          <a:xfrm>
            <a:off x="5222880" y="4152240"/>
            <a:ext cx="1294560" cy="63864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Light"/>
                <a:ea typeface="DejaVu Sans"/>
              </a:rPr>
              <a:t>???</a:t>
            </a:r>
            <a:endParaRPr b="0" lang="en-GB" sz="1800" spc="-1" strike="noStrike">
              <a:latin typeface="Arial"/>
            </a:endParaRPr>
          </a:p>
          <a:p>
            <a:pPr>
              <a:lnSpc>
                <a:spcPct val="100000"/>
              </a:lnSpc>
            </a:pPr>
            <a:endParaRPr b="0" lang="en-GB" sz="1800" spc="-1" strike="noStrike">
              <a:latin typeface="Arial"/>
            </a:endParaRPr>
          </a:p>
        </p:txBody>
      </p:sp>
      <p:sp>
        <p:nvSpPr>
          <p:cNvPr id="475" name="CustomShape 3"/>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Relational Operators</a:t>
            </a:r>
            <a:endParaRPr b="0" lang="en-GB" sz="4400" spc="-1" strike="noStrike">
              <a:latin typeface="Arial"/>
            </a:endParaRPr>
          </a:p>
        </p:txBody>
      </p:sp>
      <p:sp>
        <p:nvSpPr>
          <p:cNvPr id="476"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B2EBFDD-5EF2-48A2-856D-6508682959D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477" name="CustomShape 5"/>
          <p:cNvSpPr/>
          <p:nvPr/>
        </p:nvSpPr>
        <p:spPr>
          <a:xfrm>
            <a:off x="5222880" y="4152240"/>
            <a:ext cx="1294560" cy="63864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-1</a:t>
            </a:r>
            <a:endParaRPr b="0" lang="en-GB" sz="1800" spc="-1" strike="noStrike">
              <a:latin typeface="Arial"/>
            </a:endParaRPr>
          </a:p>
          <a:p>
            <a:pPr>
              <a:lnSpc>
                <a:spcPct val="100000"/>
              </a:lnSpc>
            </a:pPr>
            <a:endParaRPr b="0" lang="en-GB" sz="1800" spc="-1" strike="noStrike">
              <a:latin typeface="Arial"/>
            </a:endParaRPr>
          </a:p>
        </p:txBody>
      </p:sp>
      <p:grpSp>
        <p:nvGrpSpPr>
          <p:cNvPr id="478" name="Group 6"/>
          <p:cNvGrpSpPr/>
          <p:nvPr/>
        </p:nvGrpSpPr>
        <p:grpSpPr>
          <a:xfrm>
            <a:off x="914400" y="3971880"/>
            <a:ext cx="3581640" cy="1275840"/>
            <a:chOff x="914400" y="3971880"/>
            <a:chExt cx="3581640" cy="1275840"/>
          </a:xfrm>
        </p:grpSpPr>
        <p:sp>
          <p:nvSpPr>
            <p:cNvPr id="479" name="CustomShape 7"/>
            <p:cNvSpPr/>
            <p:nvPr/>
          </p:nvSpPr>
          <p:spPr>
            <a:xfrm>
              <a:off x="914400" y="4029120"/>
              <a:ext cx="3581640" cy="12186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480" name="CustomShape 8"/>
            <p:cNvSpPr/>
            <p:nvPr/>
          </p:nvSpPr>
          <p:spPr>
            <a:xfrm>
              <a:off x="1011240" y="3971880"/>
              <a:ext cx="3484800" cy="8200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1e28ea"/>
                  </a:solidFill>
                  <a:latin typeface="Consolas"/>
                  <a:ea typeface="Consolas"/>
                </a:rPr>
                <a:t>int</a:t>
              </a:r>
              <a:r>
                <a:rPr b="0" lang="en-GB" sz="1600" spc="-1" strike="noStrike">
                  <a:solidFill>
                    <a:srgbClr val="000000"/>
                  </a:solidFill>
                  <a:latin typeface="Consolas"/>
                  <a:ea typeface="Consolas"/>
                </a:rPr>
                <a:t> i = </a:t>
              </a:r>
              <a:r>
                <a:rPr b="0" lang="en-GB" sz="1600" spc="-1" strike="noStrike">
                  <a:solidFill>
                    <a:srgbClr val="984807"/>
                  </a:solidFill>
                  <a:latin typeface="Consolas"/>
                  <a:ea typeface="Consolas"/>
                </a:rPr>
                <a:t>1</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 lim = </a:t>
              </a:r>
              <a:r>
                <a:rPr b="0" lang="en-GB" sz="1600" spc="-1" strike="noStrike">
                  <a:solidFill>
                    <a:srgbClr val="984807"/>
                  </a:solidFill>
                  <a:latin typeface="Consolas"/>
                  <a:ea typeface="Consolas"/>
                </a:rPr>
                <a:t>2</a:t>
              </a:r>
              <a:r>
                <a:rPr b="1" lang="en-GB" sz="1600" spc="-1" strike="noStrike">
                  <a:solidFill>
                    <a:srgbClr val="808080"/>
                  </a:solidFill>
                  <a:latin typeface="Consolas"/>
                  <a:ea typeface="Consolas"/>
                </a:rPr>
                <a:t>;</a:t>
              </a:r>
              <a:endParaRPr b="0" lang="en-GB" sz="1600" spc="-1" strike="noStrike">
                <a:latin typeface="Arial"/>
              </a:endParaRPr>
            </a:p>
            <a:p>
              <a:pPr>
                <a:lnSpc>
                  <a:spcPct val="100000"/>
                </a:lnSpc>
              </a:pPr>
              <a:r>
                <a:rPr b="0" lang="en-GB" sz="1600" spc="-1" strike="noStrike">
                  <a:solidFill>
                    <a:srgbClr val="1e28ea"/>
                  </a:solidFill>
                  <a:latin typeface="Consolas"/>
                  <a:ea typeface="Consolas"/>
                </a:rPr>
                <a:t>cout &lt;&lt; </a:t>
              </a:r>
              <a:r>
                <a:rPr b="1" lang="en-GB" sz="1600" spc="-1" strike="noStrike">
                  <a:solidFill>
                    <a:srgbClr val="808080"/>
                  </a:solidFill>
                  <a:latin typeface="Consolas"/>
                  <a:ea typeface="Consolas"/>
                </a:rPr>
                <a:t>( (</a:t>
              </a:r>
              <a:r>
                <a:rPr b="0" lang="en-GB" sz="1600" spc="-1" strike="noStrike">
                  <a:solidFill>
                    <a:srgbClr val="000000"/>
                  </a:solidFill>
                  <a:latin typeface="Consolas"/>
                  <a:ea typeface="Consolas"/>
                </a:rPr>
                <a:t>i </a:t>
              </a:r>
              <a:r>
                <a:rPr b="1" lang="en-GB" sz="1600" spc="-1" strike="noStrike">
                  <a:solidFill>
                    <a:srgbClr val="000000"/>
                  </a:solidFill>
                  <a:latin typeface="Consolas"/>
                  <a:ea typeface="Consolas"/>
                </a:rPr>
                <a:t>&lt;</a:t>
              </a:r>
              <a:r>
                <a:rPr b="0" lang="en-GB" sz="1600" spc="-1" strike="noStrike">
                  <a:solidFill>
                    <a:srgbClr val="000000"/>
                  </a:solidFill>
                  <a:latin typeface="Consolas"/>
                  <a:ea typeface="Consolas"/>
                </a:rPr>
                <a:t> lim</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a:t>
              </a:r>
              <a:r>
                <a:rPr b="0" lang="en-GB" sz="1600" spc="-1" strike="noStrike">
                  <a:solidFill>
                    <a:srgbClr val="000000"/>
                  </a:solidFill>
                  <a:latin typeface="Consolas"/>
                  <a:ea typeface="Consolas"/>
                </a:rPr>
                <a:t> </a:t>
              </a:r>
              <a:r>
                <a:rPr b="0" lang="en-GB" sz="1600" spc="-1" strike="noStrike">
                  <a:solidFill>
                    <a:srgbClr val="984807"/>
                  </a:solidFill>
                  <a:latin typeface="Consolas"/>
                  <a:ea typeface="Consolas"/>
                </a:rPr>
                <a:t>2 </a:t>
              </a:r>
              <a:r>
                <a:rPr b="1" lang="en-GB" sz="1600" spc="-1" strike="noStrike">
                  <a:solidFill>
                    <a:srgbClr val="808080"/>
                  </a:solidFill>
                  <a:latin typeface="Consolas"/>
                  <a:ea typeface="Consolas"/>
                </a:rPr>
                <a:t>);</a:t>
              </a:r>
              <a:endParaRPr b="0" lang="en-GB" sz="1600" spc="-1" strike="noStrike">
                <a:latin typeface="Arial"/>
              </a:endParaRPr>
            </a:p>
          </p:txBody>
        </p:sp>
      </p:grpSp>
      <p:sp>
        <p:nvSpPr>
          <p:cNvPr id="481" name="CustomShape 9"/>
          <p:cNvSpPr/>
          <p:nvPr/>
        </p:nvSpPr>
        <p:spPr>
          <a:xfrm>
            <a:off x="5222880" y="1828800"/>
            <a:ext cx="1294560" cy="63864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0</a:t>
            </a:r>
            <a:endParaRPr b="0" lang="en-GB" sz="1800" spc="-1" strike="noStrike">
              <a:latin typeface="Arial"/>
            </a:endParaRPr>
          </a:p>
          <a:p>
            <a:pPr>
              <a:lnSpc>
                <a:spcPct val="100000"/>
              </a:lnSpc>
            </a:pPr>
            <a:endParaRPr b="0" lang="en-GB" sz="1800" spc="-1" strike="noStrike">
              <a:latin typeface="Arial"/>
            </a:endParaRPr>
          </a:p>
        </p:txBody>
      </p:sp>
      <p:grpSp>
        <p:nvGrpSpPr>
          <p:cNvPr id="482" name="Group 10"/>
          <p:cNvGrpSpPr/>
          <p:nvPr/>
        </p:nvGrpSpPr>
        <p:grpSpPr>
          <a:xfrm>
            <a:off x="914400" y="1662480"/>
            <a:ext cx="3581640" cy="1218600"/>
            <a:chOff x="914400" y="1662480"/>
            <a:chExt cx="3581640" cy="1218600"/>
          </a:xfrm>
        </p:grpSpPr>
        <p:sp>
          <p:nvSpPr>
            <p:cNvPr id="483" name="CustomShape 11"/>
            <p:cNvSpPr/>
            <p:nvPr/>
          </p:nvSpPr>
          <p:spPr>
            <a:xfrm>
              <a:off x="914400" y="1662480"/>
              <a:ext cx="3581640" cy="12186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484" name="CustomShape 12"/>
            <p:cNvSpPr/>
            <p:nvPr/>
          </p:nvSpPr>
          <p:spPr>
            <a:xfrm>
              <a:off x="1011240" y="1662480"/>
              <a:ext cx="3233520" cy="82008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r>
                <a:rPr b="0" lang="en-GB" sz="1600" spc="-1" strike="noStrike">
                  <a:solidFill>
                    <a:srgbClr val="1e28ea"/>
                  </a:solidFill>
                  <a:latin typeface="Consolas"/>
                  <a:ea typeface="Consolas"/>
                </a:rPr>
                <a:t>int</a:t>
              </a:r>
              <a:r>
                <a:rPr b="0" lang="en-GB" sz="1600" spc="-1" strike="noStrike">
                  <a:solidFill>
                    <a:srgbClr val="000000"/>
                  </a:solidFill>
                  <a:latin typeface="Consolas"/>
                  <a:ea typeface="Consolas"/>
                </a:rPr>
                <a:t> i = </a:t>
              </a:r>
              <a:r>
                <a:rPr b="0" lang="en-GB" sz="1600" spc="-1" strike="noStrike">
                  <a:solidFill>
                    <a:srgbClr val="984807"/>
                  </a:solidFill>
                  <a:latin typeface="Consolas"/>
                  <a:ea typeface="Consolas"/>
                </a:rPr>
                <a:t>1</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 lim = </a:t>
              </a:r>
              <a:r>
                <a:rPr b="0" lang="en-GB" sz="1600" spc="-1" strike="noStrike">
                  <a:solidFill>
                    <a:srgbClr val="984807"/>
                  </a:solidFill>
                  <a:latin typeface="Consolas"/>
                  <a:ea typeface="Consolas"/>
                </a:rPr>
                <a:t>2</a:t>
              </a:r>
              <a:r>
                <a:rPr b="1" lang="en-GB" sz="1600" spc="-1" strike="noStrike">
                  <a:solidFill>
                    <a:srgbClr val="808080"/>
                  </a:solidFill>
                  <a:latin typeface="Consolas"/>
                  <a:ea typeface="Consolas"/>
                </a:rPr>
                <a:t>;</a:t>
              </a:r>
              <a:endParaRPr b="0" lang="en-GB" sz="1600" spc="-1" strike="noStrike">
                <a:latin typeface="Arial"/>
              </a:endParaRPr>
            </a:p>
            <a:p>
              <a:pPr>
                <a:lnSpc>
                  <a:spcPct val="100000"/>
                </a:lnSpc>
              </a:pPr>
              <a:r>
                <a:rPr b="0" lang="en-GB" sz="1600" spc="-1" strike="noStrike">
                  <a:solidFill>
                    <a:srgbClr val="1e28ea"/>
                  </a:solidFill>
                  <a:latin typeface="Consolas"/>
                  <a:ea typeface="Consolas"/>
                </a:rPr>
                <a:t>cout &lt;&lt; </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i </a:t>
              </a:r>
              <a:r>
                <a:rPr b="1" lang="en-GB" sz="1600" spc="-1" strike="noStrike">
                  <a:solidFill>
                    <a:srgbClr val="000000"/>
                  </a:solidFill>
                  <a:latin typeface="Consolas"/>
                  <a:ea typeface="Consolas"/>
                </a:rPr>
                <a:t>&lt;</a:t>
              </a:r>
              <a:r>
                <a:rPr b="0" lang="en-GB" sz="1600" spc="-1" strike="noStrike">
                  <a:solidFill>
                    <a:srgbClr val="000000"/>
                  </a:solidFill>
                  <a:latin typeface="Consolas"/>
                  <a:ea typeface="Consolas"/>
                </a:rPr>
                <a:t> lim </a:t>
              </a:r>
              <a:r>
                <a:rPr b="1" lang="en-GB" sz="1600" spc="-1" strike="noStrike">
                  <a:solidFill>
                    <a:srgbClr val="000000"/>
                  </a:solidFill>
                  <a:latin typeface="Consolas"/>
                  <a:ea typeface="Consolas"/>
                </a:rPr>
                <a:t>–</a:t>
              </a:r>
              <a:r>
                <a:rPr b="0" lang="en-GB" sz="1600" spc="-1" strike="noStrike">
                  <a:solidFill>
                    <a:srgbClr val="000000"/>
                  </a:solidFill>
                  <a:latin typeface="Consolas"/>
                  <a:ea typeface="Consolas"/>
                </a:rPr>
                <a:t> </a:t>
              </a:r>
              <a:r>
                <a:rPr b="0" lang="en-GB" sz="1600" spc="-1" strike="noStrike">
                  <a:solidFill>
                    <a:srgbClr val="984807"/>
                  </a:solidFill>
                  <a:latin typeface="Consolas"/>
                  <a:ea typeface="Consolas"/>
                </a:rPr>
                <a:t>2</a:t>
              </a:r>
              <a:r>
                <a:rPr b="1" lang="en-GB" sz="1600" spc="-1" strike="noStrike">
                  <a:solidFill>
                    <a:srgbClr val="808080"/>
                  </a:solidFill>
                  <a:latin typeface="Consolas"/>
                  <a:ea typeface="Consolas"/>
                </a:rPr>
                <a:t>)</a:t>
              </a:r>
              <a:r>
                <a:rPr b="0" lang="en-GB" sz="1600" spc="-1" strike="noStrike">
                  <a:solidFill>
                    <a:srgbClr val="000000"/>
                  </a:solidFill>
                  <a:latin typeface="Consolas"/>
                  <a:ea typeface="Consolas"/>
                </a:rPr>
                <a:t> </a:t>
              </a:r>
              <a:r>
                <a:rPr b="1" lang="en-GB" sz="1600" spc="-1" strike="noStrike">
                  <a:solidFill>
                    <a:srgbClr val="808080"/>
                  </a:solidFill>
                  <a:latin typeface="Consolas"/>
                  <a:ea typeface="Consolas"/>
                </a:rPr>
                <a:t>;</a:t>
              </a:r>
              <a:endParaRPr b="0" lang="en-GB" sz="1600" spc="-1" strike="noStrike">
                <a:latin typeface="Arial"/>
              </a:endParaRPr>
            </a:p>
          </p:txBody>
        </p:sp>
      </p:grpSp>
      <p:sp>
        <p:nvSpPr>
          <p:cNvPr id="485" name="CustomShape 13"/>
          <p:cNvSpPr/>
          <p:nvPr/>
        </p:nvSpPr>
        <p:spPr>
          <a:xfrm>
            <a:off x="286560" y="211212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4</a:t>
            </a:r>
            <a:endParaRPr b="0" lang="en-GB" sz="1600" spc="-1" strike="noStrike">
              <a:latin typeface="Arial"/>
            </a:endParaRPr>
          </a:p>
        </p:txBody>
      </p:sp>
      <p:sp>
        <p:nvSpPr>
          <p:cNvPr id="486" name="CustomShape 14"/>
          <p:cNvSpPr/>
          <p:nvPr/>
        </p:nvSpPr>
        <p:spPr>
          <a:xfrm>
            <a:off x="286560" y="440532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5</a:t>
            </a:r>
            <a:endParaRPr b="0" lang="en-GB" sz="1600" spc="-1" strike="noStrike">
              <a:latin typeface="Arial"/>
            </a:endParaRPr>
          </a:p>
        </p:txBody>
      </p:sp>
      <p:sp>
        <p:nvSpPr>
          <p:cNvPr id="487" name="CustomShape 15"/>
          <p:cNvSpPr/>
          <p:nvPr/>
        </p:nvSpPr>
        <p:spPr>
          <a:xfrm>
            <a:off x="4608360" y="2100240"/>
            <a:ext cx="494640" cy="17856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8" name="CustomShape 16"/>
          <p:cNvSpPr/>
          <p:nvPr/>
        </p:nvSpPr>
        <p:spPr>
          <a:xfrm>
            <a:off x="4608360" y="4405320"/>
            <a:ext cx="494640" cy="17856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9" name="CustomShape 17"/>
          <p:cNvSpPr/>
          <p:nvPr/>
        </p:nvSpPr>
        <p:spPr>
          <a:xfrm>
            <a:off x="3642480" y="2692080"/>
            <a:ext cx="4896720" cy="79380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232c12"/>
                </a:solidFill>
                <a:latin typeface="Avenir Next Condensed"/>
                <a:ea typeface="Avenir Next Condensed"/>
              </a:rPr>
              <a:t>The “</a:t>
            </a:r>
            <a:r>
              <a:rPr b="0" lang="en-GB" sz="1800" spc="-1" strike="noStrike">
                <a:solidFill>
                  <a:srgbClr val="232c12"/>
                </a:solidFill>
                <a:latin typeface="Consolas"/>
                <a:ea typeface="Consolas"/>
              </a:rPr>
              <a:t>–</a:t>
            </a:r>
            <a:r>
              <a:rPr b="0" lang="en-GB" sz="1800" spc="-1" strike="noStrike">
                <a:solidFill>
                  <a:srgbClr val="232c12"/>
                </a:solidFill>
                <a:latin typeface="Avenir Next Condensed"/>
                <a:ea typeface="Avenir Next Condensed"/>
              </a:rPr>
              <a:t>” operator is of </a:t>
            </a:r>
            <a:r>
              <a:rPr b="1" lang="en-GB" sz="1800" spc="-1" strike="noStrike">
                <a:solidFill>
                  <a:srgbClr val="232c12"/>
                </a:solidFill>
                <a:latin typeface="Avenir Next Condensed"/>
                <a:ea typeface="Avenir Next Condensed"/>
              </a:rPr>
              <a:t>higher</a:t>
            </a:r>
            <a:r>
              <a:rPr b="0" lang="en-GB" sz="1800" spc="-1" strike="noStrike">
                <a:solidFill>
                  <a:srgbClr val="232c12"/>
                </a:solidFill>
                <a:latin typeface="Avenir Next Condensed"/>
                <a:ea typeface="Avenir Next Condensed"/>
              </a:rPr>
              <a:t> precedence than the “</a:t>
            </a:r>
            <a:r>
              <a:rPr b="0" lang="en-GB" sz="1800" spc="-1" strike="noStrike">
                <a:solidFill>
                  <a:srgbClr val="232c12"/>
                </a:solidFill>
                <a:latin typeface="Consolas"/>
                <a:ea typeface="Consolas"/>
              </a:rPr>
              <a:t>&lt;</a:t>
            </a:r>
            <a:r>
              <a:rPr b="0" lang="en-GB" sz="1800" spc="-1" strike="noStrike">
                <a:solidFill>
                  <a:srgbClr val="232c12"/>
                </a:solidFill>
                <a:latin typeface="Avenir Next Condensed"/>
                <a:ea typeface="Avenir Next Condensed"/>
              </a:rPr>
              <a:t>” operator, so “</a:t>
            </a:r>
            <a:r>
              <a:rPr b="0" lang="en-GB" sz="1800" spc="-1" strike="noStrike">
                <a:solidFill>
                  <a:srgbClr val="232c12"/>
                </a:solidFill>
                <a:latin typeface="Consolas"/>
                <a:ea typeface="Consolas"/>
              </a:rPr>
              <a:t>lim </a:t>
            </a:r>
            <a:r>
              <a:rPr b="1" lang="en-GB" sz="1800" spc="-1" strike="noStrike">
                <a:solidFill>
                  <a:srgbClr val="000000"/>
                </a:solidFill>
                <a:latin typeface="Consolas"/>
                <a:ea typeface="Consolas"/>
              </a:rPr>
              <a:t>–</a:t>
            </a:r>
            <a:r>
              <a:rPr b="0" lang="en-GB" sz="1800" spc="-1" strike="noStrike">
                <a:solidFill>
                  <a:srgbClr val="232c12"/>
                </a:solidFill>
                <a:latin typeface="Consolas"/>
                <a:ea typeface="Consolas"/>
              </a:rPr>
              <a:t> </a:t>
            </a:r>
            <a:r>
              <a:rPr b="1" lang="en-GB" sz="1800" spc="-1" strike="noStrike">
                <a:solidFill>
                  <a:srgbClr val="984807"/>
                </a:solidFill>
                <a:latin typeface="Consolas"/>
                <a:ea typeface="Consolas"/>
              </a:rPr>
              <a:t>2</a:t>
            </a:r>
            <a:r>
              <a:rPr b="0" lang="en-GB" sz="1800" spc="-1" strike="noStrike">
                <a:solidFill>
                  <a:srgbClr val="232c12"/>
                </a:solidFill>
                <a:latin typeface="Avenir Next Condensed"/>
                <a:ea typeface="Avenir Next Condensed"/>
              </a:rPr>
              <a:t>” is executed first</a:t>
            </a:r>
            <a:endParaRPr b="0" lang="en-GB" sz="1800" spc="-1" strike="noStrike">
              <a:latin typeface="Arial"/>
            </a:endParaRPr>
          </a:p>
        </p:txBody>
      </p:sp>
      <p:sp>
        <p:nvSpPr>
          <p:cNvPr id="490" name="CustomShape 18"/>
          <p:cNvSpPr/>
          <p:nvPr/>
        </p:nvSpPr>
        <p:spPr>
          <a:xfrm>
            <a:off x="3642480" y="5095080"/>
            <a:ext cx="5320800" cy="126036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232c12"/>
                </a:solidFill>
                <a:latin typeface="Avenir Next Condensed"/>
                <a:ea typeface="Avenir Next Condensed"/>
              </a:rPr>
              <a:t>The bracket </a:t>
            </a:r>
            <a:r>
              <a:rPr b="1" lang="en-GB" sz="1800" spc="-1" strike="noStrike">
                <a:solidFill>
                  <a:srgbClr val="808080"/>
                </a:solidFill>
                <a:latin typeface="Consolas"/>
                <a:ea typeface="Consolas"/>
              </a:rPr>
              <a:t>()</a:t>
            </a:r>
            <a:r>
              <a:rPr b="0" lang="en-GB" sz="1800" spc="-1" strike="noStrike">
                <a:solidFill>
                  <a:srgbClr val="232c12"/>
                </a:solidFill>
                <a:latin typeface="Avenir Next Condensed"/>
                <a:ea typeface="Avenir Next Condensed"/>
              </a:rPr>
              <a:t> </a:t>
            </a:r>
            <a:r>
              <a:rPr b="1" lang="en-GB" sz="1800" spc="-1" strike="noStrike">
                <a:solidFill>
                  <a:srgbClr val="232c12"/>
                </a:solidFill>
                <a:latin typeface="Avenir Next Condensed"/>
                <a:ea typeface="Avenir Next Condensed"/>
              </a:rPr>
              <a:t>overrides</a:t>
            </a:r>
            <a:r>
              <a:rPr b="0" lang="en-GB" sz="1800" spc="-1" strike="noStrike">
                <a:solidFill>
                  <a:srgbClr val="232c12"/>
                </a:solidFill>
                <a:latin typeface="Avenir Next Condensed"/>
                <a:ea typeface="Avenir Next Condensed"/>
              </a:rPr>
              <a:t> precedence and associativity, </a:t>
            </a:r>
            <a:br/>
            <a:r>
              <a:rPr b="0" lang="en-GB" sz="1800" spc="-1" strike="noStrike">
                <a:solidFill>
                  <a:srgbClr val="232c12"/>
                </a:solidFill>
                <a:latin typeface="Avenir Next Condensed"/>
                <a:ea typeface="Avenir Next Condensed"/>
              </a:rPr>
              <a:t>hence </a:t>
            </a:r>
            <a:r>
              <a:rPr b="1" lang="en-GB" sz="1800" spc="-1" strike="noStrike">
                <a:solidFill>
                  <a:srgbClr val="808080"/>
                </a:solidFill>
                <a:latin typeface="Consolas"/>
                <a:ea typeface="Consolas"/>
              </a:rPr>
              <a:t>(</a:t>
            </a:r>
            <a:r>
              <a:rPr b="0" lang="en-GB" sz="1800" spc="-1" strike="noStrike">
                <a:solidFill>
                  <a:srgbClr val="232c12"/>
                </a:solidFill>
                <a:latin typeface="Consolas"/>
                <a:ea typeface="Consolas"/>
              </a:rPr>
              <a:t>i &lt; lim</a:t>
            </a:r>
            <a:r>
              <a:rPr b="1" lang="en-GB" sz="1800" spc="-1" strike="noStrike">
                <a:solidFill>
                  <a:srgbClr val="808080"/>
                </a:solidFill>
                <a:latin typeface="Consolas"/>
                <a:ea typeface="Consolas"/>
              </a:rPr>
              <a:t>)</a:t>
            </a:r>
            <a:r>
              <a:rPr b="0" lang="en-GB" sz="1800" spc="-1" strike="noStrike">
                <a:solidFill>
                  <a:srgbClr val="232c12"/>
                </a:solidFill>
                <a:latin typeface="Consolas"/>
                <a:ea typeface="Consolas"/>
              </a:rPr>
              <a:t> </a:t>
            </a:r>
            <a:r>
              <a:rPr b="0" lang="en-GB" sz="1800" spc="-1" strike="noStrike">
                <a:solidFill>
                  <a:srgbClr val="232c12"/>
                </a:solidFill>
                <a:latin typeface="Avenir Next Condensed"/>
                <a:ea typeface="Avenir Next Condensed"/>
              </a:rPr>
              <a:t>is first evaluated to yield the intermediate result </a:t>
            </a:r>
            <a:r>
              <a:rPr b="1" lang="en-GB" sz="1800" spc="-1" strike="noStrike">
                <a:solidFill>
                  <a:srgbClr val="232c12"/>
                </a:solidFill>
                <a:latin typeface="Avenir Next Condensed"/>
                <a:ea typeface="Avenir Next Condensed"/>
              </a:rPr>
              <a:t>1</a:t>
            </a:r>
            <a:endParaRPr b="0" lang="en-GB" sz="1800" spc="-1" strike="noStrike">
              <a:latin typeface="Arial"/>
            </a:endParaRPr>
          </a:p>
        </p:txBody>
      </p:sp>
    </p:spTree>
  </p:cSld>
  <p:timing>
    <p:tnLst>
      <p:par>
        <p:cTn id="676" dur="indefinite" restart="never" nodeType="tmRoot">
          <p:childTnLst>
            <p:seq>
              <p:cTn id="677" dur="indefinite" nodeType="mainSeq">
                <p:childTnLst>
                  <p:par>
                    <p:cTn id="678" fill="hold">
                      <p:stCondLst>
                        <p:cond delay="indefinite"/>
                      </p:stCondLst>
                      <p:childTnLst>
                        <p:par>
                          <p:cTn id="679" fill="hold">
                            <p:stCondLst>
                              <p:cond delay="0"/>
                            </p:stCondLst>
                            <p:childTnLst>
                              <p:par>
                                <p:cTn id="680" nodeType="clickEffect" fill="hold" presetClass="entr" presetID="1">
                                  <p:stCondLst>
                                    <p:cond delay="0"/>
                                  </p:stCondLst>
                                  <p:childTnLst>
                                    <p:set>
                                      <p:cBhvr>
                                        <p:cTn id="681" dur="1" fill="hold">
                                          <p:stCondLst>
                                            <p:cond delay="0"/>
                                          </p:stCondLst>
                                        </p:cTn>
                                        <p:tgtEl>
                                          <p:spTgt spid="489"/>
                                        </p:tgtEl>
                                        <p:attrNameLst>
                                          <p:attrName>style.visibility</p:attrName>
                                        </p:attrNameLst>
                                      </p:cBhvr>
                                      <p:to>
                                        <p:strVal val="visible"/>
                                      </p:to>
                                    </p:set>
                                  </p:childTnLst>
                                </p:cTn>
                              </p:par>
                            </p:childTnLst>
                          </p:cTn>
                        </p:par>
                      </p:childTnLst>
                    </p:cTn>
                  </p:par>
                  <p:par>
                    <p:cTn id="682" fill="hold">
                      <p:stCondLst>
                        <p:cond delay="indefinite"/>
                      </p:stCondLst>
                      <p:childTnLst>
                        <p:par>
                          <p:cTn id="683" fill="hold">
                            <p:stCondLst>
                              <p:cond delay="0"/>
                            </p:stCondLst>
                            <p:childTnLst>
                              <p:par>
                                <p:cTn id="684" nodeType="clickEffect" fill="hold" presetClass="entr" presetID="1">
                                  <p:stCondLst>
                                    <p:cond delay="0"/>
                                  </p:stCondLst>
                                  <p:childTnLst>
                                    <p:set>
                                      <p:cBhvr>
                                        <p:cTn id="685" dur="1" fill="hold">
                                          <p:stCondLst>
                                            <p:cond delay="0"/>
                                          </p:stCondLst>
                                        </p:cTn>
                                        <p:tgtEl>
                                          <p:spTgt spid="481"/>
                                        </p:tgtEl>
                                        <p:attrNameLst>
                                          <p:attrName>style.visibility</p:attrName>
                                        </p:attrNameLst>
                                      </p:cBhvr>
                                      <p:to>
                                        <p:strVal val="visible"/>
                                      </p:to>
                                    </p:set>
                                  </p:childTnLst>
                                </p:cTn>
                              </p:par>
                            </p:childTnLst>
                          </p:cTn>
                        </p:par>
                      </p:childTnLst>
                    </p:cTn>
                  </p:par>
                  <p:par>
                    <p:cTn id="686" fill="hold">
                      <p:stCondLst>
                        <p:cond delay="indefinite"/>
                      </p:stCondLst>
                      <p:childTnLst>
                        <p:par>
                          <p:cTn id="687" fill="hold">
                            <p:stCondLst>
                              <p:cond delay="0"/>
                            </p:stCondLst>
                            <p:childTnLst>
                              <p:par>
                                <p:cTn id="688" nodeType="clickEffect" fill="hold" presetClass="entr" presetID="1">
                                  <p:stCondLst>
                                    <p:cond delay="0"/>
                                  </p:stCondLst>
                                  <p:childTnLst>
                                    <p:set>
                                      <p:cBhvr>
                                        <p:cTn id="689" dur="1" fill="hold">
                                          <p:stCondLst>
                                            <p:cond delay="0"/>
                                          </p:stCondLst>
                                        </p:cTn>
                                        <p:tgtEl>
                                          <p:spTgt spid="490"/>
                                        </p:tgtEl>
                                        <p:attrNameLst>
                                          <p:attrName>style.visibility</p:attrName>
                                        </p:attrNameLst>
                                      </p:cBhvr>
                                      <p:to>
                                        <p:strVal val="visible"/>
                                      </p:to>
                                    </p:set>
                                  </p:childTnLst>
                                </p:cTn>
                              </p:par>
                            </p:childTnLst>
                          </p:cTn>
                        </p:par>
                      </p:childTnLst>
                    </p:cTn>
                  </p:par>
                  <p:par>
                    <p:cTn id="690" fill="hold">
                      <p:stCondLst>
                        <p:cond delay="indefinite"/>
                      </p:stCondLst>
                      <p:childTnLst>
                        <p:par>
                          <p:cTn id="691" fill="hold">
                            <p:stCondLst>
                              <p:cond delay="0"/>
                            </p:stCondLst>
                            <p:childTnLst>
                              <p:par>
                                <p:cTn id="692" nodeType="clickEffect" fill="hold" presetClass="entr" presetID="1">
                                  <p:stCondLst>
                                    <p:cond delay="0"/>
                                  </p:stCondLst>
                                  <p:childTnLst>
                                    <p:set>
                                      <p:cBhvr>
                                        <p:cTn id="693" dur="1" fill="hold">
                                          <p:stCondLst>
                                            <p:cond delay="0"/>
                                          </p:stCondLst>
                                        </p:cTn>
                                        <p:tgtEl>
                                          <p:spTgt spid="4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Logical Operators</a:t>
            </a:r>
            <a:endParaRPr b="0" lang="en-GB" sz="4400" spc="-1" strike="noStrike">
              <a:latin typeface="Arial"/>
            </a:endParaRPr>
          </a:p>
        </p:txBody>
      </p:sp>
      <p:sp>
        <p:nvSpPr>
          <p:cNvPr id="492" name="CustomShape 2"/>
          <p:cNvSpPr/>
          <p:nvPr/>
        </p:nvSpPr>
        <p:spPr>
          <a:xfrm>
            <a:off x="286560" y="4692240"/>
            <a:ext cx="8583840" cy="1890360"/>
          </a:xfrm>
          <a:prstGeom prst="rect">
            <a:avLst/>
          </a:prstGeom>
          <a:noFill/>
          <a:ln>
            <a:noFill/>
          </a:ln>
        </p:spPr>
        <p:style>
          <a:lnRef idx="0"/>
          <a:fillRef idx="0"/>
          <a:effectRef idx="0"/>
          <a:fontRef idx="minor"/>
        </p:style>
        <p:txBody>
          <a:bodyPr lIns="90000" rIns="90000" tIns="45000" bIns="45000">
            <a:normAutofit/>
          </a:bodyPr>
          <a:p>
            <a:pPr marL="343080" indent="-342360">
              <a:lnSpc>
                <a:spcPct val="110000"/>
              </a:lnSpc>
              <a:spcBef>
                <a:spcPts val="601"/>
              </a:spcBef>
              <a:buClr>
                <a:srgbClr val="000000"/>
              </a:buClr>
              <a:buFont typeface="Arial"/>
              <a:buChar char="•"/>
            </a:pPr>
            <a:r>
              <a:rPr b="0" lang="en-GB" sz="2000" spc="-1" strike="noStrike">
                <a:solidFill>
                  <a:srgbClr val="000000"/>
                </a:solidFill>
                <a:latin typeface="Calibri Light"/>
                <a:ea typeface="Calibri Light"/>
              </a:rPr>
              <a:t>Precedence:   (High)  </a:t>
            </a:r>
            <a:r>
              <a:rPr b="1" lang="en-GB" sz="2000" spc="-1" strike="noStrike">
                <a:solidFill>
                  <a:srgbClr val="e46c0a"/>
                </a:solidFill>
                <a:latin typeface="Calibri Light"/>
                <a:ea typeface="Calibri Light"/>
              </a:rPr>
              <a:t>!</a:t>
            </a:r>
            <a:r>
              <a:rPr b="0" lang="en-GB" sz="2000" spc="-1" strike="noStrike">
                <a:solidFill>
                  <a:srgbClr val="000000"/>
                </a:solidFill>
                <a:latin typeface="Calibri Light"/>
                <a:ea typeface="Calibri Light"/>
              </a:rPr>
              <a:t> &gt; </a:t>
            </a:r>
            <a:r>
              <a:rPr b="1" lang="en-GB" sz="2000" spc="-1" strike="noStrike">
                <a:solidFill>
                  <a:srgbClr val="e46c0a"/>
                </a:solidFill>
                <a:latin typeface="Calibri Light"/>
                <a:ea typeface="Calibri Light"/>
              </a:rPr>
              <a:t>&amp;&amp;</a:t>
            </a:r>
            <a:r>
              <a:rPr b="0" lang="en-GB" sz="2000" spc="-1" strike="noStrike">
                <a:solidFill>
                  <a:srgbClr val="000000"/>
                </a:solidFill>
                <a:latin typeface="Calibri Light"/>
                <a:ea typeface="Calibri Light"/>
              </a:rPr>
              <a:t> &gt; </a:t>
            </a:r>
            <a:r>
              <a:rPr b="1" lang="en-GB" sz="2000" spc="-1" strike="noStrike">
                <a:solidFill>
                  <a:srgbClr val="e46c0a"/>
                </a:solidFill>
                <a:latin typeface="Calibri Light"/>
                <a:ea typeface="Calibri Light"/>
              </a:rPr>
              <a:t>||</a:t>
            </a:r>
            <a:r>
              <a:rPr b="0" lang="en-GB" sz="2000" spc="-1" strike="noStrike">
                <a:solidFill>
                  <a:srgbClr val="000000"/>
                </a:solidFill>
                <a:latin typeface="Calibri Light"/>
                <a:ea typeface="Calibri Light"/>
              </a:rPr>
              <a:t> (Low)</a:t>
            </a:r>
            <a:endParaRPr b="0" lang="en-GB" sz="2000" spc="-1" strike="noStrike">
              <a:latin typeface="Arial"/>
            </a:endParaRPr>
          </a:p>
          <a:p>
            <a:pPr marL="343080" indent="-342360">
              <a:lnSpc>
                <a:spcPct val="110000"/>
              </a:lnSpc>
              <a:spcBef>
                <a:spcPts val="601"/>
              </a:spcBef>
              <a:buClr>
                <a:srgbClr val="000000"/>
              </a:buClr>
              <a:buFont typeface="Arial"/>
              <a:buChar char="•"/>
            </a:pPr>
            <a:r>
              <a:rPr b="0" lang="en-GB" sz="2000" spc="-1" strike="noStrike">
                <a:solidFill>
                  <a:srgbClr val="000000"/>
                </a:solidFill>
                <a:latin typeface="Calibri Light"/>
                <a:ea typeface="Calibri Light"/>
              </a:rPr>
              <a:t>C++ treats any </a:t>
            </a:r>
            <a:r>
              <a:rPr b="0" lang="en-GB" sz="2000" spc="-1" strike="noStrike">
                <a:solidFill>
                  <a:srgbClr val="31859c"/>
                </a:solidFill>
                <a:latin typeface="Calibri Light"/>
                <a:ea typeface="Calibri Light"/>
              </a:rPr>
              <a:t>non-zero</a:t>
            </a:r>
            <a:r>
              <a:rPr b="0" lang="en-GB" sz="2000" spc="-1" strike="noStrike">
                <a:solidFill>
                  <a:srgbClr val="000000"/>
                </a:solidFill>
                <a:latin typeface="Calibri Light"/>
                <a:ea typeface="Calibri Light"/>
              </a:rPr>
              <a:t> value as </a:t>
            </a:r>
            <a:r>
              <a:rPr b="0" lang="en-GB" sz="2000" spc="-1" strike="noStrike">
                <a:solidFill>
                  <a:srgbClr val="31859c"/>
                </a:solidFill>
                <a:latin typeface="Calibri Light"/>
                <a:ea typeface="Calibri Light"/>
              </a:rPr>
              <a:t>true</a:t>
            </a:r>
            <a:r>
              <a:rPr b="0" lang="en-GB" sz="2000" spc="-1" strike="noStrike">
                <a:solidFill>
                  <a:srgbClr val="000000"/>
                </a:solidFill>
                <a:latin typeface="Calibri Light"/>
                <a:ea typeface="Calibri Light"/>
              </a:rPr>
              <a:t>, and </a:t>
            </a:r>
            <a:r>
              <a:rPr b="0" lang="en-GB" sz="2000" spc="-1" strike="noStrike">
                <a:solidFill>
                  <a:srgbClr val="e46c0a"/>
                </a:solidFill>
                <a:latin typeface="Calibri Light"/>
                <a:ea typeface="Calibri Light"/>
              </a:rPr>
              <a:t>zero</a:t>
            </a:r>
            <a:r>
              <a:rPr b="0" lang="en-GB" sz="2000" spc="-1" strike="noStrike">
                <a:solidFill>
                  <a:srgbClr val="000000"/>
                </a:solidFill>
                <a:latin typeface="Calibri Light"/>
                <a:ea typeface="Calibri Light"/>
              </a:rPr>
              <a:t> as </a:t>
            </a:r>
            <a:r>
              <a:rPr b="0" lang="en-GB" sz="2000" spc="-1" strike="noStrike">
                <a:solidFill>
                  <a:srgbClr val="e46c0a"/>
                </a:solidFill>
                <a:latin typeface="Calibri Light"/>
                <a:ea typeface="Calibri Light"/>
              </a:rPr>
              <a:t>false</a:t>
            </a:r>
            <a:endParaRPr b="0" lang="en-GB" sz="2000" spc="-1" strike="noStrike">
              <a:latin typeface="Arial"/>
            </a:endParaRPr>
          </a:p>
          <a:p>
            <a:pPr lvl="1" marL="743040" indent="-285120">
              <a:lnSpc>
                <a:spcPct val="110000"/>
              </a:lnSpc>
              <a:spcBef>
                <a:spcPts val="601"/>
              </a:spcBef>
              <a:buClr>
                <a:srgbClr val="000000"/>
              </a:buClr>
              <a:buFont typeface="Arial"/>
              <a:buChar char="–"/>
            </a:pPr>
            <a:r>
              <a:rPr b="0" lang="en-GB" sz="1600" spc="-1" strike="noStrike">
                <a:solidFill>
                  <a:srgbClr val="000000"/>
                </a:solidFill>
                <a:latin typeface="Calibri Light"/>
                <a:ea typeface="Calibri Light"/>
              </a:rPr>
              <a:t>Hence (3 &amp;&amp; 0) is false, and (-5 || 0) is true</a:t>
            </a:r>
            <a:endParaRPr b="0" lang="en-GB" sz="1600" spc="-1" strike="noStrike">
              <a:latin typeface="Arial"/>
            </a:endParaRPr>
          </a:p>
          <a:p>
            <a:pPr marL="343080" indent="-342360">
              <a:lnSpc>
                <a:spcPct val="110000"/>
              </a:lnSpc>
              <a:spcBef>
                <a:spcPts val="601"/>
              </a:spcBef>
              <a:buClr>
                <a:srgbClr val="000000"/>
              </a:buClr>
              <a:buFont typeface="Arial"/>
              <a:buChar char="•"/>
            </a:pPr>
            <a:r>
              <a:rPr b="0" lang="en-GB" sz="2000" spc="-1" strike="noStrike">
                <a:solidFill>
                  <a:srgbClr val="000000"/>
                </a:solidFill>
                <a:latin typeface="Calibri Light"/>
                <a:ea typeface="Calibri Light"/>
              </a:rPr>
              <a:t>The unary </a:t>
            </a:r>
            <a:r>
              <a:rPr b="1" lang="en-GB" sz="2000" spc="-1" strike="noStrike">
                <a:solidFill>
                  <a:srgbClr val="e46c0a"/>
                </a:solidFill>
                <a:latin typeface="Calibri Light"/>
                <a:ea typeface="Calibri Light"/>
              </a:rPr>
              <a:t>negation</a:t>
            </a:r>
            <a:r>
              <a:rPr b="0" lang="en-GB" sz="2000" spc="-1" strike="noStrike">
                <a:solidFill>
                  <a:srgbClr val="e46c0a"/>
                </a:solidFill>
                <a:latin typeface="Calibri Light"/>
                <a:ea typeface="Calibri Light"/>
              </a:rPr>
              <a:t> </a:t>
            </a:r>
            <a:r>
              <a:rPr b="0" lang="en-GB" sz="2000" spc="-1" strike="noStrike">
                <a:solidFill>
                  <a:srgbClr val="000000"/>
                </a:solidFill>
                <a:latin typeface="Calibri Light"/>
                <a:ea typeface="Calibri Light"/>
              </a:rPr>
              <a:t>operator ! converts a non-zero operand into 0, and a zero operand into 1   (e.g., </a:t>
            </a:r>
            <a:r>
              <a:rPr b="1" lang="en-GB" sz="2000" spc="-1" strike="noStrike">
                <a:solidFill>
                  <a:srgbClr val="000000"/>
                </a:solidFill>
                <a:latin typeface="Calibri Light"/>
                <a:ea typeface="Calibri Light"/>
              </a:rPr>
              <a:t>! 3</a:t>
            </a:r>
            <a:r>
              <a:rPr b="0" lang="en-GB" sz="2000" spc="-1" strike="noStrike">
                <a:solidFill>
                  <a:srgbClr val="000000"/>
                </a:solidFill>
                <a:latin typeface="Calibri Light"/>
                <a:ea typeface="Calibri Light"/>
              </a:rPr>
              <a:t> is evaluated to 0)</a:t>
            </a:r>
            <a:endParaRPr b="0" lang="en-GB" sz="2000" spc="-1" strike="noStrike">
              <a:latin typeface="Arial"/>
            </a:endParaRPr>
          </a:p>
        </p:txBody>
      </p:sp>
      <p:sp>
        <p:nvSpPr>
          <p:cNvPr id="49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8AB54EC-6D39-4110-ACCD-6E440E8D193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494" name="Table 4"/>
          <p:cNvGraphicFramePr/>
          <p:nvPr/>
        </p:nvGraphicFramePr>
        <p:xfrm>
          <a:off x="681840" y="1508040"/>
          <a:ext cx="6784920" cy="3040920"/>
        </p:xfrm>
        <a:graphic>
          <a:graphicData uri="http://schemas.openxmlformats.org/drawingml/2006/table">
            <a:tbl>
              <a:tblPr/>
              <a:tblGrid>
                <a:gridCol w="1356840"/>
                <a:gridCol w="1356840"/>
                <a:gridCol w="1356840"/>
                <a:gridCol w="1356840"/>
                <a:gridCol w="1357920"/>
              </a:tblGrid>
              <a:tr h="506880">
                <a:tc gridSpan="2">
                  <a:txBody>
                    <a:bodyPr/>
                    <a:p>
                      <a:pPr>
                        <a:lnSpc>
                          <a:spcPct val="100000"/>
                        </a:lnSpc>
                      </a:pPr>
                      <a:r>
                        <a:rPr b="0" lang="en-GB" sz="1800" spc="-1" strike="noStrike">
                          <a:solidFill>
                            <a:srgbClr val="ffffff"/>
                          </a:solidFill>
                          <a:latin typeface="Calibri Light"/>
                          <a:ea typeface="Calibri Light"/>
                        </a:rPr>
                        <a:t>Operands</a:t>
                      </a:r>
                      <a:endParaRPr b="0" lang="en-GB" sz="1800" spc="-1" strike="noStrike">
                        <a:latin typeface="Arial"/>
                      </a:endParaRPr>
                    </a:p>
                  </a:txBody>
                  <a:tcPr marL="91440" marR="91440">
                    <a:lnL w="12240">
                      <a:solidFill>
                        <a:srgbClr val="ffffff"/>
                      </a:solidFill>
                    </a:lnL>
                    <a:lnR w="56880">
                      <a:solidFill>
                        <a:srgbClr val="ffffff"/>
                      </a:solidFill>
                    </a:lnR>
                    <a:lnT w="12240">
                      <a:solidFill>
                        <a:srgbClr val="ffffff"/>
                      </a:solidFill>
                    </a:lnT>
                    <a:lnB w="38160">
                      <a:solidFill>
                        <a:srgbClr val="ffffff"/>
                      </a:solidFill>
                    </a:lnB>
                    <a:solidFill>
                      <a:srgbClr val="4f81bd"/>
                    </a:solidFill>
                  </a:tcPr>
                </a:tc>
                <a:tc hMerge="1">
                  <a:tcPr>
                    <a:solidFill>
                      <a:srgbClr val="729fcf"/>
                    </a:solidFill>
                  </a:tcPr>
                </a:tc>
                <a:tc>
                  <a:txBody>
                    <a:bodyPr/>
                    <a:p>
                      <a:pPr>
                        <a:lnSpc>
                          <a:spcPct val="100000"/>
                        </a:lnSpc>
                      </a:pPr>
                      <a:r>
                        <a:rPr b="0" lang="en-GB" sz="1800" spc="-1" strike="noStrike">
                          <a:solidFill>
                            <a:srgbClr val="ffffff"/>
                          </a:solidFill>
                          <a:latin typeface="Calibri Light"/>
                          <a:ea typeface="Calibri Light"/>
                        </a:rPr>
                        <a:t>AND (&amp;&amp;)</a:t>
                      </a:r>
                      <a:endParaRPr b="0" lang="en-GB" sz="1800" spc="-1" strike="noStrike">
                        <a:latin typeface="Arial"/>
                      </a:endParaRPr>
                    </a:p>
                  </a:txBody>
                  <a:tcPr marL="91440" marR="91440">
                    <a:lnL w="5688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0" lang="en-GB" sz="1800" spc="-1" strike="noStrike">
                          <a:solidFill>
                            <a:srgbClr val="ffffff"/>
                          </a:solidFill>
                          <a:latin typeface="Calibri Light"/>
                          <a:ea typeface="Calibri Light"/>
                        </a:rPr>
                        <a:t>OR (||)</a:t>
                      </a:r>
                      <a:endParaRPr b="0" lang="en-GB" sz="1800" spc="-1" strike="noStrike">
                        <a:latin typeface="Arial"/>
                      </a:endParaRPr>
                    </a:p>
                  </a:txBody>
                  <a:tcPr marL="91440" marR="91440">
                    <a:lnL w="12240">
                      <a:solidFill>
                        <a:srgbClr val="ffffff"/>
                      </a:solidFill>
                    </a:lnL>
                    <a:lnR w="5688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0" lang="en-GB" sz="1800" spc="-1" strike="noStrike">
                          <a:solidFill>
                            <a:srgbClr val="ffffff"/>
                          </a:solidFill>
                          <a:latin typeface="Calibri Light"/>
                          <a:ea typeface="Calibri Light"/>
                        </a:rPr>
                        <a:t>NOT (!)</a:t>
                      </a:r>
                      <a:endParaRPr b="0" lang="en-GB" sz="1800" spc="-1" strike="noStrike">
                        <a:latin typeface="Arial"/>
                      </a:endParaRPr>
                    </a:p>
                  </a:txBody>
                  <a:tcPr marL="91440" marR="91440">
                    <a:lnL w="5688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506880">
                <a:tc>
                  <a:txBody>
                    <a:bodyPr/>
                    <a:p>
                      <a:pPr>
                        <a:lnSpc>
                          <a:spcPct val="100000"/>
                        </a:lnSpc>
                      </a:pPr>
                      <a:r>
                        <a:rPr b="0" lang="en-GB" sz="2000" spc="-1" strike="noStrike">
                          <a:solidFill>
                            <a:srgbClr val="000000"/>
                          </a:solidFill>
                          <a:latin typeface="Calibri Light"/>
                          <a:ea typeface="Calibri Light"/>
                        </a:rPr>
                        <a:t>A</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8eb4e3"/>
                    </a:solidFill>
                  </a:tcPr>
                </a:tc>
                <a:tc>
                  <a:txBody>
                    <a:bodyPr/>
                    <a:p>
                      <a:pPr>
                        <a:lnSpc>
                          <a:spcPct val="100000"/>
                        </a:lnSpc>
                      </a:pPr>
                      <a:r>
                        <a:rPr b="0" lang="en-GB" sz="2000" spc="-1" strike="noStrike">
                          <a:solidFill>
                            <a:srgbClr val="000000"/>
                          </a:solidFill>
                          <a:latin typeface="Calibri Light"/>
                          <a:ea typeface="Calibri Light"/>
                        </a:rPr>
                        <a:t>B</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8eb4e3"/>
                    </a:solidFill>
                  </a:tcPr>
                </a:tc>
                <a:tc>
                  <a:txBody>
                    <a:bodyPr/>
                    <a:p>
                      <a:pPr>
                        <a:lnSpc>
                          <a:spcPct val="100000"/>
                        </a:lnSpc>
                      </a:pPr>
                      <a:r>
                        <a:rPr b="0" lang="en-GB" sz="2000" spc="-1" strike="noStrike">
                          <a:solidFill>
                            <a:srgbClr val="000000"/>
                          </a:solidFill>
                          <a:latin typeface="Calibri Light"/>
                          <a:ea typeface="Calibri Light"/>
                        </a:rPr>
                        <a:t>A &amp;&amp; B</a:t>
                      </a:r>
                      <a:endParaRPr b="0" lang="en-GB" sz="2000" spc="-1" strike="noStrike">
                        <a:latin typeface="Arial"/>
                      </a:endParaRPr>
                    </a:p>
                  </a:txBody>
                  <a:tcPr marL="91440" marR="91440">
                    <a:lnL w="56880">
                      <a:solidFill>
                        <a:srgbClr val="ffffff"/>
                      </a:solidFill>
                    </a:lnL>
                    <a:lnR w="12240">
                      <a:solidFill>
                        <a:srgbClr val="ffffff"/>
                      </a:solidFill>
                    </a:lnR>
                    <a:lnT w="12240">
                      <a:solidFill>
                        <a:srgbClr val="ffffff"/>
                      </a:solidFill>
                    </a:lnT>
                    <a:lnB w="12240">
                      <a:solidFill>
                        <a:srgbClr val="ffffff"/>
                      </a:solidFill>
                    </a:lnB>
                    <a:solidFill>
                      <a:srgbClr val="8eb4e3"/>
                    </a:solidFill>
                  </a:tcPr>
                </a:tc>
                <a:tc>
                  <a:txBody>
                    <a:bodyPr/>
                    <a:p>
                      <a:pPr>
                        <a:lnSpc>
                          <a:spcPct val="100000"/>
                        </a:lnSpc>
                      </a:pPr>
                      <a:r>
                        <a:rPr b="0" lang="en-GB" sz="2000" spc="-1" strike="noStrike">
                          <a:solidFill>
                            <a:srgbClr val="000000"/>
                          </a:solidFill>
                          <a:latin typeface="Calibri Light"/>
                          <a:ea typeface="Calibri Light"/>
                        </a:rPr>
                        <a:t>A || B</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8eb4e3"/>
                    </a:solidFill>
                  </a:tcPr>
                </a:tc>
                <a:tc>
                  <a:txBody>
                    <a:bodyPr/>
                    <a:p>
                      <a:pPr>
                        <a:lnSpc>
                          <a:spcPct val="100000"/>
                        </a:lnSpc>
                      </a:pPr>
                      <a:r>
                        <a:rPr b="0" lang="en-GB" sz="2000" spc="-1" strike="noStrike">
                          <a:solidFill>
                            <a:srgbClr val="000000"/>
                          </a:solidFill>
                          <a:latin typeface="Calibri Light"/>
                          <a:ea typeface="Calibri Light"/>
                        </a:rPr>
                        <a:t>! A</a:t>
                      </a:r>
                      <a:endParaRPr b="0" lang="en-GB" sz="2000" spc="-1" strike="noStrike">
                        <a:latin typeface="Arial"/>
                      </a:endParaRPr>
                    </a:p>
                  </a:txBody>
                  <a:tcPr marL="91440" marR="91440">
                    <a:lnL w="56880">
                      <a:solidFill>
                        <a:srgbClr val="ffffff"/>
                      </a:solidFill>
                    </a:lnL>
                    <a:lnR w="12240">
                      <a:solidFill>
                        <a:srgbClr val="ffffff"/>
                      </a:solidFill>
                    </a:lnR>
                    <a:lnT w="12240">
                      <a:solidFill>
                        <a:srgbClr val="ffffff"/>
                      </a:solidFill>
                    </a:lnT>
                    <a:lnB w="12240">
                      <a:solidFill>
                        <a:srgbClr val="ffffff"/>
                      </a:solidFill>
                    </a:lnB>
                    <a:solidFill>
                      <a:srgbClr val="8eb4e3"/>
                    </a:solidFill>
                  </a:tcPr>
                </a:tc>
              </a:tr>
              <a:tr h="506880">
                <a:tc>
                  <a:txBody>
                    <a:bodyPr/>
                    <a:p>
                      <a:pP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91440" marR="91440">
                    <a:lnL w="5688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e9ecf3"/>
                    </a:solidFill>
                  </a:tcPr>
                </a:tc>
                <a:tc rowSpan="2">
                  <a:txBody>
                    <a:bodyPr/>
                    <a:p>
                      <a:pPr>
                        <a:lnSpc>
                          <a:spcPct val="100000"/>
                        </a:lnSpc>
                      </a:pPr>
                      <a:r>
                        <a:rPr b="0" lang="en-GB" sz="2000" spc="-1" strike="noStrike">
                          <a:solidFill>
                            <a:srgbClr val="000000"/>
                          </a:solidFill>
                          <a:latin typeface="Calibri Light"/>
                          <a:ea typeface="Calibri Light"/>
                        </a:rPr>
                        <a:t>1</a:t>
                      </a:r>
                      <a:endParaRPr b="0" lang="en-GB" sz="2000" spc="-1" strike="noStrike">
                        <a:latin typeface="Arial"/>
                      </a:endParaRPr>
                    </a:p>
                  </a:txBody>
                  <a:tcPr marL="91440" marR="91440">
                    <a:lnL w="5688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06880">
                <a:tc>
                  <a:txBody>
                    <a:bodyPr/>
                    <a:p>
                      <a:pP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1</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91440" marR="91440">
                    <a:lnL w="5688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1</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d0d8e7"/>
                    </a:solidFill>
                  </a:tcPr>
                </a:tc>
                <a:tc vMerge="1">
                  <a:tcPr>
                    <a:solidFill>
                      <a:srgbClr val="729fcf"/>
                    </a:solidFill>
                  </a:tcPr>
                </a:tc>
              </a:tr>
              <a:tr h="506880">
                <a:tc>
                  <a:txBody>
                    <a:bodyPr/>
                    <a:p>
                      <a:pPr>
                        <a:lnSpc>
                          <a:spcPct val="100000"/>
                        </a:lnSpc>
                      </a:pPr>
                      <a:r>
                        <a:rPr b="0" lang="en-GB" sz="2000" spc="-1" strike="noStrike">
                          <a:solidFill>
                            <a:srgbClr val="000000"/>
                          </a:solidFill>
                          <a:latin typeface="Calibri Light"/>
                          <a:ea typeface="Calibri Light"/>
                        </a:rPr>
                        <a:t>1</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91440" marR="91440">
                    <a:lnL w="5688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1</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e9ecf3"/>
                    </a:solidFill>
                  </a:tcPr>
                </a:tc>
                <a:tc rowSpan="2">
                  <a:txBody>
                    <a:bodyPr/>
                    <a:p>
                      <a:pP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91440" marR="91440">
                    <a:lnL w="5688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506880">
                <a:tc>
                  <a:txBody>
                    <a:bodyPr/>
                    <a:p>
                      <a:pPr>
                        <a:lnSpc>
                          <a:spcPct val="100000"/>
                        </a:lnSpc>
                      </a:pPr>
                      <a:r>
                        <a:rPr b="0" lang="en-GB" sz="2000" spc="-1" strike="noStrike">
                          <a:solidFill>
                            <a:srgbClr val="000000"/>
                          </a:solidFill>
                          <a:latin typeface="Calibri Light"/>
                          <a:ea typeface="Calibri Light"/>
                        </a:rPr>
                        <a:t>1</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1</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1</a:t>
                      </a:r>
                      <a:endParaRPr b="0" lang="en-GB" sz="2000" spc="-1" strike="noStrike">
                        <a:latin typeface="Arial"/>
                      </a:endParaRPr>
                    </a:p>
                  </a:txBody>
                  <a:tcPr marL="91440" marR="91440">
                    <a:lnL w="5688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1</a:t>
                      </a:r>
                      <a:endParaRPr b="0" lang="en-GB" sz="2000" spc="-1" strike="noStrike">
                        <a:latin typeface="Arial"/>
                      </a:endParaRPr>
                    </a:p>
                  </a:txBody>
                  <a:tcPr marL="91440" marR="91440">
                    <a:lnL w="12240">
                      <a:solidFill>
                        <a:srgbClr val="ffffff"/>
                      </a:solidFill>
                    </a:lnL>
                    <a:lnR w="56880">
                      <a:solidFill>
                        <a:srgbClr val="ffffff"/>
                      </a:solidFill>
                    </a:lnR>
                    <a:lnT w="12240">
                      <a:solidFill>
                        <a:srgbClr val="ffffff"/>
                      </a:solidFill>
                    </a:lnT>
                    <a:lnB w="12240">
                      <a:solidFill>
                        <a:srgbClr val="ffffff"/>
                      </a:solidFill>
                    </a:lnB>
                    <a:solidFill>
                      <a:srgbClr val="d0d8e7"/>
                    </a:solidFill>
                  </a:tcPr>
                </a:tc>
                <a:tc vMerge="1">
                  <a:tcPr>
                    <a:solidFill>
                      <a:srgbClr val="729fcf"/>
                    </a:solidFill>
                  </a:tcPr>
                </a:tc>
              </a:tr>
            </a:tbl>
          </a:graphicData>
        </a:graphic>
      </p:graphicFrame>
      <p:sp>
        <p:nvSpPr>
          <p:cNvPr id="495" name="CustomShape 5"/>
          <p:cNvSpPr/>
          <p:nvPr/>
        </p:nvSpPr>
        <p:spPr>
          <a:xfrm>
            <a:off x="7607520" y="2831400"/>
            <a:ext cx="1122480" cy="63864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Calibri Light"/>
              </a:rPr>
              <a:t>0:  False</a:t>
            </a:r>
            <a:endParaRPr b="0" lang="en-GB" sz="1800" spc="-1" strike="noStrike">
              <a:latin typeface="Arial"/>
            </a:endParaRPr>
          </a:p>
          <a:p>
            <a:pPr>
              <a:lnSpc>
                <a:spcPct val="100000"/>
              </a:lnSpc>
            </a:pPr>
            <a:r>
              <a:rPr b="0" lang="en-GB" sz="1800" spc="-1" strike="noStrike">
                <a:solidFill>
                  <a:srgbClr val="000000"/>
                </a:solidFill>
                <a:latin typeface="Calibri Light"/>
                <a:ea typeface="Calibri Light"/>
              </a:rPr>
              <a:t>1:  True</a:t>
            </a:r>
            <a:endParaRPr b="0" lang="en-GB" sz="1800" spc="-1" strike="noStrike">
              <a:latin typeface="Arial"/>
            </a:endParaRPr>
          </a:p>
        </p:txBody>
      </p:sp>
    </p:spTree>
  </p:cSld>
  <p:timing>
    <p:tnLst>
      <p:par>
        <p:cTn id="694" dur="indefinite" restart="never" nodeType="tmRoot">
          <p:childTnLst>
            <p:seq>
              <p:cTn id="695" dur="indefinite" nodeType="mainSeq">
                <p:childTnLst>
                  <p:par>
                    <p:cTn id="696" fill="hold">
                      <p:stCondLst>
                        <p:cond delay="indefinite"/>
                      </p:stCondLst>
                      <p:childTnLst>
                        <p:par>
                          <p:cTn id="697" fill="hold">
                            <p:stCondLst>
                              <p:cond delay="0"/>
                            </p:stCondLst>
                            <p:childTnLst>
                              <p:par>
                                <p:cTn id="698" nodeType="clickEffect" fill="hold" presetClass="entr" presetID="1">
                                  <p:stCondLst>
                                    <p:cond delay="0"/>
                                  </p:stCondLst>
                                  <p:childTnLst>
                                    <p:set>
                                      <p:cBhvr>
                                        <p:cTn id="699" dur="1" fill="hold">
                                          <p:stCondLst>
                                            <p:cond delay="0"/>
                                          </p:stCondLst>
                                        </p:cTn>
                                        <p:tgtEl>
                                          <p:spTgt spid="492">
                                            <p:txEl>
                                              <p:pRg st="0" end="0"/>
                                            </p:txEl>
                                          </p:spTgt>
                                        </p:tgtEl>
                                        <p:attrNameLst>
                                          <p:attrName>style.visibility</p:attrName>
                                        </p:attrNameLst>
                                      </p:cBhvr>
                                      <p:to>
                                        <p:strVal val="visible"/>
                                      </p:to>
                                    </p:set>
                                  </p:childTnLst>
                                </p:cTn>
                              </p:par>
                            </p:childTnLst>
                          </p:cTn>
                        </p:par>
                      </p:childTnLst>
                    </p:cTn>
                  </p:par>
                  <p:par>
                    <p:cTn id="700" fill="hold">
                      <p:stCondLst>
                        <p:cond delay="indefinite"/>
                      </p:stCondLst>
                      <p:childTnLst>
                        <p:par>
                          <p:cTn id="701" fill="hold">
                            <p:stCondLst>
                              <p:cond delay="0"/>
                            </p:stCondLst>
                            <p:childTnLst>
                              <p:par>
                                <p:cTn id="702" nodeType="clickEffect" fill="hold" presetClass="entr" presetID="1">
                                  <p:stCondLst>
                                    <p:cond delay="0"/>
                                  </p:stCondLst>
                                  <p:childTnLst>
                                    <p:set>
                                      <p:cBhvr>
                                        <p:cTn id="703" dur="1" fill="hold">
                                          <p:stCondLst>
                                            <p:cond delay="0"/>
                                          </p:stCondLst>
                                        </p:cTn>
                                        <p:tgtEl>
                                          <p:spTgt spid="492">
                                            <p:txEl>
                                              <p:pRg st="1" end="1"/>
                                            </p:txEl>
                                          </p:spTgt>
                                        </p:tgtEl>
                                        <p:attrNameLst>
                                          <p:attrName>style.visibility</p:attrName>
                                        </p:attrNameLst>
                                      </p:cBhvr>
                                      <p:to>
                                        <p:strVal val="visible"/>
                                      </p:to>
                                    </p:set>
                                  </p:childTnLst>
                                </p:cTn>
                              </p:par>
                              <p:par>
                                <p:cTn id="704" nodeType="withEffect" fill="hold" presetClass="entr" presetID="1">
                                  <p:stCondLst>
                                    <p:cond delay="0"/>
                                  </p:stCondLst>
                                  <p:childTnLst>
                                    <p:set>
                                      <p:cBhvr>
                                        <p:cTn id="705" dur="1" fill="hold">
                                          <p:stCondLst>
                                            <p:cond delay="0"/>
                                          </p:stCondLst>
                                        </p:cTn>
                                        <p:tgtEl>
                                          <p:spTgt spid="492">
                                            <p:txEl>
                                              <p:pRg st="2" end="2"/>
                                            </p:txEl>
                                          </p:spTgt>
                                        </p:tgtEl>
                                        <p:attrNameLst>
                                          <p:attrName>style.visibility</p:attrName>
                                        </p:attrNameLst>
                                      </p:cBhvr>
                                      <p:to>
                                        <p:strVal val="visible"/>
                                      </p:to>
                                    </p:set>
                                  </p:childTnLst>
                                </p:cTn>
                              </p:par>
                            </p:childTnLst>
                          </p:cTn>
                        </p:par>
                      </p:childTnLst>
                    </p:cTn>
                  </p:par>
                  <p:par>
                    <p:cTn id="706" fill="hold">
                      <p:stCondLst>
                        <p:cond delay="indefinite"/>
                      </p:stCondLst>
                      <p:childTnLst>
                        <p:par>
                          <p:cTn id="707" fill="hold">
                            <p:stCondLst>
                              <p:cond delay="0"/>
                            </p:stCondLst>
                            <p:childTnLst>
                              <p:par>
                                <p:cTn id="708" nodeType="clickEffect" fill="hold" presetClass="entr" presetID="1">
                                  <p:stCondLst>
                                    <p:cond delay="0"/>
                                  </p:stCondLst>
                                  <p:childTnLst>
                                    <p:set>
                                      <p:cBhvr>
                                        <p:cTn id="709" dur="1" fill="hold">
                                          <p:stCondLst>
                                            <p:cond delay="0"/>
                                          </p:stCondLst>
                                        </p:cTn>
                                        <p:tgtEl>
                                          <p:spTgt spid="492">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96" name="Group 1"/>
          <p:cNvGrpSpPr/>
          <p:nvPr/>
        </p:nvGrpSpPr>
        <p:grpSpPr>
          <a:xfrm>
            <a:off x="198360" y="2865960"/>
            <a:ext cx="5981400" cy="3029400"/>
            <a:chOff x="198360" y="2865960"/>
            <a:chExt cx="5981400" cy="3029400"/>
          </a:xfrm>
        </p:grpSpPr>
        <p:sp>
          <p:nvSpPr>
            <p:cNvPr id="497" name="CustomShape 2"/>
            <p:cNvSpPr/>
            <p:nvPr/>
          </p:nvSpPr>
          <p:spPr>
            <a:xfrm>
              <a:off x="914400" y="2865960"/>
              <a:ext cx="5265360" cy="84240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498" name="CustomShape 3"/>
            <p:cNvSpPr/>
            <p:nvPr/>
          </p:nvSpPr>
          <p:spPr>
            <a:xfrm>
              <a:off x="286560" y="303228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2</a:t>
              </a:r>
              <a:endParaRPr b="0" lang="en-GB" sz="1600" spc="-1" strike="noStrike">
                <a:latin typeface="Arial"/>
              </a:endParaRPr>
            </a:p>
          </p:txBody>
        </p:sp>
        <p:sp>
          <p:nvSpPr>
            <p:cNvPr id="499" name="CustomShape 4"/>
            <p:cNvSpPr/>
            <p:nvPr/>
          </p:nvSpPr>
          <p:spPr>
            <a:xfrm>
              <a:off x="198360" y="3924360"/>
              <a:ext cx="3602880" cy="1971000"/>
            </a:xfrm>
            <a:prstGeom prst="cloudCallout">
              <a:avLst>
                <a:gd name="adj1" fmla="val -20833"/>
                <a:gd name="adj2" fmla="val 62500"/>
              </a:avLst>
            </a:prstGeom>
            <a:ln>
              <a:round/>
            </a:ln>
          </p:spPr>
          <p:style>
            <a:lnRef idx="2">
              <a:schemeClr val="accent3"/>
            </a:lnRef>
            <a:fillRef idx="1">
              <a:schemeClr val="lt1"/>
            </a:fillRef>
            <a:effectRef idx="0">
              <a:schemeClr val="accent3"/>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What if </a:t>
              </a:r>
              <a:r>
                <a:rPr b="1" lang="en-GB" sz="1800" spc="-1" strike="noStrike">
                  <a:solidFill>
                    <a:srgbClr val="000000"/>
                  </a:solidFill>
                  <a:latin typeface="Consolas"/>
                  <a:ea typeface="Consolas"/>
                </a:rPr>
                <a:t>gals</a:t>
              </a:r>
              <a:r>
                <a:rPr b="0" lang="en-GB" sz="1800" spc="-1" strike="noStrike">
                  <a:solidFill>
                    <a:srgbClr val="000000"/>
                  </a:solidFill>
                  <a:latin typeface="Calibri Light"/>
                  <a:ea typeface="Consolas"/>
                </a:rPr>
                <a:t> is </a:t>
              </a:r>
              <a:r>
                <a:rPr b="1" lang="en-GB" sz="1800" spc="-1" strike="noStrike">
                  <a:solidFill>
                    <a:srgbClr val="000000"/>
                  </a:solidFill>
                  <a:latin typeface="Consolas"/>
                  <a:ea typeface="Consolas"/>
                </a:rPr>
                <a:t>0</a:t>
              </a:r>
              <a:r>
                <a:rPr b="0" lang="en-GB" sz="1800" spc="-1" strike="noStrike">
                  <a:solidFill>
                    <a:srgbClr val="000000"/>
                  </a:solidFill>
                  <a:latin typeface="Calibri Light"/>
                  <a:ea typeface="Consolas"/>
                </a:rPr>
                <a:t>?</a:t>
              </a:r>
              <a:br/>
              <a:r>
                <a:rPr b="0" lang="en-GB" sz="1800" spc="-1" strike="noStrike">
                  <a:solidFill>
                    <a:srgbClr val="000000"/>
                  </a:solidFill>
                  <a:latin typeface="Calibri Light"/>
                  <a:ea typeface="Consolas"/>
                </a:rPr>
                <a:t>Will </a:t>
              </a:r>
              <a:r>
                <a:rPr b="1" lang="en-GB" sz="1800" spc="-1" strike="noStrike">
                  <a:solidFill>
                    <a:srgbClr val="000000"/>
                  </a:solidFill>
                  <a:latin typeface="Consolas"/>
                  <a:ea typeface="Consolas"/>
                </a:rPr>
                <a:t>gifts/gals</a:t>
              </a:r>
              <a:r>
                <a:rPr b="0" lang="en-GB" sz="1800" spc="-1" strike="noStrike">
                  <a:solidFill>
                    <a:srgbClr val="000000"/>
                  </a:solidFill>
                  <a:latin typeface="Calibri Light"/>
                  <a:ea typeface="Consolas"/>
                </a:rPr>
                <a:t> generate a runtime error? </a:t>
              </a:r>
              <a:endParaRPr b="0" lang="en-GB" sz="1800" spc="-1" strike="noStrike">
                <a:latin typeface="Arial"/>
              </a:endParaRPr>
            </a:p>
          </p:txBody>
        </p:sp>
      </p:grpSp>
      <p:sp>
        <p:nvSpPr>
          <p:cNvPr id="500" name="CustomShape 5"/>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Logical Operators</a:t>
            </a:r>
            <a:endParaRPr b="0" lang="en-GB" sz="4400" spc="-1" strike="noStrike">
              <a:latin typeface="Arial"/>
            </a:endParaRPr>
          </a:p>
        </p:txBody>
      </p:sp>
      <p:sp>
        <p:nvSpPr>
          <p:cNvPr id="501" name="CustomShape 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331A809-87A7-4D62-97F5-CBBFEEC1961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02" name="CustomShape 7"/>
          <p:cNvSpPr/>
          <p:nvPr/>
        </p:nvSpPr>
        <p:spPr>
          <a:xfrm>
            <a:off x="6240240" y="1361160"/>
            <a:ext cx="1294560" cy="63864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r>
              <a:rPr b="1" lang="en-GB" sz="1800" spc="-1" strike="noStrike">
                <a:solidFill>
                  <a:srgbClr val="000000"/>
                </a:solidFill>
                <a:latin typeface="Calibri Light"/>
                <a:ea typeface="DejaVu Sans"/>
              </a:rPr>
              <a:t>???</a:t>
            </a:r>
            <a:endParaRPr b="0" lang="en-GB" sz="1800" spc="-1" strike="noStrike">
              <a:latin typeface="Arial"/>
            </a:endParaRPr>
          </a:p>
          <a:p>
            <a:pPr>
              <a:lnSpc>
                <a:spcPct val="100000"/>
              </a:lnSpc>
            </a:pPr>
            <a:endParaRPr b="0" lang="en-GB" sz="1800" spc="-1" strike="noStrike">
              <a:latin typeface="Arial"/>
            </a:endParaRPr>
          </a:p>
        </p:txBody>
      </p:sp>
      <p:sp>
        <p:nvSpPr>
          <p:cNvPr id="503" name="CustomShape 8"/>
          <p:cNvSpPr/>
          <p:nvPr/>
        </p:nvSpPr>
        <p:spPr>
          <a:xfrm>
            <a:off x="6240240" y="1361160"/>
            <a:ext cx="1294560" cy="63864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1</a:t>
            </a:r>
            <a:endParaRPr b="0" lang="en-GB" sz="1800" spc="-1" strike="noStrike">
              <a:latin typeface="Arial"/>
            </a:endParaRPr>
          </a:p>
          <a:p>
            <a:pPr>
              <a:lnSpc>
                <a:spcPct val="100000"/>
              </a:lnSpc>
            </a:pPr>
            <a:endParaRPr b="0" lang="en-GB" sz="1800" spc="-1" strike="noStrike">
              <a:latin typeface="Arial"/>
            </a:endParaRPr>
          </a:p>
        </p:txBody>
      </p:sp>
      <p:grpSp>
        <p:nvGrpSpPr>
          <p:cNvPr id="504" name="Group 9"/>
          <p:cNvGrpSpPr/>
          <p:nvPr/>
        </p:nvGrpSpPr>
        <p:grpSpPr>
          <a:xfrm>
            <a:off x="914400" y="1361160"/>
            <a:ext cx="4700520" cy="1063440"/>
            <a:chOff x="914400" y="1361160"/>
            <a:chExt cx="4700520" cy="1063440"/>
          </a:xfrm>
        </p:grpSpPr>
        <p:sp>
          <p:nvSpPr>
            <p:cNvPr id="505" name="CustomShape 10"/>
            <p:cNvSpPr/>
            <p:nvPr/>
          </p:nvSpPr>
          <p:spPr>
            <a:xfrm>
              <a:off x="914400" y="1361160"/>
              <a:ext cx="4700520" cy="104796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506" name="CustomShape 11"/>
            <p:cNvSpPr/>
            <p:nvPr/>
          </p:nvSpPr>
          <p:spPr>
            <a:xfrm>
              <a:off x="1041480" y="1361160"/>
              <a:ext cx="4243680" cy="106344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1e28ea"/>
                  </a:solidFill>
                  <a:latin typeface="Consolas"/>
                  <a:ea typeface="Consolas"/>
                </a:rPr>
                <a:t>int</a:t>
              </a:r>
              <a:r>
                <a:rPr b="0" lang="en-GB" sz="1600" spc="-1" strike="noStrike">
                  <a:solidFill>
                    <a:srgbClr val="000000"/>
                  </a:solidFill>
                  <a:latin typeface="Consolas"/>
                  <a:ea typeface="Consolas"/>
                </a:rPr>
                <a:t> x = 5;</a:t>
              </a:r>
              <a:endParaRPr b="0" lang="en-GB" sz="1600" spc="-1" strike="noStrike">
                <a:latin typeface="Arial"/>
              </a:endParaRPr>
            </a:p>
            <a:p>
              <a:pPr>
                <a:lnSpc>
                  <a:spcPct val="100000"/>
                </a:lnSpc>
              </a:pPr>
              <a:r>
                <a:rPr b="0" lang="en-GB" sz="1600" spc="-1" strike="noStrike">
                  <a:solidFill>
                    <a:srgbClr val="1e28ea"/>
                  </a:solidFill>
                  <a:latin typeface="Consolas"/>
                  <a:ea typeface="Consolas"/>
                </a:rPr>
                <a:t>bool</a:t>
              </a:r>
              <a:r>
                <a:rPr b="1" lang="en-GB" sz="1600" spc="-1" strike="noStrike">
                  <a:solidFill>
                    <a:srgbClr val="808080"/>
                  </a:solidFill>
                  <a:latin typeface="Consolas"/>
                  <a:ea typeface="Consolas"/>
                </a:rPr>
                <a:t> </a:t>
              </a:r>
              <a:r>
                <a:rPr b="0" lang="en-GB" sz="1600" spc="-1" strike="noStrike">
                  <a:solidFill>
                    <a:srgbClr val="000000"/>
                  </a:solidFill>
                  <a:latin typeface="Consolas"/>
                  <a:ea typeface="Consolas"/>
                </a:rPr>
                <a:t>in_range = ! (x &lt; 0 || x &gt; 50);</a:t>
              </a:r>
              <a:endParaRPr b="0" lang="en-GB" sz="1600" spc="-1" strike="noStrike">
                <a:latin typeface="Arial"/>
              </a:endParaRPr>
            </a:p>
            <a:p>
              <a:pPr>
                <a:lnSpc>
                  <a:spcPct val="100000"/>
                </a:lnSpc>
              </a:pPr>
              <a:r>
                <a:rPr b="0" lang="en-GB" sz="1600" spc="-1" strike="noStrike">
                  <a:solidFill>
                    <a:srgbClr val="1e28ea"/>
                  </a:solidFill>
                  <a:latin typeface="Consolas"/>
                  <a:ea typeface="Consolas"/>
                </a:rPr>
                <a:t>cout &lt;&lt; </a:t>
              </a:r>
              <a:r>
                <a:rPr b="0" lang="en-GB" sz="1600" spc="-1" strike="noStrike">
                  <a:solidFill>
                    <a:srgbClr val="000000"/>
                  </a:solidFill>
                  <a:latin typeface="Consolas"/>
                  <a:ea typeface="Consolas"/>
                </a:rPr>
                <a:t>in_range &lt;&lt; endl;</a:t>
              </a:r>
              <a:endParaRPr b="0" lang="en-GB" sz="1600" spc="-1" strike="noStrike">
                <a:latin typeface="Arial"/>
              </a:endParaRPr>
            </a:p>
          </p:txBody>
        </p:sp>
      </p:grpSp>
      <p:sp>
        <p:nvSpPr>
          <p:cNvPr id="507" name="CustomShape 12"/>
          <p:cNvSpPr/>
          <p:nvPr/>
        </p:nvSpPr>
        <p:spPr>
          <a:xfrm>
            <a:off x="286560" y="164448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1</a:t>
            </a:r>
            <a:endParaRPr b="0" lang="en-GB" sz="1600" spc="-1" strike="noStrike">
              <a:latin typeface="Arial"/>
            </a:endParaRPr>
          </a:p>
        </p:txBody>
      </p:sp>
      <p:sp>
        <p:nvSpPr>
          <p:cNvPr id="508" name="CustomShape 13"/>
          <p:cNvSpPr/>
          <p:nvPr/>
        </p:nvSpPr>
        <p:spPr>
          <a:xfrm>
            <a:off x="5685120" y="1622880"/>
            <a:ext cx="494640" cy="17856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9" name="CustomShape 14"/>
          <p:cNvSpPr/>
          <p:nvPr/>
        </p:nvSpPr>
        <p:spPr>
          <a:xfrm>
            <a:off x="2893680" y="2259000"/>
            <a:ext cx="6069600" cy="43776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232c12"/>
                </a:solidFill>
                <a:latin typeface="Calibri Light"/>
                <a:ea typeface="Calibri Light"/>
              </a:rPr>
              <a:t>Both expressions connected by </a:t>
            </a:r>
            <a:r>
              <a:rPr b="0" lang="en-GB" sz="1600" spc="-1" strike="noStrike">
                <a:solidFill>
                  <a:srgbClr val="232c12"/>
                </a:solidFill>
                <a:latin typeface="Consolas"/>
                <a:ea typeface="Consolas"/>
              </a:rPr>
              <a:t>||</a:t>
            </a:r>
            <a:r>
              <a:rPr b="0" lang="en-GB" sz="1600" spc="-1" strike="noStrike">
                <a:solidFill>
                  <a:srgbClr val="232c12"/>
                </a:solidFill>
                <a:latin typeface="Calibri Light"/>
                <a:ea typeface="Calibri Light"/>
              </a:rPr>
              <a:t> evaluate to a </a:t>
            </a:r>
            <a:r>
              <a:rPr b="0" lang="en-GB" sz="1600" spc="-1" strike="noStrike">
                <a:solidFill>
                  <a:srgbClr val="e46c0a"/>
                </a:solidFill>
                <a:latin typeface="Consolas"/>
                <a:ea typeface="Consolas"/>
              </a:rPr>
              <a:t>false</a:t>
            </a:r>
            <a:r>
              <a:rPr b="0" lang="en-GB" sz="1600" spc="-1" strike="noStrike">
                <a:solidFill>
                  <a:srgbClr val="232c12"/>
                </a:solidFill>
                <a:latin typeface="Calibri Light"/>
                <a:ea typeface="Calibri Light"/>
              </a:rPr>
              <a:t> value (</a:t>
            </a:r>
            <a:r>
              <a:rPr b="0" lang="en-GB" sz="1600" spc="-1" strike="noStrike">
                <a:solidFill>
                  <a:srgbClr val="e46c0a"/>
                </a:solidFill>
                <a:latin typeface="Consolas"/>
                <a:ea typeface="Consolas"/>
              </a:rPr>
              <a:t>0</a:t>
            </a:r>
            <a:r>
              <a:rPr b="0" lang="en-GB" sz="1600" spc="-1" strike="noStrike">
                <a:solidFill>
                  <a:srgbClr val="232c12"/>
                </a:solidFill>
                <a:latin typeface="Calibri Light"/>
                <a:ea typeface="Calibri Light"/>
              </a:rPr>
              <a:t>)</a:t>
            </a:r>
            <a:endParaRPr b="0" lang="en-GB" sz="1600" spc="-1" strike="noStrike">
              <a:latin typeface="Arial"/>
            </a:endParaRPr>
          </a:p>
        </p:txBody>
      </p:sp>
      <p:sp>
        <p:nvSpPr>
          <p:cNvPr id="510" name="CustomShape 15"/>
          <p:cNvSpPr/>
          <p:nvPr/>
        </p:nvSpPr>
        <p:spPr>
          <a:xfrm>
            <a:off x="3890160" y="3553920"/>
            <a:ext cx="5073120" cy="120060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232c12"/>
                </a:solidFill>
                <a:latin typeface="Calibri Light"/>
                <a:ea typeface="Calibri Light"/>
              </a:rPr>
              <a:t>No!  Because:  C/C++ evaluates a logical expression from left to right, and stops evaluating once the truth or falsehood of the result is known.</a:t>
            </a:r>
            <a:endParaRPr b="0" lang="en-GB" sz="1800" spc="-1" strike="noStrike">
              <a:latin typeface="Arial"/>
            </a:endParaRPr>
          </a:p>
          <a:p>
            <a:pPr algn="ctr">
              <a:lnSpc>
                <a:spcPct val="100000"/>
              </a:lnSpc>
            </a:pPr>
            <a:r>
              <a:rPr b="0" lang="en-GB" sz="1800" spc="-1" strike="noStrike">
                <a:solidFill>
                  <a:srgbClr val="232c12"/>
                </a:solidFill>
                <a:latin typeface="Calibri Light"/>
                <a:ea typeface="Calibri Light"/>
              </a:rPr>
              <a:t>(a.k.a. </a:t>
            </a:r>
            <a:r>
              <a:rPr b="0" lang="en-GB" sz="1800" spc="-1" strike="noStrike">
                <a:solidFill>
                  <a:srgbClr val="0070c0"/>
                </a:solidFill>
                <a:latin typeface="Calibri Light"/>
                <a:ea typeface="Calibri Light"/>
              </a:rPr>
              <a:t>short-circuit evaluation</a:t>
            </a:r>
            <a:r>
              <a:rPr b="0" lang="en-GB" sz="1800" spc="-1" strike="noStrike">
                <a:solidFill>
                  <a:srgbClr val="232c12"/>
                </a:solidFill>
                <a:latin typeface="Calibri Light"/>
                <a:ea typeface="Calibri Light"/>
              </a:rPr>
              <a:t>)</a:t>
            </a:r>
            <a:endParaRPr b="0" lang="en-GB" sz="1800" spc="-1" strike="noStrike">
              <a:latin typeface="Arial"/>
            </a:endParaRPr>
          </a:p>
        </p:txBody>
      </p:sp>
      <p:sp>
        <p:nvSpPr>
          <p:cNvPr id="511" name="CustomShape 16"/>
          <p:cNvSpPr/>
          <p:nvPr/>
        </p:nvSpPr>
        <p:spPr>
          <a:xfrm>
            <a:off x="1023480" y="2865960"/>
            <a:ext cx="5216040" cy="8193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1e28ea"/>
                </a:solidFill>
                <a:latin typeface="Consolas"/>
                <a:ea typeface="Consolas"/>
              </a:rPr>
              <a:t>bool </a:t>
            </a:r>
            <a:r>
              <a:rPr b="1" lang="en-GB" sz="1600" spc="-1" strike="noStrike">
                <a:solidFill>
                  <a:srgbClr val="808080"/>
                </a:solidFill>
                <a:latin typeface="Consolas"/>
                <a:ea typeface="Consolas"/>
              </a:rPr>
              <a:t> </a:t>
            </a:r>
            <a:r>
              <a:rPr b="0" lang="en-GB" sz="1600" spc="-1" strike="noStrike">
                <a:solidFill>
                  <a:srgbClr val="000000"/>
                </a:solidFill>
                <a:latin typeface="Consolas"/>
                <a:ea typeface="Consolas"/>
              </a:rPr>
              <a:t>i_am_cool = </a:t>
            </a:r>
            <a:br/>
            <a:r>
              <a:rPr b="0" lang="en-GB" sz="1600" spc="-1" strike="noStrike">
                <a:solidFill>
                  <a:srgbClr val="000000"/>
                </a:solidFill>
                <a:latin typeface="Consolas"/>
                <a:ea typeface="Consolas"/>
              </a:rPr>
              <a:t>      (gals != 0) &amp;&amp; ((gifts / gals) &gt;= 2);</a:t>
            </a:r>
            <a:endParaRPr b="0" lang="en-GB" sz="1600" spc="-1" strike="noStrike">
              <a:latin typeface="Arial"/>
            </a:endParaRPr>
          </a:p>
        </p:txBody>
      </p:sp>
      <p:sp>
        <p:nvSpPr>
          <p:cNvPr id="512" name="CustomShape 17"/>
          <p:cNvSpPr/>
          <p:nvPr/>
        </p:nvSpPr>
        <p:spPr>
          <a:xfrm>
            <a:off x="3609720" y="4734360"/>
            <a:ext cx="5260680" cy="876960"/>
          </a:xfrm>
          <a:prstGeom prst="roundRect">
            <a:avLst>
              <a:gd name="adj" fmla="val 16667"/>
            </a:avLst>
          </a:prstGeom>
          <a:solidFill>
            <a:srgbClr val="fef4ec"/>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232c12"/>
                </a:solidFill>
                <a:latin typeface="Calibri Light"/>
                <a:ea typeface="Calibri Light"/>
              </a:rPr>
              <a:t>Hence, if </a:t>
            </a:r>
            <a:r>
              <a:rPr b="0" lang="en-GB" sz="1400" spc="-1" strike="noStrike">
                <a:solidFill>
                  <a:srgbClr val="232c12"/>
                </a:solidFill>
                <a:latin typeface="Consolas"/>
                <a:ea typeface="Consolas"/>
              </a:rPr>
              <a:t>gals</a:t>
            </a:r>
            <a:r>
              <a:rPr b="0" lang="en-GB" sz="1600" spc="-1" strike="noStrike">
                <a:solidFill>
                  <a:srgbClr val="232c12"/>
                </a:solidFill>
                <a:latin typeface="Calibri Light"/>
                <a:ea typeface="Calibri Light"/>
              </a:rPr>
              <a:t> is </a:t>
            </a:r>
            <a:r>
              <a:rPr b="0" lang="en-GB" sz="1400" spc="-1" strike="noStrike">
                <a:solidFill>
                  <a:srgbClr val="232c12"/>
                </a:solidFill>
                <a:latin typeface="Consolas"/>
                <a:ea typeface="Consolas"/>
              </a:rPr>
              <a:t>0</a:t>
            </a:r>
            <a:r>
              <a:rPr b="0" lang="en-GB" sz="1600" spc="-1" strike="noStrike">
                <a:solidFill>
                  <a:srgbClr val="232c12"/>
                </a:solidFill>
                <a:latin typeface="Calibri Light"/>
                <a:ea typeface="Calibri Light"/>
              </a:rPr>
              <a:t>, the expression ((gals != 0) &amp;&amp; ???) must be false anyway, so the expression </a:t>
            </a:r>
            <a:r>
              <a:rPr b="0" lang="en-GB" sz="1400" spc="-1" strike="noStrike">
                <a:solidFill>
                  <a:srgbClr val="232c12"/>
                </a:solidFill>
                <a:latin typeface="Consolas"/>
                <a:ea typeface="Consolas"/>
              </a:rPr>
              <a:t>(gifts / gals) &gt;=2 </a:t>
            </a:r>
            <a:r>
              <a:rPr b="0" lang="en-GB" sz="1600" spc="-1" strike="noStrike">
                <a:solidFill>
                  <a:srgbClr val="232c12"/>
                </a:solidFill>
                <a:latin typeface="Calibri Light"/>
                <a:ea typeface="Calibri Light"/>
              </a:rPr>
              <a:t>will NOT be evaluated, and thus not generating a runtime error.</a:t>
            </a:r>
            <a:endParaRPr b="0" lang="en-GB" sz="1600" spc="-1" strike="noStrike">
              <a:latin typeface="Arial"/>
            </a:endParaRPr>
          </a:p>
        </p:txBody>
      </p:sp>
      <p:sp>
        <p:nvSpPr>
          <p:cNvPr id="513" name="CustomShape 18"/>
          <p:cNvSpPr/>
          <p:nvPr/>
        </p:nvSpPr>
        <p:spPr>
          <a:xfrm>
            <a:off x="3801960" y="5610600"/>
            <a:ext cx="5114880" cy="74340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232c12"/>
                </a:solidFill>
                <a:latin typeface="Calibri Light"/>
                <a:ea typeface="Calibri Light"/>
              </a:rPr>
              <a:t>There is similar short-circuit evaluation for the || operator:</a:t>
            </a:r>
            <a:br/>
            <a:r>
              <a:rPr b="0" lang="en-GB" sz="1400" spc="-1" strike="noStrike">
                <a:solidFill>
                  <a:srgbClr val="1e28ea"/>
                </a:solidFill>
                <a:latin typeface="Consolas"/>
                <a:ea typeface="Consolas"/>
              </a:rPr>
              <a:t>bool</a:t>
            </a:r>
            <a:r>
              <a:rPr b="0" lang="en-GB" sz="1400" spc="-1" strike="noStrike">
                <a:solidFill>
                  <a:srgbClr val="0070c0"/>
                </a:solidFill>
                <a:latin typeface="Consolas"/>
                <a:ea typeface="Consolas"/>
              </a:rPr>
              <a:t> </a:t>
            </a:r>
            <a:r>
              <a:rPr b="0" lang="en-GB" sz="1400" spc="-1" strike="noStrike">
                <a:solidFill>
                  <a:srgbClr val="232c12"/>
                </a:solidFill>
                <a:latin typeface="Consolas"/>
                <a:ea typeface="Consolas"/>
              </a:rPr>
              <a:t>omg = (gals == 0) || ((gifts / gals) &lt; 2);</a:t>
            </a:r>
            <a:endParaRPr b="0" lang="en-GB" sz="1400" spc="-1" strike="noStrike">
              <a:latin typeface="Arial"/>
            </a:endParaRPr>
          </a:p>
        </p:txBody>
      </p:sp>
    </p:spTree>
  </p:cSld>
  <p:timing>
    <p:tnLst>
      <p:par>
        <p:cTn id="710" dur="indefinite" restart="never" nodeType="tmRoot">
          <p:childTnLst>
            <p:seq>
              <p:cTn id="711" dur="indefinite" nodeType="mainSeq">
                <p:childTnLst>
                  <p:par>
                    <p:cTn id="712" fill="hold">
                      <p:stCondLst>
                        <p:cond delay="indefinite"/>
                      </p:stCondLst>
                      <p:childTnLst>
                        <p:par>
                          <p:cTn id="713" fill="hold">
                            <p:stCondLst>
                              <p:cond delay="0"/>
                            </p:stCondLst>
                            <p:childTnLst>
                              <p:par>
                                <p:cTn id="714" nodeType="clickEffect" fill="hold" presetClass="entr" presetID="1">
                                  <p:stCondLst>
                                    <p:cond delay="0"/>
                                  </p:stCondLst>
                                  <p:childTnLst>
                                    <p:set>
                                      <p:cBhvr>
                                        <p:cTn id="715" dur="1" fill="hold">
                                          <p:stCondLst>
                                            <p:cond delay="0"/>
                                          </p:stCondLst>
                                        </p:cTn>
                                        <p:tgtEl>
                                          <p:spTgt spid="509"/>
                                        </p:tgtEl>
                                        <p:attrNameLst>
                                          <p:attrName>style.visibility</p:attrName>
                                        </p:attrNameLst>
                                      </p:cBhvr>
                                      <p:to>
                                        <p:strVal val="visible"/>
                                      </p:to>
                                    </p:set>
                                  </p:childTnLst>
                                </p:cTn>
                              </p:par>
                            </p:childTnLst>
                          </p:cTn>
                        </p:par>
                      </p:childTnLst>
                    </p:cTn>
                  </p:par>
                  <p:par>
                    <p:cTn id="716" fill="hold">
                      <p:stCondLst>
                        <p:cond delay="indefinite"/>
                      </p:stCondLst>
                      <p:childTnLst>
                        <p:par>
                          <p:cTn id="717" fill="hold">
                            <p:stCondLst>
                              <p:cond delay="0"/>
                            </p:stCondLst>
                            <p:childTnLst>
                              <p:par>
                                <p:cTn id="718" nodeType="clickEffect" fill="hold" presetClass="entr" presetID="1">
                                  <p:stCondLst>
                                    <p:cond delay="0"/>
                                  </p:stCondLst>
                                  <p:childTnLst>
                                    <p:set>
                                      <p:cBhvr>
                                        <p:cTn id="719" dur="1" fill="hold">
                                          <p:stCondLst>
                                            <p:cond delay="0"/>
                                          </p:stCondLst>
                                        </p:cTn>
                                        <p:tgtEl>
                                          <p:spTgt spid="503"/>
                                        </p:tgtEl>
                                        <p:attrNameLst>
                                          <p:attrName>style.visibility</p:attrName>
                                        </p:attrNameLst>
                                      </p:cBhvr>
                                      <p:to>
                                        <p:strVal val="visible"/>
                                      </p:to>
                                    </p:set>
                                  </p:childTnLst>
                                </p:cTn>
                              </p:par>
                            </p:childTnLst>
                          </p:cTn>
                        </p:par>
                      </p:childTnLst>
                    </p:cTn>
                  </p:par>
                  <p:par>
                    <p:cTn id="720" fill="hold">
                      <p:stCondLst>
                        <p:cond delay="indefinite"/>
                      </p:stCondLst>
                      <p:childTnLst>
                        <p:par>
                          <p:cTn id="721" fill="hold">
                            <p:stCondLst>
                              <p:cond delay="0"/>
                            </p:stCondLst>
                            <p:childTnLst>
                              <p:par>
                                <p:cTn id="722" nodeType="clickEffect" fill="hold" presetClass="entr" presetID="1">
                                  <p:stCondLst>
                                    <p:cond delay="0"/>
                                  </p:stCondLst>
                                  <p:childTnLst>
                                    <p:set>
                                      <p:cBhvr>
                                        <p:cTn id="723" dur="1" fill="hold">
                                          <p:stCondLst>
                                            <p:cond delay="0"/>
                                          </p:stCondLst>
                                        </p:cTn>
                                        <p:tgtEl>
                                          <p:spTgt spid="496"/>
                                        </p:tgtEl>
                                        <p:attrNameLst>
                                          <p:attrName>style.visibility</p:attrName>
                                        </p:attrNameLst>
                                      </p:cBhvr>
                                      <p:to>
                                        <p:strVal val="visible"/>
                                      </p:to>
                                    </p:set>
                                  </p:childTnLst>
                                </p:cTn>
                              </p:par>
                              <p:par>
                                <p:cTn id="724" nodeType="withEffect" fill="hold" presetClass="entr" presetID="1">
                                  <p:stCondLst>
                                    <p:cond delay="0"/>
                                  </p:stCondLst>
                                  <p:childTnLst>
                                    <p:set>
                                      <p:cBhvr>
                                        <p:cTn id="725" dur="1" fill="hold">
                                          <p:stCondLst>
                                            <p:cond delay="0"/>
                                          </p:stCondLst>
                                        </p:cTn>
                                        <p:tgtEl>
                                          <p:spTgt spid="511"/>
                                        </p:tgtEl>
                                        <p:attrNameLst>
                                          <p:attrName>style.visibility</p:attrName>
                                        </p:attrNameLst>
                                      </p:cBhvr>
                                      <p:to>
                                        <p:strVal val="visible"/>
                                      </p:to>
                                    </p:set>
                                  </p:childTnLst>
                                </p:cTn>
                              </p:par>
                            </p:childTnLst>
                          </p:cTn>
                        </p:par>
                      </p:childTnLst>
                    </p:cTn>
                  </p:par>
                  <p:par>
                    <p:cTn id="726" fill="hold">
                      <p:stCondLst>
                        <p:cond delay="indefinite"/>
                      </p:stCondLst>
                      <p:childTnLst>
                        <p:par>
                          <p:cTn id="727" fill="hold">
                            <p:stCondLst>
                              <p:cond delay="0"/>
                            </p:stCondLst>
                            <p:childTnLst>
                              <p:par>
                                <p:cTn id="728" nodeType="clickEffect" fill="hold" presetClass="entr" presetID="1">
                                  <p:stCondLst>
                                    <p:cond delay="0"/>
                                  </p:stCondLst>
                                  <p:childTnLst>
                                    <p:set>
                                      <p:cBhvr>
                                        <p:cTn id="729" dur="1" fill="hold">
                                          <p:stCondLst>
                                            <p:cond delay="0"/>
                                          </p:stCondLst>
                                        </p:cTn>
                                        <p:tgtEl>
                                          <p:spTgt spid="510"/>
                                        </p:tgtEl>
                                        <p:attrNameLst>
                                          <p:attrName>style.visibility</p:attrName>
                                        </p:attrNameLst>
                                      </p:cBhvr>
                                      <p:to>
                                        <p:strVal val="visible"/>
                                      </p:to>
                                    </p:set>
                                  </p:childTnLst>
                                </p:cTn>
                              </p:par>
                            </p:childTnLst>
                          </p:cTn>
                        </p:par>
                      </p:childTnLst>
                    </p:cTn>
                  </p:par>
                  <p:par>
                    <p:cTn id="730" fill="hold">
                      <p:stCondLst>
                        <p:cond delay="indefinite"/>
                      </p:stCondLst>
                      <p:childTnLst>
                        <p:par>
                          <p:cTn id="731" fill="hold">
                            <p:stCondLst>
                              <p:cond delay="0"/>
                            </p:stCondLst>
                            <p:childTnLst>
                              <p:par>
                                <p:cTn id="732" nodeType="clickEffect" fill="hold" presetClass="entr" presetID="1">
                                  <p:stCondLst>
                                    <p:cond delay="0"/>
                                  </p:stCondLst>
                                  <p:childTnLst>
                                    <p:set>
                                      <p:cBhvr>
                                        <p:cTn id="733" dur="1" fill="hold">
                                          <p:stCondLst>
                                            <p:cond delay="0"/>
                                          </p:stCondLst>
                                        </p:cTn>
                                        <p:tgtEl>
                                          <p:spTgt spid="512"/>
                                        </p:tgtEl>
                                        <p:attrNameLst>
                                          <p:attrName>style.visibility</p:attrName>
                                        </p:attrNameLst>
                                      </p:cBhvr>
                                      <p:to>
                                        <p:strVal val="visible"/>
                                      </p:to>
                                    </p:set>
                                  </p:childTnLst>
                                </p:cTn>
                              </p:par>
                            </p:childTnLst>
                          </p:cTn>
                        </p:par>
                      </p:childTnLst>
                    </p:cTn>
                  </p:par>
                  <p:par>
                    <p:cTn id="734" fill="hold">
                      <p:stCondLst>
                        <p:cond delay="indefinite"/>
                      </p:stCondLst>
                      <p:childTnLst>
                        <p:par>
                          <p:cTn id="735" fill="hold">
                            <p:stCondLst>
                              <p:cond delay="0"/>
                            </p:stCondLst>
                            <p:childTnLst>
                              <p:par>
                                <p:cTn id="736" nodeType="clickEffect" fill="hold" presetClass="entr" presetID="1">
                                  <p:stCondLst>
                                    <p:cond delay="0"/>
                                  </p:stCondLst>
                                  <p:childTnLst>
                                    <p:set>
                                      <p:cBhvr>
                                        <p:cTn id="737"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Increment &amp; Decrement Operators</a:t>
            </a:r>
            <a:endParaRPr b="0" lang="en-GB" sz="4400" spc="-1" strike="noStrike">
              <a:latin typeface="Arial"/>
            </a:endParaRPr>
          </a:p>
        </p:txBody>
      </p:sp>
      <p:sp>
        <p:nvSpPr>
          <p:cNvPr id="515" name="CustomShape 2"/>
          <p:cNvSpPr/>
          <p:nvPr/>
        </p:nvSpPr>
        <p:spPr>
          <a:xfrm>
            <a:off x="286560" y="2690640"/>
            <a:ext cx="8766720" cy="27810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increment operator ++ </a:t>
            </a:r>
            <a:r>
              <a:rPr b="1" lang="en-GB" sz="2800" spc="-1" strike="noStrike">
                <a:solidFill>
                  <a:srgbClr val="e46c0a"/>
                </a:solidFill>
                <a:latin typeface="Calibri Light"/>
                <a:ea typeface="Calibri Light"/>
              </a:rPr>
              <a:t>adds</a:t>
            </a:r>
            <a:r>
              <a:rPr b="0" lang="en-GB" sz="2800" spc="-1" strike="noStrike">
                <a:solidFill>
                  <a:srgbClr val="e46c0a"/>
                </a:solidFill>
                <a:latin typeface="Calibri Light"/>
                <a:ea typeface="Calibri Light"/>
              </a:rPr>
              <a:t> </a:t>
            </a:r>
            <a:r>
              <a:rPr b="1" lang="en-GB" sz="2800" spc="-1" strike="noStrike">
                <a:solidFill>
                  <a:srgbClr val="e46c0a"/>
                </a:solidFill>
                <a:latin typeface="Calibri Light"/>
                <a:ea typeface="Calibri Light"/>
              </a:rPr>
              <a:t>1</a:t>
            </a:r>
            <a:r>
              <a:rPr b="0" lang="en-GB" sz="2800" spc="-1" strike="noStrike">
                <a:solidFill>
                  <a:srgbClr val="000000"/>
                </a:solidFill>
                <a:latin typeface="Calibri Light"/>
                <a:ea typeface="Calibri Light"/>
              </a:rPr>
              <a:t> to its operand.</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decrement operator -- </a:t>
            </a:r>
            <a:r>
              <a:rPr b="1" lang="en-GB" sz="2800" spc="-1" strike="noStrike">
                <a:solidFill>
                  <a:srgbClr val="e46c0a"/>
                </a:solidFill>
                <a:latin typeface="Calibri Light"/>
                <a:ea typeface="Calibri Light"/>
              </a:rPr>
              <a:t>subtracts</a:t>
            </a:r>
            <a:r>
              <a:rPr b="0" lang="en-GB" sz="2800" spc="-1" strike="noStrike">
                <a:solidFill>
                  <a:srgbClr val="e46c0a"/>
                </a:solidFill>
                <a:latin typeface="Calibri Light"/>
                <a:ea typeface="Calibri Light"/>
              </a:rPr>
              <a:t> </a:t>
            </a:r>
            <a:r>
              <a:rPr b="1" lang="en-GB" sz="2800" spc="-1" strike="noStrike">
                <a:solidFill>
                  <a:srgbClr val="e46c0a"/>
                </a:solidFill>
                <a:latin typeface="Calibri Light"/>
                <a:ea typeface="Calibri Light"/>
              </a:rPr>
              <a:t>1</a:t>
            </a:r>
            <a:r>
              <a:rPr b="0" lang="en-GB" sz="2800" spc="-1" strike="noStrike">
                <a:solidFill>
                  <a:srgbClr val="000000"/>
                </a:solidFill>
                <a:latin typeface="Calibri Light"/>
                <a:ea typeface="Calibri Light"/>
              </a:rPr>
              <a:t> from its operand.</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51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059E8AE-C96C-4737-B75B-33099938CA3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517" name="Table 4"/>
          <p:cNvGraphicFramePr/>
          <p:nvPr/>
        </p:nvGraphicFramePr>
        <p:xfrm>
          <a:off x="1523880" y="1416600"/>
          <a:ext cx="6095160" cy="1336320"/>
        </p:xfrm>
        <a:graphic>
          <a:graphicData uri="http://schemas.openxmlformats.org/drawingml/2006/table">
            <a:tbl>
              <a:tblPr/>
              <a:tblGrid>
                <a:gridCol w="2590560"/>
                <a:gridCol w="3504960"/>
              </a:tblGrid>
              <a:tr h="622440">
                <a:tc>
                  <a:txBody>
                    <a:bodyPr/>
                    <a:p>
                      <a:pPr algn="ctr">
                        <a:lnSpc>
                          <a:spcPct val="100000"/>
                        </a:lnSpc>
                      </a:pPr>
                      <a:r>
                        <a:rPr b="0" lang="en-GB" sz="1800" spc="-1" strike="noStrike">
                          <a:solidFill>
                            <a:srgbClr val="ffffff"/>
                          </a:solidFill>
                          <a:latin typeface="Calibri Light"/>
                          <a:ea typeface="Calibri Light"/>
                        </a:rPr>
                        <a:t>Assignment Operators</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gn="ctr">
                        <a:lnSpc>
                          <a:spcPct val="100000"/>
                        </a:lnSpc>
                      </a:pPr>
                      <a:r>
                        <a:rPr b="0" lang="en-GB" sz="1800" spc="-1" strike="noStrike">
                          <a:solidFill>
                            <a:srgbClr val="ffffff"/>
                          </a:solidFill>
                          <a:latin typeface="Calibri Light"/>
                          <a:ea typeface="Calibri Light"/>
                        </a:rPr>
                        <a:t>Sign in the expression</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57120">
                <a:tc>
                  <a:txBody>
                    <a:bodyPr/>
                    <a:p>
                      <a:pPr algn="ctr">
                        <a:lnSpc>
                          <a:spcPct val="100000"/>
                        </a:lnSpc>
                      </a:pPr>
                      <a:r>
                        <a:rPr b="0" lang="en-GB" sz="1800" spc="-1" strike="noStrike">
                          <a:solidFill>
                            <a:srgbClr val="000000"/>
                          </a:solidFill>
                          <a:latin typeface="Calibri Light"/>
                          <a:ea typeface="Calibri Light"/>
                        </a:rPr>
                        <a:t>Increment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0" lang="en-GB" sz="1800" spc="-1" strike="noStrike">
                          <a:solidFill>
                            <a:srgbClr val="000000"/>
                          </a:solidFill>
                          <a:latin typeface="Consolas"/>
                          <a:ea typeface="Consolas"/>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57120">
                <a:tc>
                  <a:txBody>
                    <a:bodyPr/>
                    <a:p>
                      <a:pPr algn="ctr">
                        <a:lnSpc>
                          <a:spcPct val="100000"/>
                        </a:lnSpc>
                      </a:pPr>
                      <a:r>
                        <a:rPr b="0" lang="en-GB" sz="1800" spc="-1" strike="noStrike">
                          <a:solidFill>
                            <a:srgbClr val="000000"/>
                          </a:solidFill>
                          <a:latin typeface="Calibri Light"/>
                          <a:ea typeface="Calibri Light"/>
                        </a:rPr>
                        <a:t>Decrement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gn="ctr">
                        <a:lnSpc>
                          <a:spcPct val="100000"/>
                        </a:lnSpc>
                      </a:pPr>
                      <a:r>
                        <a:rPr b="0" lang="en-GB" sz="1800" spc="-1" strike="noStrike">
                          <a:solidFill>
                            <a:srgbClr val="000000"/>
                          </a:solidFill>
                          <a:latin typeface="Consolas"/>
                          <a:ea typeface="Consolas"/>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pSp>
        <p:nvGrpSpPr>
          <p:cNvPr id="518" name="Group 5"/>
          <p:cNvGrpSpPr/>
          <p:nvPr/>
        </p:nvGrpSpPr>
        <p:grpSpPr>
          <a:xfrm>
            <a:off x="1626480" y="3320280"/>
            <a:ext cx="1860480" cy="913680"/>
            <a:chOff x="1626480" y="3320280"/>
            <a:chExt cx="1860480" cy="913680"/>
          </a:xfrm>
        </p:grpSpPr>
        <p:sp>
          <p:nvSpPr>
            <p:cNvPr id="519" name="CustomShape 6"/>
            <p:cNvSpPr/>
            <p:nvPr/>
          </p:nvSpPr>
          <p:spPr>
            <a:xfrm>
              <a:off x="1703880" y="3335400"/>
              <a:ext cx="164988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int i = 0;</a:t>
              </a:r>
              <a:endParaRPr b="0" lang="en-GB" sz="1800" spc="-1" strike="noStrike">
                <a:latin typeface="Arial"/>
              </a:endParaRPr>
            </a:p>
            <a:p>
              <a:pPr>
                <a:lnSpc>
                  <a:spcPct val="100000"/>
                </a:lnSpc>
              </a:pPr>
              <a:r>
                <a:rPr b="1" lang="en-GB" sz="1800" spc="-1" strike="noStrike">
                  <a:solidFill>
                    <a:srgbClr val="000000"/>
                  </a:solidFill>
                  <a:latin typeface="Consolas"/>
                  <a:ea typeface="Consolas"/>
                </a:rPr>
                <a:t>++i ;</a:t>
              </a:r>
              <a:endParaRPr b="0" lang="en-GB" sz="1800" spc="-1" strike="noStrike">
                <a:latin typeface="Arial"/>
              </a:endParaRPr>
            </a:p>
          </p:txBody>
        </p:sp>
        <p:sp>
          <p:nvSpPr>
            <p:cNvPr id="520" name="CustomShape 7"/>
            <p:cNvSpPr/>
            <p:nvPr/>
          </p:nvSpPr>
          <p:spPr>
            <a:xfrm>
              <a:off x="1626480" y="3320280"/>
              <a:ext cx="1860480" cy="913680"/>
            </a:xfrm>
            <a:prstGeom prst="rect">
              <a:avLst/>
            </a:prstGeom>
            <a:noFill/>
            <a:ln>
              <a:round/>
            </a:ln>
          </p:spPr>
          <p:style>
            <a:lnRef idx="2">
              <a:schemeClr val="accent1">
                <a:shade val="50000"/>
              </a:schemeClr>
            </a:lnRef>
            <a:fillRef idx="1">
              <a:schemeClr val="accent1"/>
            </a:fillRef>
            <a:effectRef idx="0">
              <a:schemeClr val="accent1"/>
            </a:effectRef>
            <a:fontRef idx="minor"/>
          </p:style>
        </p:sp>
      </p:grpSp>
      <p:grpSp>
        <p:nvGrpSpPr>
          <p:cNvPr id="521" name="Group 8"/>
          <p:cNvGrpSpPr/>
          <p:nvPr/>
        </p:nvGrpSpPr>
        <p:grpSpPr>
          <a:xfrm>
            <a:off x="5410080" y="3320280"/>
            <a:ext cx="2285280" cy="913680"/>
            <a:chOff x="5410080" y="3320280"/>
            <a:chExt cx="2285280" cy="913680"/>
          </a:xfrm>
        </p:grpSpPr>
        <p:sp>
          <p:nvSpPr>
            <p:cNvPr id="522" name="CustomShape 9"/>
            <p:cNvSpPr/>
            <p:nvPr/>
          </p:nvSpPr>
          <p:spPr>
            <a:xfrm>
              <a:off x="5410080" y="3339360"/>
              <a:ext cx="228528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int i = 0;</a:t>
              </a:r>
              <a:endParaRPr b="0" lang="en-GB" sz="1800" spc="-1" strike="noStrike">
                <a:latin typeface="Arial"/>
              </a:endParaRPr>
            </a:p>
            <a:p>
              <a:pPr>
                <a:lnSpc>
                  <a:spcPct val="100000"/>
                </a:lnSpc>
              </a:pPr>
              <a:r>
                <a:rPr b="1" lang="en-GB" sz="1800" spc="-1" strike="noStrike">
                  <a:solidFill>
                    <a:srgbClr val="000000"/>
                  </a:solidFill>
                  <a:latin typeface="Consolas"/>
                  <a:ea typeface="Consolas"/>
                </a:rPr>
                <a:t>i = i + 1;</a:t>
              </a:r>
              <a:endParaRPr b="0" lang="en-GB" sz="1800" spc="-1" strike="noStrike">
                <a:latin typeface="Arial"/>
              </a:endParaRPr>
            </a:p>
          </p:txBody>
        </p:sp>
        <p:sp>
          <p:nvSpPr>
            <p:cNvPr id="523" name="CustomShape 10"/>
            <p:cNvSpPr/>
            <p:nvPr/>
          </p:nvSpPr>
          <p:spPr>
            <a:xfrm>
              <a:off x="5410080" y="3320280"/>
              <a:ext cx="1828080" cy="913680"/>
            </a:xfrm>
            <a:prstGeom prst="rect">
              <a:avLst/>
            </a:prstGeom>
            <a:noFill/>
            <a:ln>
              <a:round/>
            </a:ln>
          </p:spPr>
          <p:style>
            <a:lnRef idx="2">
              <a:schemeClr val="accent1">
                <a:shade val="50000"/>
              </a:schemeClr>
            </a:lnRef>
            <a:fillRef idx="1">
              <a:schemeClr val="accent1"/>
            </a:fillRef>
            <a:effectRef idx="0">
              <a:schemeClr val="accent1"/>
            </a:effectRef>
            <a:fontRef idx="minor"/>
          </p:style>
        </p:sp>
      </p:grpSp>
      <p:sp>
        <p:nvSpPr>
          <p:cNvPr id="524" name="CustomShape 11"/>
          <p:cNvSpPr/>
          <p:nvPr/>
        </p:nvSpPr>
        <p:spPr>
          <a:xfrm>
            <a:off x="3479400" y="3484440"/>
            <a:ext cx="1947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is equivalent to</a:t>
            </a:r>
            <a:endParaRPr b="0" lang="en-GB" sz="1800" spc="-1" strike="noStrike">
              <a:latin typeface="Arial"/>
            </a:endParaRPr>
          </a:p>
        </p:txBody>
      </p:sp>
      <p:grpSp>
        <p:nvGrpSpPr>
          <p:cNvPr id="525" name="Group 12"/>
          <p:cNvGrpSpPr/>
          <p:nvPr/>
        </p:nvGrpSpPr>
        <p:grpSpPr>
          <a:xfrm>
            <a:off x="1626480" y="5073480"/>
            <a:ext cx="1860480" cy="913680"/>
            <a:chOff x="1626480" y="5073480"/>
            <a:chExt cx="1860480" cy="913680"/>
          </a:xfrm>
        </p:grpSpPr>
        <p:sp>
          <p:nvSpPr>
            <p:cNvPr id="526" name="CustomShape 13"/>
            <p:cNvSpPr/>
            <p:nvPr/>
          </p:nvSpPr>
          <p:spPr>
            <a:xfrm>
              <a:off x="1703880" y="5088240"/>
              <a:ext cx="164988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int i = 0;</a:t>
              </a:r>
              <a:endParaRPr b="0" lang="en-GB" sz="1800" spc="-1" strike="noStrike">
                <a:latin typeface="Arial"/>
              </a:endParaRPr>
            </a:p>
            <a:p>
              <a:pPr>
                <a:lnSpc>
                  <a:spcPct val="100000"/>
                </a:lnSpc>
              </a:pPr>
              <a:r>
                <a:rPr b="1" lang="en-GB" sz="1800" spc="-1" strike="noStrike">
                  <a:solidFill>
                    <a:srgbClr val="000000"/>
                  </a:solidFill>
                  <a:latin typeface="Consolas"/>
                  <a:ea typeface="Consolas"/>
                </a:rPr>
                <a:t>--i ;</a:t>
              </a:r>
              <a:endParaRPr b="0" lang="en-GB" sz="1800" spc="-1" strike="noStrike">
                <a:latin typeface="Arial"/>
              </a:endParaRPr>
            </a:p>
          </p:txBody>
        </p:sp>
        <p:sp>
          <p:nvSpPr>
            <p:cNvPr id="527" name="CustomShape 14"/>
            <p:cNvSpPr/>
            <p:nvPr/>
          </p:nvSpPr>
          <p:spPr>
            <a:xfrm>
              <a:off x="1626480" y="5073480"/>
              <a:ext cx="1860480" cy="913680"/>
            </a:xfrm>
            <a:prstGeom prst="rect">
              <a:avLst/>
            </a:prstGeom>
            <a:noFill/>
            <a:ln>
              <a:round/>
            </a:ln>
          </p:spPr>
          <p:style>
            <a:lnRef idx="2">
              <a:schemeClr val="accent1">
                <a:shade val="50000"/>
              </a:schemeClr>
            </a:lnRef>
            <a:fillRef idx="1">
              <a:schemeClr val="accent1"/>
            </a:fillRef>
            <a:effectRef idx="0">
              <a:schemeClr val="accent1"/>
            </a:effectRef>
            <a:fontRef idx="minor"/>
          </p:style>
        </p:sp>
      </p:grpSp>
      <p:grpSp>
        <p:nvGrpSpPr>
          <p:cNvPr id="528" name="Group 15"/>
          <p:cNvGrpSpPr/>
          <p:nvPr/>
        </p:nvGrpSpPr>
        <p:grpSpPr>
          <a:xfrm>
            <a:off x="5410080" y="5073480"/>
            <a:ext cx="2285280" cy="913680"/>
            <a:chOff x="5410080" y="5073480"/>
            <a:chExt cx="2285280" cy="913680"/>
          </a:xfrm>
        </p:grpSpPr>
        <p:sp>
          <p:nvSpPr>
            <p:cNvPr id="529" name="CustomShape 16"/>
            <p:cNvSpPr/>
            <p:nvPr/>
          </p:nvSpPr>
          <p:spPr>
            <a:xfrm>
              <a:off x="5410080" y="5092200"/>
              <a:ext cx="228528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int i = 0;</a:t>
              </a:r>
              <a:endParaRPr b="0" lang="en-GB" sz="1800" spc="-1" strike="noStrike">
                <a:latin typeface="Arial"/>
              </a:endParaRPr>
            </a:p>
            <a:p>
              <a:pPr>
                <a:lnSpc>
                  <a:spcPct val="100000"/>
                </a:lnSpc>
              </a:pPr>
              <a:r>
                <a:rPr b="1" lang="en-GB" sz="1800" spc="-1" strike="noStrike">
                  <a:solidFill>
                    <a:srgbClr val="000000"/>
                  </a:solidFill>
                  <a:latin typeface="Consolas"/>
                  <a:ea typeface="Consolas"/>
                </a:rPr>
                <a:t>i = i – 1;</a:t>
              </a:r>
              <a:endParaRPr b="0" lang="en-GB" sz="1800" spc="-1" strike="noStrike">
                <a:latin typeface="Arial"/>
              </a:endParaRPr>
            </a:p>
          </p:txBody>
        </p:sp>
        <p:sp>
          <p:nvSpPr>
            <p:cNvPr id="530" name="CustomShape 17"/>
            <p:cNvSpPr/>
            <p:nvPr/>
          </p:nvSpPr>
          <p:spPr>
            <a:xfrm>
              <a:off x="5410080" y="5073480"/>
              <a:ext cx="1828080" cy="913680"/>
            </a:xfrm>
            <a:prstGeom prst="rect">
              <a:avLst/>
            </a:prstGeom>
            <a:noFill/>
            <a:ln>
              <a:round/>
            </a:ln>
          </p:spPr>
          <p:style>
            <a:lnRef idx="2">
              <a:schemeClr val="accent1">
                <a:shade val="50000"/>
              </a:schemeClr>
            </a:lnRef>
            <a:fillRef idx="1">
              <a:schemeClr val="accent1"/>
            </a:fillRef>
            <a:effectRef idx="0">
              <a:schemeClr val="accent1"/>
            </a:effectRef>
            <a:fontRef idx="minor"/>
          </p:style>
        </p:sp>
      </p:grpSp>
      <p:sp>
        <p:nvSpPr>
          <p:cNvPr id="531" name="CustomShape 18"/>
          <p:cNvSpPr/>
          <p:nvPr/>
        </p:nvSpPr>
        <p:spPr>
          <a:xfrm>
            <a:off x="3479400" y="5237280"/>
            <a:ext cx="1947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is equivalent to</a:t>
            </a:r>
            <a:endParaRPr b="0" lang="en-GB" sz="1800" spc="-1" strike="noStrike">
              <a:latin typeface="Arial"/>
            </a:endParaRPr>
          </a:p>
        </p:txBody>
      </p:sp>
    </p:spTree>
  </p:cSld>
  <p:timing>
    <p:tnLst>
      <p:par>
        <p:cTn id="738" dur="indefinite" restart="never" nodeType="tmRoot">
          <p:childTnLst>
            <p:seq>
              <p:cTn id="739" dur="indefinite" nodeType="mainSeq">
                <p:childTnLst>
                  <p:par>
                    <p:cTn id="740" fill="hold">
                      <p:stCondLst>
                        <p:cond delay="indefinite"/>
                      </p:stCondLst>
                      <p:childTnLst>
                        <p:par>
                          <p:cTn id="741" fill="hold">
                            <p:stCondLst>
                              <p:cond delay="0"/>
                            </p:stCondLst>
                            <p:childTnLst>
                              <p:par>
                                <p:cTn id="742" nodeType="clickEffect" fill="hold" presetClass="entr" presetID="1">
                                  <p:stCondLst>
                                    <p:cond delay="0"/>
                                  </p:stCondLst>
                                  <p:childTnLst>
                                    <p:set>
                                      <p:cBhvr>
                                        <p:cTn id="743"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744" fill="hold">
                      <p:stCondLst>
                        <p:cond delay="indefinite"/>
                      </p:stCondLst>
                      <p:childTnLst>
                        <p:par>
                          <p:cTn id="745" fill="hold">
                            <p:stCondLst>
                              <p:cond delay="0"/>
                            </p:stCondLst>
                            <p:childTnLst>
                              <p:par>
                                <p:cTn id="746" nodeType="clickEffect" fill="hold" presetClass="entr" presetID="1">
                                  <p:stCondLst>
                                    <p:cond delay="0"/>
                                  </p:stCondLst>
                                  <p:childTnLst>
                                    <p:set>
                                      <p:cBhvr>
                                        <p:cTn id="747" dur="1" fill="hold">
                                          <p:stCondLst>
                                            <p:cond delay="0"/>
                                          </p:stCondLst>
                                        </p:cTn>
                                        <p:tgtEl>
                                          <p:spTgt spid="518"/>
                                        </p:tgtEl>
                                        <p:attrNameLst>
                                          <p:attrName>style.visibility</p:attrName>
                                        </p:attrNameLst>
                                      </p:cBhvr>
                                      <p:to>
                                        <p:strVal val="visible"/>
                                      </p:to>
                                    </p:set>
                                  </p:childTnLst>
                                </p:cTn>
                              </p:par>
                            </p:childTnLst>
                          </p:cTn>
                        </p:par>
                      </p:childTnLst>
                    </p:cTn>
                  </p:par>
                  <p:par>
                    <p:cTn id="748" fill="hold">
                      <p:stCondLst>
                        <p:cond delay="indefinite"/>
                      </p:stCondLst>
                      <p:childTnLst>
                        <p:par>
                          <p:cTn id="749" fill="hold">
                            <p:stCondLst>
                              <p:cond delay="0"/>
                            </p:stCondLst>
                            <p:childTnLst>
                              <p:par>
                                <p:cTn id="750" nodeType="clickEffect" fill="hold" presetClass="entr" presetID="1">
                                  <p:stCondLst>
                                    <p:cond delay="0"/>
                                  </p:stCondLst>
                                  <p:childTnLst>
                                    <p:set>
                                      <p:cBhvr>
                                        <p:cTn id="751" dur="1" fill="hold">
                                          <p:stCondLst>
                                            <p:cond delay="0"/>
                                          </p:stCondLst>
                                        </p:cTn>
                                        <p:tgtEl>
                                          <p:spTgt spid="524"/>
                                        </p:tgtEl>
                                        <p:attrNameLst>
                                          <p:attrName>style.visibility</p:attrName>
                                        </p:attrNameLst>
                                      </p:cBhvr>
                                      <p:to>
                                        <p:strVal val="visible"/>
                                      </p:to>
                                    </p:set>
                                  </p:childTnLst>
                                </p:cTn>
                              </p:par>
                              <p:par>
                                <p:cTn id="752" nodeType="withEffect" fill="hold" presetClass="entr" presetID="1">
                                  <p:stCondLst>
                                    <p:cond delay="0"/>
                                  </p:stCondLst>
                                  <p:childTnLst>
                                    <p:set>
                                      <p:cBhvr>
                                        <p:cTn id="753" dur="1" fill="hold">
                                          <p:stCondLst>
                                            <p:cond delay="0"/>
                                          </p:stCondLst>
                                        </p:cTn>
                                        <p:tgtEl>
                                          <p:spTgt spid="521"/>
                                        </p:tgtEl>
                                        <p:attrNameLst>
                                          <p:attrName>style.visibility</p:attrName>
                                        </p:attrNameLst>
                                      </p:cBhvr>
                                      <p:to>
                                        <p:strVal val="visible"/>
                                      </p:to>
                                    </p:set>
                                  </p:childTnLst>
                                </p:cTn>
                              </p:par>
                            </p:childTnLst>
                          </p:cTn>
                        </p:par>
                      </p:childTnLst>
                    </p:cTn>
                  </p:par>
                  <p:par>
                    <p:cTn id="754" fill="hold">
                      <p:stCondLst>
                        <p:cond delay="indefinite"/>
                      </p:stCondLst>
                      <p:childTnLst>
                        <p:par>
                          <p:cTn id="755" fill="hold">
                            <p:stCondLst>
                              <p:cond delay="0"/>
                            </p:stCondLst>
                            <p:childTnLst>
                              <p:par>
                                <p:cTn id="756" nodeType="clickEffect" fill="hold" presetClass="entr" presetID="1">
                                  <p:stCondLst>
                                    <p:cond delay="0"/>
                                  </p:stCondLst>
                                  <p:childTnLst>
                                    <p:set>
                                      <p:cBhvr>
                                        <p:cTn id="757"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par>
                    <p:cTn id="758" fill="hold">
                      <p:stCondLst>
                        <p:cond delay="indefinite"/>
                      </p:stCondLst>
                      <p:childTnLst>
                        <p:par>
                          <p:cTn id="759" fill="hold">
                            <p:stCondLst>
                              <p:cond delay="0"/>
                            </p:stCondLst>
                            <p:childTnLst>
                              <p:par>
                                <p:cTn id="760" nodeType="clickEffect" fill="hold" presetClass="entr" presetID="1">
                                  <p:stCondLst>
                                    <p:cond delay="0"/>
                                  </p:stCondLst>
                                  <p:childTnLst>
                                    <p:set>
                                      <p:cBhvr>
                                        <p:cTn id="761" dur="1" fill="hold">
                                          <p:stCondLst>
                                            <p:cond delay="0"/>
                                          </p:stCondLst>
                                        </p:cTn>
                                        <p:tgtEl>
                                          <p:spTgt spid="525"/>
                                        </p:tgtEl>
                                        <p:attrNameLst>
                                          <p:attrName>style.visibility</p:attrName>
                                        </p:attrNameLst>
                                      </p:cBhvr>
                                      <p:to>
                                        <p:strVal val="visible"/>
                                      </p:to>
                                    </p:set>
                                  </p:childTnLst>
                                </p:cTn>
                              </p:par>
                            </p:childTnLst>
                          </p:cTn>
                        </p:par>
                      </p:childTnLst>
                    </p:cTn>
                  </p:par>
                  <p:par>
                    <p:cTn id="762" fill="hold">
                      <p:stCondLst>
                        <p:cond delay="indefinite"/>
                      </p:stCondLst>
                      <p:childTnLst>
                        <p:par>
                          <p:cTn id="763" fill="hold">
                            <p:stCondLst>
                              <p:cond delay="0"/>
                            </p:stCondLst>
                            <p:childTnLst>
                              <p:par>
                                <p:cTn id="764" nodeType="clickEffect" fill="hold" presetClass="entr" presetID="1">
                                  <p:stCondLst>
                                    <p:cond delay="0"/>
                                  </p:stCondLst>
                                  <p:childTnLst>
                                    <p:set>
                                      <p:cBhvr>
                                        <p:cTn id="765" dur="1" fill="hold">
                                          <p:stCondLst>
                                            <p:cond delay="0"/>
                                          </p:stCondLst>
                                        </p:cTn>
                                        <p:tgtEl>
                                          <p:spTgt spid="531"/>
                                        </p:tgtEl>
                                        <p:attrNameLst>
                                          <p:attrName>style.visibility</p:attrName>
                                        </p:attrNameLst>
                                      </p:cBhvr>
                                      <p:to>
                                        <p:strVal val="visible"/>
                                      </p:to>
                                    </p:set>
                                  </p:childTnLst>
                                </p:cTn>
                              </p:par>
                              <p:par>
                                <p:cTn id="766" nodeType="withEffect" fill="hold" presetClass="entr" presetID="1">
                                  <p:stCondLst>
                                    <p:cond delay="0"/>
                                  </p:stCondLst>
                                  <p:childTnLst>
                                    <p:set>
                                      <p:cBhvr>
                                        <p:cTn id="767"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Increment &amp; Decrement Operators</a:t>
            </a:r>
            <a:endParaRPr b="0" lang="en-GB" sz="4400" spc="-1" strike="noStrike">
              <a:latin typeface="Arial"/>
            </a:endParaRPr>
          </a:p>
        </p:txBody>
      </p:sp>
      <p:sp>
        <p:nvSpPr>
          <p:cNvPr id="533" name="CustomShape 2"/>
          <p:cNvSpPr/>
          <p:nvPr/>
        </p:nvSpPr>
        <p:spPr>
          <a:xfrm>
            <a:off x="204120" y="1319040"/>
            <a:ext cx="8856720" cy="49086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GB" sz="2800" spc="-1" strike="noStrike">
                <a:solidFill>
                  <a:srgbClr val="000000"/>
                </a:solidFill>
                <a:latin typeface="Calibri Light"/>
                <a:ea typeface="Calibri Light"/>
              </a:rPr>
              <a:t>The operators </a:t>
            </a:r>
            <a:r>
              <a:rPr b="0" lang="en-GB" sz="2800" spc="-1" strike="noStrike">
                <a:solidFill>
                  <a:srgbClr val="000000"/>
                </a:solidFill>
                <a:latin typeface="Consolas"/>
                <a:ea typeface="Consolas"/>
              </a:rPr>
              <a:t>++</a:t>
            </a:r>
            <a:r>
              <a:rPr b="0" lang="en-GB" sz="2800" spc="-1" strike="noStrike">
                <a:solidFill>
                  <a:srgbClr val="000000"/>
                </a:solidFill>
                <a:latin typeface="Calibri Light"/>
                <a:ea typeface="Calibri Light"/>
              </a:rPr>
              <a:t> and </a:t>
            </a:r>
            <a:r>
              <a:rPr b="0" lang="en-GB" sz="2800" spc="-1" strike="noStrike">
                <a:solidFill>
                  <a:srgbClr val="000000"/>
                </a:solidFill>
                <a:latin typeface="Consolas"/>
                <a:ea typeface="Consolas"/>
              </a:rPr>
              <a:t>--</a:t>
            </a:r>
            <a:r>
              <a:rPr b="0" lang="en-GB" sz="2800" spc="-1" strike="noStrike">
                <a:solidFill>
                  <a:srgbClr val="000000"/>
                </a:solidFill>
                <a:latin typeface="Calibri Light"/>
                <a:ea typeface="Calibri Light"/>
              </a:rPr>
              <a:t> may be used either as </a:t>
            </a:r>
            <a:br/>
            <a:r>
              <a:rPr b="1" lang="en-GB" sz="2800" spc="-1" strike="noStrike">
                <a:solidFill>
                  <a:srgbClr val="e46c0a"/>
                </a:solidFill>
                <a:latin typeface="Calibri Light"/>
                <a:ea typeface="Calibri Light"/>
              </a:rPr>
              <a:t>prefix</a:t>
            </a:r>
            <a:r>
              <a:rPr b="0" lang="en-GB" sz="32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(e.g., </a:t>
            </a:r>
            <a:r>
              <a:rPr b="1" lang="en-GB" sz="2800" spc="-1" strike="noStrike">
                <a:solidFill>
                  <a:srgbClr val="31859c"/>
                </a:solidFill>
                <a:latin typeface="Consolas"/>
                <a:ea typeface="Consolas"/>
              </a:rPr>
              <a:t>++i</a:t>
            </a:r>
            <a:r>
              <a:rPr b="0" lang="en-GB" sz="2800" spc="-1" strike="noStrike">
                <a:solidFill>
                  <a:srgbClr val="000000"/>
                </a:solidFill>
                <a:latin typeface="Calibri Light"/>
                <a:ea typeface="Calibri Light"/>
              </a:rPr>
              <a:t>) or </a:t>
            </a:r>
            <a:r>
              <a:rPr b="1" lang="en-GB" sz="2800" spc="-1" strike="noStrike">
                <a:solidFill>
                  <a:srgbClr val="e46c0a"/>
                </a:solidFill>
                <a:latin typeface="Calibri Light"/>
                <a:ea typeface="Calibri Light"/>
              </a:rPr>
              <a:t>postfix</a:t>
            </a:r>
            <a:r>
              <a:rPr b="0" lang="en-GB" sz="32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(e.g., </a:t>
            </a:r>
            <a:r>
              <a:rPr b="1" lang="en-GB" sz="2800" spc="-1" strike="noStrike">
                <a:solidFill>
                  <a:srgbClr val="31859c"/>
                </a:solidFill>
                <a:latin typeface="Consolas"/>
                <a:ea typeface="Consolas"/>
              </a:rPr>
              <a:t>i++</a:t>
            </a:r>
            <a:r>
              <a:rPr b="0" lang="en-GB" sz="2800" spc="-1" strike="noStrike">
                <a:solidFill>
                  <a:srgbClr val="000000"/>
                </a:solidFill>
                <a:latin typeface="Consolas"/>
                <a:ea typeface="Consolas"/>
              </a:rPr>
              <a:t>) </a:t>
            </a:r>
            <a:r>
              <a:rPr b="0" lang="en-GB" sz="2800" spc="-1" strike="noStrike">
                <a:solidFill>
                  <a:srgbClr val="000000"/>
                </a:solidFill>
                <a:latin typeface="Calibri Light"/>
                <a:ea typeface="Calibri Light"/>
              </a:rPr>
              <a:t>operators.</a:t>
            </a:r>
            <a:endParaRPr b="0" lang="en-GB" sz="2800" spc="-1" strike="noStrike">
              <a:latin typeface="Arial"/>
            </a:endParaRPr>
          </a:p>
          <a:p>
            <a:pPr>
              <a:lnSpc>
                <a:spcPct val="100000"/>
              </a:lnSpc>
            </a:pPr>
            <a:endParaRPr b="0" lang="en-GB" sz="28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When used as </a:t>
            </a:r>
            <a:r>
              <a:rPr b="1" lang="en-GB" sz="2000" spc="-1" strike="noStrike">
                <a:solidFill>
                  <a:srgbClr val="000000"/>
                </a:solidFill>
                <a:latin typeface="Calibri Light"/>
                <a:ea typeface="Calibri Light"/>
              </a:rPr>
              <a:t>prefix</a:t>
            </a:r>
            <a:r>
              <a:rPr b="0" lang="en-GB" sz="2000" spc="-1" strike="noStrike">
                <a:solidFill>
                  <a:srgbClr val="000000"/>
                </a:solidFill>
                <a:latin typeface="Calibri Light"/>
                <a:ea typeface="Calibri Light"/>
              </a:rPr>
              <a:t>, increment/decrement is done </a:t>
            </a:r>
            <a:r>
              <a:rPr b="1" lang="en-GB" sz="2000" spc="-1" strike="noStrike">
                <a:solidFill>
                  <a:srgbClr val="e46c0a"/>
                </a:solidFill>
                <a:latin typeface="Calibri Light"/>
                <a:ea typeface="Calibri Light"/>
              </a:rPr>
              <a:t>before</a:t>
            </a:r>
            <a:r>
              <a:rPr b="0" lang="en-GB" sz="2000" spc="-1" strike="noStrike">
                <a:solidFill>
                  <a:srgbClr val="000000"/>
                </a:solidFill>
                <a:latin typeface="Calibri Light"/>
                <a:ea typeface="Calibri Light"/>
              </a:rPr>
              <a:t> the value is used. </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lvl="1" marL="743040" indent="-28512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When used as </a:t>
            </a:r>
            <a:r>
              <a:rPr b="1" lang="en-GB" sz="2000" spc="-1" strike="noStrike">
                <a:solidFill>
                  <a:srgbClr val="000000"/>
                </a:solidFill>
                <a:latin typeface="Calibri Light"/>
                <a:ea typeface="Calibri Light"/>
              </a:rPr>
              <a:t>postfix</a:t>
            </a:r>
            <a:r>
              <a:rPr b="0" lang="en-GB" sz="2000" spc="-1" strike="noStrike">
                <a:solidFill>
                  <a:srgbClr val="000000"/>
                </a:solidFill>
                <a:latin typeface="Calibri Light"/>
                <a:ea typeface="Calibri Light"/>
              </a:rPr>
              <a:t>, increment/decrement is done </a:t>
            </a:r>
            <a:r>
              <a:rPr b="1" lang="en-GB" sz="2000" spc="-1" strike="noStrike">
                <a:solidFill>
                  <a:srgbClr val="e46c0a"/>
                </a:solidFill>
                <a:latin typeface="Calibri Light"/>
                <a:ea typeface="Calibri Light"/>
              </a:rPr>
              <a:t>after</a:t>
            </a:r>
            <a:r>
              <a:rPr b="0" lang="en-GB" sz="2000" spc="-1" strike="noStrike">
                <a:solidFill>
                  <a:srgbClr val="000000"/>
                </a:solidFill>
                <a:latin typeface="Calibri Light"/>
                <a:ea typeface="Calibri Light"/>
              </a:rPr>
              <a:t> the value is used.</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spcBef>
                <a:spcPts val="561"/>
              </a:spcBef>
            </a:pPr>
            <a:endParaRPr b="0" lang="en-GB" sz="2000" spc="-1" strike="noStrike">
              <a:latin typeface="Arial"/>
            </a:endParaRPr>
          </a:p>
        </p:txBody>
      </p:sp>
      <p:sp>
        <p:nvSpPr>
          <p:cNvPr id="53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EAC5B26-3015-4213-83A9-E2ED9681885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535" name="Group 4"/>
          <p:cNvGrpSpPr/>
          <p:nvPr/>
        </p:nvGrpSpPr>
        <p:grpSpPr>
          <a:xfrm>
            <a:off x="1080360" y="3237840"/>
            <a:ext cx="2381760" cy="913680"/>
            <a:chOff x="1080360" y="3237840"/>
            <a:chExt cx="2381760" cy="913680"/>
          </a:xfrm>
        </p:grpSpPr>
        <p:sp>
          <p:nvSpPr>
            <p:cNvPr id="536" name="CustomShape 5"/>
            <p:cNvSpPr/>
            <p:nvPr/>
          </p:nvSpPr>
          <p:spPr>
            <a:xfrm>
              <a:off x="1080360" y="3237840"/>
              <a:ext cx="2365560" cy="912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int c = 0, i = 0;</a:t>
              </a:r>
              <a:br/>
              <a:r>
                <a:rPr b="0" lang="en-GB" sz="1800" spc="-1" strike="noStrike">
                  <a:solidFill>
                    <a:srgbClr val="000000"/>
                  </a:solidFill>
                  <a:latin typeface="Consolas"/>
                  <a:ea typeface="Consolas"/>
                </a:rPr>
                <a:t>c = ++i ;</a:t>
              </a:r>
              <a:endParaRPr b="0" lang="en-GB" sz="1800" spc="-1" strike="noStrike">
                <a:latin typeface="Arial"/>
              </a:endParaRPr>
            </a:p>
          </p:txBody>
        </p:sp>
        <p:sp>
          <p:nvSpPr>
            <p:cNvPr id="537" name="CustomShape 6"/>
            <p:cNvSpPr/>
            <p:nvPr/>
          </p:nvSpPr>
          <p:spPr>
            <a:xfrm>
              <a:off x="1080360" y="3237840"/>
              <a:ext cx="2381760" cy="913680"/>
            </a:xfrm>
            <a:prstGeom prst="rect">
              <a:avLst/>
            </a:prstGeom>
            <a:noFill/>
            <a:ln>
              <a:round/>
            </a:ln>
          </p:spPr>
          <p:style>
            <a:lnRef idx="2">
              <a:schemeClr val="accent1">
                <a:shade val="50000"/>
              </a:schemeClr>
            </a:lnRef>
            <a:fillRef idx="1">
              <a:schemeClr val="accent1"/>
            </a:fillRef>
            <a:effectRef idx="0">
              <a:schemeClr val="accent1"/>
            </a:effectRef>
            <a:fontRef idx="minor"/>
          </p:style>
        </p:sp>
      </p:grpSp>
      <p:grpSp>
        <p:nvGrpSpPr>
          <p:cNvPr id="538" name="Group 7"/>
          <p:cNvGrpSpPr/>
          <p:nvPr/>
        </p:nvGrpSpPr>
        <p:grpSpPr>
          <a:xfrm>
            <a:off x="5000400" y="3237840"/>
            <a:ext cx="2377440" cy="1209600"/>
            <a:chOff x="5000400" y="3237840"/>
            <a:chExt cx="2377440" cy="1209600"/>
          </a:xfrm>
        </p:grpSpPr>
        <p:sp>
          <p:nvSpPr>
            <p:cNvPr id="539" name="CustomShape 8"/>
            <p:cNvSpPr/>
            <p:nvPr/>
          </p:nvSpPr>
          <p:spPr>
            <a:xfrm>
              <a:off x="5000400" y="3260880"/>
              <a:ext cx="2377440" cy="11865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int c = 0, i = 0; </a:t>
              </a:r>
              <a:br/>
              <a:r>
                <a:rPr b="0" lang="en-GB" sz="1800" spc="-1" strike="noStrike">
                  <a:solidFill>
                    <a:srgbClr val="000000"/>
                  </a:solidFill>
                  <a:latin typeface="Consolas"/>
                  <a:ea typeface="Consolas"/>
                </a:rPr>
                <a:t>i = i + 1;</a:t>
              </a:r>
              <a:br/>
              <a:r>
                <a:rPr b="0" lang="en-GB" sz="1800" spc="-1" strike="noStrike">
                  <a:solidFill>
                    <a:srgbClr val="000000"/>
                  </a:solidFill>
                  <a:latin typeface="Consolas"/>
                  <a:ea typeface="Consolas"/>
                </a:rPr>
                <a:t>c = i;</a:t>
              </a:r>
              <a:endParaRPr b="0" lang="en-GB" sz="1800" spc="-1" strike="noStrike">
                <a:latin typeface="Arial"/>
              </a:endParaRPr>
            </a:p>
          </p:txBody>
        </p:sp>
        <p:sp>
          <p:nvSpPr>
            <p:cNvPr id="540" name="CustomShape 9"/>
            <p:cNvSpPr/>
            <p:nvPr/>
          </p:nvSpPr>
          <p:spPr>
            <a:xfrm>
              <a:off x="5000400" y="3237840"/>
              <a:ext cx="2377440" cy="1112040"/>
            </a:xfrm>
            <a:prstGeom prst="rect">
              <a:avLst/>
            </a:prstGeom>
            <a:noFill/>
            <a:ln>
              <a:round/>
            </a:ln>
          </p:spPr>
          <p:style>
            <a:lnRef idx="2">
              <a:schemeClr val="accent1">
                <a:shade val="50000"/>
              </a:schemeClr>
            </a:lnRef>
            <a:fillRef idx="1">
              <a:schemeClr val="accent1"/>
            </a:fillRef>
            <a:effectRef idx="0">
              <a:schemeClr val="accent1"/>
            </a:effectRef>
            <a:fontRef idx="minor"/>
          </p:style>
        </p:sp>
      </p:grpSp>
      <p:grpSp>
        <p:nvGrpSpPr>
          <p:cNvPr id="541" name="Group 10"/>
          <p:cNvGrpSpPr/>
          <p:nvPr/>
        </p:nvGrpSpPr>
        <p:grpSpPr>
          <a:xfrm>
            <a:off x="1080360" y="5104080"/>
            <a:ext cx="2381760" cy="913680"/>
            <a:chOff x="1080360" y="5104080"/>
            <a:chExt cx="2381760" cy="913680"/>
          </a:xfrm>
        </p:grpSpPr>
        <p:sp>
          <p:nvSpPr>
            <p:cNvPr id="542" name="CustomShape 11"/>
            <p:cNvSpPr/>
            <p:nvPr/>
          </p:nvSpPr>
          <p:spPr>
            <a:xfrm>
              <a:off x="1080360" y="5104080"/>
              <a:ext cx="2381760" cy="912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int c = 0, i = 0; </a:t>
              </a:r>
              <a:br/>
              <a:r>
                <a:rPr b="0" lang="en-GB" sz="1800" spc="-1" strike="noStrike">
                  <a:solidFill>
                    <a:srgbClr val="000000"/>
                  </a:solidFill>
                  <a:latin typeface="Consolas"/>
                  <a:ea typeface="Consolas"/>
                </a:rPr>
                <a:t>c = i++;</a:t>
              </a:r>
              <a:endParaRPr b="0" lang="en-GB" sz="1800" spc="-1" strike="noStrike">
                <a:latin typeface="Arial"/>
              </a:endParaRPr>
            </a:p>
          </p:txBody>
        </p:sp>
        <p:sp>
          <p:nvSpPr>
            <p:cNvPr id="543" name="CustomShape 12"/>
            <p:cNvSpPr/>
            <p:nvPr/>
          </p:nvSpPr>
          <p:spPr>
            <a:xfrm>
              <a:off x="1080360" y="5104080"/>
              <a:ext cx="2381760" cy="913680"/>
            </a:xfrm>
            <a:prstGeom prst="rect">
              <a:avLst/>
            </a:prstGeom>
            <a:noFill/>
            <a:ln>
              <a:round/>
            </a:ln>
          </p:spPr>
          <p:style>
            <a:lnRef idx="2">
              <a:schemeClr val="accent1">
                <a:shade val="50000"/>
              </a:schemeClr>
            </a:lnRef>
            <a:fillRef idx="1">
              <a:schemeClr val="accent1"/>
            </a:fillRef>
            <a:effectRef idx="0">
              <a:schemeClr val="accent1"/>
            </a:effectRef>
            <a:fontRef idx="minor"/>
          </p:style>
        </p:sp>
      </p:grpSp>
      <p:grpSp>
        <p:nvGrpSpPr>
          <p:cNvPr id="544" name="Group 13"/>
          <p:cNvGrpSpPr/>
          <p:nvPr/>
        </p:nvGrpSpPr>
        <p:grpSpPr>
          <a:xfrm>
            <a:off x="5000400" y="5104080"/>
            <a:ext cx="3276000" cy="1187280"/>
            <a:chOff x="5000400" y="5104080"/>
            <a:chExt cx="3276000" cy="1187280"/>
          </a:xfrm>
        </p:grpSpPr>
        <p:sp>
          <p:nvSpPr>
            <p:cNvPr id="545" name="CustomShape 14"/>
            <p:cNvSpPr/>
            <p:nvPr/>
          </p:nvSpPr>
          <p:spPr>
            <a:xfrm>
              <a:off x="5000400" y="5104080"/>
              <a:ext cx="3276000" cy="1187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int c = 0, i = 0; </a:t>
              </a:r>
              <a:br/>
              <a:r>
                <a:rPr b="0" lang="en-GB" sz="1800" spc="-1" strike="noStrike">
                  <a:solidFill>
                    <a:srgbClr val="000000"/>
                  </a:solidFill>
                  <a:latin typeface="Consolas"/>
                  <a:ea typeface="Consolas"/>
                </a:rPr>
                <a:t>c = i;</a:t>
              </a:r>
              <a:endParaRPr b="0" lang="en-GB" sz="1800" spc="-1" strike="noStrike">
                <a:latin typeface="Arial"/>
              </a:endParaRPr>
            </a:p>
            <a:p>
              <a:pPr>
                <a:lnSpc>
                  <a:spcPct val="100000"/>
                </a:lnSpc>
              </a:pPr>
              <a:r>
                <a:rPr b="0" lang="en-GB" sz="1800" spc="-1" strike="noStrike">
                  <a:solidFill>
                    <a:srgbClr val="000000"/>
                  </a:solidFill>
                  <a:latin typeface="Consolas"/>
                  <a:ea typeface="Consolas"/>
                </a:rPr>
                <a:t>i = i + 1;</a:t>
              </a:r>
              <a:br/>
              <a:endParaRPr b="0" lang="en-GB" sz="1800" spc="-1" strike="noStrike">
                <a:latin typeface="Arial"/>
              </a:endParaRPr>
            </a:p>
          </p:txBody>
        </p:sp>
        <p:sp>
          <p:nvSpPr>
            <p:cNvPr id="546" name="CustomShape 15"/>
            <p:cNvSpPr/>
            <p:nvPr/>
          </p:nvSpPr>
          <p:spPr>
            <a:xfrm>
              <a:off x="5000400" y="5104080"/>
              <a:ext cx="2377440" cy="1123560"/>
            </a:xfrm>
            <a:prstGeom prst="rect">
              <a:avLst/>
            </a:prstGeom>
            <a:noFill/>
            <a:ln>
              <a:round/>
            </a:ln>
          </p:spPr>
          <p:style>
            <a:lnRef idx="2">
              <a:schemeClr val="accent1">
                <a:shade val="50000"/>
              </a:schemeClr>
            </a:lnRef>
            <a:fillRef idx="1">
              <a:schemeClr val="accent1"/>
            </a:fillRef>
            <a:effectRef idx="0">
              <a:schemeClr val="accent1"/>
            </a:effectRef>
            <a:fontRef idx="minor"/>
          </p:style>
        </p:sp>
      </p:grpSp>
      <p:sp>
        <p:nvSpPr>
          <p:cNvPr id="547" name="CustomShape 16"/>
          <p:cNvSpPr/>
          <p:nvPr/>
        </p:nvSpPr>
        <p:spPr>
          <a:xfrm>
            <a:off x="3389760" y="5400360"/>
            <a:ext cx="1742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is equivalent to</a:t>
            </a:r>
            <a:endParaRPr b="0" lang="en-GB" sz="1600" spc="-1" strike="noStrike">
              <a:latin typeface="Arial"/>
            </a:endParaRPr>
          </a:p>
        </p:txBody>
      </p:sp>
      <p:sp>
        <p:nvSpPr>
          <p:cNvPr id="548" name="CustomShape 17"/>
          <p:cNvSpPr/>
          <p:nvPr/>
        </p:nvSpPr>
        <p:spPr>
          <a:xfrm>
            <a:off x="3389760" y="3545640"/>
            <a:ext cx="17427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Avenir Next Condensed"/>
                <a:ea typeface="Avenir Next Condensed"/>
              </a:rPr>
              <a:t>is equivalent to</a:t>
            </a:r>
            <a:endParaRPr b="0" lang="en-GB" sz="1600" spc="-1" strike="noStrike">
              <a:latin typeface="Arial"/>
            </a:endParaRPr>
          </a:p>
        </p:txBody>
      </p:sp>
      <p:sp>
        <p:nvSpPr>
          <p:cNvPr id="549" name="CustomShape 18"/>
          <p:cNvSpPr/>
          <p:nvPr/>
        </p:nvSpPr>
        <p:spPr>
          <a:xfrm>
            <a:off x="7210080" y="5182200"/>
            <a:ext cx="1476000" cy="1083600"/>
          </a:xfrm>
          <a:prstGeom prst="cloudCallout">
            <a:avLst>
              <a:gd name="adj1" fmla="val -59445"/>
              <a:gd name="adj2" fmla="val 32732"/>
            </a:avLst>
          </a:prstGeom>
          <a:ln>
            <a:round/>
          </a:ln>
        </p:spPr>
        <p:style>
          <a:lnRef idx="2">
            <a:schemeClr val="accent3"/>
          </a:lnRef>
          <a:fillRef idx="1">
            <a:schemeClr val="lt1"/>
          </a:fillRef>
          <a:effectRef idx="0">
            <a:schemeClr val="accent3"/>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c</a:t>
            </a:r>
            <a:r>
              <a:rPr b="0" lang="en-GB" sz="1800" spc="-1" strike="noStrike">
                <a:solidFill>
                  <a:srgbClr val="000000"/>
                </a:solidFill>
                <a:latin typeface="Calibri Light"/>
                <a:ea typeface="Consolas"/>
              </a:rPr>
              <a:t> = ???</a:t>
            </a:r>
            <a:br/>
            <a:r>
              <a:rPr b="0" lang="en-GB" sz="1800" spc="-1" strike="noStrike">
                <a:solidFill>
                  <a:srgbClr val="000000"/>
                </a:solidFill>
                <a:latin typeface="Consolas"/>
                <a:ea typeface="Consolas"/>
              </a:rPr>
              <a:t>i</a:t>
            </a:r>
            <a:r>
              <a:rPr b="0" lang="en-GB" sz="1800" spc="-1" strike="noStrike">
                <a:solidFill>
                  <a:srgbClr val="000000"/>
                </a:solidFill>
                <a:latin typeface="Calibri Light"/>
                <a:ea typeface="Consolas"/>
              </a:rPr>
              <a:t> = ???</a:t>
            </a:r>
            <a:endParaRPr b="0" lang="en-GB" sz="1800" spc="-1" strike="noStrike">
              <a:latin typeface="Arial"/>
            </a:endParaRPr>
          </a:p>
        </p:txBody>
      </p:sp>
      <p:sp>
        <p:nvSpPr>
          <p:cNvPr id="550" name="CustomShape 19"/>
          <p:cNvSpPr/>
          <p:nvPr/>
        </p:nvSpPr>
        <p:spPr>
          <a:xfrm>
            <a:off x="7210080" y="3161880"/>
            <a:ext cx="1440720" cy="1062720"/>
          </a:xfrm>
          <a:prstGeom prst="cloudCallout">
            <a:avLst>
              <a:gd name="adj1" fmla="val -64038"/>
              <a:gd name="adj2" fmla="val 45146"/>
            </a:avLst>
          </a:prstGeom>
          <a:ln>
            <a:round/>
          </a:ln>
        </p:spPr>
        <p:style>
          <a:lnRef idx="2">
            <a:schemeClr val="accent3"/>
          </a:lnRef>
          <a:fillRef idx="1">
            <a:schemeClr val="lt1"/>
          </a:fillRef>
          <a:effectRef idx="0">
            <a:schemeClr val="accent3"/>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c</a:t>
            </a:r>
            <a:r>
              <a:rPr b="0" lang="en-GB" sz="1800" spc="-1" strike="noStrike">
                <a:solidFill>
                  <a:srgbClr val="000000"/>
                </a:solidFill>
                <a:latin typeface="Calibri Light"/>
                <a:ea typeface="Consolas"/>
              </a:rPr>
              <a:t> = ???</a:t>
            </a:r>
            <a:br/>
            <a:r>
              <a:rPr b="0" lang="en-GB" sz="1800" spc="-1" strike="noStrike">
                <a:solidFill>
                  <a:srgbClr val="000000"/>
                </a:solidFill>
                <a:latin typeface="Consolas"/>
                <a:ea typeface="Consolas"/>
              </a:rPr>
              <a:t>i</a:t>
            </a:r>
            <a:r>
              <a:rPr b="0" lang="en-GB" sz="1800" spc="-1" strike="noStrike">
                <a:solidFill>
                  <a:srgbClr val="000000"/>
                </a:solidFill>
                <a:latin typeface="Calibri Light"/>
                <a:ea typeface="Consolas"/>
              </a:rPr>
              <a:t> = ???</a:t>
            </a:r>
            <a:endParaRPr b="0" lang="en-GB" sz="1800" spc="-1" strike="noStrike">
              <a:latin typeface="Arial"/>
            </a:endParaRPr>
          </a:p>
        </p:txBody>
      </p:sp>
    </p:spTree>
  </p:cSld>
  <p:timing>
    <p:tnLst>
      <p:par>
        <p:cTn id="768" dur="indefinite" restart="never" nodeType="tmRoot">
          <p:childTnLst>
            <p:seq>
              <p:cTn id="769" dur="indefinite" nodeType="mainSeq">
                <p:childTnLst>
                  <p:par>
                    <p:cTn id="770" fill="hold">
                      <p:stCondLst>
                        <p:cond delay="indefinite"/>
                      </p:stCondLst>
                      <p:childTnLst>
                        <p:par>
                          <p:cTn id="771" fill="hold">
                            <p:stCondLst>
                              <p:cond delay="0"/>
                            </p:stCondLst>
                            <p:childTnLst>
                              <p:par>
                                <p:cTn id="772" nodeType="clickEffect" fill="hold" presetClass="entr" presetID="1">
                                  <p:stCondLst>
                                    <p:cond delay="0"/>
                                  </p:stCondLst>
                                  <p:childTnLst>
                                    <p:set>
                                      <p:cBhvr>
                                        <p:cTn id="773" dur="1" fill="hold">
                                          <p:stCondLst>
                                            <p:cond delay="0"/>
                                          </p:stCondLst>
                                        </p:cTn>
                                        <p:tgtEl>
                                          <p:spTgt spid="533">
                                            <p:txEl>
                                              <p:pRg st="2" end="2"/>
                                            </p:txEl>
                                          </p:spTgt>
                                        </p:tgtEl>
                                        <p:attrNameLst>
                                          <p:attrName>style.visibility</p:attrName>
                                        </p:attrNameLst>
                                      </p:cBhvr>
                                      <p:to>
                                        <p:strVal val="visible"/>
                                      </p:to>
                                    </p:set>
                                  </p:childTnLst>
                                </p:cTn>
                              </p:par>
                            </p:childTnLst>
                          </p:cTn>
                        </p:par>
                      </p:childTnLst>
                    </p:cTn>
                  </p:par>
                  <p:par>
                    <p:cTn id="774" fill="hold">
                      <p:stCondLst>
                        <p:cond delay="indefinite"/>
                      </p:stCondLst>
                      <p:childTnLst>
                        <p:par>
                          <p:cTn id="775" fill="hold">
                            <p:stCondLst>
                              <p:cond delay="0"/>
                            </p:stCondLst>
                            <p:childTnLst>
                              <p:par>
                                <p:cTn id="776" nodeType="clickEffect" fill="hold" presetClass="entr" presetID="1">
                                  <p:stCondLst>
                                    <p:cond delay="0"/>
                                  </p:stCondLst>
                                  <p:childTnLst>
                                    <p:set>
                                      <p:cBhvr>
                                        <p:cTn id="777" dur="1" fill="hold">
                                          <p:stCondLst>
                                            <p:cond delay="0"/>
                                          </p:stCondLst>
                                        </p:cTn>
                                        <p:tgtEl>
                                          <p:spTgt spid="535"/>
                                        </p:tgtEl>
                                        <p:attrNameLst>
                                          <p:attrName>style.visibility</p:attrName>
                                        </p:attrNameLst>
                                      </p:cBhvr>
                                      <p:to>
                                        <p:strVal val="visible"/>
                                      </p:to>
                                    </p:set>
                                  </p:childTnLst>
                                </p:cTn>
                              </p:par>
                            </p:childTnLst>
                          </p:cTn>
                        </p:par>
                      </p:childTnLst>
                    </p:cTn>
                  </p:par>
                  <p:par>
                    <p:cTn id="778" fill="hold">
                      <p:stCondLst>
                        <p:cond delay="indefinite"/>
                      </p:stCondLst>
                      <p:childTnLst>
                        <p:par>
                          <p:cTn id="779" fill="hold">
                            <p:stCondLst>
                              <p:cond delay="0"/>
                            </p:stCondLst>
                            <p:childTnLst>
                              <p:par>
                                <p:cTn id="780" nodeType="clickEffect" fill="hold" presetClass="entr" presetID="1">
                                  <p:stCondLst>
                                    <p:cond delay="0"/>
                                  </p:stCondLst>
                                  <p:childTnLst>
                                    <p:set>
                                      <p:cBhvr>
                                        <p:cTn id="781" dur="1" fill="hold">
                                          <p:stCondLst>
                                            <p:cond delay="0"/>
                                          </p:stCondLst>
                                        </p:cTn>
                                        <p:tgtEl>
                                          <p:spTgt spid="548"/>
                                        </p:tgtEl>
                                        <p:attrNameLst>
                                          <p:attrName>style.visibility</p:attrName>
                                        </p:attrNameLst>
                                      </p:cBhvr>
                                      <p:to>
                                        <p:strVal val="visible"/>
                                      </p:to>
                                    </p:set>
                                  </p:childTnLst>
                                </p:cTn>
                              </p:par>
                              <p:par>
                                <p:cTn id="782" nodeType="withEffect" fill="hold" presetClass="entr" presetID="1">
                                  <p:stCondLst>
                                    <p:cond delay="0"/>
                                  </p:stCondLst>
                                  <p:childTnLst>
                                    <p:set>
                                      <p:cBhvr>
                                        <p:cTn id="783" dur="1" fill="hold">
                                          <p:stCondLst>
                                            <p:cond delay="0"/>
                                          </p:stCondLst>
                                        </p:cTn>
                                        <p:tgtEl>
                                          <p:spTgt spid="538"/>
                                        </p:tgtEl>
                                        <p:attrNameLst>
                                          <p:attrName>style.visibility</p:attrName>
                                        </p:attrNameLst>
                                      </p:cBhvr>
                                      <p:to>
                                        <p:strVal val="visible"/>
                                      </p:to>
                                    </p:set>
                                  </p:childTnLst>
                                </p:cTn>
                              </p:par>
                            </p:childTnLst>
                          </p:cTn>
                        </p:par>
                      </p:childTnLst>
                    </p:cTn>
                  </p:par>
                  <p:par>
                    <p:cTn id="784" fill="hold">
                      <p:stCondLst>
                        <p:cond delay="indefinite"/>
                      </p:stCondLst>
                      <p:childTnLst>
                        <p:par>
                          <p:cTn id="785" fill="hold">
                            <p:stCondLst>
                              <p:cond delay="0"/>
                            </p:stCondLst>
                            <p:childTnLst>
                              <p:par>
                                <p:cTn id="786" nodeType="clickEffect" fill="hold" presetClass="entr" presetID="1">
                                  <p:stCondLst>
                                    <p:cond delay="0"/>
                                  </p:stCondLst>
                                  <p:childTnLst>
                                    <p:set>
                                      <p:cBhvr>
                                        <p:cTn id="787" dur="1" fill="hold">
                                          <p:stCondLst>
                                            <p:cond delay="0"/>
                                          </p:stCondLst>
                                        </p:cTn>
                                        <p:tgtEl>
                                          <p:spTgt spid="550"/>
                                        </p:tgtEl>
                                        <p:attrNameLst>
                                          <p:attrName>style.visibility</p:attrName>
                                        </p:attrNameLst>
                                      </p:cBhvr>
                                      <p:to>
                                        <p:strVal val="visible"/>
                                      </p:to>
                                    </p:set>
                                  </p:childTnLst>
                                </p:cTn>
                              </p:par>
                            </p:childTnLst>
                          </p:cTn>
                        </p:par>
                      </p:childTnLst>
                    </p:cTn>
                  </p:par>
                  <p:par>
                    <p:cTn id="788" fill="hold">
                      <p:stCondLst>
                        <p:cond delay="indefinite"/>
                      </p:stCondLst>
                      <p:childTnLst>
                        <p:par>
                          <p:cTn id="789" fill="hold">
                            <p:stCondLst>
                              <p:cond delay="0"/>
                            </p:stCondLst>
                            <p:childTnLst>
                              <p:par>
                                <p:cTn id="790" nodeType="clickEffect" fill="hold" presetClass="entr" presetID="1">
                                  <p:stCondLst>
                                    <p:cond delay="0"/>
                                  </p:stCondLst>
                                  <p:childTnLst>
                                    <p:set>
                                      <p:cBhvr>
                                        <p:cTn id="791" dur="1" fill="hold">
                                          <p:stCondLst>
                                            <p:cond delay="0"/>
                                          </p:stCondLst>
                                        </p:cTn>
                                        <p:tgtEl>
                                          <p:spTgt spid="533">
                                            <p:txEl>
                                              <p:pRg st="7" end="7"/>
                                            </p:txEl>
                                          </p:spTgt>
                                        </p:tgtEl>
                                        <p:attrNameLst>
                                          <p:attrName>style.visibility</p:attrName>
                                        </p:attrNameLst>
                                      </p:cBhvr>
                                      <p:to>
                                        <p:strVal val="visible"/>
                                      </p:to>
                                    </p:set>
                                  </p:childTnLst>
                                </p:cTn>
                              </p:par>
                            </p:childTnLst>
                          </p:cTn>
                        </p:par>
                      </p:childTnLst>
                    </p:cTn>
                  </p:par>
                  <p:par>
                    <p:cTn id="792" fill="hold">
                      <p:stCondLst>
                        <p:cond delay="indefinite"/>
                      </p:stCondLst>
                      <p:childTnLst>
                        <p:par>
                          <p:cTn id="793" fill="hold">
                            <p:stCondLst>
                              <p:cond delay="0"/>
                            </p:stCondLst>
                            <p:childTnLst>
                              <p:par>
                                <p:cTn id="794" nodeType="clickEffect" fill="hold" presetClass="entr" presetID="1">
                                  <p:stCondLst>
                                    <p:cond delay="0"/>
                                  </p:stCondLst>
                                  <p:childTnLst>
                                    <p:set>
                                      <p:cBhvr>
                                        <p:cTn id="795" dur="1" fill="hold">
                                          <p:stCondLst>
                                            <p:cond delay="0"/>
                                          </p:stCondLst>
                                        </p:cTn>
                                        <p:tgtEl>
                                          <p:spTgt spid="541"/>
                                        </p:tgtEl>
                                        <p:attrNameLst>
                                          <p:attrName>style.visibility</p:attrName>
                                        </p:attrNameLst>
                                      </p:cBhvr>
                                      <p:to>
                                        <p:strVal val="visible"/>
                                      </p:to>
                                    </p:set>
                                  </p:childTnLst>
                                </p:cTn>
                              </p:par>
                            </p:childTnLst>
                          </p:cTn>
                        </p:par>
                      </p:childTnLst>
                    </p:cTn>
                  </p:par>
                  <p:par>
                    <p:cTn id="796" fill="hold">
                      <p:stCondLst>
                        <p:cond delay="indefinite"/>
                      </p:stCondLst>
                      <p:childTnLst>
                        <p:par>
                          <p:cTn id="797" fill="hold">
                            <p:stCondLst>
                              <p:cond delay="0"/>
                            </p:stCondLst>
                            <p:childTnLst>
                              <p:par>
                                <p:cTn id="798" nodeType="clickEffect" fill="hold" presetClass="entr" presetID="1">
                                  <p:stCondLst>
                                    <p:cond delay="0"/>
                                  </p:stCondLst>
                                  <p:childTnLst>
                                    <p:set>
                                      <p:cBhvr>
                                        <p:cTn id="799" dur="1" fill="hold">
                                          <p:stCondLst>
                                            <p:cond delay="0"/>
                                          </p:stCondLst>
                                        </p:cTn>
                                        <p:tgtEl>
                                          <p:spTgt spid="547"/>
                                        </p:tgtEl>
                                        <p:attrNameLst>
                                          <p:attrName>style.visibility</p:attrName>
                                        </p:attrNameLst>
                                      </p:cBhvr>
                                      <p:to>
                                        <p:strVal val="visible"/>
                                      </p:to>
                                    </p:set>
                                  </p:childTnLst>
                                </p:cTn>
                              </p:par>
                              <p:par>
                                <p:cTn id="800" nodeType="withEffect" fill="hold" presetClass="entr" presetID="1">
                                  <p:stCondLst>
                                    <p:cond delay="0"/>
                                  </p:stCondLst>
                                  <p:childTnLst>
                                    <p:set>
                                      <p:cBhvr>
                                        <p:cTn id="801" dur="1" fill="hold">
                                          <p:stCondLst>
                                            <p:cond delay="0"/>
                                          </p:stCondLst>
                                        </p:cTn>
                                        <p:tgtEl>
                                          <p:spTgt spid="544"/>
                                        </p:tgtEl>
                                        <p:attrNameLst>
                                          <p:attrName>style.visibility</p:attrName>
                                        </p:attrNameLst>
                                      </p:cBhvr>
                                      <p:to>
                                        <p:strVal val="visible"/>
                                      </p:to>
                                    </p:set>
                                  </p:childTnLst>
                                </p:cTn>
                              </p:par>
                            </p:childTnLst>
                          </p:cTn>
                        </p:par>
                      </p:childTnLst>
                    </p:cTn>
                  </p:par>
                  <p:par>
                    <p:cTn id="802" fill="hold">
                      <p:stCondLst>
                        <p:cond delay="indefinite"/>
                      </p:stCondLst>
                      <p:childTnLst>
                        <p:par>
                          <p:cTn id="803" fill="hold">
                            <p:stCondLst>
                              <p:cond delay="0"/>
                            </p:stCondLst>
                            <p:childTnLst>
                              <p:par>
                                <p:cTn id="804" nodeType="clickEffect" fill="hold" presetClass="entr" presetID="1">
                                  <p:stCondLst>
                                    <p:cond delay="0"/>
                                  </p:stCondLst>
                                  <p:childTnLst>
                                    <p:set>
                                      <p:cBhvr>
                                        <p:cTn id="805" dur="1" fill="hold">
                                          <p:stCondLst>
                                            <p:cond delay="0"/>
                                          </p:stCondLst>
                                        </p:cTn>
                                        <p:tgtEl>
                                          <p:spTgt spid="54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are we going to learn?</a:t>
            </a:r>
            <a:endParaRPr b="0" lang="en-GB" sz="4400" spc="-1" strike="noStrike">
              <a:latin typeface="Arial"/>
            </a:endParaRPr>
          </a:p>
        </p:txBody>
      </p:sp>
      <p:sp>
        <p:nvSpPr>
          <p:cNvPr id="135" name="CustomShape 2"/>
          <p:cNvSpPr/>
          <p:nvPr/>
        </p:nvSpPr>
        <p:spPr>
          <a:xfrm>
            <a:off x="457200" y="1600200"/>
            <a:ext cx="8228880" cy="47556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GB" sz="2800" spc="-1" strike="noStrike">
                <a:solidFill>
                  <a:srgbClr val="000000"/>
                </a:solidFill>
                <a:latin typeface="Calibri Light"/>
                <a:ea typeface="Calibri Light"/>
              </a:rPr>
              <a:t>Part I: Basic Operations</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Variables &amp; Constants</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Operators </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Expressions</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Data types &amp; type conversions</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Basic input/output</a:t>
            </a:r>
            <a:endParaRPr b="0" lang="en-GB" sz="24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Part II: Flow of Control</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Branching</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Looping</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13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F0D5AED-1151-4100-98CD-3CE9DEED990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Assignment Operators</a:t>
            </a:r>
            <a:endParaRPr b="0" lang="en-GB" sz="4400" spc="-1" strike="noStrike">
              <a:latin typeface="Arial"/>
            </a:endParaRPr>
          </a:p>
        </p:txBody>
      </p:sp>
      <p:sp>
        <p:nvSpPr>
          <p:cNvPr id="55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Expression such as </a:t>
            </a:r>
            <a:r>
              <a:rPr b="0" lang="en-GB" sz="2800" spc="-1" strike="noStrike">
                <a:solidFill>
                  <a:srgbClr val="31859c"/>
                </a:solidFill>
                <a:latin typeface="Consolas"/>
                <a:ea typeface="Consolas"/>
              </a:rPr>
              <a:t>i=i+2</a:t>
            </a:r>
            <a:r>
              <a:rPr b="0" lang="en-GB" sz="2400" spc="-1" strike="noStrike">
                <a:solidFill>
                  <a:srgbClr val="000000"/>
                </a:solidFill>
                <a:latin typeface="Consolas"/>
                <a:ea typeface="Consolas"/>
              </a:rPr>
              <a:t> </a:t>
            </a:r>
            <a:r>
              <a:rPr b="0" lang="en-GB" sz="2800" spc="-1" strike="noStrike">
                <a:solidFill>
                  <a:srgbClr val="000000"/>
                </a:solidFill>
                <a:latin typeface="Calibri Light"/>
                <a:ea typeface="Calibri Light"/>
              </a:rPr>
              <a:t>in which the variable on the left-hand side is repeated immediately on the right can be written in the </a:t>
            </a:r>
            <a:r>
              <a:rPr b="1" lang="en-GB" sz="2800" spc="-1" strike="noStrike">
                <a:solidFill>
                  <a:srgbClr val="e46c0a"/>
                </a:solidFill>
                <a:latin typeface="Calibri Light"/>
                <a:ea typeface="Calibri Light"/>
              </a:rPr>
              <a:t>compressed form</a:t>
            </a:r>
            <a:r>
              <a:rPr b="1" lang="en-GB" sz="2800" spc="-1" strike="noStrike">
                <a:solidFill>
                  <a:srgbClr val="000000"/>
                </a:solidFill>
                <a:latin typeface="Calibri Light"/>
                <a:ea typeface="Calibri Light"/>
              </a:rPr>
              <a:t> </a:t>
            </a:r>
            <a:r>
              <a:rPr b="0" lang="en-GB" sz="2800" spc="-1" strike="noStrike">
                <a:solidFill>
                  <a:srgbClr val="31859c"/>
                </a:solidFill>
                <a:latin typeface="Consolas"/>
                <a:ea typeface="Consolas"/>
              </a:rPr>
              <a:t>i+=2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Most binary operators have a corresponding </a:t>
            </a:r>
            <a:r>
              <a:rPr b="0" lang="en-GB" sz="2800" spc="-1" strike="noStrike">
                <a:solidFill>
                  <a:srgbClr val="e46c0a"/>
                </a:solidFill>
                <a:latin typeface="Calibri Light"/>
                <a:ea typeface="Calibri Light"/>
              </a:rPr>
              <a:t>compound assignment operator</a:t>
            </a:r>
            <a:r>
              <a:rPr b="0" lang="en-GB" sz="2800" spc="-1" strike="noStrike">
                <a:solidFill>
                  <a:srgbClr val="000000"/>
                </a:solidFill>
                <a:latin typeface="Calibri Light"/>
                <a:ea typeface="Calibri Light"/>
              </a:rPr>
              <a:t>, e.g., </a:t>
            </a:r>
            <a:r>
              <a:rPr b="0" lang="en-GB" sz="2800" spc="-1" strike="noStrike">
                <a:solidFill>
                  <a:srgbClr val="000000"/>
                </a:solidFill>
                <a:latin typeface="Consolas"/>
                <a:ea typeface="Consolas"/>
              </a:rPr>
              <a:t>-=</a:t>
            </a:r>
            <a:r>
              <a:rPr b="0" lang="en-GB" sz="2800" spc="-1" strike="noStrike">
                <a:solidFill>
                  <a:srgbClr val="000000"/>
                </a:solidFill>
                <a:latin typeface="Calibri Light"/>
                <a:ea typeface="Calibri Light"/>
              </a:rPr>
              <a:t>, </a:t>
            </a:r>
            <a:r>
              <a:rPr b="0" lang="en-GB" sz="2800" spc="-1" strike="noStrike">
                <a:solidFill>
                  <a:srgbClr val="000000"/>
                </a:solidFill>
                <a:latin typeface="Consolas"/>
                <a:ea typeface="Consolas"/>
              </a:rPr>
              <a:t>*=</a:t>
            </a:r>
            <a:r>
              <a:rPr b="0" lang="en-GB" sz="2800" spc="-1" strike="noStrike">
                <a:solidFill>
                  <a:srgbClr val="000000"/>
                </a:solidFill>
                <a:latin typeface="Calibri Light"/>
                <a:ea typeface="Calibri Light"/>
              </a:rPr>
              <a:t>, </a:t>
            </a:r>
            <a:r>
              <a:rPr b="0" lang="en-GB" sz="2800" spc="-1" strike="noStrike">
                <a:solidFill>
                  <a:srgbClr val="000000"/>
                </a:solidFill>
                <a:latin typeface="Consolas"/>
                <a:ea typeface="Consolas"/>
              </a:rPr>
              <a:t>/=</a:t>
            </a:r>
            <a:r>
              <a:rPr b="0" lang="en-GB" sz="2800" spc="-1" strike="noStrike">
                <a:solidFill>
                  <a:srgbClr val="000000"/>
                </a:solidFill>
                <a:latin typeface="Calibri Light"/>
                <a:ea typeface="Calibri Light"/>
              </a:rPr>
              <a:t>, and </a:t>
            </a:r>
            <a:r>
              <a:rPr b="0" lang="en-GB" sz="2800" spc="-1" strike="noStrike">
                <a:solidFill>
                  <a:srgbClr val="000000"/>
                </a:solidFill>
                <a:latin typeface="Consolas"/>
                <a:ea typeface="Consolas"/>
              </a:rPr>
              <a:t>%=</a:t>
            </a: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55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9CEFE68-5842-4384-A275-9717930F07D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54" name="CustomShape 4"/>
          <p:cNvSpPr/>
          <p:nvPr/>
        </p:nvSpPr>
        <p:spPr>
          <a:xfrm>
            <a:off x="1422000" y="4950000"/>
            <a:ext cx="2363400" cy="568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x *= y + 1;</a:t>
            </a:r>
            <a:endParaRPr b="0" lang="en-GB" sz="2000" spc="-1" strike="noStrike">
              <a:latin typeface="Arial"/>
            </a:endParaRPr>
          </a:p>
        </p:txBody>
      </p:sp>
      <p:sp>
        <p:nvSpPr>
          <p:cNvPr id="555" name="CustomShape 5"/>
          <p:cNvSpPr/>
          <p:nvPr/>
        </p:nvSpPr>
        <p:spPr>
          <a:xfrm>
            <a:off x="1422000" y="5824440"/>
            <a:ext cx="2363400" cy="568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x %= y % 3;</a:t>
            </a:r>
            <a:endParaRPr b="0" lang="en-GB" sz="2000" spc="-1" strike="noStrike">
              <a:latin typeface="Arial"/>
            </a:endParaRPr>
          </a:p>
        </p:txBody>
      </p:sp>
      <p:sp>
        <p:nvSpPr>
          <p:cNvPr id="556" name="CustomShape 6"/>
          <p:cNvSpPr/>
          <p:nvPr/>
        </p:nvSpPr>
        <p:spPr>
          <a:xfrm>
            <a:off x="3522240" y="5014080"/>
            <a:ext cx="1947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is equivalent to</a:t>
            </a:r>
            <a:endParaRPr b="0" lang="en-GB" sz="1800" spc="-1" strike="noStrike">
              <a:latin typeface="Arial"/>
            </a:endParaRPr>
          </a:p>
        </p:txBody>
      </p:sp>
      <p:sp>
        <p:nvSpPr>
          <p:cNvPr id="557" name="CustomShape 7"/>
          <p:cNvSpPr/>
          <p:nvPr/>
        </p:nvSpPr>
        <p:spPr>
          <a:xfrm>
            <a:off x="3522240" y="5920560"/>
            <a:ext cx="1947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is equivalent to</a:t>
            </a:r>
            <a:endParaRPr b="0" lang="en-GB" sz="1800" spc="-1" strike="noStrike">
              <a:latin typeface="Arial"/>
            </a:endParaRPr>
          </a:p>
        </p:txBody>
      </p:sp>
      <p:sp>
        <p:nvSpPr>
          <p:cNvPr id="558" name="CustomShape 8"/>
          <p:cNvSpPr/>
          <p:nvPr/>
        </p:nvSpPr>
        <p:spPr>
          <a:xfrm>
            <a:off x="5371200" y="4950000"/>
            <a:ext cx="2567160" cy="568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x = x * </a:t>
            </a:r>
            <a:r>
              <a:rPr b="1" lang="en-GB" sz="2000" spc="-1" strike="noStrike">
                <a:solidFill>
                  <a:srgbClr val="000000"/>
                </a:solidFill>
                <a:latin typeface="Consolas"/>
                <a:ea typeface="Consolas"/>
              </a:rPr>
              <a:t>(</a:t>
            </a:r>
            <a:r>
              <a:rPr b="0" lang="en-GB" sz="2000" spc="-1" strike="noStrike">
                <a:solidFill>
                  <a:srgbClr val="000000"/>
                </a:solidFill>
                <a:latin typeface="Consolas"/>
                <a:ea typeface="Consolas"/>
              </a:rPr>
              <a:t>y + 1</a:t>
            </a:r>
            <a:r>
              <a:rPr b="1" lang="en-GB" sz="2000" spc="-1" strike="noStrike">
                <a:solidFill>
                  <a:srgbClr val="000000"/>
                </a:solidFill>
                <a:latin typeface="Consolas"/>
                <a:ea typeface="Consolas"/>
              </a:rPr>
              <a:t>)</a:t>
            </a:r>
            <a:r>
              <a:rPr b="0" lang="en-GB" sz="2000" spc="-1" strike="noStrike">
                <a:solidFill>
                  <a:srgbClr val="000000"/>
                </a:solidFill>
                <a:latin typeface="Consolas"/>
                <a:ea typeface="Consolas"/>
              </a:rPr>
              <a:t>;</a:t>
            </a:r>
            <a:endParaRPr b="0" lang="en-GB" sz="2000" spc="-1" strike="noStrike">
              <a:latin typeface="Arial"/>
            </a:endParaRPr>
          </a:p>
        </p:txBody>
      </p:sp>
      <p:sp>
        <p:nvSpPr>
          <p:cNvPr id="559" name="CustomShape 9"/>
          <p:cNvSpPr/>
          <p:nvPr/>
        </p:nvSpPr>
        <p:spPr>
          <a:xfrm>
            <a:off x="5371200" y="5824440"/>
            <a:ext cx="2601720" cy="568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x = x % </a:t>
            </a:r>
            <a:r>
              <a:rPr b="1" lang="en-GB" sz="2000" spc="-1" strike="noStrike">
                <a:solidFill>
                  <a:srgbClr val="000000"/>
                </a:solidFill>
                <a:latin typeface="Consolas"/>
                <a:ea typeface="Consolas"/>
              </a:rPr>
              <a:t>(</a:t>
            </a:r>
            <a:r>
              <a:rPr b="0" lang="en-GB" sz="2000" spc="-1" strike="noStrike">
                <a:solidFill>
                  <a:srgbClr val="000000"/>
                </a:solidFill>
                <a:latin typeface="Consolas"/>
                <a:ea typeface="Consolas"/>
              </a:rPr>
              <a:t>y % 3</a:t>
            </a:r>
            <a:r>
              <a:rPr b="1" lang="en-GB" sz="2000" spc="-1" strike="noStrike">
                <a:solidFill>
                  <a:srgbClr val="000000"/>
                </a:solidFill>
                <a:latin typeface="Consolas"/>
                <a:ea typeface="Consolas"/>
              </a:rPr>
              <a:t>)</a:t>
            </a:r>
            <a:r>
              <a:rPr b="0" lang="en-GB" sz="2000" spc="-1" strike="noStrike">
                <a:solidFill>
                  <a:srgbClr val="000000"/>
                </a:solidFill>
                <a:latin typeface="Consolas"/>
                <a:ea typeface="Consolas"/>
              </a:rPr>
              <a:t>;</a:t>
            </a:r>
            <a:endParaRPr b="0" lang="en-GB" sz="2000" spc="-1" strike="noStrike">
              <a:latin typeface="Arial"/>
            </a:endParaRPr>
          </a:p>
        </p:txBody>
      </p:sp>
      <p:sp>
        <p:nvSpPr>
          <p:cNvPr id="560" name="CustomShape 10"/>
          <p:cNvSpPr/>
          <p:nvPr/>
        </p:nvSpPr>
        <p:spPr>
          <a:xfrm>
            <a:off x="431640" y="4644720"/>
            <a:ext cx="1290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Examples</a:t>
            </a:r>
            <a:endParaRPr b="0" lang="en-GB" sz="1800" spc="-1" strike="noStrike">
              <a:latin typeface="Arial"/>
            </a:endParaRPr>
          </a:p>
        </p:txBody>
      </p:sp>
    </p:spTree>
  </p:cSld>
  <p:timing>
    <p:tnLst>
      <p:par>
        <p:cTn id="806" dur="indefinite" restart="never" nodeType="tmRoot">
          <p:childTnLst>
            <p:seq>
              <p:cTn id="807" dur="indefinite" nodeType="mainSeq">
                <p:childTnLst>
                  <p:par>
                    <p:cTn id="808" fill="hold">
                      <p:stCondLst>
                        <p:cond delay="indefinite"/>
                      </p:stCondLst>
                      <p:childTnLst>
                        <p:par>
                          <p:cTn id="809" fill="hold">
                            <p:stCondLst>
                              <p:cond delay="0"/>
                            </p:stCondLst>
                            <p:childTnLst>
                              <p:par>
                                <p:cTn id="810" nodeType="clickEffect" fill="hold" presetClass="entr" presetID="1">
                                  <p:stCondLst>
                                    <p:cond delay="0"/>
                                  </p:stCondLst>
                                  <p:childTnLst>
                                    <p:set>
                                      <p:cBhvr>
                                        <p:cTn id="811" dur="1" fill="hold">
                                          <p:stCondLst>
                                            <p:cond delay="0"/>
                                          </p:stCondLst>
                                        </p:cTn>
                                        <p:tgtEl>
                                          <p:spTgt spid="560"/>
                                        </p:tgtEl>
                                        <p:attrNameLst>
                                          <p:attrName>style.visibility</p:attrName>
                                        </p:attrNameLst>
                                      </p:cBhvr>
                                      <p:to>
                                        <p:strVal val="visible"/>
                                      </p:to>
                                    </p:set>
                                  </p:childTnLst>
                                </p:cTn>
                              </p:par>
                              <p:par>
                                <p:cTn id="812" nodeType="withEffect" fill="hold" presetClass="entr" presetID="1">
                                  <p:stCondLst>
                                    <p:cond delay="0"/>
                                  </p:stCondLst>
                                  <p:childTnLst>
                                    <p:set>
                                      <p:cBhvr>
                                        <p:cTn id="813" dur="1" fill="hold">
                                          <p:stCondLst>
                                            <p:cond delay="0"/>
                                          </p:stCondLst>
                                        </p:cTn>
                                        <p:tgtEl>
                                          <p:spTgt spid="554"/>
                                        </p:tgtEl>
                                        <p:attrNameLst>
                                          <p:attrName>style.visibility</p:attrName>
                                        </p:attrNameLst>
                                      </p:cBhvr>
                                      <p:to>
                                        <p:strVal val="visible"/>
                                      </p:to>
                                    </p:set>
                                  </p:childTnLst>
                                </p:cTn>
                              </p:par>
                            </p:childTnLst>
                          </p:cTn>
                        </p:par>
                      </p:childTnLst>
                    </p:cTn>
                  </p:par>
                  <p:par>
                    <p:cTn id="814" fill="hold">
                      <p:stCondLst>
                        <p:cond delay="indefinite"/>
                      </p:stCondLst>
                      <p:childTnLst>
                        <p:par>
                          <p:cTn id="815" fill="hold">
                            <p:stCondLst>
                              <p:cond delay="0"/>
                            </p:stCondLst>
                            <p:childTnLst>
                              <p:par>
                                <p:cTn id="816" nodeType="clickEffect" fill="hold" presetClass="entr" presetID="1">
                                  <p:stCondLst>
                                    <p:cond delay="0"/>
                                  </p:stCondLst>
                                  <p:childTnLst>
                                    <p:set>
                                      <p:cBhvr>
                                        <p:cTn id="817" dur="1" fill="hold">
                                          <p:stCondLst>
                                            <p:cond delay="0"/>
                                          </p:stCondLst>
                                        </p:cTn>
                                        <p:tgtEl>
                                          <p:spTgt spid="556"/>
                                        </p:tgtEl>
                                        <p:attrNameLst>
                                          <p:attrName>style.visibility</p:attrName>
                                        </p:attrNameLst>
                                      </p:cBhvr>
                                      <p:to>
                                        <p:strVal val="visible"/>
                                      </p:to>
                                    </p:set>
                                  </p:childTnLst>
                                </p:cTn>
                              </p:par>
                              <p:par>
                                <p:cTn id="818" nodeType="withEffect" fill="hold" presetClass="entr" presetID="1">
                                  <p:stCondLst>
                                    <p:cond delay="0"/>
                                  </p:stCondLst>
                                  <p:childTnLst>
                                    <p:set>
                                      <p:cBhvr>
                                        <p:cTn id="819" dur="1" fill="hold">
                                          <p:stCondLst>
                                            <p:cond delay="0"/>
                                          </p:stCondLst>
                                        </p:cTn>
                                        <p:tgtEl>
                                          <p:spTgt spid="558"/>
                                        </p:tgtEl>
                                        <p:attrNameLst>
                                          <p:attrName>style.visibility</p:attrName>
                                        </p:attrNameLst>
                                      </p:cBhvr>
                                      <p:to>
                                        <p:strVal val="visible"/>
                                      </p:to>
                                    </p:set>
                                  </p:childTnLst>
                                </p:cTn>
                              </p:par>
                            </p:childTnLst>
                          </p:cTn>
                        </p:par>
                      </p:childTnLst>
                    </p:cTn>
                  </p:par>
                  <p:par>
                    <p:cTn id="820" fill="hold">
                      <p:stCondLst>
                        <p:cond delay="indefinite"/>
                      </p:stCondLst>
                      <p:childTnLst>
                        <p:par>
                          <p:cTn id="821" fill="hold">
                            <p:stCondLst>
                              <p:cond delay="0"/>
                            </p:stCondLst>
                            <p:childTnLst>
                              <p:par>
                                <p:cTn id="822" nodeType="clickEffect" fill="hold" presetClass="entr" presetID="1">
                                  <p:stCondLst>
                                    <p:cond delay="0"/>
                                  </p:stCondLst>
                                  <p:childTnLst>
                                    <p:set>
                                      <p:cBhvr>
                                        <p:cTn id="823" dur="1" fill="hold">
                                          <p:stCondLst>
                                            <p:cond delay="0"/>
                                          </p:stCondLst>
                                        </p:cTn>
                                        <p:tgtEl>
                                          <p:spTgt spid="555"/>
                                        </p:tgtEl>
                                        <p:attrNameLst>
                                          <p:attrName>style.visibility</p:attrName>
                                        </p:attrNameLst>
                                      </p:cBhvr>
                                      <p:to>
                                        <p:strVal val="visible"/>
                                      </p:to>
                                    </p:set>
                                  </p:childTnLst>
                                </p:cTn>
                              </p:par>
                              <p:par>
                                <p:cTn id="824" nodeType="withEffect" fill="hold" presetClass="entr" presetID="1">
                                  <p:stCondLst>
                                    <p:cond delay="0"/>
                                  </p:stCondLst>
                                  <p:childTnLst>
                                    <p:set>
                                      <p:cBhvr>
                                        <p:cTn id="825" dur="1" fill="hold">
                                          <p:stCondLst>
                                            <p:cond delay="0"/>
                                          </p:stCondLst>
                                        </p:cTn>
                                        <p:tgtEl>
                                          <p:spTgt spid="557"/>
                                        </p:tgtEl>
                                        <p:attrNameLst>
                                          <p:attrName>style.visibility</p:attrName>
                                        </p:attrNameLst>
                                      </p:cBhvr>
                                      <p:to>
                                        <p:strVal val="visible"/>
                                      </p:to>
                                    </p:set>
                                  </p:childTnLst>
                                </p:cTn>
                              </p:par>
                            </p:childTnLst>
                          </p:cTn>
                        </p:par>
                      </p:childTnLst>
                    </p:cTn>
                  </p:par>
                  <p:par>
                    <p:cTn id="826" fill="hold">
                      <p:stCondLst>
                        <p:cond delay="indefinite"/>
                      </p:stCondLst>
                      <p:childTnLst>
                        <p:par>
                          <p:cTn id="827" fill="hold">
                            <p:stCondLst>
                              <p:cond delay="0"/>
                            </p:stCondLst>
                            <p:childTnLst>
                              <p:par>
                                <p:cTn id="828" nodeType="clickEffect" fill="hold" presetClass="entr" presetID="1">
                                  <p:stCondLst>
                                    <p:cond delay="0"/>
                                  </p:stCondLst>
                                  <p:childTnLst>
                                    <p:set>
                                      <p:cBhvr>
                                        <p:cTn id="829"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Type Conversions</a:t>
            </a:r>
            <a:endParaRPr b="0" lang="en-GB" sz="4400" spc="-1" strike="noStrike">
              <a:latin typeface="Arial"/>
            </a:endParaRPr>
          </a:p>
        </p:txBody>
      </p:sp>
      <p:sp>
        <p:nvSpPr>
          <p:cNvPr id="56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When an operator has operands of different types, they are converted to a </a:t>
            </a:r>
            <a:r>
              <a:rPr b="1" lang="en-GB" sz="2800" spc="-1" strike="noStrike">
                <a:solidFill>
                  <a:srgbClr val="e46c0a"/>
                </a:solidFill>
                <a:latin typeface="Calibri Light"/>
                <a:ea typeface="Calibri Light"/>
              </a:rPr>
              <a:t>common type </a:t>
            </a:r>
            <a:r>
              <a:rPr b="0" lang="en-GB" sz="2800" spc="-1" strike="noStrike">
                <a:solidFill>
                  <a:srgbClr val="000000"/>
                </a:solidFill>
                <a:latin typeface="Calibri Light"/>
                <a:ea typeface="Calibri Light"/>
              </a:rPr>
              <a:t>according to a small number of rules.</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56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8A38065-4824-4422-9CB9-3DE131C2704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64" name="CustomShape 4"/>
          <p:cNvSpPr/>
          <p:nvPr/>
        </p:nvSpPr>
        <p:spPr>
          <a:xfrm>
            <a:off x="886320" y="307476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1</a:t>
            </a:r>
            <a:endParaRPr b="0" lang="en-GB" sz="1600" spc="-1" strike="noStrike">
              <a:latin typeface="Arial"/>
            </a:endParaRPr>
          </a:p>
        </p:txBody>
      </p:sp>
      <p:sp>
        <p:nvSpPr>
          <p:cNvPr id="565" name="CustomShape 5"/>
          <p:cNvSpPr/>
          <p:nvPr/>
        </p:nvSpPr>
        <p:spPr>
          <a:xfrm>
            <a:off x="1451880" y="4013640"/>
            <a:ext cx="2740680" cy="568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400" spc="-1" strike="noStrike">
                <a:solidFill>
                  <a:srgbClr val="000000"/>
                </a:solidFill>
                <a:latin typeface="Consolas"/>
                <a:ea typeface="Consolas"/>
              </a:rPr>
              <a:t>   </a:t>
            </a:r>
            <a:r>
              <a:rPr b="0" lang="en-GB" sz="2400" spc="-1" strike="noStrike">
                <a:solidFill>
                  <a:srgbClr val="000000"/>
                </a:solidFill>
                <a:latin typeface="Consolas"/>
                <a:ea typeface="Consolas"/>
              </a:rPr>
              <a:t>3.0 / 2;</a:t>
            </a:r>
            <a:endParaRPr b="0" lang="en-GB" sz="2400" spc="-1" strike="noStrike">
              <a:latin typeface="Arial"/>
            </a:endParaRPr>
          </a:p>
        </p:txBody>
      </p:sp>
      <p:sp>
        <p:nvSpPr>
          <p:cNvPr id="566" name="CustomShape 6"/>
          <p:cNvSpPr/>
          <p:nvPr/>
        </p:nvSpPr>
        <p:spPr>
          <a:xfrm>
            <a:off x="1451880" y="3016080"/>
            <a:ext cx="6247440" cy="51012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2400" spc="-1" strike="noStrike">
                <a:solidFill>
                  <a:srgbClr val="232c12"/>
                </a:solidFill>
                <a:latin typeface="Calibri Light"/>
                <a:ea typeface="Calibri Light"/>
              </a:rPr>
              <a:t>“</a:t>
            </a:r>
            <a:r>
              <a:rPr b="0" lang="en-GB" sz="2400" spc="-1" strike="noStrike">
                <a:solidFill>
                  <a:srgbClr val="232c12"/>
                </a:solidFill>
                <a:latin typeface="Calibri Light"/>
                <a:ea typeface="Calibri Light"/>
              </a:rPr>
              <a:t>lower” type promoted to “higher” type</a:t>
            </a:r>
            <a:endParaRPr b="0" lang="en-GB" sz="2400" spc="-1" strike="noStrike">
              <a:latin typeface="Arial"/>
            </a:endParaRPr>
          </a:p>
        </p:txBody>
      </p:sp>
      <p:sp>
        <p:nvSpPr>
          <p:cNvPr id="567" name="CustomShape 7"/>
          <p:cNvSpPr/>
          <p:nvPr/>
        </p:nvSpPr>
        <p:spPr>
          <a:xfrm>
            <a:off x="4394520" y="4048200"/>
            <a:ext cx="4089960" cy="499320"/>
          </a:xfrm>
          <a:prstGeom prst="roundRect">
            <a:avLst>
              <a:gd name="adj" fmla="val 16667"/>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1" lang="en-GB" sz="1800" spc="-1" strike="noStrike">
                <a:solidFill>
                  <a:srgbClr val="232c12"/>
                </a:solidFill>
                <a:latin typeface="Calibri Light"/>
                <a:ea typeface="Calibri Light"/>
              </a:rPr>
              <a:t>2</a:t>
            </a:r>
            <a:r>
              <a:rPr b="0" lang="en-GB" sz="1800" spc="-1" strike="noStrike">
                <a:solidFill>
                  <a:srgbClr val="232c12"/>
                </a:solidFill>
                <a:latin typeface="Calibri Light"/>
                <a:ea typeface="Calibri Light"/>
              </a:rPr>
              <a:t> (</a:t>
            </a:r>
            <a:r>
              <a:rPr b="1" lang="en-GB" sz="1800" spc="-1" strike="noStrike">
                <a:solidFill>
                  <a:srgbClr val="31859c"/>
                </a:solidFill>
                <a:latin typeface="Calibri Light"/>
                <a:ea typeface="Calibri Light"/>
              </a:rPr>
              <a:t>int</a:t>
            </a:r>
            <a:r>
              <a:rPr b="0" lang="en-GB" sz="1800" spc="-1" strike="noStrike">
                <a:solidFill>
                  <a:srgbClr val="232c12"/>
                </a:solidFill>
                <a:latin typeface="Calibri Light"/>
                <a:ea typeface="Calibri Light"/>
              </a:rPr>
              <a:t>) is promoted to </a:t>
            </a:r>
            <a:r>
              <a:rPr b="1" lang="en-GB" sz="1800" spc="-1" strike="noStrike">
                <a:solidFill>
                  <a:srgbClr val="232c12"/>
                </a:solidFill>
                <a:latin typeface="Calibri Light"/>
                <a:ea typeface="Calibri Light"/>
              </a:rPr>
              <a:t>2.0</a:t>
            </a:r>
            <a:r>
              <a:rPr b="0" lang="en-GB" sz="1800" spc="-1" strike="noStrike">
                <a:solidFill>
                  <a:srgbClr val="232c12"/>
                </a:solidFill>
                <a:latin typeface="Calibri Light"/>
                <a:ea typeface="Calibri Light"/>
              </a:rPr>
              <a:t> (</a:t>
            </a:r>
            <a:r>
              <a:rPr b="1" lang="en-GB" sz="1800" spc="-1" strike="noStrike">
                <a:solidFill>
                  <a:srgbClr val="31859c"/>
                </a:solidFill>
                <a:latin typeface="Calibri Light"/>
                <a:ea typeface="Calibri Light"/>
              </a:rPr>
              <a:t>double</a:t>
            </a:r>
            <a:r>
              <a:rPr b="0" lang="en-GB" sz="1800" spc="-1" strike="noStrike">
                <a:solidFill>
                  <a:srgbClr val="232c12"/>
                </a:solidFill>
                <a:latin typeface="Calibri Light"/>
                <a:ea typeface="Calibri Light"/>
              </a:rPr>
              <a:t>), </a:t>
            </a:r>
            <a:br/>
            <a:r>
              <a:rPr b="0" lang="en-GB" sz="1800" spc="-1" strike="noStrike">
                <a:solidFill>
                  <a:srgbClr val="232c12"/>
                </a:solidFill>
                <a:latin typeface="Calibri Light"/>
                <a:ea typeface="Calibri Light"/>
              </a:rPr>
              <a:t>and the result is </a:t>
            </a:r>
            <a:r>
              <a:rPr b="1" lang="en-GB" sz="1800" spc="-1" strike="noStrike">
                <a:solidFill>
                  <a:srgbClr val="232c12"/>
                </a:solidFill>
                <a:latin typeface="Calibri Light"/>
                <a:ea typeface="Calibri Light"/>
              </a:rPr>
              <a:t>1.5</a:t>
            </a:r>
            <a:endParaRPr b="0" lang="en-GB" sz="1800" spc="-1" strike="noStrike">
              <a:latin typeface="Arial"/>
            </a:endParaRPr>
          </a:p>
        </p:txBody>
      </p:sp>
      <p:sp>
        <p:nvSpPr>
          <p:cNvPr id="568" name="CustomShape 8"/>
          <p:cNvSpPr/>
          <p:nvPr/>
        </p:nvSpPr>
        <p:spPr>
          <a:xfrm>
            <a:off x="1451880" y="5119560"/>
            <a:ext cx="2740680" cy="568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400" spc="-1" strike="noStrike">
                <a:solidFill>
                  <a:srgbClr val="000000"/>
                </a:solidFill>
                <a:latin typeface="Consolas"/>
                <a:ea typeface="Consolas"/>
              </a:rPr>
              <a:t>   </a:t>
            </a:r>
            <a:r>
              <a:rPr b="0" lang="en-GB" sz="2400" spc="-1" strike="noStrike">
                <a:solidFill>
                  <a:srgbClr val="000000"/>
                </a:solidFill>
                <a:latin typeface="Consolas"/>
                <a:ea typeface="Consolas"/>
              </a:rPr>
              <a:t>3 / 2;</a:t>
            </a:r>
            <a:endParaRPr b="0" lang="en-GB" sz="2400" spc="-1" strike="noStrike">
              <a:latin typeface="Arial"/>
            </a:endParaRPr>
          </a:p>
        </p:txBody>
      </p:sp>
      <p:sp>
        <p:nvSpPr>
          <p:cNvPr id="569" name="CustomShape 9"/>
          <p:cNvSpPr/>
          <p:nvPr/>
        </p:nvSpPr>
        <p:spPr>
          <a:xfrm>
            <a:off x="4394520" y="5119560"/>
            <a:ext cx="4291560" cy="1188360"/>
          </a:xfrm>
          <a:prstGeom prst="roundRect">
            <a:avLst>
              <a:gd name="adj" fmla="val 16667"/>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800" spc="-1" strike="noStrike">
                <a:solidFill>
                  <a:srgbClr val="232c12"/>
                </a:solidFill>
                <a:latin typeface="Calibri Light"/>
                <a:ea typeface="Calibri Light"/>
              </a:rPr>
              <a:t>No type conversion because both 3 and 2 are integers, therefore</a:t>
            </a:r>
            <a:br/>
            <a:r>
              <a:rPr b="0" lang="en-GB" sz="1800" spc="-1" strike="noStrike">
                <a:solidFill>
                  <a:srgbClr val="31859c"/>
                </a:solidFill>
                <a:latin typeface="Calibri Light"/>
                <a:ea typeface="Calibri Light"/>
              </a:rPr>
              <a:t>integer division </a:t>
            </a:r>
            <a:r>
              <a:rPr b="0" lang="en-GB" sz="1800" spc="-1" strike="noStrike">
                <a:solidFill>
                  <a:srgbClr val="232c12"/>
                </a:solidFill>
                <a:latin typeface="Calibri Light"/>
                <a:ea typeface="Calibri Light"/>
              </a:rPr>
              <a:t>is carried out,</a:t>
            </a:r>
            <a:br/>
            <a:r>
              <a:rPr b="0" lang="en-GB" sz="1800" spc="-1" strike="noStrike">
                <a:solidFill>
                  <a:srgbClr val="232c12"/>
                </a:solidFill>
                <a:latin typeface="Calibri Light"/>
                <a:ea typeface="Calibri Light"/>
              </a:rPr>
              <a:t>and the result is </a:t>
            </a:r>
            <a:r>
              <a:rPr b="1" lang="en-GB" sz="1800" spc="-1" strike="noStrike">
                <a:solidFill>
                  <a:srgbClr val="232c12"/>
                </a:solidFill>
                <a:latin typeface="Calibri Light"/>
                <a:ea typeface="Calibri Light"/>
              </a:rPr>
              <a:t>1</a:t>
            </a:r>
            <a:endParaRPr b="0" lang="en-GB" sz="1800" spc="-1" strike="noStrike">
              <a:latin typeface="Arial"/>
            </a:endParaRPr>
          </a:p>
        </p:txBody>
      </p:sp>
      <p:sp>
        <p:nvSpPr>
          <p:cNvPr id="570" name="CustomShape 10"/>
          <p:cNvSpPr/>
          <p:nvPr/>
        </p:nvSpPr>
        <p:spPr>
          <a:xfrm>
            <a:off x="1013760" y="4814640"/>
            <a:ext cx="35506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Avenir Next"/>
                <a:ea typeface="Avenir Next"/>
              </a:rPr>
              <a:t>Important:</a:t>
            </a:r>
            <a:r>
              <a:rPr b="0" lang="en-GB" sz="1800" spc="-1" strike="noStrike">
                <a:solidFill>
                  <a:srgbClr val="000000"/>
                </a:solidFill>
                <a:latin typeface="Avenir Next"/>
                <a:ea typeface="Avenir Next"/>
              </a:rPr>
              <a:t> Compare this with</a:t>
            </a:r>
            <a:endParaRPr b="0" lang="en-GB" sz="1800" spc="-1" strike="noStrike">
              <a:latin typeface="Arial"/>
            </a:endParaRPr>
          </a:p>
        </p:txBody>
      </p:sp>
    </p:spTree>
  </p:cSld>
  <p:timing>
    <p:tnLst>
      <p:par>
        <p:cTn id="830" dur="indefinite" restart="never" nodeType="tmRoot">
          <p:childTnLst>
            <p:seq>
              <p:cTn id="831" dur="indefinite" nodeType="mainSeq">
                <p:childTnLst>
                  <p:par>
                    <p:cTn id="832" fill="hold">
                      <p:stCondLst>
                        <p:cond delay="indefinite"/>
                      </p:stCondLst>
                      <p:childTnLst>
                        <p:par>
                          <p:cTn id="833" fill="hold">
                            <p:stCondLst>
                              <p:cond delay="0"/>
                            </p:stCondLst>
                            <p:childTnLst>
                              <p:par>
                                <p:cTn id="834" nodeType="clickEffect" fill="hold" presetClass="entr" presetID="1">
                                  <p:stCondLst>
                                    <p:cond delay="0"/>
                                  </p:stCondLst>
                                  <p:childTnLst>
                                    <p:set>
                                      <p:cBhvr>
                                        <p:cTn id="835" dur="1" fill="hold">
                                          <p:stCondLst>
                                            <p:cond delay="0"/>
                                          </p:stCondLst>
                                        </p:cTn>
                                        <p:tgtEl>
                                          <p:spTgt spid="564"/>
                                        </p:tgtEl>
                                        <p:attrNameLst>
                                          <p:attrName>style.visibility</p:attrName>
                                        </p:attrNameLst>
                                      </p:cBhvr>
                                      <p:to>
                                        <p:strVal val="visible"/>
                                      </p:to>
                                    </p:set>
                                  </p:childTnLst>
                                </p:cTn>
                              </p:par>
                              <p:par>
                                <p:cTn id="836" nodeType="withEffect" fill="hold" presetClass="entr" presetID="1">
                                  <p:stCondLst>
                                    <p:cond delay="0"/>
                                  </p:stCondLst>
                                  <p:childTnLst>
                                    <p:set>
                                      <p:cBhvr>
                                        <p:cTn id="837" dur="1" fill="hold">
                                          <p:stCondLst>
                                            <p:cond delay="0"/>
                                          </p:stCondLst>
                                        </p:cTn>
                                        <p:tgtEl>
                                          <p:spTgt spid="566"/>
                                        </p:tgtEl>
                                        <p:attrNameLst>
                                          <p:attrName>style.visibility</p:attrName>
                                        </p:attrNameLst>
                                      </p:cBhvr>
                                      <p:to>
                                        <p:strVal val="visible"/>
                                      </p:to>
                                    </p:set>
                                  </p:childTnLst>
                                </p:cTn>
                              </p:par>
                            </p:childTnLst>
                          </p:cTn>
                        </p:par>
                      </p:childTnLst>
                    </p:cTn>
                  </p:par>
                  <p:par>
                    <p:cTn id="838" fill="hold">
                      <p:stCondLst>
                        <p:cond delay="indefinite"/>
                      </p:stCondLst>
                      <p:childTnLst>
                        <p:par>
                          <p:cTn id="839" fill="hold">
                            <p:stCondLst>
                              <p:cond delay="0"/>
                            </p:stCondLst>
                            <p:childTnLst>
                              <p:par>
                                <p:cTn id="840" nodeType="clickEffect" fill="hold" presetClass="entr" presetID="1">
                                  <p:stCondLst>
                                    <p:cond delay="0"/>
                                  </p:stCondLst>
                                  <p:childTnLst>
                                    <p:set>
                                      <p:cBhvr>
                                        <p:cTn id="841" dur="1" fill="hold">
                                          <p:stCondLst>
                                            <p:cond delay="0"/>
                                          </p:stCondLst>
                                        </p:cTn>
                                        <p:tgtEl>
                                          <p:spTgt spid="565"/>
                                        </p:tgtEl>
                                        <p:attrNameLst>
                                          <p:attrName>style.visibility</p:attrName>
                                        </p:attrNameLst>
                                      </p:cBhvr>
                                      <p:to>
                                        <p:strVal val="visible"/>
                                      </p:to>
                                    </p:set>
                                  </p:childTnLst>
                                </p:cTn>
                              </p:par>
                              <p:par>
                                <p:cTn id="842" nodeType="withEffect" fill="hold" presetClass="entr" presetID="1">
                                  <p:stCondLst>
                                    <p:cond delay="0"/>
                                  </p:stCondLst>
                                  <p:childTnLst>
                                    <p:set>
                                      <p:cBhvr>
                                        <p:cTn id="843" dur="1" fill="hold">
                                          <p:stCondLst>
                                            <p:cond delay="0"/>
                                          </p:stCondLst>
                                        </p:cTn>
                                        <p:tgtEl>
                                          <p:spTgt spid="567"/>
                                        </p:tgtEl>
                                        <p:attrNameLst>
                                          <p:attrName>style.visibility</p:attrName>
                                        </p:attrNameLst>
                                      </p:cBhvr>
                                      <p:to>
                                        <p:strVal val="visible"/>
                                      </p:to>
                                    </p:set>
                                  </p:childTnLst>
                                </p:cTn>
                              </p:par>
                            </p:childTnLst>
                          </p:cTn>
                        </p:par>
                      </p:childTnLst>
                    </p:cTn>
                  </p:par>
                  <p:par>
                    <p:cTn id="844" fill="hold">
                      <p:stCondLst>
                        <p:cond delay="indefinite"/>
                      </p:stCondLst>
                      <p:childTnLst>
                        <p:par>
                          <p:cTn id="845" fill="hold">
                            <p:stCondLst>
                              <p:cond delay="0"/>
                            </p:stCondLst>
                            <p:childTnLst>
                              <p:par>
                                <p:cTn id="846" nodeType="clickEffect" fill="hold" presetClass="entr" presetID="1">
                                  <p:stCondLst>
                                    <p:cond delay="0"/>
                                  </p:stCondLst>
                                  <p:childTnLst>
                                    <p:set>
                                      <p:cBhvr>
                                        <p:cTn id="847" dur="1" fill="hold">
                                          <p:stCondLst>
                                            <p:cond delay="0"/>
                                          </p:stCondLst>
                                        </p:cTn>
                                        <p:tgtEl>
                                          <p:spTgt spid="570"/>
                                        </p:tgtEl>
                                        <p:attrNameLst>
                                          <p:attrName>style.visibility</p:attrName>
                                        </p:attrNameLst>
                                      </p:cBhvr>
                                      <p:to>
                                        <p:strVal val="visible"/>
                                      </p:to>
                                    </p:set>
                                  </p:childTnLst>
                                </p:cTn>
                              </p:par>
                              <p:par>
                                <p:cTn id="848" nodeType="withEffect" fill="hold" presetClass="entr" presetID="1">
                                  <p:stCondLst>
                                    <p:cond delay="0"/>
                                  </p:stCondLst>
                                  <p:childTnLst>
                                    <p:set>
                                      <p:cBhvr>
                                        <p:cTn id="849" dur="1" fill="hold">
                                          <p:stCondLst>
                                            <p:cond delay="0"/>
                                          </p:stCondLst>
                                        </p:cTn>
                                        <p:tgtEl>
                                          <p:spTgt spid="568"/>
                                        </p:tgtEl>
                                        <p:attrNameLst>
                                          <p:attrName>style.visibility</p:attrName>
                                        </p:attrNameLst>
                                      </p:cBhvr>
                                      <p:to>
                                        <p:strVal val="visible"/>
                                      </p:to>
                                    </p:set>
                                  </p:childTnLst>
                                </p:cTn>
                              </p:par>
                              <p:par>
                                <p:cTn id="850" nodeType="withEffect" fill="hold" presetClass="entr" presetID="1">
                                  <p:stCondLst>
                                    <p:cond delay="0"/>
                                  </p:stCondLst>
                                  <p:childTnLst>
                                    <p:set>
                                      <p:cBhvr>
                                        <p:cTn id="851"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Type Conversions</a:t>
            </a:r>
            <a:endParaRPr b="0" lang="en-GB" sz="4400" spc="-1" strike="noStrike">
              <a:latin typeface="Arial"/>
            </a:endParaRPr>
          </a:p>
        </p:txBody>
      </p:sp>
      <p:sp>
        <p:nvSpPr>
          <p:cNvPr id="572"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749D11C-6823-43E5-8DB5-8B64C0F899F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73" name="CustomShape 3"/>
          <p:cNvSpPr/>
          <p:nvPr/>
        </p:nvSpPr>
        <p:spPr>
          <a:xfrm>
            <a:off x="886320" y="144360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2</a:t>
            </a:r>
            <a:endParaRPr b="0" lang="en-GB" sz="1600" spc="-1" strike="noStrike">
              <a:latin typeface="Arial"/>
            </a:endParaRPr>
          </a:p>
        </p:txBody>
      </p:sp>
      <p:sp>
        <p:nvSpPr>
          <p:cNvPr id="574" name="CustomShape 4"/>
          <p:cNvSpPr/>
          <p:nvPr/>
        </p:nvSpPr>
        <p:spPr>
          <a:xfrm>
            <a:off x="1451880" y="2334240"/>
            <a:ext cx="2740680" cy="568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double x = 5;</a:t>
            </a:r>
            <a:endParaRPr b="0" lang="en-GB" sz="2000" spc="-1" strike="noStrike">
              <a:latin typeface="Arial"/>
            </a:endParaRPr>
          </a:p>
        </p:txBody>
      </p:sp>
      <p:sp>
        <p:nvSpPr>
          <p:cNvPr id="575" name="CustomShape 5"/>
          <p:cNvSpPr/>
          <p:nvPr/>
        </p:nvSpPr>
        <p:spPr>
          <a:xfrm>
            <a:off x="1451880" y="1315080"/>
            <a:ext cx="6247440" cy="86616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2400" spc="-1" strike="noStrike">
                <a:solidFill>
                  <a:srgbClr val="232c12"/>
                </a:solidFill>
                <a:latin typeface="Calibri Light"/>
                <a:ea typeface="Calibri Light"/>
              </a:rPr>
              <a:t>In assignment statements, the value of the right side is converted to the type of the left</a:t>
            </a:r>
            <a:endParaRPr b="0" lang="en-GB" sz="2400" spc="-1" strike="noStrike">
              <a:latin typeface="Arial"/>
            </a:endParaRPr>
          </a:p>
        </p:txBody>
      </p:sp>
      <p:sp>
        <p:nvSpPr>
          <p:cNvPr id="576" name="CustomShape 6"/>
          <p:cNvSpPr/>
          <p:nvPr/>
        </p:nvSpPr>
        <p:spPr>
          <a:xfrm>
            <a:off x="4362480" y="2358000"/>
            <a:ext cx="3137400" cy="499320"/>
          </a:xfrm>
          <a:prstGeom prst="roundRect">
            <a:avLst>
              <a:gd name="adj" fmla="val 16667"/>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800" spc="-1" strike="noStrike">
                <a:solidFill>
                  <a:srgbClr val="558ed5"/>
                </a:solidFill>
                <a:latin typeface="Calibri Light"/>
                <a:ea typeface="Calibri Light"/>
              </a:rPr>
              <a:t>x stores the value 5.0</a:t>
            </a:r>
            <a:endParaRPr b="0" lang="en-GB" sz="1800" spc="-1" strike="noStrike">
              <a:latin typeface="Arial"/>
            </a:endParaRPr>
          </a:p>
        </p:txBody>
      </p:sp>
      <p:sp>
        <p:nvSpPr>
          <p:cNvPr id="577" name="CustomShape 7"/>
          <p:cNvSpPr/>
          <p:nvPr/>
        </p:nvSpPr>
        <p:spPr>
          <a:xfrm>
            <a:off x="1451880" y="3328920"/>
            <a:ext cx="2740680" cy="568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int x = 2.8;</a:t>
            </a:r>
            <a:endParaRPr b="0" lang="en-GB" sz="2000" spc="-1" strike="noStrike">
              <a:latin typeface="Arial"/>
            </a:endParaRPr>
          </a:p>
        </p:txBody>
      </p:sp>
      <p:sp>
        <p:nvSpPr>
          <p:cNvPr id="578" name="CustomShape 8"/>
          <p:cNvSpPr/>
          <p:nvPr/>
        </p:nvSpPr>
        <p:spPr>
          <a:xfrm>
            <a:off x="4267080" y="3265920"/>
            <a:ext cx="4714560" cy="825480"/>
          </a:xfrm>
          <a:prstGeom prst="roundRect">
            <a:avLst>
              <a:gd name="adj" fmla="val 16667"/>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800" spc="-1" strike="noStrike">
                <a:solidFill>
                  <a:srgbClr val="000000"/>
                </a:solidFill>
                <a:latin typeface="Calibri Light"/>
                <a:ea typeface="Calibri Light"/>
              </a:rPr>
              <a:t>Converting a double value to an int value causes </a:t>
            </a:r>
            <a:r>
              <a:rPr b="0" lang="en-GB" sz="1800" spc="-1" strike="noStrike">
                <a:solidFill>
                  <a:srgbClr val="e46c0a"/>
                </a:solidFill>
                <a:latin typeface="Calibri Light"/>
                <a:ea typeface="Calibri Light"/>
              </a:rPr>
              <a:t>truncation</a:t>
            </a:r>
            <a:r>
              <a:rPr b="0" lang="en-GB" sz="1800" spc="-1" strike="noStrike">
                <a:solidFill>
                  <a:srgbClr val="000000"/>
                </a:solidFill>
                <a:latin typeface="Calibri Light"/>
                <a:ea typeface="Calibri Light"/>
              </a:rPr>
              <a:t> of any fractional part </a:t>
            </a:r>
            <a:endParaRPr b="0" lang="en-GB" sz="1800" spc="-1" strike="noStrike">
              <a:latin typeface="Arial"/>
            </a:endParaRPr>
          </a:p>
          <a:p>
            <a:pPr>
              <a:lnSpc>
                <a:spcPct val="100000"/>
              </a:lnSpc>
            </a:pPr>
            <a:r>
              <a:rPr b="0" lang="en-GB" sz="1800" spc="-1" strike="noStrike">
                <a:solidFill>
                  <a:srgbClr val="4f81bd"/>
                </a:solidFill>
                <a:latin typeface="Calibri Light"/>
                <a:ea typeface="Calibri Light"/>
              </a:rPr>
              <a:t>x stores the value 2</a:t>
            </a:r>
            <a:endParaRPr b="0" lang="en-GB" sz="1800" spc="-1" strike="noStrike">
              <a:latin typeface="Arial"/>
            </a:endParaRPr>
          </a:p>
        </p:txBody>
      </p:sp>
      <p:sp>
        <p:nvSpPr>
          <p:cNvPr id="579" name="CustomShape 9"/>
          <p:cNvSpPr/>
          <p:nvPr/>
        </p:nvSpPr>
        <p:spPr>
          <a:xfrm>
            <a:off x="1451880" y="4784760"/>
            <a:ext cx="3108600" cy="568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int x = (int) 2.8;</a:t>
            </a:r>
            <a:endParaRPr b="0" lang="en-GB" sz="2000" spc="-1" strike="noStrike">
              <a:latin typeface="Arial"/>
            </a:endParaRPr>
          </a:p>
        </p:txBody>
      </p:sp>
      <p:sp>
        <p:nvSpPr>
          <p:cNvPr id="580" name="CustomShape 10"/>
          <p:cNvSpPr/>
          <p:nvPr/>
        </p:nvSpPr>
        <p:spPr>
          <a:xfrm>
            <a:off x="4572000" y="4784760"/>
            <a:ext cx="4259160" cy="1049400"/>
          </a:xfrm>
          <a:prstGeom prst="roundRect">
            <a:avLst>
              <a:gd name="adj" fmla="val 16667"/>
            </a:avLst>
          </a:prstGeom>
          <a:noFill/>
          <a:ln>
            <a:noFill/>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800" spc="-1" strike="noStrike">
                <a:solidFill>
                  <a:srgbClr val="e46c0a"/>
                </a:solidFill>
                <a:latin typeface="Calibri Light"/>
                <a:ea typeface="Calibri Light"/>
              </a:rPr>
              <a:t>Explicit type casting </a:t>
            </a:r>
            <a:r>
              <a:rPr b="0" lang="en-GB" sz="1800" spc="-1" strike="noStrike">
                <a:solidFill>
                  <a:srgbClr val="000000"/>
                </a:solidFill>
                <a:latin typeface="Calibri Light"/>
                <a:ea typeface="Calibri Light"/>
              </a:rPr>
              <a:t>tells the compiler it is an intended type conversion and prevents the compiler from producing a warning.  </a:t>
            </a:r>
            <a:br/>
            <a:r>
              <a:rPr b="0" lang="en-GB" sz="1800" spc="-1" strike="noStrike">
                <a:solidFill>
                  <a:srgbClr val="558ed5"/>
                </a:solidFill>
                <a:latin typeface="Calibri Light"/>
                <a:ea typeface="Calibri Light"/>
              </a:rPr>
              <a:t>x stores the value 2</a:t>
            </a:r>
            <a:endParaRPr b="0" lang="en-GB" sz="1800" spc="-1" strike="noStrike">
              <a:latin typeface="Arial"/>
            </a:endParaRPr>
          </a:p>
        </p:txBody>
      </p:sp>
      <p:sp>
        <p:nvSpPr>
          <p:cNvPr id="581" name="CustomShape 11"/>
          <p:cNvSpPr/>
          <p:nvPr/>
        </p:nvSpPr>
        <p:spPr>
          <a:xfrm>
            <a:off x="3282480" y="4136400"/>
            <a:ext cx="669456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808080"/>
                </a:solidFill>
                <a:latin typeface="Avenir Next Condensed"/>
                <a:ea typeface="Avenir Next Condensed"/>
              </a:rPr>
              <a:t>* The compiler may issue a warning as there is information loss.</a:t>
            </a:r>
            <a:endParaRPr b="0" lang="en-GB" sz="1600" spc="-1" strike="noStrike">
              <a:latin typeface="Arial"/>
            </a:endParaRPr>
          </a:p>
        </p:txBody>
      </p:sp>
      <p:sp>
        <p:nvSpPr>
          <p:cNvPr id="582" name="CustomShape 12"/>
          <p:cNvSpPr/>
          <p:nvPr/>
        </p:nvSpPr>
        <p:spPr>
          <a:xfrm>
            <a:off x="4086720" y="5855040"/>
            <a:ext cx="394668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808080"/>
                </a:solidFill>
                <a:latin typeface="Avenir Next Condensed"/>
                <a:ea typeface="Avenir Next Condensed"/>
              </a:rPr>
              <a:t>* The compiler generates no warning</a:t>
            </a:r>
            <a:endParaRPr b="0" lang="en-GB" sz="1600" spc="-1" strike="noStrike">
              <a:latin typeface="Arial"/>
            </a:endParaRPr>
          </a:p>
        </p:txBody>
      </p:sp>
      <p:sp>
        <p:nvSpPr>
          <p:cNvPr id="583" name="CustomShape 13"/>
          <p:cNvSpPr/>
          <p:nvPr/>
        </p:nvSpPr>
        <p:spPr>
          <a:xfrm>
            <a:off x="867240" y="6316560"/>
            <a:ext cx="7818840" cy="637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This also shows that you, as the programmer, can control how values are stored.</a:t>
            </a:r>
            <a:endParaRPr b="0" lang="en-GB" sz="1800" spc="-1" strike="noStrike">
              <a:latin typeface="Arial"/>
            </a:endParaRPr>
          </a:p>
        </p:txBody>
      </p:sp>
    </p:spTree>
  </p:cSld>
  <p:timing>
    <p:tnLst>
      <p:par>
        <p:cTn id="852" dur="indefinite" restart="never" nodeType="tmRoot">
          <p:childTnLst>
            <p:seq>
              <p:cTn id="853" dur="indefinite" nodeType="mainSeq">
                <p:childTnLst>
                  <p:par>
                    <p:cTn id="854" fill="hold">
                      <p:stCondLst>
                        <p:cond delay="indefinite"/>
                      </p:stCondLst>
                      <p:childTnLst>
                        <p:par>
                          <p:cTn id="855" fill="hold">
                            <p:stCondLst>
                              <p:cond delay="0"/>
                            </p:stCondLst>
                            <p:childTnLst>
                              <p:par>
                                <p:cTn id="856" nodeType="clickEffect" fill="hold" presetClass="entr" presetID="1">
                                  <p:stCondLst>
                                    <p:cond delay="0"/>
                                  </p:stCondLst>
                                  <p:childTnLst>
                                    <p:set>
                                      <p:cBhvr>
                                        <p:cTn id="857" dur="1" fill="hold">
                                          <p:stCondLst>
                                            <p:cond delay="0"/>
                                          </p:stCondLst>
                                        </p:cTn>
                                        <p:tgtEl>
                                          <p:spTgt spid="574"/>
                                        </p:tgtEl>
                                        <p:attrNameLst>
                                          <p:attrName>style.visibility</p:attrName>
                                        </p:attrNameLst>
                                      </p:cBhvr>
                                      <p:to>
                                        <p:strVal val="visible"/>
                                      </p:to>
                                    </p:set>
                                  </p:childTnLst>
                                </p:cTn>
                              </p:par>
                            </p:childTnLst>
                          </p:cTn>
                        </p:par>
                      </p:childTnLst>
                    </p:cTn>
                  </p:par>
                  <p:par>
                    <p:cTn id="858" fill="hold">
                      <p:stCondLst>
                        <p:cond delay="indefinite"/>
                      </p:stCondLst>
                      <p:childTnLst>
                        <p:par>
                          <p:cTn id="859" fill="hold">
                            <p:stCondLst>
                              <p:cond delay="0"/>
                            </p:stCondLst>
                            <p:childTnLst>
                              <p:par>
                                <p:cTn id="860" nodeType="clickEffect" fill="hold" presetClass="entr" presetID="1">
                                  <p:stCondLst>
                                    <p:cond delay="0"/>
                                  </p:stCondLst>
                                  <p:childTnLst>
                                    <p:set>
                                      <p:cBhvr>
                                        <p:cTn id="861" dur="1" fill="hold">
                                          <p:stCondLst>
                                            <p:cond delay="0"/>
                                          </p:stCondLst>
                                        </p:cTn>
                                        <p:tgtEl>
                                          <p:spTgt spid="576"/>
                                        </p:tgtEl>
                                        <p:attrNameLst>
                                          <p:attrName>style.visibility</p:attrName>
                                        </p:attrNameLst>
                                      </p:cBhvr>
                                      <p:to>
                                        <p:strVal val="visible"/>
                                      </p:to>
                                    </p:set>
                                  </p:childTnLst>
                                </p:cTn>
                              </p:par>
                            </p:childTnLst>
                          </p:cTn>
                        </p:par>
                      </p:childTnLst>
                    </p:cTn>
                  </p:par>
                  <p:par>
                    <p:cTn id="862" fill="hold">
                      <p:stCondLst>
                        <p:cond delay="indefinite"/>
                      </p:stCondLst>
                      <p:childTnLst>
                        <p:par>
                          <p:cTn id="863" fill="hold">
                            <p:stCondLst>
                              <p:cond delay="0"/>
                            </p:stCondLst>
                            <p:childTnLst>
                              <p:par>
                                <p:cTn id="864" nodeType="clickEffect" fill="hold" presetClass="entr" presetID="1">
                                  <p:stCondLst>
                                    <p:cond delay="0"/>
                                  </p:stCondLst>
                                  <p:childTnLst>
                                    <p:set>
                                      <p:cBhvr>
                                        <p:cTn id="865" dur="1" fill="hold">
                                          <p:stCondLst>
                                            <p:cond delay="0"/>
                                          </p:stCondLst>
                                        </p:cTn>
                                        <p:tgtEl>
                                          <p:spTgt spid="577"/>
                                        </p:tgtEl>
                                        <p:attrNameLst>
                                          <p:attrName>style.visibility</p:attrName>
                                        </p:attrNameLst>
                                      </p:cBhvr>
                                      <p:to>
                                        <p:strVal val="visible"/>
                                      </p:to>
                                    </p:set>
                                  </p:childTnLst>
                                </p:cTn>
                              </p:par>
                            </p:childTnLst>
                          </p:cTn>
                        </p:par>
                      </p:childTnLst>
                    </p:cTn>
                  </p:par>
                  <p:par>
                    <p:cTn id="866" fill="hold">
                      <p:stCondLst>
                        <p:cond delay="indefinite"/>
                      </p:stCondLst>
                      <p:childTnLst>
                        <p:par>
                          <p:cTn id="867" fill="hold">
                            <p:stCondLst>
                              <p:cond delay="0"/>
                            </p:stCondLst>
                            <p:childTnLst>
                              <p:par>
                                <p:cTn id="868" nodeType="clickEffect" fill="hold" presetClass="entr" presetID="1">
                                  <p:stCondLst>
                                    <p:cond delay="0"/>
                                  </p:stCondLst>
                                  <p:childTnLst>
                                    <p:set>
                                      <p:cBhvr>
                                        <p:cTn id="869" dur="1" fill="hold">
                                          <p:stCondLst>
                                            <p:cond delay="0"/>
                                          </p:stCondLst>
                                        </p:cTn>
                                        <p:tgtEl>
                                          <p:spTgt spid="578"/>
                                        </p:tgtEl>
                                        <p:attrNameLst>
                                          <p:attrName>style.visibility</p:attrName>
                                        </p:attrNameLst>
                                      </p:cBhvr>
                                      <p:to>
                                        <p:strVal val="visible"/>
                                      </p:to>
                                    </p:set>
                                  </p:childTnLst>
                                </p:cTn>
                              </p:par>
                              <p:par>
                                <p:cTn id="870" nodeType="withEffect" fill="hold" presetClass="entr" presetID="1">
                                  <p:stCondLst>
                                    <p:cond delay="0"/>
                                  </p:stCondLst>
                                  <p:childTnLst>
                                    <p:set>
                                      <p:cBhvr>
                                        <p:cTn id="871" dur="1" fill="hold">
                                          <p:stCondLst>
                                            <p:cond delay="0"/>
                                          </p:stCondLst>
                                        </p:cTn>
                                        <p:tgtEl>
                                          <p:spTgt spid="581"/>
                                        </p:tgtEl>
                                        <p:attrNameLst>
                                          <p:attrName>style.visibility</p:attrName>
                                        </p:attrNameLst>
                                      </p:cBhvr>
                                      <p:to>
                                        <p:strVal val="visible"/>
                                      </p:to>
                                    </p:set>
                                  </p:childTnLst>
                                </p:cTn>
                              </p:par>
                            </p:childTnLst>
                          </p:cTn>
                        </p:par>
                      </p:childTnLst>
                    </p:cTn>
                  </p:par>
                  <p:par>
                    <p:cTn id="872" fill="hold">
                      <p:stCondLst>
                        <p:cond delay="indefinite"/>
                      </p:stCondLst>
                      <p:childTnLst>
                        <p:par>
                          <p:cTn id="873" fill="hold">
                            <p:stCondLst>
                              <p:cond delay="0"/>
                            </p:stCondLst>
                            <p:childTnLst>
                              <p:par>
                                <p:cTn id="874" nodeType="clickEffect" fill="hold" presetClass="entr" presetID="1">
                                  <p:stCondLst>
                                    <p:cond delay="0"/>
                                  </p:stCondLst>
                                  <p:childTnLst>
                                    <p:set>
                                      <p:cBhvr>
                                        <p:cTn id="875" dur="1" fill="hold">
                                          <p:stCondLst>
                                            <p:cond delay="0"/>
                                          </p:stCondLst>
                                        </p:cTn>
                                        <p:tgtEl>
                                          <p:spTgt spid="579"/>
                                        </p:tgtEl>
                                        <p:attrNameLst>
                                          <p:attrName>style.visibility</p:attrName>
                                        </p:attrNameLst>
                                      </p:cBhvr>
                                      <p:to>
                                        <p:strVal val="visible"/>
                                      </p:to>
                                    </p:set>
                                  </p:childTnLst>
                                </p:cTn>
                              </p:par>
                            </p:childTnLst>
                          </p:cTn>
                        </p:par>
                      </p:childTnLst>
                    </p:cTn>
                  </p:par>
                  <p:par>
                    <p:cTn id="876" fill="hold">
                      <p:stCondLst>
                        <p:cond delay="indefinite"/>
                      </p:stCondLst>
                      <p:childTnLst>
                        <p:par>
                          <p:cTn id="877" fill="hold">
                            <p:stCondLst>
                              <p:cond delay="0"/>
                            </p:stCondLst>
                            <p:childTnLst>
                              <p:par>
                                <p:cTn id="878" nodeType="clickEffect" fill="hold" presetClass="entr" presetID="1">
                                  <p:stCondLst>
                                    <p:cond delay="0"/>
                                  </p:stCondLst>
                                  <p:childTnLst>
                                    <p:set>
                                      <p:cBhvr>
                                        <p:cTn id="879" dur="1" fill="hold">
                                          <p:stCondLst>
                                            <p:cond delay="0"/>
                                          </p:stCondLst>
                                        </p:cTn>
                                        <p:tgtEl>
                                          <p:spTgt spid="580"/>
                                        </p:tgtEl>
                                        <p:attrNameLst>
                                          <p:attrName>style.visibility</p:attrName>
                                        </p:attrNameLst>
                                      </p:cBhvr>
                                      <p:to>
                                        <p:strVal val="visible"/>
                                      </p:to>
                                    </p:set>
                                  </p:childTnLst>
                                </p:cTn>
                              </p:par>
                              <p:par>
                                <p:cTn id="880" nodeType="withEffect" fill="hold" presetClass="entr" presetID="1">
                                  <p:stCondLst>
                                    <p:cond delay="0"/>
                                  </p:stCondLst>
                                  <p:childTnLst>
                                    <p:set>
                                      <p:cBhvr>
                                        <p:cTn id="881"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Type Conversions</a:t>
            </a:r>
            <a:endParaRPr b="0" lang="en-GB" sz="4400" spc="-1" strike="noStrike">
              <a:latin typeface="Arial"/>
            </a:endParaRPr>
          </a:p>
        </p:txBody>
      </p:sp>
      <p:sp>
        <p:nvSpPr>
          <p:cNvPr id="585"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9DBB3DB-C62A-4801-A260-0EFE1BE72E0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86" name="CustomShape 3"/>
          <p:cNvSpPr/>
          <p:nvPr/>
        </p:nvSpPr>
        <p:spPr>
          <a:xfrm>
            <a:off x="886320" y="2073600"/>
            <a:ext cx="392760" cy="3927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600" spc="-1" strike="noStrike">
                <a:solidFill>
                  <a:srgbClr val="ffffff"/>
                </a:solidFill>
                <a:latin typeface="Calibri Light"/>
                <a:ea typeface="DejaVu Sans"/>
              </a:rPr>
              <a:t>3</a:t>
            </a:r>
            <a:endParaRPr b="0" lang="en-GB" sz="1600" spc="-1" strike="noStrike">
              <a:latin typeface="Arial"/>
            </a:endParaRPr>
          </a:p>
        </p:txBody>
      </p:sp>
      <p:sp>
        <p:nvSpPr>
          <p:cNvPr id="587" name="CustomShape 4"/>
          <p:cNvSpPr/>
          <p:nvPr/>
        </p:nvSpPr>
        <p:spPr>
          <a:xfrm>
            <a:off x="1451880" y="1957680"/>
            <a:ext cx="7336440" cy="62424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2400" spc="-1" strike="noStrike">
                <a:solidFill>
                  <a:srgbClr val="232c12"/>
                </a:solidFill>
                <a:latin typeface="Calibri Light"/>
                <a:ea typeface="Calibri Light"/>
              </a:rPr>
              <a:t>Type conversions that don’t make sense are not allowed.</a:t>
            </a:r>
            <a:endParaRPr b="0" lang="en-GB" sz="2400" spc="-1" strike="noStrike">
              <a:latin typeface="Arial"/>
            </a:endParaRPr>
          </a:p>
        </p:txBody>
      </p:sp>
      <p:sp>
        <p:nvSpPr>
          <p:cNvPr id="588" name="CustomShape 5"/>
          <p:cNvSpPr/>
          <p:nvPr/>
        </p:nvSpPr>
        <p:spPr>
          <a:xfrm>
            <a:off x="1031040" y="3210840"/>
            <a:ext cx="6789240" cy="100476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ea typeface="Calibri Light"/>
              </a:rPr>
              <a:t>e.g., assigning a </a:t>
            </a:r>
            <a:r>
              <a:rPr b="0" lang="en-GB" sz="2000" spc="-1" strike="noStrike">
                <a:solidFill>
                  <a:srgbClr val="e46c0a"/>
                </a:solidFill>
                <a:latin typeface="Calibri Light"/>
                <a:ea typeface="Calibri Light"/>
              </a:rPr>
              <a:t>string</a:t>
            </a:r>
            <a:r>
              <a:rPr b="0" lang="en-GB" sz="2000" spc="-1" strike="noStrike">
                <a:solidFill>
                  <a:srgbClr val="000000"/>
                </a:solidFill>
                <a:latin typeface="Calibri Light"/>
                <a:ea typeface="Calibri Light"/>
              </a:rPr>
              <a:t> literal to an </a:t>
            </a:r>
            <a:r>
              <a:rPr b="0" lang="en-GB" sz="2000" spc="-1" strike="noStrike">
                <a:solidFill>
                  <a:srgbClr val="e46c0a"/>
                </a:solidFill>
                <a:latin typeface="Calibri Light"/>
                <a:ea typeface="Calibri Light"/>
              </a:rPr>
              <a:t>int</a:t>
            </a:r>
            <a:r>
              <a:rPr b="0" lang="en-GB" sz="2000" spc="-1" strike="noStrike">
                <a:solidFill>
                  <a:srgbClr val="000000"/>
                </a:solidFill>
                <a:latin typeface="Calibri Light"/>
                <a:ea typeface="Calibri Light"/>
              </a:rPr>
              <a:t> variable generates a compilation error:</a:t>
            </a:r>
            <a:endParaRPr b="0" lang="en-GB" sz="2000" spc="-1" strike="noStrike">
              <a:latin typeface="Arial"/>
            </a:endParaRPr>
          </a:p>
          <a:p>
            <a:pPr>
              <a:lnSpc>
                <a:spcPct val="100000"/>
              </a:lnSpc>
            </a:pPr>
            <a:endParaRPr b="0" lang="en-GB" sz="2000" spc="-1" strike="noStrike">
              <a:latin typeface="Arial"/>
            </a:endParaRPr>
          </a:p>
        </p:txBody>
      </p:sp>
      <p:pic>
        <p:nvPicPr>
          <p:cNvPr id="589" name="Picture 2" descr=""/>
          <p:cNvPicPr/>
          <p:nvPr/>
        </p:nvPicPr>
        <p:blipFill>
          <a:blip r:embed="rId1"/>
          <a:stretch/>
        </p:blipFill>
        <p:spPr>
          <a:xfrm>
            <a:off x="12600" y="4046760"/>
            <a:ext cx="9130680" cy="2018520"/>
          </a:xfrm>
          <a:prstGeom prst="rect">
            <a:avLst/>
          </a:prstGeom>
          <a:ln>
            <a:noFill/>
          </a:ln>
        </p:spPr>
      </p:pic>
    </p:spTree>
  </p:cSld>
  <p:timing>
    <p:tnLst>
      <p:par>
        <p:cTn id="882" dur="indefinite" restart="never" nodeType="tmRoot">
          <p:childTnLst>
            <p:seq>
              <p:cTn id="883" dur="indefinite" nodeType="mainSeq">
                <p:childTnLst>
                  <p:par>
                    <p:cTn id="884" fill="hold">
                      <p:stCondLst>
                        <p:cond delay="indefinite"/>
                      </p:stCondLst>
                      <p:childTnLst>
                        <p:par>
                          <p:cTn id="885" fill="hold">
                            <p:stCondLst>
                              <p:cond delay="0"/>
                            </p:stCondLst>
                            <p:childTnLst>
                              <p:par>
                                <p:cTn id="886" nodeType="clickEffect" fill="hold" presetClass="entr" presetID="1">
                                  <p:stCondLst>
                                    <p:cond delay="0"/>
                                  </p:stCondLst>
                                  <p:childTnLst>
                                    <p:set>
                                      <p:cBhvr>
                                        <p:cTn id="887" dur="1" fill="hold">
                                          <p:stCondLst>
                                            <p:cond delay="0"/>
                                          </p:stCondLst>
                                        </p:cTn>
                                        <p:tgtEl>
                                          <p:spTgt spid="588"/>
                                        </p:tgtEl>
                                        <p:attrNameLst>
                                          <p:attrName>style.visibility</p:attrName>
                                        </p:attrNameLst>
                                      </p:cBhvr>
                                      <p:to>
                                        <p:strVal val="visible"/>
                                      </p:to>
                                    </p:set>
                                  </p:childTnLst>
                                </p:cTn>
                              </p:par>
                              <p:par>
                                <p:cTn id="888" nodeType="withEffect" fill="hold" presetClass="entr" presetID="1">
                                  <p:stCondLst>
                                    <p:cond delay="0"/>
                                  </p:stCondLst>
                                  <p:childTnLst>
                                    <p:set>
                                      <p:cBhvr>
                                        <p:cTn id="889" dur="1" fill="hold">
                                          <p:stCondLst>
                                            <p:cond delay="0"/>
                                          </p:stCondLst>
                                        </p:cTn>
                                        <p:tgtEl>
                                          <p:spTgt spid="5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CustomShape 1"/>
          <p:cNvSpPr/>
          <p:nvPr/>
        </p:nvSpPr>
        <p:spPr>
          <a:xfrm>
            <a:off x="339120" y="5574960"/>
            <a:ext cx="5630400" cy="102384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600" spc="-1" strike="noStrike">
                <a:solidFill>
                  <a:srgbClr val="000000"/>
                </a:solidFill>
                <a:latin typeface="Avenir Next Condensed"/>
                <a:ea typeface="Avenir Next Condensed"/>
              </a:rPr>
              <a:t>Include the </a:t>
            </a:r>
            <a:r>
              <a:rPr b="1" lang="en-GB" sz="1600" spc="-1" strike="noStrike">
                <a:solidFill>
                  <a:srgbClr val="4f81bd"/>
                </a:solidFill>
                <a:latin typeface="Avenir Next Condensed"/>
                <a:ea typeface="Avenir Next Condensed"/>
              </a:rPr>
              <a:t>iostream</a:t>
            </a:r>
            <a:r>
              <a:rPr b="0" lang="en-GB" sz="1600" spc="-1" strike="noStrike">
                <a:solidFill>
                  <a:srgbClr val="000000"/>
                </a:solidFill>
                <a:latin typeface="Avenir Next Condensed"/>
                <a:ea typeface="Avenir Next Condensed"/>
              </a:rPr>
              <a:t> library to use </a:t>
            </a:r>
            <a:r>
              <a:rPr b="1" lang="en-GB" sz="1600" spc="-1" strike="noStrike">
                <a:solidFill>
                  <a:srgbClr val="7030a0"/>
                </a:solidFill>
                <a:latin typeface="Avenir Next Condensed"/>
                <a:ea typeface="Avenir Next Condensed"/>
              </a:rPr>
              <a:t>cin</a:t>
            </a:r>
            <a:r>
              <a:rPr b="0" lang="en-GB" sz="1600" spc="-1" strike="noStrike">
                <a:solidFill>
                  <a:srgbClr val="000000"/>
                </a:solidFill>
                <a:latin typeface="Avenir Next Condensed"/>
                <a:ea typeface="Avenir Next Condensed"/>
              </a:rPr>
              <a:t> and </a:t>
            </a:r>
            <a:r>
              <a:rPr b="1" lang="en-GB" sz="1600" spc="-1" strike="noStrike">
                <a:solidFill>
                  <a:srgbClr val="7030a0"/>
                </a:solidFill>
                <a:latin typeface="Avenir Next Condensed"/>
                <a:ea typeface="Avenir Next Condensed"/>
              </a:rPr>
              <a:t>cout</a:t>
            </a:r>
            <a:r>
              <a:rPr b="0" lang="en-GB" sz="1600" spc="-1" strike="noStrike">
                <a:solidFill>
                  <a:srgbClr val="000000"/>
                </a:solidFill>
                <a:latin typeface="Avenir Next Condensed"/>
                <a:ea typeface="Avenir Next Condensed"/>
              </a:rPr>
              <a:t>. The </a:t>
            </a:r>
            <a:r>
              <a:rPr b="1" lang="en-GB" sz="1600" spc="-1" strike="noStrike">
                <a:solidFill>
                  <a:srgbClr val="4f81bd"/>
                </a:solidFill>
                <a:latin typeface="Avenir Next Condensed"/>
                <a:ea typeface="Avenir Next Condensed"/>
              </a:rPr>
              <a:t>iostream</a:t>
            </a:r>
            <a:r>
              <a:rPr b="0" lang="en-GB" sz="1600" spc="-1" strike="noStrike">
                <a:solidFill>
                  <a:srgbClr val="000000"/>
                </a:solidFill>
                <a:latin typeface="Avenir Next Condensed"/>
                <a:ea typeface="Avenir Next Condensed"/>
              </a:rPr>
              <a:t> library is some existing object codes developed by others. As this is so useful, it is regarded as standard C++ library.</a:t>
            </a:r>
            <a:endParaRPr b="0" lang="en-GB" sz="1600" spc="-1" strike="noStrike">
              <a:latin typeface="Arial"/>
            </a:endParaRPr>
          </a:p>
        </p:txBody>
      </p:sp>
      <p:sp>
        <p:nvSpPr>
          <p:cNvPr id="591" name="CustomShape 2"/>
          <p:cNvSpPr/>
          <p:nvPr/>
        </p:nvSpPr>
        <p:spPr>
          <a:xfrm>
            <a:off x="6088320" y="5023440"/>
            <a:ext cx="2198520" cy="156564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592" name="CustomShape 3"/>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Basic I/O (Input/Output)</a:t>
            </a:r>
            <a:endParaRPr b="0" lang="en-GB" sz="4400" spc="-1" strike="noStrike">
              <a:latin typeface="Arial"/>
            </a:endParaRPr>
          </a:p>
        </p:txBody>
      </p:sp>
      <p:sp>
        <p:nvSpPr>
          <p:cNvPr id="593" name="CustomShape 4"/>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a:t>
            </a:r>
            <a:r>
              <a:rPr b="1" lang="en-GB" sz="2400" spc="-1" strike="noStrike">
                <a:solidFill>
                  <a:srgbClr val="e46c0a"/>
                </a:solidFill>
                <a:latin typeface="Calibri Light"/>
                <a:ea typeface="Calibri Light"/>
              </a:rPr>
              <a:t>stream</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is an object where a program can either </a:t>
            </a:r>
            <a:r>
              <a:rPr b="1" lang="en-GB" sz="2400" spc="-1" strike="noStrike">
                <a:solidFill>
                  <a:srgbClr val="31859c"/>
                </a:solidFill>
                <a:latin typeface="Calibri Light"/>
                <a:ea typeface="Calibri Light"/>
              </a:rPr>
              <a:t>insert</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or </a:t>
            </a:r>
            <a:r>
              <a:rPr b="1" lang="en-GB" sz="2400" spc="-1" strike="noStrike">
                <a:solidFill>
                  <a:srgbClr val="31859c"/>
                </a:solidFill>
                <a:latin typeface="Calibri Light"/>
                <a:ea typeface="Calibri Light"/>
              </a:rPr>
              <a:t>extract</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characters to/from it.</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may use </a:t>
            </a:r>
            <a:r>
              <a:rPr b="1" lang="en-GB" sz="2400" spc="-1" strike="noStrike">
                <a:solidFill>
                  <a:srgbClr val="e46c0a"/>
                </a:solidFill>
                <a:latin typeface="Calibri Light"/>
                <a:ea typeface="Calibri Light"/>
              </a:rPr>
              <a:t>streams</a:t>
            </a:r>
            <a:r>
              <a:rPr b="0" lang="en-GB" sz="2400" spc="-1" strike="noStrike">
                <a:solidFill>
                  <a:srgbClr val="000000"/>
                </a:solidFill>
                <a:latin typeface="Calibri Light"/>
                <a:ea typeface="Calibri Light"/>
              </a:rPr>
              <a:t> to perform input and output operations in sequential media such as the screen or the keyboard.</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standard </a:t>
            </a:r>
            <a:r>
              <a:rPr b="1" lang="en-GB" sz="2400" spc="-1" strike="noStrike">
                <a:solidFill>
                  <a:srgbClr val="000000"/>
                </a:solidFill>
                <a:latin typeface="Calibri Light"/>
                <a:ea typeface="Calibri Light"/>
              </a:rPr>
              <a:t>C++ library</a:t>
            </a:r>
            <a:r>
              <a:rPr b="0" lang="en-GB" sz="2400" spc="-1" strike="noStrike">
                <a:solidFill>
                  <a:srgbClr val="000000"/>
                </a:solidFill>
                <a:latin typeface="Calibri Light"/>
                <a:ea typeface="Calibri Light"/>
              </a:rPr>
              <a:t> includes the header file </a:t>
            </a:r>
            <a:r>
              <a:rPr b="1" lang="en-GB" sz="2400" spc="-1" strike="noStrike">
                <a:solidFill>
                  <a:srgbClr val="4f81bd"/>
                </a:solidFill>
                <a:latin typeface="Calibri Light"/>
                <a:ea typeface="Calibri Light"/>
              </a:rPr>
              <a:t>iostream</a:t>
            </a:r>
            <a:r>
              <a:rPr b="0" lang="en-GB" sz="2400" spc="-1" strike="noStrike">
                <a:solidFill>
                  <a:srgbClr val="000000"/>
                </a:solidFill>
                <a:latin typeface="Calibri Light"/>
                <a:ea typeface="Calibri Light"/>
              </a:rPr>
              <a:t> where the standard input and output stream objects are declared.</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We need to include the header file by the </a:t>
            </a:r>
            <a:r>
              <a:rPr b="0" lang="en-GB" sz="2400" spc="-1" strike="noStrike">
                <a:solidFill>
                  <a:srgbClr val="e46c0a"/>
                </a:solidFill>
                <a:latin typeface="Calibri Light"/>
                <a:ea typeface="Calibri Light"/>
              </a:rPr>
              <a:t>#include </a:t>
            </a:r>
            <a:r>
              <a:rPr b="0" lang="en-GB" sz="2400" spc="-1" strike="noStrike">
                <a:solidFill>
                  <a:srgbClr val="000000"/>
                </a:solidFill>
                <a:latin typeface="Calibri Light"/>
                <a:ea typeface="Calibri Light"/>
              </a:rPr>
              <a:t>directives before using any objects and functions </a:t>
            </a:r>
            <a:br/>
            <a:r>
              <a:rPr b="0" lang="en-GB" sz="2400" spc="-1" strike="noStrike">
                <a:solidFill>
                  <a:srgbClr val="000000"/>
                </a:solidFill>
                <a:latin typeface="Calibri Light"/>
                <a:ea typeface="Calibri Light"/>
              </a:rPr>
              <a:t>in the iostream library.</a:t>
            </a:r>
            <a:endParaRPr b="0" lang="en-GB" sz="2400" spc="-1" strike="noStrike">
              <a:latin typeface="Arial"/>
            </a:endParaRPr>
          </a:p>
        </p:txBody>
      </p:sp>
      <p:sp>
        <p:nvSpPr>
          <p:cNvPr id="594"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1946F3C-C104-4E10-93B1-BD3840474E4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595" name="CustomShape 6"/>
          <p:cNvSpPr/>
          <p:nvPr/>
        </p:nvSpPr>
        <p:spPr>
          <a:xfrm>
            <a:off x="6088320" y="5087880"/>
            <a:ext cx="2198520" cy="179424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onsolas"/>
                <a:ea typeface="Consolas"/>
              </a:rPr>
              <a:t>#include </a:t>
            </a:r>
            <a:r>
              <a:rPr b="0" lang="en-GB" sz="1400" spc="-1" strike="noStrike">
                <a:solidFill>
                  <a:srgbClr val="242de2"/>
                </a:solidFill>
                <a:latin typeface="Consolas"/>
                <a:ea typeface="Consolas"/>
              </a:rPr>
              <a:t>&lt;</a:t>
            </a:r>
            <a:r>
              <a:rPr b="1" lang="en-GB" sz="1400" spc="-1" strike="noStrike">
                <a:solidFill>
                  <a:srgbClr val="4f81bd"/>
                </a:solidFill>
                <a:latin typeface="Consolas"/>
                <a:ea typeface="Consolas"/>
              </a:rPr>
              <a:t>iostream</a:t>
            </a:r>
            <a:r>
              <a:rPr b="0" lang="en-GB" sz="1400" spc="-1" strike="noStrike">
                <a:solidFill>
                  <a:srgbClr val="242de2"/>
                </a:solidFill>
                <a:latin typeface="Consolas"/>
                <a:ea typeface="Consolas"/>
              </a:rPr>
              <a:t>&gt;</a:t>
            </a:r>
            <a:endParaRPr b="0" lang="en-GB" sz="1400" spc="-1" strike="noStrike">
              <a:latin typeface="Arial"/>
            </a:endParaRPr>
          </a:p>
          <a:p>
            <a:pPr>
              <a:lnSpc>
                <a:spcPct val="100000"/>
              </a:lnSpc>
            </a:pPr>
            <a:r>
              <a:rPr b="1"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 () {</a:t>
            </a:r>
            <a:br/>
            <a:r>
              <a:rPr b="0" lang="en-GB" sz="1400" spc="-1" strike="noStrike">
                <a:solidFill>
                  <a:srgbClr val="000000"/>
                </a:solidFill>
                <a:latin typeface="Consolas"/>
                <a:ea typeface="Consolas"/>
              </a:rPr>
              <a:t>   …</a:t>
            </a:r>
            <a:br/>
            <a:r>
              <a:rPr b="0" lang="en-GB" sz="1400" spc="-1" strike="noStrike">
                <a:solidFill>
                  <a:srgbClr val="000000"/>
                </a:solidFill>
                <a:latin typeface="Consolas"/>
                <a:ea typeface="Consolas"/>
              </a:rPr>
              <a:t>}</a:t>
            </a:r>
            <a:endParaRPr b="0" lang="en-GB" sz="1400" spc="-1" strike="noStrike">
              <a:latin typeface="Arial"/>
            </a:endParaRPr>
          </a:p>
        </p:txBody>
      </p:sp>
    </p:spTree>
  </p:cSld>
  <p:timing>
    <p:tnLst>
      <p:par>
        <p:cTn id="890" dur="indefinite" restart="never" nodeType="tmRoot">
          <p:childTnLst>
            <p:seq>
              <p:cTn id="891" dur="indefinite" nodeType="mainSeq">
                <p:childTnLst>
                  <p:par>
                    <p:cTn id="892" fill="hold">
                      <p:stCondLst>
                        <p:cond delay="indefinite"/>
                      </p:stCondLst>
                      <p:childTnLst>
                        <p:par>
                          <p:cTn id="893" fill="hold">
                            <p:stCondLst>
                              <p:cond delay="0"/>
                            </p:stCondLst>
                            <p:childTnLst>
                              <p:par>
                                <p:cTn id="894" nodeType="clickEffect" fill="hold" presetClass="entr" presetID="1">
                                  <p:stCondLst>
                                    <p:cond delay="0"/>
                                  </p:stCondLst>
                                  <p:childTnLst>
                                    <p:set>
                                      <p:cBhvr>
                                        <p:cTn id="895" dur="1" fill="hold">
                                          <p:stCondLst>
                                            <p:cond delay="0"/>
                                          </p:stCondLst>
                                        </p:cTn>
                                        <p:tgtEl>
                                          <p:spTgt spid="593">
                                            <p:txEl>
                                              <p:pRg st="0" end="0"/>
                                            </p:txEl>
                                          </p:spTgt>
                                        </p:tgtEl>
                                        <p:attrNameLst>
                                          <p:attrName>style.visibility</p:attrName>
                                        </p:attrNameLst>
                                      </p:cBhvr>
                                      <p:to>
                                        <p:strVal val="visible"/>
                                      </p:to>
                                    </p:set>
                                  </p:childTnLst>
                                </p:cTn>
                              </p:par>
                            </p:childTnLst>
                          </p:cTn>
                        </p:par>
                      </p:childTnLst>
                    </p:cTn>
                  </p:par>
                  <p:par>
                    <p:cTn id="896" fill="hold">
                      <p:stCondLst>
                        <p:cond delay="indefinite"/>
                      </p:stCondLst>
                      <p:childTnLst>
                        <p:par>
                          <p:cTn id="897" fill="hold">
                            <p:stCondLst>
                              <p:cond delay="0"/>
                            </p:stCondLst>
                            <p:childTnLst>
                              <p:par>
                                <p:cTn id="898" nodeType="clickEffect" fill="hold" presetClass="entr" presetID="1">
                                  <p:stCondLst>
                                    <p:cond delay="0"/>
                                  </p:stCondLst>
                                  <p:childTnLst>
                                    <p:set>
                                      <p:cBhvr>
                                        <p:cTn id="899" dur="1" fill="hold">
                                          <p:stCondLst>
                                            <p:cond delay="0"/>
                                          </p:stCondLst>
                                        </p:cTn>
                                        <p:tgtEl>
                                          <p:spTgt spid="593">
                                            <p:txEl>
                                              <p:pRg st="1" end="1"/>
                                            </p:txEl>
                                          </p:spTgt>
                                        </p:tgtEl>
                                        <p:attrNameLst>
                                          <p:attrName>style.visibility</p:attrName>
                                        </p:attrNameLst>
                                      </p:cBhvr>
                                      <p:to>
                                        <p:strVal val="visible"/>
                                      </p:to>
                                    </p:set>
                                  </p:childTnLst>
                                </p:cTn>
                              </p:par>
                            </p:childTnLst>
                          </p:cTn>
                        </p:par>
                      </p:childTnLst>
                    </p:cTn>
                  </p:par>
                  <p:par>
                    <p:cTn id="900" fill="hold">
                      <p:stCondLst>
                        <p:cond delay="indefinite"/>
                      </p:stCondLst>
                      <p:childTnLst>
                        <p:par>
                          <p:cTn id="901" fill="hold">
                            <p:stCondLst>
                              <p:cond delay="0"/>
                            </p:stCondLst>
                            <p:childTnLst>
                              <p:par>
                                <p:cTn id="902" nodeType="clickEffect" fill="hold" presetClass="entr" presetID="1">
                                  <p:stCondLst>
                                    <p:cond delay="0"/>
                                  </p:stCondLst>
                                  <p:childTnLst>
                                    <p:set>
                                      <p:cBhvr>
                                        <p:cTn id="903" dur="1" fill="hold">
                                          <p:stCondLst>
                                            <p:cond delay="0"/>
                                          </p:stCondLst>
                                        </p:cTn>
                                        <p:tgtEl>
                                          <p:spTgt spid="593">
                                            <p:txEl>
                                              <p:pRg st="2" end="2"/>
                                            </p:txEl>
                                          </p:spTgt>
                                        </p:tgtEl>
                                        <p:attrNameLst>
                                          <p:attrName>style.visibility</p:attrName>
                                        </p:attrNameLst>
                                      </p:cBhvr>
                                      <p:to>
                                        <p:strVal val="visible"/>
                                      </p:to>
                                    </p:set>
                                  </p:childTnLst>
                                </p:cTn>
                              </p:par>
                            </p:childTnLst>
                          </p:cTn>
                        </p:par>
                      </p:childTnLst>
                    </p:cTn>
                  </p:par>
                  <p:par>
                    <p:cTn id="904" fill="hold">
                      <p:stCondLst>
                        <p:cond delay="indefinite"/>
                      </p:stCondLst>
                      <p:childTnLst>
                        <p:par>
                          <p:cTn id="905" fill="hold">
                            <p:stCondLst>
                              <p:cond delay="0"/>
                            </p:stCondLst>
                            <p:childTnLst>
                              <p:par>
                                <p:cTn id="906" nodeType="clickEffect" fill="hold" presetClass="entr" presetID="1">
                                  <p:stCondLst>
                                    <p:cond delay="0"/>
                                  </p:stCondLst>
                                  <p:childTnLst>
                                    <p:set>
                                      <p:cBhvr>
                                        <p:cTn id="907" dur="1" fill="hold">
                                          <p:stCondLst>
                                            <p:cond delay="0"/>
                                          </p:stCondLst>
                                        </p:cTn>
                                        <p:tgtEl>
                                          <p:spTgt spid="593">
                                            <p:txEl>
                                              <p:pRg st="3" end="3"/>
                                            </p:txEl>
                                          </p:spTgt>
                                        </p:tgtEl>
                                        <p:attrNameLst>
                                          <p:attrName>style.visibility</p:attrName>
                                        </p:attrNameLst>
                                      </p:cBhvr>
                                      <p:to>
                                        <p:strVal val="visible"/>
                                      </p:to>
                                    </p:set>
                                  </p:childTnLst>
                                </p:cTn>
                              </p:par>
                              <p:par>
                                <p:cTn id="908" nodeType="withEffect" fill="hold" presetClass="entr" presetID="1">
                                  <p:stCondLst>
                                    <p:cond delay="0"/>
                                  </p:stCondLst>
                                  <p:childTnLst>
                                    <p:set>
                                      <p:cBhvr>
                                        <p:cTn id="909" dur="1" fill="hold">
                                          <p:stCondLst>
                                            <p:cond delay="0"/>
                                          </p:stCondLst>
                                        </p:cTn>
                                        <p:tgtEl>
                                          <p:spTgt spid="591"/>
                                        </p:tgtEl>
                                        <p:attrNameLst>
                                          <p:attrName>style.visibility</p:attrName>
                                        </p:attrNameLst>
                                      </p:cBhvr>
                                      <p:to>
                                        <p:strVal val="visible"/>
                                      </p:to>
                                    </p:set>
                                  </p:childTnLst>
                                </p:cTn>
                              </p:par>
                              <p:par>
                                <p:cTn id="910" nodeType="withEffect" fill="hold" presetClass="entr" presetID="1">
                                  <p:stCondLst>
                                    <p:cond delay="0"/>
                                  </p:stCondLst>
                                  <p:childTnLst>
                                    <p:set>
                                      <p:cBhvr>
                                        <p:cTn id="911" dur="1" fill="hold">
                                          <p:stCondLst>
                                            <p:cond delay="0"/>
                                          </p:stCondLst>
                                        </p:cTn>
                                        <p:tgtEl>
                                          <p:spTgt spid="595"/>
                                        </p:tgtEl>
                                        <p:attrNameLst>
                                          <p:attrName>style.visibility</p:attrName>
                                        </p:attrNameLst>
                                      </p:cBhvr>
                                      <p:to>
                                        <p:strVal val="visible"/>
                                      </p:to>
                                    </p:set>
                                  </p:childTnLst>
                                </p:cTn>
                              </p:par>
                            </p:childTnLst>
                          </p:cTn>
                        </p:par>
                      </p:childTnLst>
                    </p:cTn>
                  </p:par>
                  <p:par>
                    <p:cTn id="912" fill="hold">
                      <p:stCondLst>
                        <p:cond delay="indefinite"/>
                      </p:stCondLst>
                      <p:childTnLst>
                        <p:par>
                          <p:cTn id="913" fill="hold">
                            <p:stCondLst>
                              <p:cond delay="0"/>
                            </p:stCondLst>
                            <p:childTnLst>
                              <p:par>
                                <p:cTn id="914" nodeType="clickEffect" fill="hold" presetClass="entr" presetID="1">
                                  <p:stCondLst>
                                    <p:cond delay="0"/>
                                  </p:stCondLst>
                                  <p:childTnLst>
                                    <p:set>
                                      <p:cBhvr>
                                        <p:cTn id="915" dur="1" fill="hold">
                                          <p:stCondLst>
                                            <p:cond delay="0"/>
                                          </p:stCondLst>
                                        </p:cTn>
                                        <p:tgtEl>
                                          <p:spTgt spid="59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Basic I/O</a:t>
            </a:r>
            <a:endParaRPr b="0" lang="en-GB" sz="4400" spc="-1" strike="noStrike">
              <a:latin typeface="Arial"/>
            </a:endParaRPr>
          </a:p>
        </p:txBody>
      </p:sp>
      <p:sp>
        <p:nvSpPr>
          <p:cNvPr id="597"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4F35506-5783-4CC4-8B9B-8057DEC5D69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598" name="Group 3"/>
          <p:cNvGrpSpPr/>
          <p:nvPr/>
        </p:nvGrpSpPr>
        <p:grpSpPr>
          <a:xfrm>
            <a:off x="824400" y="1506960"/>
            <a:ext cx="3800880" cy="1854000"/>
            <a:chOff x="824400" y="1506960"/>
            <a:chExt cx="3800880" cy="1854000"/>
          </a:xfrm>
        </p:grpSpPr>
        <p:sp>
          <p:nvSpPr>
            <p:cNvPr id="599" name="CustomShape 4"/>
            <p:cNvSpPr/>
            <p:nvPr/>
          </p:nvSpPr>
          <p:spPr>
            <a:xfrm>
              <a:off x="824400" y="1506960"/>
              <a:ext cx="3800880" cy="185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600" name="CustomShape 5"/>
            <p:cNvSpPr/>
            <p:nvPr/>
          </p:nvSpPr>
          <p:spPr>
            <a:xfrm>
              <a:off x="972360" y="1506960"/>
              <a:ext cx="3652560" cy="17935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#include </a:t>
              </a:r>
              <a:r>
                <a:rPr b="0" lang="en-GB" sz="1600" spc="-1" strike="noStrike">
                  <a:solidFill>
                    <a:srgbClr val="242de2"/>
                  </a:solidFill>
                  <a:latin typeface="Consolas"/>
                  <a:ea typeface="Consolas"/>
                </a:rPr>
                <a:t>&lt;</a:t>
              </a:r>
              <a:r>
                <a:rPr b="1" lang="en-GB" sz="1600" spc="-1" strike="noStrike">
                  <a:solidFill>
                    <a:srgbClr val="4f81bd"/>
                  </a:solidFill>
                  <a:latin typeface="Consolas"/>
                  <a:ea typeface="Consolas"/>
                </a:rPr>
                <a:t>iostream</a:t>
              </a:r>
              <a:r>
                <a:rPr b="0" lang="en-GB" sz="1600" spc="-1" strike="noStrike">
                  <a:solidFill>
                    <a:srgbClr val="242de2"/>
                  </a:solidFill>
                  <a:latin typeface="Consolas"/>
                  <a:ea typeface="Consolas"/>
                </a:rPr>
                <a:t>&gt;</a:t>
              </a:r>
              <a:endParaRPr b="0" lang="en-GB" sz="1600" spc="-1" strike="noStrike">
                <a:latin typeface="Arial"/>
              </a:endParaRPr>
            </a:p>
            <a:p>
              <a:pPr>
                <a:lnSpc>
                  <a:spcPct val="100000"/>
                </a:lnSpc>
              </a:pPr>
              <a:r>
                <a:rPr b="1"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 {</a:t>
              </a:r>
              <a:br/>
              <a:r>
                <a:rPr b="0" lang="en-GB" sz="1600" spc="-1" strike="noStrike">
                  <a:solidFill>
                    <a:srgbClr val="000000"/>
                  </a:solidFill>
                  <a:latin typeface="Consolas"/>
                  <a:ea typeface="Consolas"/>
                </a:rPr>
                <a:t>    cout &lt;&lt; “Hello!” &lt;&lt; endl;</a:t>
              </a:r>
              <a:br/>
              <a:r>
                <a:rPr b="0" lang="en-GB" sz="1600" spc="-1" strike="noStrike">
                  <a:solidFill>
                    <a:srgbClr val="000000"/>
                  </a:solidFill>
                  <a:latin typeface="Consolas"/>
                  <a:ea typeface="Consolas"/>
                </a:rPr>
                <a:t>}</a:t>
              </a:r>
              <a:endParaRPr b="0" lang="en-GB" sz="1600" spc="-1" strike="noStrike">
                <a:latin typeface="Arial"/>
              </a:endParaRPr>
            </a:p>
          </p:txBody>
        </p:sp>
      </p:grpSp>
      <p:sp>
        <p:nvSpPr>
          <p:cNvPr id="601" name="CustomShape 6"/>
          <p:cNvSpPr/>
          <p:nvPr/>
        </p:nvSpPr>
        <p:spPr>
          <a:xfrm flipH="1">
            <a:off x="3749040" y="1910160"/>
            <a:ext cx="119700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602" name="CustomShape 7"/>
          <p:cNvSpPr/>
          <p:nvPr/>
        </p:nvSpPr>
        <p:spPr>
          <a:xfrm>
            <a:off x="4987440" y="1506960"/>
            <a:ext cx="3930480" cy="2009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This statement is </a:t>
            </a:r>
            <a:r>
              <a:rPr b="1" lang="en-GB" sz="1800" spc="-1" strike="noStrike">
                <a:solidFill>
                  <a:srgbClr val="c0504d"/>
                </a:solidFill>
                <a:latin typeface="Calibri Light"/>
                <a:ea typeface="Calibri Light"/>
              </a:rPr>
              <a:t>important</a:t>
            </a:r>
            <a:r>
              <a:rPr b="0" lang="en-GB" sz="1800" spc="-1" strike="noStrike">
                <a:solidFill>
                  <a:srgbClr val="000000"/>
                </a:solidFill>
                <a:latin typeface="Calibri Light"/>
                <a:ea typeface="Calibri Light"/>
              </a:rPr>
              <a:t>!</a:t>
            </a:r>
            <a:endParaRPr b="0" lang="en-GB" sz="1800" spc="-1" strike="noStrike">
              <a:latin typeface="Arial"/>
            </a:endParaRPr>
          </a:p>
          <a:p>
            <a:pPr>
              <a:lnSpc>
                <a:spcPct val="100000"/>
              </a:lnSpc>
            </a:pPr>
            <a:r>
              <a:rPr b="0" lang="en-GB" sz="1800" spc="-1" strike="noStrike">
                <a:solidFill>
                  <a:srgbClr val="000000"/>
                </a:solidFill>
                <a:latin typeface="Calibri Light"/>
                <a:ea typeface="Calibri Light"/>
              </a:rPr>
              <a:t>Because </a:t>
            </a:r>
            <a:r>
              <a:rPr b="0" lang="en-GB" sz="1600" spc="-1" strike="noStrike">
                <a:solidFill>
                  <a:srgbClr val="000000"/>
                </a:solidFill>
                <a:latin typeface="Consolas"/>
                <a:ea typeface="Consolas"/>
              </a:rPr>
              <a:t>cout</a:t>
            </a:r>
            <a:r>
              <a:rPr b="0" lang="en-GB" sz="1800" spc="-1" strike="noStrike">
                <a:solidFill>
                  <a:srgbClr val="000000"/>
                </a:solidFill>
                <a:latin typeface="Calibri Light"/>
                <a:ea typeface="Calibri Light"/>
              </a:rPr>
              <a:t> and </a:t>
            </a:r>
            <a:r>
              <a:rPr b="0" lang="en-GB" sz="1600" spc="-1" strike="noStrike">
                <a:solidFill>
                  <a:srgbClr val="000000"/>
                </a:solidFill>
                <a:latin typeface="Consolas"/>
                <a:ea typeface="Consolas"/>
              </a:rPr>
              <a:t>endl</a:t>
            </a:r>
            <a:r>
              <a:rPr b="0" lang="en-GB" sz="1800" spc="-1" strike="noStrike">
                <a:solidFill>
                  <a:srgbClr val="000000"/>
                </a:solidFill>
                <a:latin typeface="Calibri Light"/>
                <a:ea typeface="Calibri Light"/>
              </a:rPr>
              <a:t> are provided under the namespace (i.e., a container of names) </a:t>
            </a:r>
            <a:r>
              <a:rPr b="0" lang="en-GB" sz="1600" spc="-1" strike="noStrike">
                <a:solidFill>
                  <a:srgbClr val="000000"/>
                </a:solidFill>
                <a:latin typeface="Consolas"/>
                <a:ea typeface="Consolas"/>
              </a:rPr>
              <a:t>std</a:t>
            </a:r>
            <a:r>
              <a:rPr b="0" lang="en-GB" sz="1800" spc="-1" strike="noStrike">
                <a:solidFill>
                  <a:srgbClr val="000000"/>
                </a:solidFill>
                <a:latin typeface="Calibri Light"/>
                <a:ea typeface="Calibri Light"/>
              </a:rPr>
              <a:t>.  </a:t>
            </a:r>
            <a:br/>
            <a:r>
              <a:rPr b="0" lang="en-GB" sz="1800" spc="-1" strike="noStrike">
                <a:solidFill>
                  <a:srgbClr val="000000"/>
                </a:solidFill>
                <a:latin typeface="Calibri Light"/>
                <a:ea typeface="Calibri Light"/>
              </a:rPr>
              <a:t>Their names are indeed </a:t>
            </a:r>
            <a:r>
              <a:rPr b="0" lang="en-GB" sz="1600" spc="-1" strike="noStrike">
                <a:solidFill>
                  <a:srgbClr val="000000"/>
                </a:solidFill>
                <a:latin typeface="Consolas"/>
                <a:ea typeface="Consolas"/>
              </a:rPr>
              <a:t>std::cout </a:t>
            </a:r>
            <a:r>
              <a:rPr b="0" lang="en-GB" sz="1800" spc="-1" strike="noStrike">
                <a:solidFill>
                  <a:srgbClr val="000000"/>
                </a:solidFill>
                <a:latin typeface="Calibri Light"/>
                <a:ea typeface="Calibri Light"/>
              </a:rPr>
              <a:t>and </a:t>
            </a:r>
            <a:r>
              <a:rPr b="0" lang="en-GB" sz="1600" spc="-1" strike="noStrike">
                <a:solidFill>
                  <a:srgbClr val="000000"/>
                </a:solidFill>
                <a:latin typeface="Consolas"/>
                <a:ea typeface="Consolas"/>
              </a:rPr>
              <a:t>std::endl</a:t>
            </a:r>
            <a:r>
              <a:rPr b="0" lang="en-GB" sz="1800" spc="-1" strike="noStrike">
                <a:solidFill>
                  <a:srgbClr val="000000"/>
                </a:solidFill>
                <a:latin typeface="Calibri Light"/>
                <a:ea typeface="Calibri Light"/>
              </a:rPr>
              <a:t>. </a:t>
            </a:r>
            <a:endParaRPr b="0" lang="en-GB" sz="1800" spc="-1" strike="noStrike">
              <a:latin typeface="Arial"/>
            </a:endParaRPr>
          </a:p>
        </p:txBody>
      </p:sp>
      <p:grpSp>
        <p:nvGrpSpPr>
          <p:cNvPr id="603" name="Group 8"/>
          <p:cNvGrpSpPr/>
          <p:nvPr/>
        </p:nvGrpSpPr>
        <p:grpSpPr>
          <a:xfrm>
            <a:off x="824400" y="4018320"/>
            <a:ext cx="3800880" cy="2337480"/>
            <a:chOff x="824400" y="4018320"/>
            <a:chExt cx="3800880" cy="2337480"/>
          </a:xfrm>
        </p:grpSpPr>
        <p:sp>
          <p:nvSpPr>
            <p:cNvPr id="604" name="CustomShape 9"/>
            <p:cNvSpPr/>
            <p:nvPr/>
          </p:nvSpPr>
          <p:spPr>
            <a:xfrm>
              <a:off x="824400" y="4018320"/>
              <a:ext cx="3800880" cy="23374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605" name="CustomShape 10"/>
            <p:cNvSpPr/>
            <p:nvPr/>
          </p:nvSpPr>
          <p:spPr>
            <a:xfrm>
              <a:off x="972360" y="4018320"/>
              <a:ext cx="3652560" cy="15501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#include </a:t>
              </a:r>
              <a:r>
                <a:rPr b="0" lang="en-GB" sz="1600" spc="-1" strike="noStrike">
                  <a:solidFill>
                    <a:srgbClr val="242de2"/>
                  </a:solidFill>
                  <a:latin typeface="Consolas"/>
                  <a:ea typeface="Consolas"/>
                </a:rPr>
                <a:t>&lt;</a:t>
              </a:r>
              <a:r>
                <a:rPr b="1" lang="en-GB" sz="1600" spc="-1" strike="noStrike">
                  <a:solidFill>
                    <a:srgbClr val="4f81bd"/>
                  </a:solidFill>
                  <a:latin typeface="Consolas"/>
                  <a:ea typeface="Consolas"/>
                </a:rPr>
                <a:t>iostream</a:t>
              </a:r>
              <a:r>
                <a:rPr b="0" lang="en-GB" sz="1600" spc="-1" strike="noStrike">
                  <a:solidFill>
                    <a:srgbClr val="242de2"/>
                  </a:solidFill>
                  <a:latin typeface="Consolas"/>
                  <a:ea typeface="Consolas"/>
                </a:rPr>
                <a:t>&gt;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 {</a:t>
              </a:r>
              <a:br/>
              <a:r>
                <a:rPr b="0" lang="en-GB" sz="1600" spc="-1" strike="noStrike">
                  <a:solidFill>
                    <a:srgbClr val="000000"/>
                  </a:solidFill>
                  <a:latin typeface="Consolas"/>
                  <a:ea typeface="Consolas"/>
                </a:rPr>
                <a:t>    cout &lt;&lt; “Hello!” &lt;&lt; endl;</a:t>
              </a:r>
              <a:br/>
              <a:r>
                <a:rPr b="0" lang="en-GB" sz="1600" spc="-1" strike="noStrike">
                  <a:solidFill>
                    <a:srgbClr val="000000"/>
                  </a:solidFill>
                  <a:latin typeface="Consolas"/>
                  <a:ea typeface="Consolas"/>
                </a:rPr>
                <a:t>}</a:t>
              </a:r>
              <a:endParaRPr b="0" lang="en-GB" sz="1600" spc="-1" strike="noStrike">
                <a:latin typeface="Arial"/>
              </a:endParaRPr>
            </a:p>
          </p:txBody>
        </p:sp>
      </p:grpSp>
      <p:sp>
        <p:nvSpPr>
          <p:cNvPr id="606" name="CustomShape 11"/>
          <p:cNvSpPr/>
          <p:nvPr/>
        </p:nvSpPr>
        <p:spPr>
          <a:xfrm>
            <a:off x="4192560" y="3664440"/>
            <a:ext cx="605880" cy="69948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000" spc="-1" strike="noStrike">
                <a:solidFill>
                  <a:srgbClr val="e46b73"/>
                </a:solidFill>
                <a:latin typeface="Zapf Dingbats"/>
                <a:ea typeface="Zapf Dingbats"/>
              </a:rPr>
              <a:t>✗</a:t>
            </a:r>
            <a:endParaRPr b="0" lang="en-GB" sz="4000" spc="-1" strike="noStrike">
              <a:latin typeface="Arial"/>
            </a:endParaRPr>
          </a:p>
        </p:txBody>
      </p:sp>
      <p:sp>
        <p:nvSpPr>
          <p:cNvPr id="607" name="CustomShape 12"/>
          <p:cNvSpPr/>
          <p:nvPr/>
        </p:nvSpPr>
        <p:spPr>
          <a:xfrm>
            <a:off x="1472760" y="6033240"/>
            <a:ext cx="4915080" cy="1001880"/>
          </a:xfrm>
          <a:prstGeom prst="rect">
            <a:avLst/>
          </a:prstGeom>
          <a:ln>
            <a:round/>
          </a:ln>
        </p:spPr>
        <p:style>
          <a:lnRef idx="2">
            <a:schemeClr val="dk1"/>
          </a:lnRef>
          <a:fillRef idx="1">
            <a:schemeClr val="lt1"/>
          </a:fillRef>
          <a:effectRef idx="0">
            <a:schemeClr val="dk1"/>
          </a:effectRef>
          <a:fontRef idx="minor"/>
        </p:style>
        <p:txBody>
          <a:bodyPr lIns="90000" rIns="90000" tIns="45000" bIns="45000"/>
          <a:p>
            <a:pPr>
              <a:lnSpc>
                <a:spcPct val="100000"/>
              </a:lnSpc>
            </a:pPr>
            <a:r>
              <a:rPr b="0" lang="en-GB" sz="1200" spc="-1" strike="noStrike">
                <a:solidFill>
                  <a:srgbClr val="000000"/>
                </a:solidFill>
                <a:latin typeface="Consolas"/>
                <a:ea typeface="Consolas"/>
              </a:rPr>
              <a:t>a.cpp: In function int main():</a:t>
            </a:r>
            <a:endParaRPr b="0" lang="en-GB" sz="1200" spc="-1" strike="noStrike">
              <a:latin typeface="Arial"/>
            </a:endParaRPr>
          </a:p>
          <a:p>
            <a:pPr>
              <a:lnSpc>
                <a:spcPct val="100000"/>
              </a:lnSpc>
            </a:pPr>
            <a:r>
              <a:rPr b="0" lang="en-GB" sz="1200" spc="-1" strike="noStrike">
                <a:solidFill>
                  <a:srgbClr val="000000"/>
                </a:solidFill>
                <a:latin typeface="Consolas"/>
                <a:ea typeface="Consolas"/>
              </a:rPr>
              <a:t>a.cpp:4: </a:t>
            </a:r>
            <a:r>
              <a:rPr b="0" lang="en-GB" sz="1200" spc="-1" strike="noStrike">
                <a:solidFill>
                  <a:srgbClr val="e46c0a"/>
                </a:solidFill>
                <a:latin typeface="Consolas"/>
                <a:ea typeface="Consolas"/>
              </a:rPr>
              <a:t>error</a:t>
            </a:r>
            <a:r>
              <a:rPr b="0" lang="en-GB" sz="1200" spc="-1" strike="noStrike">
                <a:solidFill>
                  <a:srgbClr val="000000"/>
                </a:solidFill>
                <a:latin typeface="Consolas"/>
                <a:ea typeface="Consolas"/>
              </a:rPr>
              <a:t>: 'cout' was not declared in this scope</a:t>
            </a:r>
            <a:br/>
            <a:r>
              <a:rPr b="0" lang="en-GB" sz="1200" spc="-1" strike="noStrike">
                <a:solidFill>
                  <a:srgbClr val="000000"/>
                </a:solidFill>
                <a:latin typeface="Consolas"/>
                <a:ea typeface="Consolas"/>
              </a:rPr>
              <a:t>a.cpp:4: </a:t>
            </a:r>
            <a:r>
              <a:rPr b="0" lang="en-GB" sz="1200" spc="-1" strike="noStrike">
                <a:solidFill>
                  <a:srgbClr val="e46c0a"/>
                </a:solidFill>
                <a:latin typeface="Consolas"/>
                <a:ea typeface="Consolas"/>
              </a:rPr>
              <a:t>error</a:t>
            </a:r>
            <a:r>
              <a:rPr b="0" lang="en-GB" sz="1200" spc="-1" strike="noStrike">
                <a:solidFill>
                  <a:srgbClr val="000000"/>
                </a:solidFill>
                <a:latin typeface="Consolas"/>
                <a:ea typeface="Consolas"/>
              </a:rPr>
              <a:t>: 'endl' was not declared in this scope</a:t>
            </a:r>
            <a:endParaRPr b="0" lang="en-GB" sz="1200" spc="-1" strike="noStrike">
              <a:latin typeface="Arial"/>
            </a:endParaRPr>
          </a:p>
        </p:txBody>
      </p:sp>
      <p:grpSp>
        <p:nvGrpSpPr>
          <p:cNvPr id="608" name="Group 13"/>
          <p:cNvGrpSpPr/>
          <p:nvPr/>
        </p:nvGrpSpPr>
        <p:grpSpPr>
          <a:xfrm>
            <a:off x="5297760" y="4018320"/>
            <a:ext cx="3310200" cy="1854000"/>
            <a:chOff x="5297760" y="4018320"/>
            <a:chExt cx="3310200" cy="1854000"/>
          </a:xfrm>
        </p:grpSpPr>
        <p:sp>
          <p:nvSpPr>
            <p:cNvPr id="609" name="CustomShape 14"/>
            <p:cNvSpPr/>
            <p:nvPr/>
          </p:nvSpPr>
          <p:spPr>
            <a:xfrm>
              <a:off x="5297760" y="4018320"/>
              <a:ext cx="3310200" cy="18540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
          <p:nvSpPr>
            <p:cNvPr id="610" name="CustomShape 15"/>
            <p:cNvSpPr/>
            <p:nvPr/>
          </p:nvSpPr>
          <p:spPr>
            <a:xfrm>
              <a:off x="5426640" y="4018320"/>
              <a:ext cx="3180960" cy="179280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#include </a:t>
              </a:r>
              <a:r>
                <a:rPr b="0" lang="en-GB" sz="1600" spc="-1" strike="noStrike">
                  <a:solidFill>
                    <a:srgbClr val="242de2"/>
                  </a:solidFill>
                  <a:latin typeface="Consolas"/>
                  <a:ea typeface="Consolas"/>
                </a:rPr>
                <a:t>&lt;</a:t>
              </a:r>
              <a:r>
                <a:rPr b="1" lang="en-GB" sz="1600" spc="-1" strike="noStrike">
                  <a:solidFill>
                    <a:srgbClr val="4f81bd"/>
                  </a:solidFill>
                  <a:latin typeface="Consolas"/>
                  <a:ea typeface="Consolas"/>
                </a:rPr>
                <a:t>iostream</a:t>
              </a:r>
              <a:r>
                <a:rPr b="0" lang="en-GB" sz="1600" spc="-1" strike="noStrike">
                  <a:solidFill>
                    <a:srgbClr val="242de2"/>
                  </a:solidFill>
                  <a:latin typeface="Consolas"/>
                  <a:ea typeface="Consolas"/>
                </a:rPr>
                <a:t>&gt;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 {</a:t>
              </a:r>
              <a:br/>
              <a:r>
                <a:rPr b="0" lang="en-GB" sz="1600" spc="-1" strike="noStrike">
                  <a:solidFill>
                    <a:srgbClr val="000000"/>
                  </a:solidFill>
                  <a:latin typeface="Consolas"/>
                  <a:ea typeface="Consolas"/>
                </a:rPr>
                <a:t>    std::cout &lt;&lt; “Hello!” </a:t>
              </a:r>
              <a:br/>
              <a:r>
                <a:rPr b="0" lang="en-GB" sz="1600" spc="-1" strike="noStrike">
                  <a:solidFill>
                    <a:srgbClr val="000000"/>
                  </a:solidFill>
                  <a:latin typeface="Consolas"/>
                  <a:ea typeface="Consolas"/>
                </a:rPr>
                <a:t>         &lt;&lt; std:: endl;</a:t>
              </a:r>
              <a:br/>
              <a:r>
                <a:rPr b="0" lang="en-GB" sz="1600" spc="-1" strike="noStrike">
                  <a:solidFill>
                    <a:srgbClr val="000000"/>
                  </a:solidFill>
                  <a:latin typeface="Consolas"/>
                  <a:ea typeface="Consolas"/>
                </a:rPr>
                <a:t>}</a:t>
              </a:r>
              <a:endParaRPr b="0" lang="en-GB" sz="1600" spc="-1" strike="noStrike">
                <a:latin typeface="Arial"/>
              </a:endParaRPr>
            </a:p>
          </p:txBody>
        </p:sp>
      </p:grpSp>
      <p:sp>
        <p:nvSpPr>
          <p:cNvPr id="611" name="CustomShape 16"/>
          <p:cNvSpPr/>
          <p:nvPr/>
        </p:nvSpPr>
        <p:spPr>
          <a:xfrm>
            <a:off x="8217720" y="3740040"/>
            <a:ext cx="605880" cy="69948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000" spc="-1" strike="noStrike">
                <a:solidFill>
                  <a:srgbClr val="91e41e"/>
                </a:solidFill>
                <a:latin typeface="Zapf Dingbats"/>
                <a:ea typeface="Zapf Dingbats"/>
              </a:rPr>
              <a:t>✓</a:t>
            </a:r>
            <a:endParaRPr b="0" lang="en-GB" sz="4000" spc="-1" strike="noStrike">
              <a:latin typeface="Arial"/>
            </a:endParaRPr>
          </a:p>
        </p:txBody>
      </p:sp>
      <p:sp>
        <p:nvSpPr>
          <p:cNvPr id="612" name="CustomShape 17"/>
          <p:cNvSpPr/>
          <p:nvPr/>
        </p:nvSpPr>
        <p:spPr>
          <a:xfrm>
            <a:off x="6149880" y="6343200"/>
            <a:ext cx="1836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Compiler error</a:t>
            </a:r>
            <a:endParaRPr b="0" lang="en-GB" sz="1800" spc="-1" strike="noStrike">
              <a:latin typeface="Arial"/>
            </a:endParaRPr>
          </a:p>
        </p:txBody>
      </p:sp>
    </p:spTree>
  </p:cSld>
  <p:timing>
    <p:tnLst>
      <p:par>
        <p:cTn id="916" dur="indefinite" restart="never" nodeType="tmRoot">
          <p:childTnLst>
            <p:seq>
              <p:cTn id="917" dur="indefinite" nodeType="mainSeq">
                <p:childTnLst>
                  <p:par>
                    <p:cTn id="918" fill="hold">
                      <p:stCondLst>
                        <p:cond delay="indefinite"/>
                      </p:stCondLst>
                      <p:childTnLst>
                        <p:par>
                          <p:cTn id="919" fill="hold">
                            <p:stCondLst>
                              <p:cond delay="0"/>
                            </p:stCondLst>
                            <p:childTnLst>
                              <p:par>
                                <p:cTn id="920" nodeType="clickEffect" fill="hold" presetClass="entr" presetID="1">
                                  <p:stCondLst>
                                    <p:cond delay="0"/>
                                  </p:stCondLst>
                                  <p:childTnLst>
                                    <p:set>
                                      <p:cBhvr>
                                        <p:cTn id="921" dur="1" fill="hold">
                                          <p:stCondLst>
                                            <p:cond delay="0"/>
                                          </p:stCondLst>
                                        </p:cTn>
                                        <p:tgtEl>
                                          <p:spTgt spid="603"/>
                                        </p:tgtEl>
                                        <p:attrNameLst>
                                          <p:attrName>style.visibility</p:attrName>
                                        </p:attrNameLst>
                                      </p:cBhvr>
                                      <p:to>
                                        <p:strVal val="visible"/>
                                      </p:to>
                                    </p:set>
                                  </p:childTnLst>
                                </p:cTn>
                              </p:par>
                            </p:childTnLst>
                          </p:cTn>
                        </p:par>
                      </p:childTnLst>
                    </p:cTn>
                  </p:par>
                  <p:par>
                    <p:cTn id="922" fill="hold">
                      <p:stCondLst>
                        <p:cond delay="indefinite"/>
                      </p:stCondLst>
                      <p:childTnLst>
                        <p:par>
                          <p:cTn id="923" fill="hold">
                            <p:stCondLst>
                              <p:cond delay="0"/>
                            </p:stCondLst>
                            <p:childTnLst>
                              <p:par>
                                <p:cTn id="924" nodeType="clickEffect" fill="hold" presetClass="entr" presetID="1">
                                  <p:stCondLst>
                                    <p:cond delay="0"/>
                                  </p:stCondLst>
                                  <p:childTnLst>
                                    <p:set>
                                      <p:cBhvr>
                                        <p:cTn id="925" dur="1" fill="hold">
                                          <p:stCondLst>
                                            <p:cond delay="0"/>
                                          </p:stCondLst>
                                        </p:cTn>
                                        <p:tgtEl>
                                          <p:spTgt spid="606"/>
                                        </p:tgtEl>
                                        <p:attrNameLst>
                                          <p:attrName>style.visibility</p:attrName>
                                        </p:attrNameLst>
                                      </p:cBhvr>
                                      <p:to>
                                        <p:strVal val="visible"/>
                                      </p:to>
                                    </p:set>
                                  </p:childTnLst>
                                </p:cTn>
                              </p:par>
                              <p:par>
                                <p:cTn id="926" nodeType="withEffect" fill="hold" presetClass="entr" presetID="1">
                                  <p:stCondLst>
                                    <p:cond delay="0"/>
                                  </p:stCondLst>
                                  <p:childTnLst>
                                    <p:set>
                                      <p:cBhvr>
                                        <p:cTn id="927" dur="1" fill="hold">
                                          <p:stCondLst>
                                            <p:cond delay="0"/>
                                          </p:stCondLst>
                                        </p:cTn>
                                        <p:tgtEl>
                                          <p:spTgt spid="607"/>
                                        </p:tgtEl>
                                        <p:attrNameLst>
                                          <p:attrName>style.visibility</p:attrName>
                                        </p:attrNameLst>
                                      </p:cBhvr>
                                      <p:to>
                                        <p:strVal val="visible"/>
                                      </p:to>
                                    </p:set>
                                  </p:childTnLst>
                                </p:cTn>
                              </p:par>
                              <p:par>
                                <p:cTn id="928" nodeType="withEffect" fill="hold" presetClass="entr" presetID="1">
                                  <p:stCondLst>
                                    <p:cond delay="0"/>
                                  </p:stCondLst>
                                  <p:childTnLst>
                                    <p:set>
                                      <p:cBhvr>
                                        <p:cTn id="929" dur="1" fill="hold">
                                          <p:stCondLst>
                                            <p:cond delay="0"/>
                                          </p:stCondLst>
                                        </p:cTn>
                                        <p:tgtEl>
                                          <p:spTgt spid="612"/>
                                        </p:tgtEl>
                                        <p:attrNameLst>
                                          <p:attrName>style.visibility</p:attrName>
                                        </p:attrNameLst>
                                      </p:cBhvr>
                                      <p:to>
                                        <p:strVal val="visible"/>
                                      </p:to>
                                    </p:set>
                                  </p:childTnLst>
                                </p:cTn>
                              </p:par>
                            </p:childTnLst>
                          </p:cTn>
                        </p:par>
                      </p:childTnLst>
                    </p:cTn>
                  </p:par>
                  <p:par>
                    <p:cTn id="930" fill="hold">
                      <p:stCondLst>
                        <p:cond delay="indefinite"/>
                      </p:stCondLst>
                      <p:childTnLst>
                        <p:par>
                          <p:cTn id="931" fill="hold">
                            <p:stCondLst>
                              <p:cond delay="0"/>
                            </p:stCondLst>
                            <p:childTnLst>
                              <p:par>
                                <p:cTn id="932" nodeType="clickEffect" fill="hold" presetClass="entr" presetID="1">
                                  <p:stCondLst>
                                    <p:cond delay="0"/>
                                  </p:stCondLst>
                                  <p:childTnLst>
                                    <p:set>
                                      <p:cBhvr>
                                        <p:cTn id="933" dur="1" fill="hold">
                                          <p:stCondLst>
                                            <p:cond delay="0"/>
                                          </p:stCondLst>
                                        </p:cTn>
                                        <p:tgtEl>
                                          <p:spTgt spid="608"/>
                                        </p:tgtEl>
                                        <p:attrNameLst>
                                          <p:attrName>style.visibility</p:attrName>
                                        </p:attrNameLst>
                                      </p:cBhvr>
                                      <p:to>
                                        <p:strVal val="visible"/>
                                      </p:to>
                                    </p:set>
                                  </p:childTnLst>
                                </p:cTn>
                              </p:par>
                              <p:par>
                                <p:cTn id="934" nodeType="withEffect" fill="hold" presetClass="entr" presetID="1">
                                  <p:stCondLst>
                                    <p:cond delay="0"/>
                                  </p:stCondLst>
                                  <p:childTnLst>
                                    <p:set>
                                      <p:cBhvr>
                                        <p:cTn id="935" dur="1" fill="hold">
                                          <p:stCondLst>
                                            <p:cond delay="0"/>
                                          </p:stCondLst>
                                        </p:cTn>
                                        <p:tgtEl>
                                          <p:spTgt spid="61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Standard Output</a:t>
            </a:r>
            <a:endParaRPr b="0" lang="en-GB" sz="4400" spc="-1" strike="noStrike">
              <a:latin typeface="Arial"/>
            </a:endParaRPr>
          </a:p>
        </p:txBody>
      </p:sp>
      <p:sp>
        <p:nvSpPr>
          <p:cNvPr id="61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By default, the standard output of a program is the screen, and the C++ stream object defined to access it is </a:t>
            </a:r>
            <a:r>
              <a:rPr b="1" lang="en-GB" sz="2800" spc="-1" strike="noStrike">
                <a:solidFill>
                  <a:srgbClr val="e46c0a"/>
                </a:solidFill>
                <a:latin typeface="Consolas"/>
                <a:ea typeface="Consolas"/>
              </a:rPr>
              <a:t>cout</a:t>
            </a:r>
            <a:r>
              <a:rPr b="0" lang="en-GB" sz="2800" spc="-1" strike="noStrike">
                <a:solidFill>
                  <a:srgbClr val="000000"/>
                </a:solidFill>
                <a:latin typeface="Calibri Light"/>
                <a:ea typeface="Calibri Light"/>
              </a:rPr>
              <a:t>.</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a:t>
            </a:r>
            <a:r>
              <a:rPr b="1" lang="en-GB" sz="2800" spc="-1" strike="noStrike">
                <a:solidFill>
                  <a:srgbClr val="e46c0a"/>
                </a:solidFill>
                <a:latin typeface="Calibri Light"/>
                <a:ea typeface="Calibri Light"/>
              </a:rPr>
              <a:t>insertion operator </a:t>
            </a:r>
            <a:r>
              <a:rPr b="1" lang="en-GB" sz="2800" spc="-1" strike="noStrike">
                <a:solidFill>
                  <a:srgbClr val="e46c0a"/>
                </a:solidFill>
                <a:latin typeface="Consolas"/>
                <a:ea typeface="Consolas"/>
              </a:rPr>
              <a:t>&lt;&lt;</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is used to insert data into the stream, which may be used more than once in a single statement.</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61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F8A1521-8DFA-4F59-8917-0BBAC1F0B75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16" name="CustomShape 4"/>
          <p:cNvSpPr/>
          <p:nvPr/>
        </p:nvSpPr>
        <p:spPr>
          <a:xfrm>
            <a:off x="6445440" y="4106880"/>
            <a:ext cx="2361600" cy="1461600"/>
          </a:xfrm>
          <a:prstGeom prst="rect">
            <a:avLst/>
          </a:prstGeom>
          <a:solidFill>
            <a:srgbClr val="d9d9d9"/>
          </a:solidFill>
          <a:ln>
            <a:solidFill>
              <a:schemeClr val="tx2">
                <a:lumMod val="75000"/>
              </a:schemeClr>
            </a:solidFill>
          </a:ln>
        </p:spPr>
        <p:style>
          <a:lnRef idx="0"/>
          <a:fillRef idx="0"/>
          <a:effectRef idx="0"/>
          <a:fontRef idx="minor"/>
        </p:style>
        <p:txBody>
          <a:bodyPr lIns="90000" rIns="90000" tIns="45000" bIns="45000"/>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617" name="CustomShape 5"/>
          <p:cNvSpPr/>
          <p:nvPr/>
        </p:nvSpPr>
        <p:spPr>
          <a:xfrm>
            <a:off x="7835760" y="5366160"/>
            <a:ext cx="1065240" cy="5155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Screen output</a:t>
            </a:r>
            <a:endParaRPr b="0" lang="en-GB" sz="1400" spc="-1" strike="noStrike">
              <a:latin typeface="Arial"/>
            </a:endParaRPr>
          </a:p>
        </p:txBody>
      </p:sp>
      <p:sp>
        <p:nvSpPr>
          <p:cNvPr id="618" name="CustomShape 6"/>
          <p:cNvSpPr/>
          <p:nvPr/>
        </p:nvSpPr>
        <p:spPr>
          <a:xfrm>
            <a:off x="577800" y="4368960"/>
            <a:ext cx="5091840" cy="1979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Menlo"/>
                <a:ea typeface="Menlo"/>
              </a:rPr>
              <a:t>int a = 1 , b= 2, c = 3;</a:t>
            </a:r>
            <a:endParaRPr b="0" lang="en-GB" sz="1800" spc="-1" strike="noStrike">
              <a:latin typeface="Arial"/>
            </a:endParaRPr>
          </a:p>
          <a:p>
            <a:pPr>
              <a:lnSpc>
                <a:spcPct val="100000"/>
              </a:lnSpc>
            </a:pPr>
            <a:r>
              <a:rPr b="0" lang="en-GB" sz="1800" spc="-1" strike="noStrike">
                <a:solidFill>
                  <a:srgbClr val="000000"/>
                </a:solidFill>
                <a:latin typeface="Menlo"/>
                <a:ea typeface="Menlo"/>
              </a:rPr>
              <a:t>cout &lt;&lt; </a:t>
            </a:r>
            <a:r>
              <a:rPr b="0" lang="en-GB" sz="1800" spc="-1" strike="noStrike">
                <a:solidFill>
                  <a:srgbClr val="e46c0a"/>
                </a:solidFill>
                <a:latin typeface="Menlo"/>
                <a:ea typeface="Menlo"/>
              </a:rPr>
              <a:t>“Hello ”</a:t>
            </a:r>
            <a:r>
              <a:rPr b="0" lang="en-GB" sz="1800" spc="-1" strike="noStrike">
                <a:solidFill>
                  <a:srgbClr val="000000"/>
                </a:solidFill>
                <a:latin typeface="Menlo"/>
                <a:ea typeface="Menlo"/>
              </a:rPr>
              <a:t>;</a:t>
            </a:r>
            <a:br/>
            <a:r>
              <a:rPr b="0" lang="en-GB" sz="1800" spc="-1" strike="noStrike">
                <a:solidFill>
                  <a:srgbClr val="000000"/>
                </a:solidFill>
                <a:latin typeface="Menlo"/>
                <a:ea typeface="Menlo"/>
              </a:rPr>
              <a:t>cout &lt;&lt; </a:t>
            </a:r>
            <a:r>
              <a:rPr b="0" lang="en-GB" sz="1800" spc="-1" strike="noStrike">
                <a:solidFill>
                  <a:srgbClr val="e46c0a"/>
                </a:solidFill>
                <a:latin typeface="Menlo"/>
                <a:ea typeface="Menlo"/>
              </a:rPr>
              <a:t>“World!”</a:t>
            </a:r>
            <a:r>
              <a:rPr b="0" lang="en-GB" sz="1800" spc="-1" strike="noStrike">
                <a:solidFill>
                  <a:srgbClr val="000000"/>
                </a:solidFill>
                <a:latin typeface="Menlo"/>
                <a:ea typeface="Menlo"/>
              </a:rPr>
              <a:t> &lt;&lt; endl;</a:t>
            </a:r>
            <a:endParaRPr b="0" lang="en-GB" sz="1800" spc="-1" strike="noStrike">
              <a:latin typeface="Arial"/>
            </a:endParaRPr>
          </a:p>
          <a:p>
            <a:pPr>
              <a:lnSpc>
                <a:spcPct val="100000"/>
              </a:lnSpc>
            </a:pPr>
            <a:r>
              <a:rPr b="0" lang="en-GB" sz="1800" spc="-1" strike="noStrike">
                <a:solidFill>
                  <a:srgbClr val="000000"/>
                </a:solidFill>
                <a:latin typeface="Menlo"/>
                <a:ea typeface="Menlo"/>
              </a:rPr>
              <a:t>cout &lt;&lt; 1 &lt;&lt; a &lt;&lt; endl;</a:t>
            </a:r>
            <a:endParaRPr b="0" lang="en-GB" sz="1800" spc="-1" strike="noStrike">
              <a:latin typeface="Arial"/>
            </a:endParaRPr>
          </a:p>
          <a:p>
            <a:pPr>
              <a:lnSpc>
                <a:spcPct val="100000"/>
              </a:lnSpc>
            </a:pPr>
            <a:r>
              <a:rPr b="0" lang="en-GB" sz="1800" spc="-1" strike="noStrike">
                <a:solidFill>
                  <a:srgbClr val="000000"/>
                </a:solidFill>
                <a:latin typeface="Menlo"/>
                <a:ea typeface="Menlo"/>
              </a:rPr>
              <a:t>cout &lt;&lt; </a:t>
            </a:r>
            <a:r>
              <a:rPr b="0" lang="en-GB" sz="1800" spc="-1" strike="noStrike">
                <a:solidFill>
                  <a:srgbClr val="e46c0a"/>
                </a:solidFill>
                <a:latin typeface="Menlo"/>
                <a:ea typeface="Menlo"/>
              </a:rPr>
              <a:t>“b = ”</a:t>
            </a:r>
            <a:r>
              <a:rPr b="0" lang="en-GB" sz="1800" spc="-1" strike="noStrike">
                <a:solidFill>
                  <a:srgbClr val="000000"/>
                </a:solidFill>
                <a:latin typeface="Menlo"/>
                <a:ea typeface="Menlo"/>
              </a:rPr>
              <a:t> &lt;&lt; b &lt;&lt; </a:t>
            </a:r>
            <a:r>
              <a:rPr b="0" lang="en-GB" sz="1800" spc="-1" strike="noStrike">
                <a:solidFill>
                  <a:srgbClr val="e46c0a"/>
                </a:solidFill>
                <a:latin typeface="Menlo"/>
                <a:ea typeface="Menlo"/>
              </a:rPr>
              <a:t>“ and c = ”</a:t>
            </a:r>
            <a:r>
              <a:rPr b="0" lang="en-GB" sz="1800" spc="-1" strike="noStrike">
                <a:solidFill>
                  <a:srgbClr val="000000"/>
                </a:solidFill>
                <a:latin typeface="Menlo"/>
                <a:ea typeface="Menlo"/>
              </a:rPr>
              <a:t> </a:t>
            </a:r>
            <a:br/>
            <a:r>
              <a:rPr b="0" lang="en-GB" sz="1800" spc="-1" strike="noStrike">
                <a:solidFill>
                  <a:srgbClr val="000000"/>
                </a:solidFill>
                <a:latin typeface="Menlo"/>
                <a:ea typeface="Menlo"/>
              </a:rPr>
              <a:t>   &lt;&lt; c &lt;&lt; endl;</a:t>
            </a:r>
            <a:endParaRPr b="0" lang="en-GB" sz="1800" spc="-1" strike="noStrike">
              <a:latin typeface="Arial"/>
            </a:endParaRPr>
          </a:p>
        </p:txBody>
      </p:sp>
      <p:sp>
        <p:nvSpPr>
          <p:cNvPr id="619" name="CustomShape 7"/>
          <p:cNvSpPr/>
          <p:nvPr/>
        </p:nvSpPr>
        <p:spPr>
          <a:xfrm flipV="1">
            <a:off x="5829480" y="4749840"/>
            <a:ext cx="459360" cy="609480"/>
          </a:xfrm>
          <a:custGeom>
            <a:avLst/>
            <a:gdLst/>
            <a:ahLst/>
            <a:rect l="l" t="t" r="r" b="b"/>
            <a:pathLst>
              <a:path w="21600" h="21600">
                <a:moveTo>
                  <a:pt x="0" y="0"/>
                </a:moveTo>
                <a:lnTo>
                  <a:pt x="21600" y="21600"/>
                </a:lnTo>
              </a:path>
            </a:pathLst>
          </a:custGeom>
          <a:noFill/>
          <a:ln>
            <a:round/>
            <a:tailEnd len="med" type="triangle" w="lg"/>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20" name="CustomShape 8"/>
          <p:cNvSpPr/>
          <p:nvPr/>
        </p:nvSpPr>
        <p:spPr>
          <a:xfrm>
            <a:off x="6510960" y="4190760"/>
            <a:ext cx="88488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Hello</a:t>
            </a:r>
            <a:endParaRPr b="0" lang="en-GB" sz="1800" spc="-1" strike="noStrike">
              <a:latin typeface="Arial"/>
            </a:endParaRPr>
          </a:p>
        </p:txBody>
      </p:sp>
      <p:sp>
        <p:nvSpPr>
          <p:cNvPr id="621" name="CustomShape 9"/>
          <p:cNvSpPr/>
          <p:nvPr/>
        </p:nvSpPr>
        <p:spPr>
          <a:xfrm>
            <a:off x="7318800" y="4190760"/>
            <a:ext cx="107244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World!</a:t>
            </a:r>
            <a:endParaRPr b="0" lang="en-GB" sz="1800" spc="-1" strike="noStrike">
              <a:latin typeface="Arial"/>
            </a:endParaRPr>
          </a:p>
        </p:txBody>
      </p:sp>
      <p:sp>
        <p:nvSpPr>
          <p:cNvPr id="622" name="CustomShape 10"/>
          <p:cNvSpPr/>
          <p:nvPr/>
        </p:nvSpPr>
        <p:spPr>
          <a:xfrm>
            <a:off x="6510960" y="4519440"/>
            <a:ext cx="88488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11</a:t>
            </a:r>
            <a:endParaRPr b="0" lang="en-GB" sz="1800" spc="-1" strike="noStrike">
              <a:latin typeface="Arial"/>
            </a:endParaRPr>
          </a:p>
        </p:txBody>
      </p:sp>
      <p:sp>
        <p:nvSpPr>
          <p:cNvPr id="623" name="CustomShape 11"/>
          <p:cNvSpPr/>
          <p:nvPr/>
        </p:nvSpPr>
        <p:spPr>
          <a:xfrm>
            <a:off x="6522120" y="4855320"/>
            <a:ext cx="2111400" cy="637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b = 2 and c = 3</a:t>
            </a:r>
            <a:endParaRPr b="0" lang="en-GB" sz="1800" spc="-1" strike="noStrike">
              <a:latin typeface="Arial"/>
            </a:endParaRPr>
          </a:p>
        </p:txBody>
      </p:sp>
      <p:sp>
        <p:nvSpPr>
          <p:cNvPr id="624" name="CustomShape 12"/>
          <p:cNvSpPr/>
          <p:nvPr/>
        </p:nvSpPr>
        <p:spPr>
          <a:xfrm>
            <a:off x="5973840" y="5626800"/>
            <a:ext cx="2791800" cy="45504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alibri Light"/>
                <a:ea typeface="DejaVu Sans"/>
              </a:rPr>
              <a:t>Note that there is no line break after “Hello ” and “World!”</a:t>
            </a:r>
            <a:endParaRPr b="0" lang="en-GB" sz="1200" spc="-1" strike="noStrike">
              <a:latin typeface="Arial"/>
            </a:endParaRPr>
          </a:p>
        </p:txBody>
      </p:sp>
      <p:sp>
        <p:nvSpPr>
          <p:cNvPr id="625" name="CustomShape 13"/>
          <p:cNvSpPr/>
          <p:nvPr/>
        </p:nvSpPr>
        <p:spPr>
          <a:xfrm>
            <a:off x="5961960" y="6036840"/>
            <a:ext cx="2791800" cy="63684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000000"/>
                </a:solidFill>
                <a:latin typeface="Calibri Light"/>
                <a:ea typeface="DejaVu Sans"/>
              </a:rPr>
              <a:t>Also there is no space between 1 and the value of a in the 2</a:t>
            </a:r>
            <a:r>
              <a:rPr b="0" lang="en-GB" sz="1200" spc="-1" strike="noStrike" baseline="30000">
                <a:solidFill>
                  <a:srgbClr val="000000"/>
                </a:solidFill>
                <a:latin typeface="Calibri Light"/>
                <a:ea typeface="DejaVu Sans"/>
              </a:rPr>
              <a:t>nd</a:t>
            </a:r>
            <a:r>
              <a:rPr b="0" lang="en-GB" sz="1200" spc="-1" strike="noStrike">
                <a:solidFill>
                  <a:srgbClr val="000000"/>
                </a:solidFill>
                <a:latin typeface="Calibri Light"/>
                <a:ea typeface="DejaVu Sans"/>
              </a:rPr>
              <a:t> output line. </a:t>
            </a:r>
            <a:endParaRPr b="0" lang="en-GB" sz="1200" spc="-1" strike="noStrike">
              <a:latin typeface="Arial"/>
            </a:endParaRPr>
          </a:p>
        </p:txBody>
      </p:sp>
    </p:spTree>
  </p:cSld>
  <p:timing>
    <p:tnLst>
      <p:par>
        <p:cTn id="936" dur="indefinite" restart="never" nodeType="tmRoot">
          <p:childTnLst>
            <p:seq>
              <p:cTn id="937" dur="indefinite" nodeType="mainSeq">
                <p:childTnLst>
                  <p:par>
                    <p:cTn id="938" fill="hold">
                      <p:stCondLst>
                        <p:cond delay="indefinite"/>
                      </p:stCondLst>
                      <p:childTnLst>
                        <p:par>
                          <p:cTn id="939" fill="hold">
                            <p:stCondLst>
                              <p:cond delay="0"/>
                            </p:stCondLst>
                            <p:childTnLst>
                              <p:par>
                                <p:cTn id="940" nodeType="clickEffect" fill="hold" presetClass="entr" presetID="1">
                                  <p:stCondLst>
                                    <p:cond delay="0"/>
                                  </p:stCondLst>
                                  <p:childTnLst>
                                    <p:set>
                                      <p:cBhvr>
                                        <p:cTn id="941" dur="1" fill="hold">
                                          <p:stCondLst>
                                            <p:cond delay="0"/>
                                          </p:stCondLst>
                                        </p:cTn>
                                        <p:tgtEl>
                                          <p:spTgt spid="620"/>
                                        </p:tgtEl>
                                        <p:attrNameLst>
                                          <p:attrName>style.visibility</p:attrName>
                                        </p:attrNameLst>
                                      </p:cBhvr>
                                      <p:to>
                                        <p:strVal val="visible"/>
                                      </p:to>
                                    </p:set>
                                  </p:childTnLst>
                                </p:cTn>
                              </p:par>
                            </p:childTnLst>
                          </p:cTn>
                        </p:par>
                      </p:childTnLst>
                    </p:cTn>
                  </p:par>
                  <p:par>
                    <p:cTn id="942" fill="hold">
                      <p:stCondLst>
                        <p:cond delay="indefinite"/>
                      </p:stCondLst>
                      <p:childTnLst>
                        <p:par>
                          <p:cTn id="943" fill="hold">
                            <p:stCondLst>
                              <p:cond delay="0"/>
                            </p:stCondLst>
                            <p:childTnLst>
                              <p:par>
                                <p:cTn id="944" nodeType="clickEffect" fill="hold" presetClass="entr" presetID="1">
                                  <p:stCondLst>
                                    <p:cond delay="0"/>
                                  </p:stCondLst>
                                  <p:childTnLst>
                                    <p:set>
                                      <p:cBhvr>
                                        <p:cTn id="945" dur="1" fill="hold">
                                          <p:stCondLst>
                                            <p:cond delay="0"/>
                                          </p:stCondLst>
                                        </p:cTn>
                                        <p:tgtEl>
                                          <p:spTgt spid="621"/>
                                        </p:tgtEl>
                                        <p:attrNameLst>
                                          <p:attrName>style.visibility</p:attrName>
                                        </p:attrNameLst>
                                      </p:cBhvr>
                                      <p:to>
                                        <p:strVal val="visible"/>
                                      </p:to>
                                    </p:set>
                                  </p:childTnLst>
                                </p:cTn>
                              </p:par>
                            </p:childTnLst>
                          </p:cTn>
                        </p:par>
                      </p:childTnLst>
                    </p:cTn>
                  </p:par>
                  <p:par>
                    <p:cTn id="946" fill="hold">
                      <p:stCondLst>
                        <p:cond delay="indefinite"/>
                      </p:stCondLst>
                      <p:childTnLst>
                        <p:par>
                          <p:cTn id="947" fill="hold">
                            <p:stCondLst>
                              <p:cond delay="0"/>
                            </p:stCondLst>
                            <p:childTnLst>
                              <p:par>
                                <p:cTn id="948" nodeType="clickEffect" fill="hold" presetClass="entr" presetID="1">
                                  <p:stCondLst>
                                    <p:cond delay="0"/>
                                  </p:stCondLst>
                                  <p:childTnLst>
                                    <p:set>
                                      <p:cBhvr>
                                        <p:cTn id="949" dur="1" fill="hold">
                                          <p:stCondLst>
                                            <p:cond delay="0"/>
                                          </p:stCondLst>
                                        </p:cTn>
                                        <p:tgtEl>
                                          <p:spTgt spid="624"/>
                                        </p:tgtEl>
                                        <p:attrNameLst>
                                          <p:attrName>style.visibility</p:attrName>
                                        </p:attrNameLst>
                                      </p:cBhvr>
                                      <p:to>
                                        <p:strVal val="visible"/>
                                      </p:to>
                                    </p:set>
                                  </p:childTnLst>
                                </p:cTn>
                              </p:par>
                            </p:childTnLst>
                          </p:cTn>
                        </p:par>
                      </p:childTnLst>
                    </p:cTn>
                  </p:par>
                  <p:par>
                    <p:cTn id="950" fill="hold">
                      <p:stCondLst>
                        <p:cond delay="indefinite"/>
                      </p:stCondLst>
                      <p:childTnLst>
                        <p:par>
                          <p:cTn id="951" fill="hold">
                            <p:stCondLst>
                              <p:cond delay="0"/>
                            </p:stCondLst>
                            <p:childTnLst>
                              <p:par>
                                <p:cTn id="952" nodeType="clickEffect" fill="hold" presetClass="entr" presetID="1">
                                  <p:stCondLst>
                                    <p:cond delay="0"/>
                                  </p:stCondLst>
                                  <p:childTnLst>
                                    <p:set>
                                      <p:cBhvr>
                                        <p:cTn id="953" dur="1" fill="hold">
                                          <p:stCondLst>
                                            <p:cond delay="0"/>
                                          </p:stCondLst>
                                        </p:cTn>
                                        <p:tgtEl>
                                          <p:spTgt spid="622"/>
                                        </p:tgtEl>
                                        <p:attrNameLst>
                                          <p:attrName>style.visibility</p:attrName>
                                        </p:attrNameLst>
                                      </p:cBhvr>
                                      <p:to>
                                        <p:strVal val="visible"/>
                                      </p:to>
                                    </p:set>
                                  </p:childTnLst>
                                </p:cTn>
                              </p:par>
                            </p:childTnLst>
                          </p:cTn>
                        </p:par>
                      </p:childTnLst>
                    </p:cTn>
                  </p:par>
                  <p:par>
                    <p:cTn id="954" fill="hold">
                      <p:stCondLst>
                        <p:cond delay="indefinite"/>
                      </p:stCondLst>
                      <p:childTnLst>
                        <p:par>
                          <p:cTn id="955" fill="hold">
                            <p:stCondLst>
                              <p:cond delay="0"/>
                            </p:stCondLst>
                            <p:childTnLst>
                              <p:par>
                                <p:cTn id="956" nodeType="clickEffect" fill="hold" presetClass="entr" presetID="1">
                                  <p:stCondLst>
                                    <p:cond delay="0"/>
                                  </p:stCondLst>
                                  <p:childTnLst>
                                    <p:set>
                                      <p:cBhvr>
                                        <p:cTn id="957" dur="1" fill="hold">
                                          <p:stCondLst>
                                            <p:cond delay="0"/>
                                          </p:stCondLst>
                                        </p:cTn>
                                        <p:tgtEl>
                                          <p:spTgt spid="625"/>
                                        </p:tgtEl>
                                        <p:attrNameLst>
                                          <p:attrName>style.visibility</p:attrName>
                                        </p:attrNameLst>
                                      </p:cBhvr>
                                      <p:to>
                                        <p:strVal val="visible"/>
                                      </p:to>
                                    </p:set>
                                  </p:childTnLst>
                                </p:cTn>
                              </p:par>
                            </p:childTnLst>
                          </p:cTn>
                        </p:par>
                      </p:childTnLst>
                    </p:cTn>
                  </p:par>
                  <p:par>
                    <p:cTn id="958" fill="hold">
                      <p:stCondLst>
                        <p:cond delay="indefinite"/>
                      </p:stCondLst>
                      <p:childTnLst>
                        <p:par>
                          <p:cTn id="959" fill="hold">
                            <p:stCondLst>
                              <p:cond delay="0"/>
                            </p:stCondLst>
                            <p:childTnLst>
                              <p:par>
                                <p:cTn id="960" nodeType="clickEffect" fill="hold" presetClass="entr" presetID="1">
                                  <p:stCondLst>
                                    <p:cond delay="0"/>
                                  </p:stCondLst>
                                  <p:childTnLst>
                                    <p:set>
                                      <p:cBhvr>
                                        <p:cTn id="961"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Standard Output</a:t>
            </a:r>
            <a:endParaRPr b="0" lang="en-GB" sz="4400" spc="-1" strike="noStrike">
              <a:latin typeface="Arial"/>
            </a:endParaRPr>
          </a:p>
        </p:txBody>
      </p:sp>
      <p:sp>
        <p:nvSpPr>
          <p:cNvPr id="62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There are some </a:t>
            </a:r>
            <a:r>
              <a:rPr b="1" lang="en-GB" sz="2800" spc="-1" strike="noStrike">
                <a:solidFill>
                  <a:srgbClr val="e46c0a"/>
                </a:solidFill>
                <a:latin typeface="Calibri Light"/>
                <a:ea typeface="Calibri Light"/>
              </a:rPr>
              <a:t>escape sequences </a:t>
            </a:r>
            <a:r>
              <a:rPr b="0" lang="en-GB" sz="2800" spc="-1" strike="noStrike">
                <a:solidFill>
                  <a:srgbClr val="000000"/>
                </a:solidFill>
                <a:latin typeface="Calibri Light"/>
                <a:ea typeface="Calibri Light"/>
              </a:rPr>
              <a:t>that have special usage in the output.</a:t>
            </a: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62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C551043-EF5B-48FA-A790-16E40FCF4D4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aphicFrame>
        <p:nvGraphicFramePr>
          <p:cNvPr id="629" name="Table 4"/>
          <p:cNvGraphicFramePr/>
          <p:nvPr/>
        </p:nvGraphicFramePr>
        <p:xfrm>
          <a:off x="1242000" y="2642400"/>
          <a:ext cx="6095160" cy="2232000"/>
        </p:xfrm>
        <a:graphic>
          <a:graphicData uri="http://schemas.openxmlformats.org/drawingml/2006/table">
            <a:tbl>
              <a:tblPr/>
              <a:tblGrid>
                <a:gridCol w="685800"/>
                <a:gridCol w="2361960"/>
                <a:gridCol w="533160"/>
                <a:gridCol w="2514600"/>
              </a:tblGrid>
              <a:tr h="682920">
                <a:tc>
                  <a:txBody>
                    <a:bodyPr/>
                    <a:p>
                      <a:pPr>
                        <a:lnSpc>
                          <a:spcPct val="100000"/>
                        </a:lnSpc>
                      </a:pPr>
                      <a:r>
                        <a:rPr b="0" lang="en-GB" sz="2000" spc="-1" strike="noStrike">
                          <a:solidFill>
                            <a:srgbClr val="000000"/>
                          </a:solidFill>
                          <a:latin typeface="Calibri Light"/>
                          <a:ea typeface="Calibri Light"/>
                        </a:rPr>
                        <a:t>\a</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alert (bell) character</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\v</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vertical tab</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p>
                      <a:pPr>
                        <a:lnSpc>
                          <a:spcPct val="100000"/>
                        </a:lnSpc>
                      </a:pPr>
                      <a:r>
                        <a:rPr b="0" lang="en-GB" sz="2000" spc="-1" strike="noStrike">
                          <a:solidFill>
                            <a:srgbClr val="000000"/>
                          </a:solidFill>
                          <a:latin typeface="Calibri Light"/>
                          <a:ea typeface="Calibri Light"/>
                        </a:rPr>
                        <a:t>\b</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backspace</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backslash</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7360">
                <a:tc>
                  <a:txBody>
                    <a:bodyPr/>
                    <a:p>
                      <a:pPr>
                        <a:lnSpc>
                          <a:spcPct val="100000"/>
                        </a:lnSpc>
                      </a:pPr>
                      <a:r>
                        <a:rPr b="0" lang="en-GB" sz="2000" spc="-1" strike="noStrike">
                          <a:solidFill>
                            <a:srgbClr val="000000"/>
                          </a:solidFill>
                          <a:latin typeface="Calibri Light"/>
                          <a:ea typeface="Calibri Light"/>
                        </a:rPr>
                        <a:t>\n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newline</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question mark</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87360">
                <a:tc>
                  <a:txBody>
                    <a:bodyPr/>
                    <a:p>
                      <a:pPr>
                        <a:lnSpc>
                          <a:spcPct val="100000"/>
                        </a:lnSpc>
                      </a:pPr>
                      <a:r>
                        <a:rPr b="0" lang="en-GB" sz="2000" spc="-1" strike="noStrike">
                          <a:solidFill>
                            <a:srgbClr val="000000"/>
                          </a:solidFill>
                          <a:latin typeface="Calibri Light"/>
                          <a:ea typeface="Calibri Light"/>
                        </a:rPr>
                        <a:t>\r</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carriage return</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2000" spc="-1" strike="noStrike">
                          <a:solidFill>
                            <a:srgbClr val="000000"/>
                          </a:solidFill>
                          <a:latin typeface="Calibri Light"/>
                          <a:ea typeface="Calibri Light"/>
                        </a:rPr>
                        <a:t>single quote</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87360">
                <a:tc>
                  <a:txBody>
                    <a:bodyPr/>
                    <a:p>
                      <a:pPr>
                        <a:lnSpc>
                          <a:spcPct val="100000"/>
                        </a:lnSpc>
                      </a:pPr>
                      <a:r>
                        <a:rPr b="0" lang="en-GB" sz="2000" spc="-1" strike="noStrike">
                          <a:solidFill>
                            <a:srgbClr val="000000"/>
                          </a:solidFill>
                          <a:latin typeface="Calibri Light"/>
                          <a:ea typeface="Calibri Light"/>
                        </a:rPr>
                        <a:t>\t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horizontal tab</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2000" spc="-1" strike="noStrike">
                          <a:solidFill>
                            <a:srgbClr val="000000"/>
                          </a:solidFill>
                          <a:latin typeface="Calibri Light"/>
                          <a:ea typeface="Calibri Light"/>
                        </a:rPr>
                        <a:t>double quote</a:t>
                      </a:r>
                      <a:endParaRPr b="0" lang="en-GB"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630" name="CustomShape 5"/>
          <p:cNvSpPr/>
          <p:nvPr/>
        </p:nvSpPr>
        <p:spPr>
          <a:xfrm>
            <a:off x="1992240" y="6100560"/>
            <a:ext cx="6247440" cy="46332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232c12"/>
                </a:solidFill>
                <a:latin typeface="Calibri Light"/>
                <a:ea typeface="Calibri Light"/>
              </a:rPr>
              <a:t>Try out these escape sequences in a program and see the result!</a:t>
            </a:r>
            <a:endParaRPr b="0" lang="en-GB" sz="1800" spc="-1" strike="noStrike">
              <a:latin typeface="Arial"/>
            </a:endParaRPr>
          </a:p>
        </p:txBody>
      </p:sp>
      <p:grpSp>
        <p:nvGrpSpPr>
          <p:cNvPr id="631" name="Group 6"/>
          <p:cNvGrpSpPr/>
          <p:nvPr/>
        </p:nvGrpSpPr>
        <p:grpSpPr>
          <a:xfrm>
            <a:off x="903600" y="4889880"/>
            <a:ext cx="3494520" cy="822960"/>
            <a:chOff x="903600" y="4889880"/>
            <a:chExt cx="3494520" cy="822960"/>
          </a:xfrm>
        </p:grpSpPr>
        <p:sp>
          <p:nvSpPr>
            <p:cNvPr id="632" name="CustomShape 7"/>
            <p:cNvSpPr/>
            <p:nvPr/>
          </p:nvSpPr>
          <p:spPr>
            <a:xfrm>
              <a:off x="924120" y="4950360"/>
              <a:ext cx="347400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Menlo"/>
                  <a:ea typeface="Menlo"/>
                </a:rPr>
                <a:t>cout &lt;&lt; a &lt;&lt; endl;</a:t>
              </a:r>
              <a:endParaRPr b="0" lang="en-GB" sz="1800" spc="-1" strike="noStrike">
                <a:latin typeface="Arial"/>
              </a:endParaRPr>
            </a:p>
            <a:p>
              <a:pPr>
                <a:lnSpc>
                  <a:spcPct val="100000"/>
                </a:lnSpc>
              </a:pPr>
              <a:r>
                <a:rPr b="0" lang="en-GB" sz="1800" spc="-1" strike="noStrike">
                  <a:solidFill>
                    <a:srgbClr val="000000"/>
                  </a:solidFill>
                  <a:latin typeface="Menlo"/>
                  <a:ea typeface="Menlo"/>
                </a:rPr>
                <a:t>cout &lt;&lt; “Hi!” &lt;&lt; endl;</a:t>
              </a:r>
              <a:endParaRPr b="0" lang="en-GB" sz="1800" spc="-1" strike="noStrike">
                <a:latin typeface="Arial"/>
              </a:endParaRPr>
            </a:p>
          </p:txBody>
        </p:sp>
        <p:sp>
          <p:nvSpPr>
            <p:cNvPr id="633" name="CustomShape 8"/>
            <p:cNvSpPr/>
            <p:nvPr/>
          </p:nvSpPr>
          <p:spPr>
            <a:xfrm>
              <a:off x="903600" y="4889880"/>
              <a:ext cx="3271320" cy="822960"/>
            </a:xfrm>
            <a:prstGeom prst="rect">
              <a:avLst/>
            </a:prstGeom>
            <a:noFill/>
            <a:ln>
              <a:round/>
            </a:ln>
          </p:spPr>
          <p:style>
            <a:lnRef idx="2">
              <a:schemeClr val="accent1">
                <a:shade val="50000"/>
              </a:schemeClr>
            </a:lnRef>
            <a:fillRef idx="1">
              <a:schemeClr val="accent1"/>
            </a:fillRef>
            <a:effectRef idx="0">
              <a:schemeClr val="accent1"/>
            </a:effectRef>
            <a:fontRef idx="minor"/>
          </p:style>
        </p:sp>
      </p:grpSp>
      <p:grpSp>
        <p:nvGrpSpPr>
          <p:cNvPr id="634" name="Group 9"/>
          <p:cNvGrpSpPr/>
          <p:nvPr/>
        </p:nvGrpSpPr>
        <p:grpSpPr>
          <a:xfrm>
            <a:off x="5826960" y="4889880"/>
            <a:ext cx="2806560" cy="822960"/>
            <a:chOff x="5826960" y="4889880"/>
            <a:chExt cx="2806560" cy="822960"/>
          </a:xfrm>
        </p:grpSpPr>
        <p:sp>
          <p:nvSpPr>
            <p:cNvPr id="635" name="CustomShape 10"/>
            <p:cNvSpPr/>
            <p:nvPr/>
          </p:nvSpPr>
          <p:spPr>
            <a:xfrm>
              <a:off x="5826960" y="4966920"/>
              <a:ext cx="2670840" cy="638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Menlo"/>
                  <a:ea typeface="Menlo"/>
                </a:rPr>
                <a:t>cout &lt;&lt; a &lt;&lt; ‘\n’;</a:t>
              </a:r>
              <a:endParaRPr b="0" lang="en-GB" sz="1800" spc="-1" strike="noStrike">
                <a:latin typeface="Arial"/>
              </a:endParaRPr>
            </a:p>
            <a:p>
              <a:pPr>
                <a:lnSpc>
                  <a:spcPct val="100000"/>
                </a:lnSpc>
              </a:pPr>
              <a:r>
                <a:rPr b="0" lang="en-GB" sz="1800" spc="-1" strike="noStrike">
                  <a:solidFill>
                    <a:srgbClr val="000000"/>
                  </a:solidFill>
                  <a:latin typeface="Menlo"/>
                  <a:ea typeface="Menlo"/>
                </a:rPr>
                <a:t>cout &lt;&lt; “Hi!\n”;</a:t>
              </a:r>
              <a:endParaRPr b="0" lang="en-GB" sz="1800" spc="-1" strike="noStrike">
                <a:latin typeface="Arial"/>
              </a:endParaRPr>
            </a:p>
          </p:txBody>
        </p:sp>
        <p:sp>
          <p:nvSpPr>
            <p:cNvPr id="636" name="CustomShape 11"/>
            <p:cNvSpPr/>
            <p:nvPr/>
          </p:nvSpPr>
          <p:spPr>
            <a:xfrm>
              <a:off x="5826960" y="4889880"/>
              <a:ext cx="2806560" cy="822960"/>
            </a:xfrm>
            <a:prstGeom prst="rect">
              <a:avLst/>
            </a:prstGeom>
            <a:noFill/>
            <a:ln>
              <a:round/>
            </a:ln>
          </p:spPr>
          <p:style>
            <a:lnRef idx="2">
              <a:schemeClr val="accent1">
                <a:shade val="50000"/>
              </a:schemeClr>
            </a:lnRef>
            <a:fillRef idx="1">
              <a:schemeClr val="accent1"/>
            </a:fillRef>
            <a:effectRef idx="0">
              <a:schemeClr val="accent1"/>
            </a:effectRef>
            <a:fontRef idx="minor"/>
          </p:style>
        </p:sp>
      </p:grpSp>
      <p:sp>
        <p:nvSpPr>
          <p:cNvPr id="637" name="CustomShape 12"/>
          <p:cNvSpPr/>
          <p:nvPr/>
        </p:nvSpPr>
        <p:spPr>
          <a:xfrm>
            <a:off x="4007160" y="5232600"/>
            <a:ext cx="1947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is equivalent to</a:t>
            </a:r>
            <a:endParaRPr b="0" lang="en-GB" sz="1800" spc="-1" strike="noStrike">
              <a:latin typeface="Arial"/>
            </a:endParaRPr>
          </a:p>
        </p:txBody>
      </p:sp>
    </p:spTree>
  </p:cSld>
  <p:timing>
    <p:tnLst>
      <p:par>
        <p:cTn id="962" dur="indefinite" restart="never" nodeType="tmRoot">
          <p:childTnLst>
            <p:seq>
              <p:cTn id="963" dur="indefinite" nodeType="mainSeq">
                <p:childTnLst>
                  <p:par>
                    <p:cTn id="964" fill="hold">
                      <p:stCondLst>
                        <p:cond delay="indefinite"/>
                      </p:stCondLst>
                      <p:childTnLst>
                        <p:par>
                          <p:cTn id="965" fill="hold">
                            <p:stCondLst>
                              <p:cond delay="0"/>
                            </p:stCondLst>
                            <p:childTnLst>
                              <p:par>
                                <p:cTn id="966" nodeType="clickEffect" fill="hold" presetClass="entr" presetID="1">
                                  <p:stCondLst>
                                    <p:cond delay="0"/>
                                  </p:stCondLst>
                                  <p:childTnLst>
                                    <p:set>
                                      <p:cBhvr>
                                        <p:cTn id="967" dur="1" fill="hold">
                                          <p:stCondLst>
                                            <p:cond delay="0"/>
                                          </p:stCondLst>
                                        </p:cTn>
                                        <p:tgtEl>
                                          <p:spTgt spid="631"/>
                                        </p:tgtEl>
                                        <p:attrNameLst>
                                          <p:attrName>style.visibility</p:attrName>
                                        </p:attrNameLst>
                                      </p:cBhvr>
                                      <p:to>
                                        <p:strVal val="visible"/>
                                      </p:to>
                                    </p:set>
                                  </p:childTnLst>
                                </p:cTn>
                              </p:par>
                            </p:childTnLst>
                          </p:cTn>
                        </p:par>
                      </p:childTnLst>
                    </p:cTn>
                  </p:par>
                  <p:par>
                    <p:cTn id="968" fill="hold">
                      <p:stCondLst>
                        <p:cond delay="indefinite"/>
                      </p:stCondLst>
                      <p:childTnLst>
                        <p:par>
                          <p:cTn id="969" fill="hold">
                            <p:stCondLst>
                              <p:cond delay="0"/>
                            </p:stCondLst>
                            <p:childTnLst>
                              <p:par>
                                <p:cTn id="970" nodeType="clickEffect" fill="hold" presetClass="entr" presetID="1">
                                  <p:stCondLst>
                                    <p:cond delay="0"/>
                                  </p:stCondLst>
                                  <p:childTnLst>
                                    <p:set>
                                      <p:cBhvr>
                                        <p:cTn id="971" dur="1" fill="hold">
                                          <p:stCondLst>
                                            <p:cond delay="0"/>
                                          </p:stCondLst>
                                        </p:cTn>
                                        <p:tgtEl>
                                          <p:spTgt spid="637"/>
                                        </p:tgtEl>
                                        <p:attrNameLst>
                                          <p:attrName>style.visibility</p:attrName>
                                        </p:attrNameLst>
                                      </p:cBhvr>
                                      <p:to>
                                        <p:strVal val="visible"/>
                                      </p:to>
                                    </p:set>
                                  </p:childTnLst>
                                </p:cTn>
                              </p:par>
                              <p:par>
                                <p:cTn id="972" nodeType="withEffect" fill="hold" presetClass="entr" presetID="1">
                                  <p:stCondLst>
                                    <p:cond delay="0"/>
                                  </p:stCondLst>
                                  <p:childTnLst>
                                    <p:set>
                                      <p:cBhvr>
                                        <p:cTn id="973" dur="1" fill="hold">
                                          <p:stCondLst>
                                            <p:cond delay="0"/>
                                          </p:stCondLst>
                                        </p:cTn>
                                        <p:tgtEl>
                                          <p:spTgt spid="634"/>
                                        </p:tgtEl>
                                        <p:attrNameLst>
                                          <p:attrName>style.visibility</p:attrName>
                                        </p:attrNameLst>
                                      </p:cBhvr>
                                      <p:to>
                                        <p:strVal val="visible"/>
                                      </p:to>
                                    </p:set>
                                  </p:childTnLst>
                                </p:cTn>
                              </p:par>
                            </p:childTnLst>
                          </p:cTn>
                        </p:par>
                      </p:childTnLst>
                    </p:cTn>
                  </p:par>
                  <p:par>
                    <p:cTn id="974" fill="hold">
                      <p:stCondLst>
                        <p:cond delay="indefinite"/>
                      </p:stCondLst>
                      <p:childTnLst>
                        <p:par>
                          <p:cTn id="975" fill="hold">
                            <p:stCondLst>
                              <p:cond delay="0"/>
                            </p:stCondLst>
                            <p:childTnLst>
                              <p:par>
                                <p:cTn id="976" nodeType="clickEffect" fill="hold" presetClass="entr" presetID="1">
                                  <p:stCondLst>
                                    <p:cond delay="0"/>
                                  </p:stCondLst>
                                  <p:childTnLst>
                                    <p:set>
                                      <p:cBhvr>
                                        <p:cTn id="977" dur="1" fill="hold">
                                          <p:stCondLst>
                                            <p:cond delay="0"/>
                                          </p:stCondLst>
                                        </p:cTn>
                                        <p:tgtEl>
                                          <p:spTgt spid="63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Standard Input</a:t>
            </a:r>
            <a:endParaRPr b="0" lang="en-GB" sz="4400" spc="-1" strike="noStrike">
              <a:latin typeface="Arial"/>
            </a:endParaRPr>
          </a:p>
        </p:txBody>
      </p:sp>
      <p:sp>
        <p:nvSpPr>
          <p:cNvPr id="639" name="CustomShape 2"/>
          <p:cNvSpPr/>
          <p:nvPr/>
        </p:nvSpPr>
        <p:spPr>
          <a:xfrm>
            <a:off x="286560" y="1319040"/>
            <a:ext cx="8583840" cy="553824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From time to time, we need to obtain user input to our program.</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standard input device is usually the keyboard, and the C++ stream object defined to access it is </a:t>
            </a:r>
            <a:r>
              <a:rPr b="1" lang="en-GB" sz="2400" spc="-1" strike="noStrike">
                <a:solidFill>
                  <a:srgbClr val="e46c0a"/>
                </a:solidFill>
                <a:latin typeface="Consolas"/>
                <a:ea typeface="Consolas"/>
              </a:rPr>
              <a:t>cin</a:t>
            </a:r>
            <a:r>
              <a:rPr b="0" lang="en-GB" sz="2400" spc="-1" strike="noStrike">
                <a:solidFill>
                  <a:srgbClr val="000000"/>
                </a:solidFill>
                <a:latin typeface="Calibri Light"/>
                <a:ea typeface="Calibri Light"/>
              </a:rPr>
              <a:t>.</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a:t>
            </a:r>
            <a:r>
              <a:rPr b="1" lang="en-GB" sz="2400" spc="-1" strike="noStrike">
                <a:solidFill>
                  <a:srgbClr val="e46c0a"/>
                </a:solidFill>
                <a:latin typeface="Calibri Light"/>
                <a:ea typeface="Calibri Light"/>
              </a:rPr>
              <a:t>extraction operator</a:t>
            </a:r>
            <a:r>
              <a:rPr b="0" lang="en-GB" sz="2400" spc="-1" strike="noStrike">
                <a:solidFill>
                  <a:srgbClr val="e46c0a"/>
                </a:solidFill>
                <a:latin typeface="Calibri Light"/>
                <a:ea typeface="Calibri Light"/>
              </a:rPr>
              <a:t> </a:t>
            </a:r>
            <a:r>
              <a:rPr b="1" lang="en-GB" sz="2400" spc="-1" strike="noStrike">
                <a:solidFill>
                  <a:srgbClr val="e46c0a"/>
                </a:solidFill>
                <a:latin typeface="Consolas"/>
                <a:ea typeface="Consolas"/>
              </a:rPr>
              <a:t>&gt;&gt;</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is used to extract data from the stream</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type of the variable will determine the type of data that is extracted from the stream.</a:t>
            </a:r>
            <a:endParaRPr b="0" lang="en-GB" sz="2400" spc="-1" strike="noStrike">
              <a:latin typeface="Arial"/>
            </a:endParaRPr>
          </a:p>
          <a:p>
            <a:pPr marL="343080" indent="-342360">
              <a:lnSpc>
                <a:spcPct val="100000"/>
              </a:lnSpc>
              <a:spcBef>
                <a:spcPts val="479"/>
              </a:spcBef>
            </a:pPr>
            <a:endParaRPr b="0" lang="en-GB" sz="2400" spc="-1" strike="noStrike">
              <a:latin typeface="Arial"/>
            </a:endParaRPr>
          </a:p>
          <a:p>
            <a:pPr marL="343080" indent="-342360">
              <a:lnSpc>
                <a:spcPct val="100000"/>
              </a:lnSpc>
              <a:spcBef>
                <a:spcPts val="479"/>
              </a:spcBef>
            </a:pPr>
            <a:endParaRPr b="0" lang="en-GB" sz="2400" spc="-1" strike="noStrike">
              <a:latin typeface="Arial"/>
            </a:endParaRPr>
          </a:p>
          <a:p>
            <a:pPr marL="343080" indent="-342360">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Note that </a:t>
            </a:r>
            <a:r>
              <a:rPr b="0" lang="en-GB" sz="2400" spc="-1" strike="noStrike">
                <a:solidFill>
                  <a:srgbClr val="e46c0a"/>
                </a:solidFill>
                <a:latin typeface="Consolas"/>
                <a:ea typeface="Consolas"/>
              </a:rPr>
              <a:t>cin</a:t>
            </a:r>
            <a:r>
              <a:rPr b="0" lang="en-GB" sz="2400" spc="-1" strike="noStrike">
                <a:solidFill>
                  <a:srgbClr val="000000"/>
                </a:solidFill>
                <a:latin typeface="Calibri Light"/>
                <a:ea typeface="Calibri Light"/>
              </a:rPr>
              <a:t> can only process the input from the keyboard once the </a:t>
            </a:r>
            <a:r>
              <a:rPr b="1" lang="en-GB" sz="2400" spc="-1" strike="noStrike">
                <a:solidFill>
                  <a:srgbClr val="e46c0a"/>
                </a:solidFill>
                <a:latin typeface="Calibri Light"/>
                <a:ea typeface="Calibri Light"/>
              </a:rPr>
              <a:t>RETURN</a:t>
            </a:r>
            <a:r>
              <a:rPr b="0" lang="en-GB" sz="2400" spc="-1" strike="noStrike">
                <a:solidFill>
                  <a:srgbClr val="000000"/>
                </a:solidFill>
                <a:latin typeface="Calibri Light"/>
                <a:ea typeface="Calibri Light"/>
              </a:rPr>
              <a:t> key has been pressed.</a:t>
            </a: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64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906100A-B785-4C78-A66D-BB20EE540F1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41" name="CustomShape 4"/>
          <p:cNvSpPr/>
          <p:nvPr/>
        </p:nvSpPr>
        <p:spPr>
          <a:xfrm>
            <a:off x="1763280" y="4194000"/>
            <a:ext cx="1949040" cy="8622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x;</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cin &gt;&gt; x;</a:t>
            </a:r>
            <a:endParaRPr b="0" lang="en-GB" sz="1800" spc="-1" strike="noStrike">
              <a:latin typeface="Arial"/>
            </a:endParaRPr>
          </a:p>
        </p:txBody>
      </p:sp>
      <p:sp>
        <p:nvSpPr>
          <p:cNvPr id="642" name="CustomShape 5"/>
          <p:cNvSpPr/>
          <p:nvPr/>
        </p:nvSpPr>
        <p:spPr>
          <a:xfrm>
            <a:off x="4809960" y="4194000"/>
            <a:ext cx="1949040" cy="8622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char x;</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cin &gt;&gt; x;</a:t>
            </a:r>
            <a:endParaRPr b="0" lang="en-GB" sz="1800" spc="-1" strike="noStrike">
              <a:latin typeface="Arial"/>
            </a:endParaRPr>
          </a:p>
        </p:txBody>
      </p:sp>
      <p:sp>
        <p:nvSpPr>
          <p:cNvPr id="643" name="CustomShape 6"/>
          <p:cNvSpPr/>
          <p:nvPr/>
        </p:nvSpPr>
        <p:spPr>
          <a:xfrm>
            <a:off x="4027680" y="4438800"/>
            <a:ext cx="591840" cy="3643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vs.</a:t>
            </a:r>
            <a:endParaRPr b="0" lang="en-GB" sz="1800" spc="-1" strike="noStrike">
              <a:latin typeface="Arial"/>
            </a:endParaRPr>
          </a:p>
        </p:txBody>
      </p:sp>
      <p:sp>
        <p:nvSpPr>
          <p:cNvPr id="644" name="CustomShape 7"/>
          <p:cNvSpPr/>
          <p:nvPr/>
        </p:nvSpPr>
        <p:spPr>
          <a:xfrm>
            <a:off x="923400" y="5056920"/>
            <a:ext cx="36295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An integer is expected to be input</a:t>
            </a:r>
            <a:endParaRPr b="0" lang="en-GB" sz="1600" spc="-1" strike="noStrike">
              <a:latin typeface="Arial"/>
            </a:endParaRPr>
          </a:p>
        </p:txBody>
      </p:sp>
      <p:sp>
        <p:nvSpPr>
          <p:cNvPr id="645" name="CustomShape 8"/>
          <p:cNvSpPr/>
          <p:nvPr/>
        </p:nvSpPr>
        <p:spPr>
          <a:xfrm>
            <a:off x="4270320" y="5056920"/>
            <a:ext cx="3748320" cy="3333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ea typeface="DejaVu Sans"/>
              </a:rPr>
              <a:t>A character is expected to be input</a:t>
            </a:r>
            <a:endParaRPr b="0" lang="en-GB" sz="1600" spc="-1" strike="noStrike">
              <a:latin typeface="Arial"/>
            </a:endParaRPr>
          </a:p>
        </p:txBody>
      </p:sp>
    </p:spTree>
  </p:cSld>
  <p:timing>
    <p:tnLst>
      <p:par>
        <p:cTn id="978" dur="indefinite" restart="never" nodeType="tmRoot">
          <p:childTnLst>
            <p:seq>
              <p:cTn id="979" dur="indefinite" nodeType="mainSeq">
                <p:childTnLst>
                  <p:par>
                    <p:cTn id="980" fill="hold">
                      <p:stCondLst>
                        <p:cond delay="indefinite"/>
                      </p:stCondLst>
                      <p:childTnLst>
                        <p:par>
                          <p:cTn id="981" fill="hold">
                            <p:stCondLst>
                              <p:cond delay="0"/>
                            </p:stCondLst>
                            <p:childTnLst>
                              <p:par>
                                <p:cTn id="982" nodeType="clickEffect" fill="hold" presetClass="entr" presetID="1">
                                  <p:stCondLst>
                                    <p:cond delay="0"/>
                                  </p:stCondLst>
                                  <p:childTnLst>
                                    <p:set>
                                      <p:cBhvr>
                                        <p:cTn id="983" dur="1" fill="hold">
                                          <p:stCondLst>
                                            <p:cond delay="0"/>
                                          </p:stCondLst>
                                        </p:cTn>
                                        <p:tgtEl>
                                          <p:spTgt spid="639">
                                            <p:txEl>
                                              <p:pRg st="0" end="0"/>
                                            </p:txEl>
                                          </p:spTgt>
                                        </p:tgtEl>
                                        <p:attrNameLst>
                                          <p:attrName>style.visibility</p:attrName>
                                        </p:attrNameLst>
                                      </p:cBhvr>
                                      <p:to>
                                        <p:strVal val="visible"/>
                                      </p:to>
                                    </p:set>
                                  </p:childTnLst>
                                </p:cTn>
                              </p:par>
                            </p:childTnLst>
                          </p:cTn>
                        </p:par>
                      </p:childTnLst>
                    </p:cTn>
                  </p:par>
                  <p:par>
                    <p:cTn id="984" fill="hold">
                      <p:stCondLst>
                        <p:cond delay="indefinite"/>
                      </p:stCondLst>
                      <p:childTnLst>
                        <p:par>
                          <p:cTn id="985" fill="hold">
                            <p:stCondLst>
                              <p:cond delay="0"/>
                            </p:stCondLst>
                            <p:childTnLst>
                              <p:par>
                                <p:cTn id="986" nodeType="clickEffect" fill="hold" presetClass="entr" presetID="1">
                                  <p:stCondLst>
                                    <p:cond delay="0"/>
                                  </p:stCondLst>
                                  <p:childTnLst>
                                    <p:set>
                                      <p:cBhvr>
                                        <p:cTn id="987" dur="1" fill="hold">
                                          <p:stCondLst>
                                            <p:cond delay="0"/>
                                          </p:stCondLst>
                                        </p:cTn>
                                        <p:tgtEl>
                                          <p:spTgt spid="639">
                                            <p:txEl>
                                              <p:pRg st="1" end="1"/>
                                            </p:txEl>
                                          </p:spTgt>
                                        </p:tgtEl>
                                        <p:attrNameLst>
                                          <p:attrName>style.visibility</p:attrName>
                                        </p:attrNameLst>
                                      </p:cBhvr>
                                      <p:to>
                                        <p:strVal val="visible"/>
                                      </p:to>
                                    </p:set>
                                  </p:childTnLst>
                                </p:cTn>
                              </p:par>
                            </p:childTnLst>
                          </p:cTn>
                        </p:par>
                      </p:childTnLst>
                    </p:cTn>
                  </p:par>
                  <p:par>
                    <p:cTn id="988" fill="hold">
                      <p:stCondLst>
                        <p:cond delay="indefinite"/>
                      </p:stCondLst>
                      <p:childTnLst>
                        <p:par>
                          <p:cTn id="989" fill="hold">
                            <p:stCondLst>
                              <p:cond delay="0"/>
                            </p:stCondLst>
                            <p:childTnLst>
                              <p:par>
                                <p:cTn id="990" nodeType="clickEffect" fill="hold" presetClass="entr" presetID="1">
                                  <p:stCondLst>
                                    <p:cond delay="0"/>
                                  </p:stCondLst>
                                  <p:childTnLst>
                                    <p:set>
                                      <p:cBhvr>
                                        <p:cTn id="991" dur="1" fill="hold">
                                          <p:stCondLst>
                                            <p:cond delay="0"/>
                                          </p:stCondLst>
                                        </p:cTn>
                                        <p:tgtEl>
                                          <p:spTgt spid="639">
                                            <p:txEl>
                                              <p:pRg st="2" end="2"/>
                                            </p:txEl>
                                          </p:spTgt>
                                        </p:tgtEl>
                                        <p:attrNameLst>
                                          <p:attrName>style.visibility</p:attrName>
                                        </p:attrNameLst>
                                      </p:cBhvr>
                                      <p:to>
                                        <p:strVal val="visible"/>
                                      </p:to>
                                    </p:set>
                                  </p:childTnLst>
                                </p:cTn>
                              </p:par>
                            </p:childTnLst>
                          </p:cTn>
                        </p:par>
                      </p:childTnLst>
                    </p:cTn>
                  </p:par>
                  <p:par>
                    <p:cTn id="992" fill="hold">
                      <p:stCondLst>
                        <p:cond delay="indefinite"/>
                      </p:stCondLst>
                      <p:childTnLst>
                        <p:par>
                          <p:cTn id="993" fill="hold">
                            <p:stCondLst>
                              <p:cond delay="0"/>
                            </p:stCondLst>
                            <p:childTnLst>
                              <p:par>
                                <p:cTn id="994" nodeType="clickEffect" fill="hold" presetClass="entr" presetID="1">
                                  <p:stCondLst>
                                    <p:cond delay="0"/>
                                  </p:stCondLst>
                                  <p:childTnLst>
                                    <p:set>
                                      <p:cBhvr>
                                        <p:cTn id="995" dur="1" fill="hold">
                                          <p:stCondLst>
                                            <p:cond delay="0"/>
                                          </p:stCondLst>
                                        </p:cTn>
                                        <p:tgtEl>
                                          <p:spTgt spid="639">
                                            <p:txEl>
                                              <p:pRg st="3" end="3"/>
                                            </p:txEl>
                                          </p:spTgt>
                                        </p:tgtEl>
                                        <p:attrNameLst>
                                          <p:attrName>style.visibility</p:attrName>
                                        </p:attrNameLst>
                                      </p:cBhvr>
                                      <p:to>
                                        <p:strVal val="visible"/>
                                      </p:to>
                                    </p:set>
                                  </p:childTnLst>
                                </p:cTn>
                              </p:par>
                            </p:childTnLst>
                          </p:cTn>
                        </p:par>
                      </p:childTnLst>
                    </p:cTn>
                  </p:par>
                  <p:par>
                    <p:cTn id="996" fill="hold">
                      <p:stCondLst>
                        <p:cond delay="indefinite"/>
                      </p:stCondLst>
                      <p:childTnLst>
                        <p:par>
                          <p:cTn id="997" fill="hold">
                            <p:stCondLst>
                              <p:cond delay="0"/>
                            </p:stCondLst>
                            <p:childTnLst>
                              <p:par>
                                <p:cTn id="998" nodeType="clickEffect" fill="hold" presetClass="entr" presetID="1">
                                  <p:stCondLst>
                                    <p:cond delay="0"/>
                                  </p:stCondLst>
                                  <p:childTnLst>
                                    <p:set>
                                      <p:cBhvr>
                                        <p:cTn id="999" dur="1" fill="hold">
                                          <p:stCondLst>
                                            <p:cond delay="0"/>
                                          </p:stCondLst>
                                        </p:cTn>
                                        <p:tgtEl>
                                          <p:spTgt spid="641"/>
                                        </p:tgtEl>
                                        <p:attrNameLst>
                                          <p:attrName>style.visibility</p:attrName>
                                        </p:attrNameLst>
                                      </p:cBhvr>
                                      <p:to>
                                        <p:strVal val="visible"/>
                                      </p:to>
                                    </p:set>
                                  </p:childTnLst>
                                </p:cTn>
                              </p:par>
                              <p:par>
                                <p:cTn id="1000" nodeType="withEffect" fill="hold" presetClass="entr" presetID="1">
                                  <p:stCondLst>
                                    <p:cond delay="0"/>
                                  </p:stCondLst>
                                  <p:childTnLst>
                                    <p:set>
                                      <p:cBhvr>
                                        <p:cTn id="1001" dur="1" fill="hold">
                                          <p:stCondLst>
                                            <p:cond delay="0"/>
                                          </p:stCondLst>
                                        </p:cTn>
                                        <p:tgtEl>
                                          <p:spTgt spid="645"/>
                                        </p:tgtEl>
                                        <p:attrNameLst>
                                          <p:attrName>style.visibility</p:attrName>
                                        </p:attrNameLst>
                                      </p:cBhvr>
                                      <p:to>
                                        <p:strVal val="visible"/>
                                      </p:to>
                                    </p:set>
                                  </p:childTnLst>
                                </p:cTn>
                              </p:par>
                              <p:par>
                                <p:cTn id="1002" nodeType="withEffect" fill="hold" presetClass="entr" presetID="1">
                                  <p:stCondLst>
                                    <p:cond delay="0"/>
                                  </p:stCondLst>
                                  <p:childTnLst>
                                    <p:set>
                                      <p:cBhvr>
                                        <p:cTn id="1003" dur="1" fill="hold">
                                          <p:stCondLst>
                                            <p:cond delay="0"/>
                                          </p:stCondLst>
                                        </p:cTn>
                                        <p:tgtEl>
                                          <p:spTgt spid="643"/>
                                        </p:tgtEl>
                                        <p:attrNameLst>
                                          <p:attrName>style.visibility</p:attrName>
                                        </p:attrNameLst>
                                      </p:cBhvr>
                                      <p:to>
                                        <p:strVal val="visible"/>
                                      </p:to>
                                    </p:set>
                                  </p:childTnLst>
                                </p:cTn>
                              </p:par>
                              <p:par>
                                <p:cTn id="1004" nodeType="withEffect" fill="hold" presetClass="entr" presetID="1">
                                  <p:stCondLst>
                                    <p:cond delay="0"/>
                                  </p:stCondLst>
                                  <p:childTnLst>
                                    <p:set>
                                      <p:cBhvr>
                                        <p:cTn id="1005" dur="1" fill="hold">
                                          <p:stCondLst>
                                            <p:cond delay="0"/>
                                          </p:stCondLst>
                                        </p:cTn>
                                        <p:tgtEl>
                                          <p:spTgt spid="642"/>
                                        </p:tgtEl>
                                        <p:attrNameLst>
                                          <p:attrName>style.visibility</p:attrName>
                                        </p:attrNameLst>
                                      </p:cBhvr>
                                      <p:to>
                                        <p:strVal val="visible"/>
                                      </p:to>
                                    </p:set>
                                  </p:childTnLst>
                                </p:cTn>
                              </p:par>
                              <p:par>
                                <p:cTn id="1006" nodeType="withEffect" fill="hold" presetClass="entr" presetID="1">
                                  <p:stCondLst>
                                    <p:cond delay="0"/>
                                  </p:stCondLst>
                                  <p:childTnLst>
                                    <p:set>
                                      <p:cBhvr>
                                        <p:cTn id="1007" dur="1" fill="hold">
                                          <p:stCondLst>
                                            <p:cond delay="0"/>
                                          </p:stCondLst>
                                        </p:cTn>
                                        <p:tgtEl>
                                          <p:spTgt spid="644"/>
                                        </p:tgtEl>
                                        <p:attrNameLst>
                                          <p:attrName>style.visibility</p:attrName>
                                        </p:attrNameLst>
                                      </p:cBhvr>
                                      <p:to>
                                        <p:strVal val="visible"/>
                                      </p:to>
                                    </p:set>
                                  </p:childTnLst>
                                </p:cTn>
                              </p:par>
                            </p:childTnLst>
                          </p:cTn>
                        </p:par>
                      </p:childTnLst>
                    </p:cTn>
                  </p:par>
                  <p:par>
                    <p:cTn id="1008" fill="hold">
                      <p:stCondLst>
                        <p:cond delay="indefinite"/>
                      </p:stCondLst>
                      <p:childTnLst>
                        <p:par>
                          <p:cTn id="1009" fill="hold">
                            <p:stCondLst>
                              <p:cond delay="0"/>
                            </p:stCondLst>
                            <p:childTnLst>
                              <p:par>
                                <p:cTn id="1010" nodeType="clickEffect" fill="hold" presetClass="entr" presetID="1">
                                  <p:stCondLst>
                                    <p:cond delay="0"/>
                                  </p:stCondLst>
                                  <p:childTnLst>
                                    <p:set>
                                      <p:cBhvr>
                                        <p:cTn id="1011" dur="1" fill="hold">
                                          <p:stCondLst>
                                            <p:cond delay="0"/>
                                          </p:stCondLst>
                                        </p:cTn>
                                        <p:tgtEl>
                                          <p:spTgt spid="639">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 Sample Program on I/O</a:t>
            </a:r>
            <a:endParaRPr b="0" lang="en-GB" sz="4400" spc="-1" strike="noStrike">
              <a:latin typeface="Arial"/>
            </a:endParaRPr>
          </a:p>
        </p:txBody>
      </p:sp>
      <p:sp>
        <p:nvSpPr>
          <p:cNvPr id="647"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BEB4B95-7FF7-4027-BA8C-F9324579D0A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48" name="CustomShape 3"/>
          <p:cNvSpPr/>
          <p:nvPr/>
        </p:nvSpPr>
        <p:spPr>
          <a:xfrm>
            <a:off x="457200" y="1764360"/>
            <a:ext cx="6663600" cy="32529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age;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height, weight;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Please input your age, height and weight:</a:t>
            </a:r>
            <a:r>
              <a:rPr b="0" i="1"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cin</a:t>
            </a:r>
            <a:r>
              <a:rPr b="0" lang="en-GB" sz="1600" spc="-1" strike="noStrike">
                <a:solidFill>
                  <a:srgbClr val="000000"/>
                </a:solidFill>
                <a:latin typeface="Consolas"/>
                <a:ea typeface="Consolas"/>
              </a:rPr>
              <a:t> &gt;&gt; age &gt;&gt; height &gt;&gt; weight;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Your age is </a:t>
            </a:r>
            <a:r>
              <a:rPr b="0" lang="en-GB" sz="1600" spc="-1" strike="noStrike">
                <a:solidFill>
                  <a:srgbClr val="000000"/>
                </a:solidFill>
                <a:latin typeface="Consolas"/>
                <a:ea typeface="Consolas"/>
              </a:rPr>
              <a:t>" &lt;&lt; age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Your height is </a:t>
            </a:r>
            <a:r>
              <a:rPr b="0" lang="en-GB" sz="1600" spc="-1" strike="noStrike">
                <a:solidFill>
                  <a:srgbClr val="000000"/>
                </a:solidFill>
                <a:latin typeface="Consolas"/>
                <a:ea typeface="Consolas"/>
              </a:rPr>
              <a:t>" &lt;&lt; height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Your weight is </a:t>
            </a:r>
            <a:r>
              <a:rPr b="0" lang="en-GB" sz="1600" spc="-1" strike="noStrike">
                <a:solidFill>
                  <a:srgbClr val="000000"/>
                </a:solidFill>
                <a:latin typeface="Consolas"/>
                <a:ea typeface="Consolas"/>
              </a:rPr>
              <a:t>" &lt;&lt; weight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649" name="CustomShape 4"/>
          <p:cNvSpPr/>
          <p:nvPr/>
        </p:nvSpPr>
        <p:spPr>
          <a:xfrm>
            <a:off x="457200" y="1764360"/>
            <a:ext cx="6663600" cy="30938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650" name="CustomShape 5"/>
          <p:cNvSpPr/>
          <p:nvPr/>
        </p:nvSpPr>
        <p:spPr>
          <a:xfrm>
            <a:off x="457200" y="1764360"/>
            <a:ext cx="6663600" cy="1540080"/>
          </a:xfrm>
          <a:prstGeom prst="rect">
            <a:avLst/>
          </a:prstGeom>
          <a:noFill/>
          <a:ln w="38160">
            <a:round/>
          </a:ln>
        </p:spPr>
        <p:style>
          <a:lnRef idx="2">
            <a:schemeClr val="accent6"/>
          </a:lnRef>
          <a:fillRef idx="1">
            <a:schemeClr val="lt1"/>
          </a:fillRef>
          <a:effectRef idx="0">
            <a:schemeClr val="accent6"/>
          </a:effectRef>
          <a:fontRef idx="minor"/>
        </p:style>
      </p:sp>
      <p:sp>
        <p:nvSpPr>
          <p:cNvPr id="651" name="CustomShape 6"/>
          <p:cNvSpPr/>
          <p:nvPr/>
        </p:nvSpPr>
        <p:spPr>
          <a:xfrm>
            <a:off x="1495440" y="4975920"/>
            <a:ext cx="6622920" cy="1550160"/>
          </a:xfrm>
          <a:prstGeom prst="rect">
            <a:avLst/>
          </a:prstGeom>
          <a:solidFill>
            <a:schemeClr val="bg1">
              <a:lumMod val="95000"/>
            </a:schemeClr>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Please input your age, height and weight: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652" name="CustomShape 7"/>
          <p:cNvSpPr/>
          <p:nvPr/>
        </p:nvSpPr>
        <p:spPr>
          <a:xfrm>
            <a:off x="457200" y="6238080"/>
            <a:ext cx="1065240" cy="5155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Screen output</a:t>
            </a:r>
            <a:endParaRPr b="0" lang="en-GB" sz="1400" spc="-1" strike="noStrike">
              <a:latin typeface="Arial"/>
            </a:endParaRPr>
          </a:p>
        </p:txBody>
      </p:sp>
      <p:sp>
        <p:nvSpPr>
          <p:cNvPr id="653" name="CustomShape 8"/>
          <p:cNvSpPr/>
          <p:nvPr/>
        </p:nvSpPr>
        <p:spPr>
          <a:xfrm>
            <a:off x="-698760" y="1350000"/>
            <a:ext cx="79545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alibri Light"/>
                <a:ea typeface="DejaVu Sans"/>
              </a:rPr>
              <a:t>Be careful about the directions of the &lt;&lt; and &gt;&gt; operators!</a:t>
            </a:r>
            <a:endParaRPr b="0" lang="en-GB" sz="1800" spc="-1" strike="noStrike">
              <a:latin typeface="Arial"/>
            </a:endParaRPr>
          </a:p>
        </p:txBody>
      </p:sp>
    </p:spTree>
  </p:cSld>
  <p:timing>
    <p:tnLst>
      <p:par>
        <p:cTn id="1012" dur="indefinite" restart="never" nodeType="tmRoot">
          <p:childTnLst>
            <p:seq>
              <p:cTn id="1013" dur="indefinite" nodeType="mainSeq">
                <p:childTnLst>
                  <p:par>
                    <p:cTn id="1014" fill="hold">
                      <p:stCondLst>
                        <p:cond delay="indefinite"/>
                      </p:stCondLst>
                      <p:childTnLst>
                        <p:par>
                          <p:cTn id="1015" fill="hold">
                            <p:stCondLst>
                              <p:cond delay="0"/>
                            </p:stCondLst>
                            <p:childTnLst>
                              <p:par>
                                <p:cTn id="1016" nodeType="clickEffect" fill="hold" presetClass="entr" presetID="10">
                                  <p:stCondLst>
                                    <p:cond delay="0"/>
                                  </p:stCondLst>
                                  <p:childTnLst>
                                    <p:set>
                                      <p:cBhvr>
                                        <p:cTn id="1017" dur="1" fill="hold">
                                          <p:stCondLst>
                                            <p:cond delay="0"/>
                                          </p:stCondLst>
                                        </p:cTn>
                                        <p:tgtEl>
                                          <p:spTgt spid="650"/>
                                        </p:tgtEl>
                                        <p:attrNameLst>
                                          <p:attrName>style.visibility</p:attrName>
                                        </p:attrNameLst>
                                      </p:cBhvr>
                                      <p:to>
                                        <p:strVal val="visible"/>
                                      </p:to>
                                    </p:set>
                                    <p:animEffect filter="fade" transition="in">
                                      <p:cBhvr additive="repl">
                                        <p:cTn id="1018" dur="500"/>
                                        <p:tgtEl>
                                          <p:spTgt spid="650"/>
                                        </p:tgtEl>
                                      </p:cBhvr>
                                    </p:animEffect>
                                  </p:childTnLst>
                                </p:cTn>
                              </p:par>
                            </p:childTnLst>
                          </p:cTn>
                        </p:par>
                      </p:childTnLst>
                    </p:cTn>
                  </p:par>
                  <p:par>
                    <p:cTn id="1019" fill="hold">
                      <p:stCondLst>
                        <p:cond delay="indefinite"/>
                      </p:stCondLst>
                      <p:childTnLst>
                        <p:par>
                          <p:cTn id="1020" fill="hold">
                            <p:stCondLst>
                              <p:cond delay="0"/>
                            </p:stCondLst>
                            <p:childTnLst>
                              <p:par>
                                <p:cTn id="1021" nodeType="clickEffect" fill="hold" presetClass="entr" presetID="1">
                                  <p:stCondLst>
                                    <p:cond delay="0"/>
                                  </p:stCondLst>
                                  <p:childTnLst>
                                    <p:set>
                                      <p:cBhvr>
                                        <p:cTn id="1022" dur="1" fill="hold">
                                          <p:stCondLst>
                                            <p:cond delay="0"/>
                                          </p:stCondLst>
                                        </p:cTn>
                                        <p:tgtEl>
                                          <p:spTgt spid="651"/>
                                        </p:tgtEl>
                                        <p:attrNameLst>
                                          <p:attrName>style.visibility</p:attrName>
                                        </p:attrNameLst>
                                      </p:cBhvr>
                                      <p:to>
                                        <p:strVal val="visible"/>
                                      </p:to>
                                    </p:set>
                                  </p:childTnLst>
                                </p:cTn>
                              </p:par>
                              <p:par>
                                <p:cTn id="1023" nodeType="withEffect" fill="hold" presetClass="entr" presetID="1">
                                  <p:stCondLst>
                                    <p:cond delay="0"/>
                                  </p:stCondLst>
                                  <p:childTnLst>
                                    <p:set>
                                      <p:cBhvr>
                                        <p:cTn id="1024" dur="1" fill="hold">
                                          <p:stCondLst>
                                            <p:cond delay="0"/>
                                          </p:stCondLst>
                                        </p:cTn>
                                        <p:tgtEl>
                                          <p:spTgt spid="6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Reading Materials</a:t>
            </a:r>
            <a:endParaRPr b="0" lang="en-GB" sz="4400" spc="-1" strike="noStrike">
              <a:latin typeface="Arial"/>
            </a:endParaRPr>
          </a:p>
        </p:txBody>
      </p:sp>
      <p:sp>
        <p:nvSpPr>
          <p:cNvPr id="13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31859c"/>
                </a:solidFill>
                <a:latin typeface="Calibri Light"/>
                <a:ea typeface="Calibri Light"/>
              </a:rPr>
              <a:t>A Transition Guide: Python to C++ </a:t>
            </a:r>
            <a:r>
              <a:rPr b="0" lang="en-GB" sz="2800" spc="-1" strike="noStrike">
                <a:solidFill>
                  <a:srgbClr val="000000"/>
                </a:solidFill>
                <a:latin typeface="Calibri Light"/>
                <a:ea typeface="Calibri Light"/>
              </a:rPr>
              <a:t>(pdf available on Moodle)</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You are required to read </a:t>
            </a:r>
            <a:r>
              <a:rPr b="0" lang="en-GB" sz="2400" spc="-1" strike="noStrike">
                <a:solidFill>
                  <a:srgbClr val="e46c0a"/>
                </a:solidFill>
                <a:latin typeface="Calibri Light"/>
                <a:ea typeface="Calibri Light"/>
              </a:rPr>
              <a:t>Sections 1 to 3 </a:t>
            </a:r>
            <a:r>
              <a:rPr b="0" lang="en-GB" sz="2400" spc="-1" strike="noStrike">
                <a:solidFill>
                  <a:srgbClr val="000000"/>
                </a:solidFill>
                <a:latin typeface="Calibri Light"/>
                <a:ea typeface="Calibri Light"/>
              </a:rPr>
              <a:t>of this guide for this module</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Suggested reading sequence:</a:t>
            </a:r>
            <a:endParaRPr b="0" lang="en-GB" sz="2400" spc="-1" strike="noStrike">
              <a:latin typeface="Arial"/>
            </a:endParaRPr>
          </a:p>
          <a:p>
            <a:pPr lvl="2" marL="13716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Read Section 1 “High Level Programming Languages” of the transition guide </a:t>
            </a:r>
            <a:endParaRPr b="0" lang="en-GB" sz="2000" spc="-1" strike="noStrike">
              <a:latin typeface="Arial"/>
            </a:endParaRPr>
          </a:p>
          <a:p>
            <a:pPr lvl="2" marL="13716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Follow through Part I “Basic Operations” &amp; Part II “Flow of Control” of this guidance notes</a:t>
            </a:r>
            <a:endParaRPr b="0" lang="en-GB" sz="2000" spc="-1" strike="noStrike">
              <a:latin typeface="Arial"/>
            </a:endParaRPr>
          </a:p>
          <a:p>
            <a:pPr lvl="2" marL="1371600" indent="-456480">
              <a:lnSpc>
                <a:spcPct val="100000"/>
              </a:lnSpc>
              <a:spcBef>
                <a:spcPts val="400"/>
              </a:spcBef>
              <a:buClr>
                <a:srgbClr val="000000"/>
              </a:buClr>
              <a:buFont typeface="Calibri"/>
              <a:buAutoNum type="arabicPeriod"/>
            </a:pPr>
            <a:r>
              <a:rPr b="0" lang="en-GB" sz="2000" spc="-1" strike="noStrike">
                <a:solidFill>
                  <a:srgbClr val="000000"/>
                </a:solidFill>
                <a:latin typeface="Calibri Light"/>
                <a:ea typeface="Calibri Light"/>
              </a:rPr>
              <a:t>Read Sections 2 &amp; 3 of the transition guide</a:t>
            </a:r>
            <a:endParaRPr b="0" lang="en-GB" sz="2000" spc="-1" strike="noStrike">
              <a:latin typeface="Arial"/>
            </a:endParaRPr>
          </a:p>
        </p:txBody>
      </p:sp>
      <p:sp>
        <p:nvSpPr>
          <p:cNvPr id="13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4892249-81A3-4EA5-8780-ED8CA1724E0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 Sample Program on I/O</a:t>
            </a:r>
            <a:endParaRPr b="0" lang="en-GB" sz="4400" spc="-1" strike="noStrike">
              <a:latin typeface="Arial"/>
            </a:endParaRPr>
          </a:p>
        </p:txBody>
      </p:sp>
      <p:sp>
        <p:nvSpPr>
          <p:cNvPr id="655" name="CustomShape 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2AA7001-99E9-41D1-B9D6-D30C8B71BF9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56" name="CustomShape 3"/>
          <p:cNvSpPr/>
          <p:nvPr/>
        </p:nvSpPr>
        <p:spPr>
          <a:xfrm>
            <a:off x="457200" y="1764360"/>
            <a:ext cx="6663600" cy="32529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age;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height, weight;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Please input your age, height and weight:</a:t>
            </a:r>
            <a:r>
              <a:rPr b="0" i="1"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cin</a:t>
            </a:r>
            <a:r>
              <a:rPr b="0" lang="en-GB" sz="1600" spc="-1" strike="noStrike">
                <a:solidFill>
                  <a:srgbClr val="000000"/>
                </a:solidFill>
                <a:latin typeface="Consolas"/>
                <a:ea typeface="Consolas"/>
              </a:rPr>
              <a:t> &gt;&gt; age &gt;&gt; height &gt;&gt; weight;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Your age is </a:t>
            </a:r>
            <a:r>
              <a:rPr b="0" lang="en-GB" sz="1600" spc="-1" strike="noStrike">
                <a:solidFill>
                  <a:srgbClr val="000000"/>
                </a:solidFill>
                <a:latin typeface="Consolas"/>
                <a:ea typeface="Consolas"/>
              </a:rPr>
              <a:t>" &lt;&lt; age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Your height is </a:t>
            </a:r>
            <a:r>
              <a:rPr b="0" lang="en-GB" sz="1600" spc="-1" strike="noStrike">
                <a:solidFill>
                  <a:srgbClr val="000000"/>
                </a:solidFill>
                <a:latin typeface="Consolas"/>
                <a:ea typeface="Consolas"/>
              </a:rPr>
              <a:t>" &lt;&lt; height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Your weight is </a:t>
            </a:r>
            <a:r>
              <a:rPr b="0" lang="en-GB" sz="1600" spc="-1" strike="noStrike">
                <a:solidFill>
                  <a:srgbClr val="000000"/>
                </a:solidFill>
                <a:latin typeface="Consolas"/>
                <a:ea typeface="Consolas"/>
              </a:rPr>
              <a:t>" &lt;&lt; weight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657" name="CustomShape 4"/>
          <p:cNvSpPr/>
          <p:nvPr/>
        </p:nvSpPr>
        <p:spPr>
          <a:xfrm>
            <a:off x="457200" y="1764360"/>
            <a:ext cx="6663600" cy="30938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658" name="CustomShape 5"/>
          <p:cNvSpPr/>
          <p:nvPr/>
        </p:nvSpPr>
        <p:spPr>
          <a:xfrm>
            <a:off x="457200" y="3238200"/>
            <a:ext cx="6663600" cy="311400"/>
          </a:xfrm>
          <a:prstGeom prst="rect">
            <a:avLst/>
          </a:prstGeom>
          <a:noFill/>
          <a:ln w="38160">
            <a:round/>
          </a:ln>
        </p:spPr>
        <p:style>
          <a:lnRef idx="2">
            <a:schemeClr val="accent6"/>
          </a:lnRef>
          <a:fillRef idx="1">
            <a:schemeClr val="lt1"/>
          </a:fillRef>
          <a:effectRef idx="0">
            <a:schemeClr val="accent6"/>
          </a:effectRef>
          <a:fontRef idx="minor"/>
        </p:style>
      </p:sp>
      <p:sp>
        <p:nvSpPr>
          <p:cNvPr id="659" name="CustomShape 6"/>
          <p:cNvSpPr/>
          <p:nvPr/>
        </p:nvSpPr>
        <p:spPr>
          <a:xfrm>
            <a:off x="1495440" y="4975920"/>
            <a:ext cx="6622920" cy="1550160"/>
          </a:xfrm>
          <a:prstGeom prst="rect">
            <a:avLst/>
          </a:prstGeom>
          <a:solidFill>
            <a:schemeClr val="bg1">
              <a:lumMod val="95000"/>
            </a:schemeClr>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Please input your age, height and weight: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660" name="CustomShape 7"/>
          <p:cNvSpPr/>
          <p:nvPr/>
        </p:nvSpPr>
        <p:spPr>
          <a:xfrm>
            <a:off x="457200" y="6238080"/>
            <a:ext cx="1065240" cy="5155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Screen output</a:t>
            </a:r>
            <a:endParaRPr b="0" lang="en-GB" sz="1400" spc="-1" strike="noStrike">
              <a:latin typeface="Arial"/>
            </a:endParaRPr>
          </a:p>
        </p:txBody>
      </p:sp>
      <p:sp>
        <p:nvSpPr>
          <p:cNvPr id="661" name="CustomShape 8"/>
          <p:cNvSpPr/>
          <p:nvPr/>
        </p:nvSpPr>
        <p:spPr>
          <a:xfrm>
            <a:off x="1495440" y="4980600"/>
            <a:ext cx="6622920" cy="1792800"/>
          </a:xfrm>
          <a:prstGeom prst="rect">
            <a:avLst/>
          </a:prstGeom>
          <a:solidFill>
            <a:schemeClr val="bg1">
              <a:lumMod val="95000"/>
            </a:schemeClr>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Please input your age, height and weight: </a:t>
            </a:r>
            <a:r>
              <a:rPr b="0" lang="en-GB" sz="1600" spc="-1" strike="noStrike">
                <a:solidFill>
                  <a:srgbClr val="e46c0a"/>
                </a:solidFill>
                <a:latin typeface="Consolas"/>
                <a:ea typeface="Consolas"/>
              </a:rPr>
              <a:t>20 175.5 132</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662" name="CustomShape 9"/>
          <p:cNvSpPr/>
          <p:nvPr/>
        </p:nvSpPr>
        <p:spPr>
          <a:xfrm>
            <a:off x="6897960" y="4307760"/>
            <a:ext cx="243936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e46c0a"/>
                </a:solidFill>
                <a:latin typeface="Calibri Light"/>
                <a:ea typeface="DejaVu Sans"/>
              </a:rPr>
              <a:t>user input from keyboard</a:t>
            </a:r>
            <a:endParaRPr b="0" lang="en-GB" sz="1400" spc="-1" strike="noStrike">
              <a:latin typeface="Arial"/>
            </a:endParaRPr>
          </a:p>
        </p:txBody>
      </p:sp>
      <p:sp>
        <p:nvSpPr>
          <p:cNvPr id="663" name="CustomShape 10"/>
          <p:cNvSpPr/>
          <p:nvPr/>
        </p:nvSpPr>
        <p:spPr>
          <a:xfrm flipH="1">
            <a:off x="7080120" y="4579920"/>
            <a:ext cx="534600" cy="474120"/>
          </a:xfrm>
          <a:custGeom>
            <a:avLst/>
            <a:gdLst/>
            <a:ahLst/>
            <a:rect l="l" t="t" r="r" b="b"/>
            <a:pathLst>
              <a:path w="21600" h="21600">
                <a:moveTo>
                  <a:pt x="0" y="0"/>
                </a:moveTo>
                <a:lnTo>
                  <a:pt x="21600" y="21600"/>
                </a:lnTo>
              </a:path>
            </a:pathLst>
          </a:custGeom>
          <a:noFill/>
          <a:ln>
            <a:solidFill>
              <a:srgbClr val="f59240"/>
            </a:solidFill>
            <a:round/>
            <a:tailEnd len="med" type="triangle" w="med"/>
          </a:ln>
        </p:spPr>
        <p:style>
          <a:lnRef idx="1">
            <a:schemeClr val="accent6"/>
          </a:lnRef>
          <a:fillRef idx="0">
            <a:schemeClr val="accent6"/>
          </a:fillRef>
          <a:effectRef idx="0">
            <a:schemeClr val="accent6"/>
          </a:effectRef>
          <a:fontRef idx="minor"/>
        </p:style>
      </p:sp>
    </p:spTree>
  </p:cSld>
  <p:timing>
    <p:tnLst>
      <p:par>
        <p:cTn id="1025" dur="indefinite" restart="never" nodeType="tmRoot">
          <p:childTnLst>
            <p:seq>
              <p:cTn id="1026" dur="indefinite" nodeType="mainSeq">
                <p:childTnLst>
                  <p:par>
                    <p:cTn id="1027" fill="hold">
                      <p:stCondLst>
                        <p:cond delay="indefinite"/>
                      </p:stCondLst>
                      <p:childTnLst>
                        <p:par>
                          <p:cTn id="1028" fill="hold">
                            <p:stCondLst>
                              <p:cond delay="0"/>
                            </p:stCondLst>
                            <p:childTnLst>
                              <p:par>
                                <p:cTn id="1029" nodeType="clickEffect" fill="hold" presetClass="entr" presetID="1">
                                  <p:stCondLst>
                                    <p:cond delay="0"/>
                                  </p:stCondLst>
                                  <p:childTnLst>
                                    <p:set>
                                      <p:cBhvr>
                                        <p:cTn id="1030" dur="1" fill="hold">
                                          <p:stCondLst>
                                            <p:cond delay="0"/>
                                          </p:stCondLst>
                                        </p:cTn>
                                        <p:tgtEl>
                                          <p:spTgt spid="661"/>
                                        </p:tgtEl>
                                        <p:attrNameLst>
                                          <p:attrName>style.visibility</p:attrName>
                                        </p:attrNameLst>
                                      </p:cBhvr>
                                      <p:to>
                                        <p:strVal val="visible"/>
                                      </p:to>
                                    </p:set>
                                  </p:childTnLst>
                                </p:cTn>
                              </p:par>
                            </p:childTnLst>
                          </p:cTn>
                        </p:par>
                      </p:childTnLst>
                    </p:cTn>
                  </p:par>
                  <p:par>
                    <p:cTn id="1031" fill="hold">
                      <p:stCondLst>
                        <p:cond delay="indefinite"/>
                      </p:stCondLst>
                      <p:childTnLst>
                        <p:par>
                          <p:cTn id="1032" fill="hold">
                            <p:stCondLst>
                              <p:cond delay="0"/>
                            </p:stCondLst>
                            <p:childTnLst>
                              <p:par>
                                <p:cTn id="1033" nodeType="clickEffect" fill="hold" presetClass="entr" presetID="1">
                                  <p:stCondLst>
                                    <p:cond delay="0"/>
                                  </p:stCondLst>
                                  <p:childTnLst>
                                    <p:set>
                                      <p:cBhvr>
                                        <p:cTn id="1034" dur="1" fill="hold">
                                          <p:stCondLst>
                                            <p:cond delay="0"/>
                                          </p:stCondLst>
                                        </p:cTn>
                                        <p:tgtEl>
                                          <p:spTgt spid="663"/>
                                        </p:tgtEl>
                                        <p:attrNameLst>
                                          <p:attrName>style.visibility</p:attrName>
                                        </p:attrNameLst>
                                      </p:cBhvr>
                                      <p:to>
                                        <p:strVal val="visible"/>
                                      </p:to>
                                    </p:set>
                                  </p:childTnLst>
                                </p:cTn>
                              </p:par>
                              <p:par>
                                <p:cTn id="1035" nodeType="withEffect" fill="hold" presetClass="entr" presetID="1">
                                  <p:stCondLst>
                                    <p:cond delay="0"/>
                                  </p:stCondLst>
                                  <p:childTnLst>
                                    <p:set>
                                      <p:cBhvr>
                                        <p:cTn id="1036" dur="1" fill="hold">
                                          <p:stCondLst>
                                            <p:cond delay="0"/>
                                          </p:stCondLst>
                                        </p:cTn>
                                        <p:tgtEl>
                                          <p:spTgt spid="66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CustomShape 1"/>
          <p:cNvSpPr/>
          <p:nvPr/>
        </p:nvSpPr>
        <p:spPr>
          <a:xfrm>
            <a:off x="1490760" y="4975920"/>
            <a:ext cx="6622920" cy="1792800"/>
          </a:xfrm>
          <a:prstGeom prst="rect">
            <a:avLst/>
          </a:prstGeom>
          <a:solidFill>
            <a:schemeClr val="bg1">
              <a:lumMod val="95000"/>
            </a:schemeClr>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Please input your age, height and weight: </a:t>
            </a:r>
            <a:r>
              <a:rPr b="0" lang="en-GB" sz="1600" spc="-1" strike="noStrike">
                <a:solidFill>
                  <a:srgbClr val="e46c0a"/>
                </a:solidFill>
                <a:latin typeface="Consolas"/>
                <a:ea typeface="Consolas"/>
              </a:rPr>
              <a:t>20 175.5 132</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665"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 Sample Program on I/O</a:t>
            </a:r>
            <a:endParaRPr b="0" lang="en-GB" sz="4400" spc="-1" strike="noStrike">
              <a:latin typeface="Arial"/>
            </a:endParaRPr>
          </a:p>
        </p:txBody>
      </p:sp>
      <p:sp>
        <p:nvSpPr>
          <p:cNvPr id="66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6AA37A9-A018-4533-96E4-16A556116C5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667" name="CustomShape 4"/>
          <p:cNvSpPr/>
          <p:nvPr/>
        </p:nvSpPr>
        <p:spPr>
          <a:xfrm>
            <a:off x="457200" y="1764360"/>
            <a:ext cx="6663600" cy="32529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age;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double height, weight;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Please input your age, height and weight:</a:t>
            </a:r>
            <a:r>
              <a:rPr b="0" i="1"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cin</a:t>
            </a:r>
            <a:r>
              <a:rPr b="0" lang="en-GB" sz="1600" spc="-1" strike="noStrike">
                <a:solidFill>
                  <a:srgbClr val="000000"/>
                </a:solidFill>
                <a:latin typeface="Consolas"/>
                <a:ea typeface="Consolas"/>
              </a:rPr>
              <a:t> &gt;&gt; age &gt;&gt; height &gt;&gt; weight;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Your age is </a:t>
            </a:r>
            <a:r>
              <a:rPr b="0" lang="en-GB" sz="1600" spc="-1" strike="noStrike">
                <a:solidFill>
                  <a:srgbClr val="000000"/>
                </a:solidFill>
                <a:latin typeface="Consolas"/>
                <a:ea typeface="Consolas"/>
              </a:rPr>
              <a:t>" &lt;&lt; age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Your height is </a:t>
            </a:r>
            <a:r>
              <a:rPr b="0" lang="en-GB" sz="1600" spc="-1" strike="noStrike">
                <a:solidFill>
                  <a:srgbClr val="000000"/>
                </a:solidFill>
                <a:latin typeface="Consolas"/>
                <a:ea typeface="Consolas"/>
              </a:rPr>
              <a:t>" &lt;&lt; height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cout</a:t>
            </a:r>
            <a:r>
              <a:rPr b="0" lang="en-GB" sz="1600" spc="-1" strike="noStrike">
                <a:solidFill>
                  <a:srgbClr val="000000"/>
                </a:solidFill>
                <a:latin typeface="Consolas"/>
                <a:ea typeface="Consolas"/>
              </a:rPr>
              <a:t> &lt;&lt; "</a:t>
            </a:r>
            <a:r>
              <a:rPr b="0" lang="en-GB" sz="1600" spc="-1" strike="noStrike">
                <a:solidFill>
                  <a:srgbClr val="808080"/>
                </a:solidFill>
                <a:latin typeface="Consolas"/>
                <a:ea typeface="Consolas"/>
              </a:rPr>
              <a:t>Your weight is </a:t>
            </a:r>
            <a:r>
              <a:rPr b="0" lang="en-GB" sz="1600" spc="-1" strike="noStrike">
                <a:solidFill>
                  <a:srgbClr val="000000"/>
                </a:solidFill>
                <a:latin typeface="Consolas"/>
                <a:ea typeface="Consolas"/>
              </a:rPr>
              <a:t>" &lt;&lt; weight &lt;&lt; </a:t>
            </a:r>
            <a:r>
              <a:rPr b="1" lang="en-GB" sz="1600" spc="-1" strike="noStrike">
                <a:solidFill>
                  <a:srgbClr val="000000"/>
                </a:solidFill>
                <a:latin typeface="Consolas"/>
                <a:ea typeface="Consolas"/>
              </a:rPr>
              <a:t>endl</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668" name="CustomShape 5"/>
          <p:cNvSpPr/>
          <p:nvPr/>
        </p:nvSpPr>
        <p:spPr>
          <a:xfrm>
            <a:off x="457200" y="1764360"/>
            <a:ext cx="6663600" cy="3093840"/>
          </a:xfrm>
          <a:prstGeom prst="rect">
            <a:avLst/>
          </a:prstGeom>
          <a:noFill/>
          <a:ln>
            <a:round/>
          </a:ln>
        </p:spPr>
        <p:style>
          <a:lnRef idx="2">
            <a:schemeClr val="accent1">
              <a:shade val="50000"/>
            </a:schemeClr>
          </a:lnRef>
          <a:fillRef idx="1">
            <a:schemeClr val="accent1"/>
          </a:fillRef>
          <a:effectRef idx="0">
            <a:schemeClr val="accent1"/>
          </a:effectRef>
          <a:fontRef idx="minor"/>
        </p:style>
      </p:sp>
      <p:sp>
        <p:nvSpPr>
          <p:cNvPr id="669" name="CustomShape 6"/>
          <p:cNvSpPr/>
          <p:nvPr/>
        </p:nvSpPr>
        <p:spPr>
          <a:xfrm>
            <a:off x="457200" y="3510360"/>
            <a:ext cx="6663600" cy="759600"/>
          </a:xfrm>
          <a:prstGeom prst="rect">
            <a:avLst/>
          </a:prstGeom>
          <a:noFill/>
          <a:ln w="38160">
            <a:round/>
          </a:ln>
        </p:spPr>
        <p:style>
          <a:lnRef idx="2">
            <a:schemeClr val="accent6"/>
          </a:lnRef>
          <a:fillRef idx="1">
            <a:schemeClr val="lt1"/>
          </a:fillRef>
          <a:effectRef idx="0">
            <a:schemeClr val="accent6"/>
          </a:effectRef>
          <a:fontRef idx="minor"/>
        </p:style>
      </p:sp>
      <p:sp>
        <p:nvSpPr>
          <p:cNvPr id="670" name="CustomShape 7"/>
          <p:cNvSpPr/>
          <p:nvPr/>
        </p:nvSpPr>
        <p:spPr>
          <a:xfrm>
            <a:off x="457200" y="6238080"/>
            <a:ext cx="1065240" cy="5155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Screen output</a:t>
            </a:r>
            <a:endParaRPr b="0" lang="en-GB" sz="1400" spc="-1" strike="noStrike">
              <a:latin typeface="Arial"/>
            </a:endParaRPr>
          </a:p>
        </p:txBody>
      </p:sp>
      <p:sp>
        <p:nvSpPr>
          <p:cNvPr id="671" name="CustomShape 8"/>
          <p:cNvSpPr/>
          <p:nvPr/>
        </p:nvSpPr>
        <p:spPr>
          <a:xfrm>
            <a:off x="1490760" y="4976640"/>
            <a:ext cx="6622920" cy="1792800"/>
          </a:xfrm>
          <a:prstGeom prst="rect">
            <a:avLst/>
          </a:prstGeom>
          <a:solidFill>
            <a:schemeClr val="bg1">
              <a:lumMod val="95000"/>
            </a:schemeClr>
          </a:solidFill>
          <a:ln>
            <a:solidFill>
              <a:schemeClr val="tx2">
                <a:lumMod val="75000"/>
              </a:schemeClr>
            </a:solid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onsolas"/>
                <a:ea typeface="Consolas"/>
              </a:rPr>
              <a:t>Please input your age, height and weight: </a:t>
            </a:r>
            <a:r>
              <a:rPr b="0" lang="en-GB" sz="1600" spc="-1" strike="noStrike">
                <a:solidFill>
                  <a:srgbClr val="e46c0a"/>
                </a:solidFill>
                <a:latin typeface="Consolas"/>
                <a:ea typeface="Consolas"/>
              </a:rPr>
              <a:t>20 175.5 132</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Your age is 20</a:t>
            </a:r>
            <a:endParaRPr b="0" lang="en-GB" sz="1600" spc="-1" strike="noStrike">
              <a:latin typeface="Arial"/>
            </a:endParaRPr>
          </a:p>
          <a:p>
            <a:pPr>
              <a:lnSpc>
                <a:spcPct val="100000"/>
              </a:lnSpc>
            </a:pPr>
            <a:r>
              <a:rPr b="0" lang="en-GB" sz="1600" spc="-1" strike="noStrike">
                <a:solidFill>
                  <a:srgbClr val="000000"/>
                </a:solidFill>
                <a:latin typeface="Consolas"/>
                <a:ea typeface="Consolas"/>
              </a:rPr>
              <a:t>Your height is 175.5</a:t>
            </a:r>
            <a:endParaRPr b="0" lang="en-GB" sz="1600" spc="-1" strike="noStrike">
              <a:latin typeface="Arial"/>
            </a:endParaRPr>
          </a:p>
          <a:p>
            <a:pPr>
              <a:lnSpc>
                <a:spcPct val="100000"/>
              </a:lnSpc>
            </a:pPr>
            <a:r>
              <a:rPr b="0" lang="en-GB" sz="1600" spc="-1" strike="noStrike">
                <a:solidFill>
                  <a:srgbClr val="000000"/>
                </a:solidFill>
                <a:latin typeface="Consolas"/>
                <a:ea typeface="Consolas"/>
              </a:rPr>
              <a:t>Your weight is 132</a:t>
            </a:r>
            <a:endParaRPr b="0" lang="en-GB" sz="1600" spc="-1" strike="noStrike">
              <a:latin typeface="Arial"/>
            </a:endParaRPr>
          </a:p>
          <a:p>
            <a:pPr>
              <a:lnSpc>
                <a:spcPct val="100000"/>
              </a:lnSpc>
            </a:pPr>
            <a:endParaRPr b="0" lang="en-GB" sz="1600" spc="-1" strike="noStrike">
              <a:latin typeface="Arial"/>
            </a:endParaRPr>
          </a:p>
        </p:txBody>
      </p:sp>
    </p:spTree>
  </p:cSld>
  <p:timing>
    <p:tnLst>
      <p:par>
        <p:cTn id="1037" dur="indefinite" restart="never" nodeType="tmRoot">
          <p:childTnLst>
            <p:seq>
              <p:cTn id="1038" dur="indefinite" nodeType="mainSeq">
                <p:childTnLst>
                  <p:par>
                    <p:cTn id="1039" fill="hold">
                      <p:stCondLst>
                        <p:cond delay="indefinite"/>
                      </p:stCondLst>
                      <p:childTnLst>
                        <p:par>
                          <p:cTn id="1040" fill="hold">
                            <p:stCondLst>
                              <p:cond delay="0"/>
                            </p:stCondLst>
                            <p:childTnLst>
                              <p:par>
                                <p:cTn id="1041" nodeType="clickEffect" fill="hold" presetClass="entr" presetID="1">
                                  <p:stCondLst>
                                    <p:cond delay="0"/>
                                  </p:stCondLst>
                                  <p:childTnLst>
                                    <p:set>
                                      <p:cBhvr>
                                        <p:cTn id="1042" dur="1" fill="hold">
                                          <p:stCondLst>
                                            <p:cond delay="0"/>
                                          </p:stCondLst>
                                        </p:cTn>
                                        <p:tgtEl>
                                          <p:spTgt spid="6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Using File Redirection as Standard Input to Your Program</a:t>
            </a:r>
            <a:endParaRPr b="0" lang="en-GB" sz="4400" spc="-1" strike="noStrike">
              <a:latin typeface="Arial"/>
            </a:endParaRPr>
          </a:p>
        </p:txBody>
      </p:sp>
      <p:sp>
        <p:nvSpPr>
          <p:cNvPr id="67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360"/>
              </a:spcBef>
              <a:buClr>
                <a:srgbClr val="000000"/>
              </a:buClr>
              <a:buFont typeface="Arial"/>
              <a:buChar char="•"/>
            </a:pPr>
            <a:r>
              <a:rPr b="0" lang="en-GB" sz="1800" spc="-1" strike="noStrike">
                <a:solidFill>
                  <a:srgbClr val="000000"/>
                </a:solidFill>
                <a:latin typeface="Calibri Light"/>
                <a:ea typeface="Calibri Light"/>
              </a:rPr>
              <a:t>Sometimes it is just too tiring to enter the input values to your program again and again, especially during the testing and debugging stages.  In this case, you may execute your program using </a:t>
            </a:r>
            <a:r>
              <a:rPr b="0" lang="en-GB" sz="1800" spc="-1" strike="noStrike">
                <a:solidFill>
                  <a:srgbClr val="e46c0a"/>
                </a:solidFill>
                <a:latin typeface="Calibri Light"/>
                <a:ea typeface="Calibri Light"/>
              </a:rPr>
              <a:t>command line and file redirection </a:t>
            </a:r>
            <a:r>
              <a:rPr b="0" lang="en-GB" sz="1800" spc="-1" strike="noStrike">
                <a:solidFill>
                  <a:srgbClr val="000000"/>
                </a:solidFill>
                <a:latin typeface="Calibri Light"/>
                <a:ea typeface="Calibri Light"/>
              </a:rPr>
              <a:t>so that the contents of a file will be fed into your program as if they are from the standard input (i.e., by default the keyboard)</a:t>
            </a:r>
            <a:endParaRPr b="0" lang="en-GB" sz="1800" spc="-1" strike="noStrike">
              <a:latin typeface="Arial"/>
            </a:endParaRPr>
          </a:p>
          <a:p>
            <a:pPr>
              <a:lnSpc>
                <a:spcPct val="100000"/>
              </a:lnSpc>
              <a:spcBef>
                <a:spcPts val="320"/>
              </a:spcBef>
            </a:pPr>
            <a:endParaRPr b="0" lang="en-GB" sz="1800" spc="-1" strike="noStrike">
              <a:latin typeface="Arial"/>
            </a:endParaRPr>
          </a:p>
        </p:txBody>
      </p:sp>
      <p:sp>
        <p:nvSpPr>
          <p:cNvPr id="67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EF24496-AA6A-4127-B566-6C7E23B1F3C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pic>
        <p:nvPicPr>
          <p:cNvPr id="675" name="Picture 4" descr=""/>
          <p:cNvPicPr/>
          <p:nvPr/>
        </p:nvPicPr>
        <p:blipFill>
          <a:blip r:embed="rId1"/>
          <a:stretch/>
        </p:blipFill>
        <p:spPr>
          <a:xfrm>
            <a:off x="223200" y="3267360"/>
            <a:ext cx="4710600" cy="1191240"/>
          </a:xfrm>
          <a:prstGeom prst="rect">
            <a:avLst/>
          </a:prstGeom>
          <a:ln>
            <a:noFill/>
          </a:ln>
        </p:spPr>
      </p:pic>
      <p:sp>
        <p:nvSpPr>
          <p:cNvPr id="676" name="CustomShape 4"/>
          <p:cNvSpPr/>
          <p:nvPr/>
        </p:nvSpPr>
        <p:spPr>
          <a:xfrm>
            <a:off x="7200" y="4458960"/>
            <a:ext cx="245772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ea typeface="DejaVu Sans"/>
              </a:rPr>
              <a:t>User input from keyboard</a:t>
            </a:r>
            <a:endParaRPr b="0" lang="en-GB" sz="1400" spc="-1" strike="noStrike">
              <a:latin typeface="Arial"/>
            </a:endParaRPr>
          </a:p>
        </p:txBody>
      </p:sp>
      <p:pic>
        <p:nvPicPr>
          <p:cNvPr id="677" name="Picture 6" descr=""/>
          <p:cNvPicPr/>
          <p:nvPr/>
        </p:nvPicPr>
        <p:blipFill>
          <a:blip r:embed="rId2"/>
          <a:stretch/>
        </p:blipFill>
        <p:spPr>
          <a:xfrm>
            <a:off x="3099960" y="4641840"/>
            <a:ext cx="5586120" cy="1416600"/>
          </a:xfrm>
          <a:prstGeom prst="rect">
            <a:avLst/>
          </a:prstGeom>
          <a:ln>
            <a:noFill/>
          </a:ln>
        </p:spPr>
      </p:pic>
      <p:sp>
        <p:nvSpPr>
          <p:cNvPr id="678" name="CustomShape 5"/>
          <p:cNvSpPr/>
          <p:nvPr/>
        </p:nvSpPr>
        <p:spPr>
          <a:xfrm>
            <a:off x="3088440" y="6058800"/>
            <a:ext cx="5586120" cy="51624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User input stored in a file “info.txt” and use file redirection to fed file contents to the program as input.</a:t>
            </a:r>
            <a:endParaRPr b="0" lang="en-GB" sz="1400" spc="-1" strike="noStrike">
              <a:latin typeface="Arial"/>
            </a:endParaRPr>
          </a:p>
        </p:txBody>
      </p:sp>
      <p:sp>
        <p:nvSpPr>
          <p:cNvPr id="679" name="CustomShape 6"/>
          <p:cNvSpPr/>
          <p:nvPr/>
        </p:nvSpPr>
        <p:spPr>
          <a:xfrm>
            <a:off x="7304400" y="4766760"/>
            <a:ext cx="1283760" cy="588240"/>
          </a:xfrm>
          <a:prstGeom prst="ellipse">
            <a:avLst/>
          </a:prstGeom>
          <a:noFill/>
          <a:ln w="19080">
            <a:solidFill>
              <a:srgbClr val="ffff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1043" dur="indefinite" restart="never" nodeType="tmRoot">
          <p:childTnLst>
            <p:seq>
              <p:cTn id="104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Flow of Control</a:t>
            </a:r>
            <a:endParaRPr b="0" lang="en-GB" sz="4000" spc="-1" strike="noStrike">
              <a:latin typeface="Arial"/>
            </a:endParaRPr>
          </a:p>
        </p:txBody>
      </p:sp>
      <p:sp>
        <p:nvSpPr>
          <p:cNvPr id="681"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II</a:t>
            </a:r>
            <a:endParaRPr b="0" lang="en-GB" sz="2000" spc="-1" strike="noStrike">
              <a:latin typeface="Arial"/>
            </a:endParaRPr>
          </a:p>
        </p:txBody>
      </p:sp>
      <p:sp>
        <p:nvSpPr>
          <p:cNvPr id="68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671FB30-14FB-4294-AE55-E774A93A8D0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45" dur="indefinite" restart="never" nodeType="tmRoot">
          <p:childTnLst>
            <p:seq>
              <p:cTn id="104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What we are going to learn?</a:t>
            </a:r>
            <a:endParaRPr b="0" lang="en-GB" sz="4400" spc="-1" strike="noStrike">
              <a:latin typeface="Arial"/>
            </a:endParaRPr>
          </a:p>
        </p:txBody>
      </p:sp>
      <p:sp>
        <p:nvSpPr>
          <p:cNvPr id="68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Making decisions in your program (</a:t>
            </a:r>
            <a:r>
              <a:rPr b="1" lang="en-GB" sz="2800" spc="-1" strike="noStrike">
                <a:solidFill>
                  <a:srgbClr val="e46c0a"/>
                </a:solidFill>
                <a:latin typeface="Calibri Light"/>
                <a:ea typeface="Calibri Light"/>
              </a:rPr>
              <a:t>branching</a:t>
            </a:r>
            <a:r>
              <a:rPr b="0" lang="en-GB" sz="2800" spc="-1" strike="noStrike">
                <a:solidFill>
                  <a:srgbClr val="000000"/>
                </a:solidFill>
                <a:latin typeface="Calibri Light"/>
                <a:ea typeface="Calibri Light"/>
              </a:rPr>
              <a:t>)</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a:t>
            </a:r>
            <a:r>
              <a:rPr b="1" lang="en-GB" sz="2400" spc="-1" strike="noStrike">
                <a:solidFill>
                  <a:srgbClr val="31859c"/>
                </a:solidFill>
                <a:latin typeface="Calibri Light"/>
                <a:ea typeface="Calibri Light"/>
              </a:rPr>
              <a:t>if</a:t>
            </a:r>
            <a:r>
              <a:rPr b="0" lang="en-GB" sz="2400" spc="-1" strike="noStrike">
                <a:solidFill>
                  <a:srgbClr val="000000"/>
                </a:solidFill>
                <a:latin typeface="Calibri Light"/>
                <a:ea typeface="Calibri Light"/>
              </a:rPr>
              <a:t> selection statement</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a:t>
            </a:r>
            <a:r>
              <a:rPr b="1" lang="en-GB" sz="2400" spc="-1" strike="noStrike">
                <a:solidFill>
                  <a:srgbClr val="31859c"/>
                </a:solidFill>
                <a:latin typeface="Calibri Light"/>
                <a:ea typeface="Calibri Light"/>
              </a:rPr>
              <a:t>if…else</a:t>
            </a:r>
            <a:r>
              <a:rPr b="0" lang="en-GB" sz="2400" spc="-1" strike="noStrike">
                <a:solidFill>
                  <a:srgbClr val="000000"/>
                </a:solidFill>
                <a:latin typeface="Calibri Light"/>
                <a:ea typeface="Calibri Light"/>
              </a:rPr>
              <a:t> double selection statement</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a:t>
            </a:r>
            <a:r>
              <a:rPr b="1" lang="en-GB" sz="2400" spc="-1" strike="noStrike">
                <a:solidFill>
                  <a:srgbClr val="31859c"/>
                </a:solidFill>
                <a:latin typeface="Calibri Light"/>
                <a:ea typeface="Calibri Light"/>
              </a:rPr>
              <a:t>switch</a:t>
            </a:r>
            <a:r>
              <a:rPr b="0" lang="en-GB" sz="2400" spc="-1" strike="noStrike">
                <a:solidFill>
                  <a:srgbClr val="000000"/>
                </a:solidFill>
                <a:latin typeface="Calibri Light"/>
                <a:ea typeface="Calibri Light"/>
              </a:rPr>
              <a:t> multiple-selection statement</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Doing something repeatedly (</a:t>
            </a:r>
            <a:r>
              <a:rPr b="1" lang="en-GB" sz="2800" spc="-1" strike="noStrike">
                <a:solidFill>
                  <a:srgbClr val="e46c0a"/>
                </a:solidFill>
                <a:latin typeface="Calibri Light"/>
                <a:ea typeface="Calibri Light"/>
              </a:rPr>
              <a:t>looping</a:t>
            </a:r>
            <a:r>
              <a:rPr b="0" lang="en-GB" sz="2800" spc="-1" strike="noStrike">
                <a:solidFill>
                  <a:srgbClr val="000000"/>
                </a:solidFill>
                <a:latin typeface="Calibri Light"/>
                <a:ea typeface="Calibri Light"/>
              </a:rPr>
              <a:t>)</a:t>
            </a:r>
            <a:endParaRPr b="0" lang="en-GB" sz="2800" spc="-1" strike="noStrike">
              <a:latin typeface="Arial"/>
            </a:endParaRPr>
          </a:p>
          <a:p>
            <a:pPr lvl="1" marL="743040" indent="-285120">
              <a:lnSpc>
                <a:spcPct val="100000"/>
              </a:lnSpc>
              <a:spcBef>
                <a:spcPts val="479"/>
              </a:spcBef>
              <a:buClr>
                <a:srgbClr val="31859c"/>
              </a:buClr>
              <a:buFont typeface="Arial"/>
              <a:buChar char="–"/>
            </a:pPr>
            <a:r>
              <a:rPr b="1" lang="en-GB" sz="2400" spc="-1" strike="noStrike">
                <a:solidFill>
                  <a:srgbClr val="31859c"/>
                </a:solidFill>
                <a:latin typeface="Calibri Light"/>
                <a:ea typeface="Calibri Light"/>
              </a:rPr>
              <a:t>while</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loop</a:t>
            </a:r>
            <a:endParaRPr b="0" lang="en-GB" sz="2400" spc="-1" strike="noStrike">
              <a:latin typeface="Arial"/>
            </a:endParaRPr>
          </a:p>
          <a:p>
            <a:pPr lvl="1" marL="743040" indent="-285120">
              <a:lnSpc>
                <a:spcPct val="100000"/>
              </a:lnSpc>
              <a:spcBef>
                <a:spcPts val="479"/>
              </a:spcBef>
              <a:buClr>
                <a:srgbClr val="31859c"/>
              </a:buClr>
              <a:buFont typeface="Arial"/>
              <a:buChar char="–"/>
            </a:pPr>
            <a:r>
              <a:rPr b="1" lang="en-GB" sz="2400" spc="-1" strike="noStrike">
                <a:solidFill>
                  <a:srgbClr val="31859c"/>
                </a:solidFill>
                <a:latin typeface="Calibri Light"/>
                <a:ea typeface="Calibri Light"/>
              </a:rPr>
              <a:t>for</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loop</a:t>
            </a:r>
            <a:endParaRPr b="0" lang="en-GB" sz="2400" spc="-1" strike="noStrike">
              <a:latin typeface="Arial"/>
            </a:endParaRPr>
          </a:p>
          <a:p>
            <a:pPr lvl="1" marL="743040" indent="-285120">
              <a:lnSpc>
                <a:spcPct val="100000"/>
              </a:lnSpc>
              <a:spcBef>
                <a:spcPts val="479"/>
              </a:spcBef>
              <a:buClr>
                <a:srgbClr val="31859c"/>
              </a:buClr>
              <a:buFont typeface="Arial"/>
              <a:buChar char="–"/>
            </a:pPr>
            <a:r>
              <a:rPr b="1" lang="en-GB" sz="2400" spc="-1" strike="noStrike">
                <a:solidFill>
                  <a:srgbClr val="31859c"/>
                </a:solidFill>
                <a:latin typeface="Calibri Light"/>
                <a:ea typeface="Calibri Light"/>
              </a:rPr>
              <a:t>break</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and </a:t>
            </a:r>
            <a:r>
              <a:rPr b="1" lang="en-GB" sz="2400" spc="-1" strike="noStrike">
                <a:solidFill>
                  <a:srgbClr val="31859c"/>
                </a:solidFill>
                <a:latin typeface="Calibri Light"/>
                <a:ea typeface="Calibri Light"/>
              </a:rPr>
              <a:t>continue</a:t>
            </a:r>
            <a:r>
              <a:rPr b="0" lang="en-GB" sz="2400" spc="-1" strike="noStrike">
                <a:solidFill>
                  <a:srgbClr val="31859c"/>
                </a:solidFill>
                <a:latin typeface="Calibri Light"/>
                <a:ea typeface="Calibri Light"/>
              </a:rPr>
              <a:t> </a:t>
            </a:r>
            <a:r>
              <a:rPr b="0" lang="en-GB" sz="2400" spc="-1" strike="noStrike">
                <a:solidFill>
                  <a:srgbClr val="000000"/>
                </a:solidFill>
                <a:latin typeface="Calibri Light"/>
                <a:ea typeface="Calibri Light"/>
              </a:rPr>
              <a:t>in loops</a:t>
            </a:r>
            <a:endParaRPr b="0" lang="en-GB" sz="2400" spc="-1" strike="noStrike">
              <a:latin typeface="Arial"/>
            </a:endParaRPr>
          </a:p>
          <a:p>
            <a:pPr>
              <a:lnSpc>
                <a:spcPct val="100000"/>
              </a:lnSpc>
            </a:pPr>
            <a:endParaRPr b="0" lang="en-GB" sz="2400" spc="-1" strike="noStrike">
              <a:latin typeface="Arial"/>
            </a:endParaRPr>
          </a:p>
        </p:txBody>
      </p:sp>
      <p:sp>
        <p:nvSpPr>
          <p:cNvPr id="68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D7076EC-7677-489C-87D4-649AEC95754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47" dur="indefinite" restart="never" nodeType="tmRoot">
          <p:childTnLst>
            <p:seq>
              <p:cTn id="104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Algorithms</a:t>
            </a:r>
            <a:endParaRPr b="0" lang="en-GB" sz="4400" spc="-1" strike="noStrike">
              <a:latin typeface="Arial"/>
            </a:endParaRPr>
          </a:p>
        </p:txBody>
      </p:sp>
      <p:sp>
        <p:nvSpPr>
          <p:cNvPr id="687"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a:t>
            </a:r>
            <a:r>
              <a:rPr b="1" lang="en-GB" sz="2800" spc="-1" strike="noStrike">
                <a:solidFill>
                  <a:srgbClr val="e46c0a"/>
                </a:solidFill>
                <a:latin typeface="Calibri Light"/>
                <a:ea typeface="Calibri Light"/>
              </a:rPr>
              <a:t>algorithm</a:t>
            </a:r>
            <a:r>
              <a:rPr b="0" lang="en-GB" sz="2800" spc="-1" strike="noStrike">
                <a:solidFill>
                  <a:srgbClr val="000000"/>
                </a:solidFill>
                <a:latin typeface="Calibri Light"/>
                <a:ea typeface="Calibri Light"/>
              </a:rPr>
              <a:t> is a procedure for solving a problem in terms of </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a:t>
            </a:r>
            <a:r>
              <a:rPr b="1" lang="en-GB" sz="2400" spc="-1" strike="noStrike">
                <a:solidFill>
                  <a:srgbClr val="558ed5"/>
                </a:solidFill>
                <a:latin typeface="Calibri Light"/>
                <a:ea typeface="Calibri Light"/>
              </a:rPr>
              <a:t>actions</a:t>
            </a:r>
            <a:r>
              <a:rPr b="0" lang="en-GB" sz="2400" spc="-1" strike="noStrike">
                <a:solidFill>
                  <a:srgbClr val="376092"/>
                </a:solidFill>
                <a:latin typeface="Calibri Light"/>
                <a:ea typeface="Calibri Light"/>
              </a:rPr>
              <a:t> </a:t>
            </a:r>
            <a:r>
              <a:rPr b="0" lang="en-GB" sz="2400" spc="-1" strike="noStrike">
                <a:solidFill>
                  <a:srgbClr val="000000"/>
                </a:solidFill>
                <a:latin typeface="Calibri Light"/>
                <a:ea typeface="Calibri Light"/>
              </a:rPr>
              <a:t>to execute and</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a:t>
            </a:r>
            <a:r>
              <a:rPr b="1" lang="en-GB" sz="2400" spc="-1" strike="noStrike">
                <a:solidFill>
                  <a:srgbClr val="558ed5"/>
                </a:solidFill>
                <a:latin typeface="Calibri Light"/>
                <a:ea typeface="Calibri Light"/>
              </a:rPr>
              <a:t>order</a:t>
            </a:r>
            <a:r>
              <a:rPr b="0" lang="en-GB" sz="2400" spc="-1" strike="noStrike">
                <a:solidFill>
                  <a:srgbClr val="558ed5"/>
                </a:solidFill>
                <a:latin typeface="Calibri Light"/>
                <a:ea typeface="Calibri Light"/>
              </a:rPr>
              <a:t> </a:t>
            </a:r>
            <a:r>
              <a:rPr b="0" lang="en-GB" sz="2400" spc="-1" strike="noStrike">
                <a:solidFill>
                  <a:srgbClr val="000000"/>
                </a:solidFill>
                <a:latin typeface="Calibri Light"/>
                <a:ea typeface="Calibri Light"/>
              </a:rPr>
              <a:t>in which the actions execute (</a:t>
            </a:r>
            <a:r>
              <a:rPr b="1" lang="en-GB" sz="2400" spc="-1" strike="noStrike">
                <a:solidFill>
                  <a:srgbClr val="000000"/>
                </a:solidFill>
                <a:latin typeface="Calibri Light"/>
                <a:ea typeface="Calibri Light"/>
              </a:rPr>
              <a:t>flow of control</a:t>
            </a:r>
            <a:r>
              <a:rPr b="0" lang="en-GB" sz="2400" spc="-1" strike="noStrike">
                <a:solidFill>
                  <a:srgbClr val="000000"/>
                </a:solidFill>
                <a:latin typeface="Calibri Light"/>
                <a:ea typeface="Calibri Light"/>
              </a:rPr>
              <a:t>)</a:t>
            </a:r>
            <a:endParaRPr b="0" lang="en-GB" sz="2400" spc="-1" strike="noStrike">
              <a:latin typeface="Arial"/>
            </a:endParaRPr>
          </a:p>
        </p:txBody>
      </p:sp>
      <p:grpSp>
        <p:nvGrpSpPr>
          <p:cNvPr id="688" name="Group 3"/>
          <p:cNvGrpSpPr/>
          <p:nvPr/>
        </p:nvGrpSpPr>
        <p:grpSpPr>
          <a:xfrm>
            <a:off x="3768480" y="3222720"/>
            <a:ext cx="2582640" cy="3083400"/>
            <a:chOff x="3768480" y="3222720"/>
            <a:chExt cx="2582640" cy="3083400"/>
          </a:xfrm>
        </p:grpSpPr>
        <p:sp>
          <p:nvSpPr>
            <p:cNvPr id="689" name="CustomShape 4"/>
            <p:cNvSpPr/>
            <p:nvPr/>
          </p:nvSpPr>
          <p:spPr>
            <a:xfrm>
              <a:off x="3768480" y="3222720"/>
              <a:ext cx="2332080" cy="308340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690" name="CustomShape 5"/>
            <p:cNvSpPr/>
            <p:nvPr/>
          </p:nvSpPr>
          <p:spPr>
            <a:xfrm>
              <a:off x="5661360" y="5429880"/>
              <a:ext cx="689760" cy="8211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800" spc="-1" strike="noStrike">
                  <a:solidFill>
                    <a:srgbClr val="e46b73"/>
                  </a:solidFill>
                  <a:latin typeface="Zapf Dingbats"/>
                  <a:ea typeface="Zapf Dingbats"/>
                </a:rPr>
                <a:t>✗</a:t>
              </a:r>
              <a:endParaRPr b="0" lang="en-GB" sz="4800" spc="-1" strike="noStrike">
                <a:latin typeface="Arial"/>
              </a:endParaRPr>
            </a:p>
          </p:txBody>
        </p:sp>
        <p:grpSp>
          <p:nvGrpSpPr>
            <p:cNvPr id="691" name="Group 6"/>
            <p:cNvGrpSpPr/>
            <p:nvPr/>
          </p:nvGrpSpPr>
          <p:grpSpPr>
            <a:xfrm>
              <a:off x="3884040" y="3350880"/>
              <a:ext cx="2100960" cy="2883600"/>
              <a:chOff x="3884040" y="3350880"/>
              <a:chExt cx="2100960" cy="2883600"/>
            </a:xfrm>
          </p:grpSpPr>
          <p:sp>
            <p:nvSpPr>
              <p:cNvPr id="692" name="CustomShape 7"/>
              <p:cNvSpPr/>
              <p:nvPr/>
            </p:nvSpPr>
            <p:spPr>
              <a:xfrm>
                <a:off x="4019040" y="3350880"/>
                <a:ext cx="1831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Get out of bed</a:t>
                </a:r>
                <a:endParaRPr b="0" lang="en-GB" sz="1800" spc="-1" strike="noStrike">
                  <a:latin typeface="Arial"/>
                </a:endParaRPr>
              </a:p>
            </p:txBody>
          </p:sp>
          <p:sp>
            <p:nvSpPr>
              <p:cNvPr id="693" name="CustomShape 8"/>
              <p:cNvSpPr/>
              <p:nvPr/>
            </p:nvSpPr>
            <p:spPr>
              <a:xfrm>
                <a:off x="3884040" y="3980880"/>
                <a:ext cx="21009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Take off pajamas</a:t>
                </a:r>
                <a:endParaRPr b="0" lang="en-GB" sz="1800" spc="-1" strike="noStrike">
                  <a:latin typeface="Arial"/>
                </a:endParaRPr>
              </a:p>
            </p:txBody>
          </p:sp>
          <p:sp>
            <p:nvSpPr>
              <p:cNvPr id="694" name="CustomShape 9"/>
              <p:cNvSpPr/>
              <p:nvPr/>
            </p:nvSpPr>
            <p:spPr>
              <a:xfrm>
                <a:off x="4156560" y="4610520"/>
                <a:ext cx="1555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Get dressed</a:t>
                </a:r>
                <a:endParaRPr b="0" lang="en-GB" sz="1800" spc="-1" strike="noStrike">
                  <a:latin typeface="Arial"/>
                </a:endParaRPr>
              </a:p>
            </p:txBody>
          </p:sp>
          <p:sp>
            <p:nvSpPr>
              <p:cNvPr id="695" name="CustomShape 10"/>
              <p:cNvSpPr/>
              <p:nvPr/>
            </p:nvSpPr>
            <p:spPr>
              <a:xfrm>
                <a:off x="4034880" y="5240520"/>
                <a:ext cx="17992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Take a shower</a:t>
                </a:r>
                <a:endParaRPr b="0" lang="en-GB" sz="1800" spc="-1" strike="noStrike">
                  <a:latin typeface="Arial"/>
                </a:endParaRPr>
              </a:p>
            </p:txBody>
          </p:sp>
          <p:sp>
            <p:nvSpPr>
              <p:cNvPr id="696" name="CustomShape 11"/>
              <p:cNvSpPr/>
              <p:nvPr/>
            </p:nvSpPr>
            <p:spPr>
              <a:xfrm>
                <a:off x="4050000" y="5870160"/>
                <a:ext cx="17686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Go to campus</a:t>
                </a:r>
                <a:endParaRPr b="0" lang="en-GB" sz="1800" spc="-1" strike="noStrike">
                  <a:latin typeface="Arial"/>
                </a:endParaRPr>
              </a:p>
            </p:txBody>
          </p:sp>
          <p:sp>
            <p:nvSpPr>
              <p:cNvPr id="697" name="CustomShape 12"/>
              <p:cNvSpPr/>
              <p:nvPr/>
            </p:nvSpPr>
            <p:spPr>
              <a:xfrm>
                <a:off x="4934880" y="3720240"/>
                <a:ext cx="360" cy="259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98" name="CustomShape 13"/>
              <p:cNvSpPr/>
              <p:nvPr/>
            </p:nvSpPr>
            <p:spPr>
              <a:xfrm>
                <a:off x="4934880" y="4350240"/>
                <a:ext cx="360" cy="259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99" name="CustomShape 14"/>
              <p:cNvSpPr/>
              <p:nvPr/>
            </p:nvSpPr>
            <p:spPr>
              <a:xfrm>
                <a:off x="4934880" y="4979880"/>
                <a:ext cx="360" cy="259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00" name="CustomShape 15"/>
              <p:cNvSpPr/>
              <p:nvPr/>
            </p:nvSpPr>
            <p:spPr>
              <a:xfrm flipH="1">
                <a:off x="4933440" y="5609520"/>
                <a:ext cx="360" cy="259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sp>
        <p:nvSpPr>
          <p:cNvPr id="701" name="CustomShape 16"/>
          <p:cNvSpPr/>
          <p:nvPr/>
        </p:nvSpPr>
        <p:spPr>
          <a:xfrm>
            <a:off x="6588360" y="3585240"/>
            <a:ext cx="2260440" cy="218736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1" lang="en-GB" sz="1600" spc="-1" strike="noStrike">
                <a:solidFill>
                  <a:srgbClr val="000000"/>
                </a:solidFill>
                <a:latin typeface="Calibri Light"/>
                <a:ea typeface="DejaVu Sans"/>
              </a:rPr>
              <a:t>Flow of control </a:t>
            </a:r>
            <a:r>
              <a:rPr b="0" lang="en-GB" sz="1600" spc="-1" strike="noStrike">
                <a:solidFill>
                  <a:srgbClr val="000000"/>
                </a:solidFill>
                <a:latin typeface="Calibri Light"/>
                <a:ea typeface="DejaVu Sans"/>
              </a:rPr>
              <a:t>is important.  The </a:t>
            </a:r>
            <a:r>
              <a:rPr b="1" lang="en-GB" sz="1600" spc="-1" strike="noStrike">
                <a:solidFill>
                  <a:srgbClr val="000000"/>
                </a:solidFill>
                <a:latin typeface="Calibri Light"/>
                <a:ea typeface="DejaVu Sans"/>
              </a:rPr>
              <a:t>correctness</a:t>
            </a:r>
            <a:r>
              <a:rPr b="0" lang="en-GB" sz="1600" spc="-1" strike="noStrike">
                <a:solidFill>
                  <a:srgbClr val="000000"/>
                </a:solidFill>
                <a:latin typeface="Calibri Light"/>
                <a:ea typeface="DejaVu Sans"/>
              </a:rPr>
              <a:t> of your algorithm determines whether you can get the desired result.</a:t>
            </a:r>
            <a:endParaRPr b="0" lang="en-GB" sz="1600" spc="-1" strike="noStrike">
              <a:latin typeface="Arial"/>
            </a:endParaRPr>
          </a:p>
        </p:txBody>
      </p:sp>
      <p:grpSp>
        <p:nvGrpSpPr>
          <p:cNvPr id="702" name="Group 17"/>
          <p:cNvGrpSpPr/>
          <p:nvPr/>
        </p:nvGrpSpPr>
        <p:grpSpPr>
          <a:xfrm>
            <a:off x="970560" y="3222720"/>
            <a:ext cx="2580120" cy="3083400"/>
            <a:chOff x="970560" y="3222720"/>
            <a:chExt cx="2580120" cy="3083400"/>
          </a:xfrm>
        </p:grpSpPr>
        <p:sp>
          <p:nvSpPr>
            <p:cNvPr id="703" name="CustomShape 18"/>
            <p:cNvSpPr/>
            <p:nvPr/>
          </p:nvSpPr>
          <p:spPr>
            <a:xfrm>
              <a:off x="970560" y="3222720"/>
              <a:ext cx="2332080" cy="308340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sp>
        <p:sp>
          <p:nvSpPr>
            <p:cNvPr id="704" name="CustomShape 19"/>
            <p:cNvSpPr/>
            <p:nvPr/>
          </p:nvSpPr>
          <p:spPr>
            <a:xfrm>
              <a:off x="2860920" y="5429880"/>
              <a:ext cx="689760" cy="8211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800" spc="-1" strike="noStrike">
                  <a:solidFill>
                    <a:srgbClr val="91e41e"/>
                  </a:solidFill>
                  <a:latin typeface="Zapf Dingbats"/>
                  <a:ea typeface="Zapf Dingbats"/>
                </a:rPr>
                <a:t>✓</a:t>
              </a:r>
              <a:endParaRPr b="0" lang="en-GB" sz="4800" spc="-1" strike="noStrike">
                <a:latin typeface="Arial"/>
              </a:endParaRPr>
            </a:p>
          </p:txBody>
        </p:sp>
        <p:grpSp>
          <p:nvGrpSpPr>
            <p:cNvPr id="705" name="Group 20"/>
            <p:cNvGrpSpPr/>
            <p:nvPr/>
          </p:nvGrpSpPr>
          <p:grpSpPr>
            <a:xfrm>
              <a:off x="1086120" y="3350880"/>
              <a:ext cx="2100960" cy="2883600"/>
              <a:chOff x="1086120" y="3350880"/>
              <a:chExt cx="2100960" cy="2883600"/>
            </a:xfrm>
          </p:grpSpPr>
          <p:sp>
            <p:nvSpPr>
              <p:cNvPr id="706" name="CustomShape 21"/>
              <p:cNvSpPr/>
              <p:nvPr/>
            </p:nvSpPr>
            <p:spPr>
              <a:xfrm>
                <a:off x="1221120" y="3350880"/>
                <a:ext cx="1831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Get out of bed</a:t>
                </a:r>
                <a:endParaRPr b="0" lang="en-GB" sz="1800" spc="-1" strike="noStrike">
                  <a:latin typeface="Arial"/>
                </a:endParaRPr>
              </a:p>
            </p:txBody>
          </p:sp>
          <p:sp>
            <p:nvSpPr>
              <p:cNvPr id="707" name="CustomShape 22"/>
              <p:cNvSpPr/>
              <p:nvPr/>
            </p:nvSpPr>
            <p:spPr>
              <a:xfrm>
                <a:off x="1086120" y="3980880"/>
                <a:ext cx="21009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Take off pajamas</a:t>
                </a:r>
                <a:endParaRPr b="0" lang="en-GB" sz="1800" spc="-1" strike="noStrike">
                  <a:latin typeface="Arial"/>
                </a:endParaRPr>
              </a:p>
            </p:txBody>
          </p:sp>
          <p:sp>
            <p:nvSpPr>
              <p:cNvPr id="708" name="CustomShape 23"/>
              <p:cNvSpPr/>
              <p:nvPr/>
            </p:nvSpPr>
            <p:spPr>
              <a:xfrm>
                <a:off x="1237320" y="4610520"/>
                <a:ext cx="17992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Take a shower</a:t>
                </a:r>
                <a:endParaRPr b="0" lang="en-GB" sz="1800" spc="-1" strike="noStrike">
                  <a:latin typeface="Arial"/>
                </a:endParaRPr>
              </a:p>
            </p:txBody>
          </p:sp>
          <p:sp>
            <p:nvSpPr>
              <p:cNvPr id="709" name="CustomShape 24"/>
              <p:cNvSpPr/>
              <p:nvPr/>
            </p:nvSpPr>
            <p:spPr>
              <a:xfrm>
                <a:off x="1358640" y="5240520"/>
                <a:ext cx="1555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Get dressed</a:t>
                </a:r>
                <a:endParaRPr b="0" lang="en-GB" sz="1800" spc="-1" strike="noStrike">
                  <a:latin typeface="Arial"/>
                </a:endParaRPr>
              </a:p>
            </p:txBody>
          </p:sp>
          <p:sp>
            <p:nvSpPr>
              <p:cNvPr id="710" name="CustomShape 25"/>
              <p:cNvSpPr/>
              <p:nvPr/>
            </p:nvSpPr>
            <p:spPr>
              <a:xfrm>
                <a:off x="1252080" y="5870160"/>
                <a:ext cx="17686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Go to campus</a:t>
                </a:r>
                <a:endParaRPr b="0" lang="en-GB" sz="1800" spc="-1" strike="noStrike">
                  <a:latin typeface="Arial"/>
                </a:endParaRPr>
              </a:p>
            </p:txBody>
          </p:sp>
          <p:sp>
            <p:nvSpPr>
              <p:cNvPr id="711" name="CustomShape 26"/>
              <p:cNvSpPr/>
              <p:nvPr/>
            </p:nvSpPr>
            <p:spPr>
              <a:xfrm>
                <a:off x="2136960" y="3720240"/>
                <a:ext cx="360" cy="259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12" name="CustomShape 27"/>
              <p:cNvSpPr/>
              <p:nvPr/>
            </p:nvSpPr>
            <p:spPr>
              <a:xfrm>
                <a:off x="2136960" y="4350240"/>
                <a:ext cx="360" cy="259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13" name="CustomShape 28"/>
              <p:cNvSpPr/>
              <p:nvPr/>
            </p:nvSpPr>
            <p:spPr>
              <a:xfrm>
                <a:off x="2136960" y="4979880"/>
                <a:ext cx="360" cy="259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14" name="CustomShape 29"/>
              <p:cNvSpPr/>
              <p:nvPr/>
            </p:nvSpPr>
            <p:spPr>
              <a:xfrm flipH="1">
                <a:off x="2135520" y="5609520"/>
                <a:ext cx="360" cy="259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sp>
        <p:nvSpPr>
          <p:cNvPr id="715" name="CustomShape 30"/>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A6CF83E-4BC9-43EE-AA8F-5388126C0B0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49" dur="indefinite" restart="never" nodeType="tmRoot">
          <p:childTnLst>
            <p:seq>
              <p:cTn id="1050" dur="indefinite" nodeType="mainSeq">
                <p:childTnLst>
                  <p:par>
                    <p:cTn id="1051" fill="hold">
                      <p:stCondLst>
                        <p:cond delay="indefinite"/>
                      </p:stCondLst>
                      <p:childTnLst>
                        <p:par>
                          <p:cTn id="1052" fill="hold">
                            <p:stCondLst>
                              <p:cond delay="0"/>
                            </p:stCondLst>
                            <p:childTnLst>
                              <p:par>
                                <p:cTn id="1053" nodeType="clickEffect" fill="hold" presetClass="entr" presetID="1">
                                  <p:stCondLst>
                                    <p:cond delay="0"/>
                                  </p:stCondLst>
                                  <p:childTnLst>
                                    <p:set>
                                      <p:cBhvr>
                                        <p:cTn id="1054" dur="1" fill="hold">
                                          <p:stCondLst>
                                            <p:cond delay="0"/>
                                          </p:stCondLst>
                                        </p:cTn>
                                        <p:tgtEl>
                                          <p:spTgt spid="702"/>
                                        </p:tgtEl>
                                        <p:attrNameLst>
                                          <p:attrName>style.visibility</p:attrName>
                                        </p:attrNameLst>
                                      </p:cBhvr>
                                      <p:to>
                                        <p:strVal val="visible"/>
                                      </p:to>
                                    </p:set>
                                  </p:childTnLst>
                                </p:cTn>
                              </p:par>
                            </p:childTnLst>
                          </p:cTn>
                        </p:par>
                      </p:childTnLst>
                    </p:cTn>
                  </p:par>
                  <p:par>
                    <p:cTn id="1055" fill="hold">
                      <p:stCondLst>
                        <p:cond delay="indefinite"/>
                      </p:stCondLst>
                      <p:childTnLst>
                        <p:par>
                          <p:cTn id="1056" fill="hold">
                            <p:stCondLst>
                              <p:cond delay="0"/>
                            </p:stCondLst>
                            <p:childTnLst>
                              <p:par>
                                <p:cTn id="1057" nodeType="clickEffect" fill="hold" presetClass="entr" presetID="1">
                                  <p:stCondLst>
                                    <p:cond delay="0"/>
                                  </p:stCondLst>
                                  <p:childTnLst>
                                    <p:set>
                                      <p:cBhvr>
                                        <p:cTn id="1058" dur="1" fill="hold">
                                          <p:stCondLst>
                                            <p:cond delay="0"/>
                                          </p:stCondLst>
                                        </p:cTn>
                                        <p:tgtEl>
                                          <p:spTgt spid="688"/>
                                        </p:tgtEl>
                                        <p:attrNameLst>
                                          <p:attrName>style.visibility</p:attrName>
                                        </p:attrNameLst>
                                      </p:cBhvr>
                                      <p:to>
                                        <p:strVal val="visible"/>
                                      </p:to>
                                    </p:set>
                                  </p:childTnLst>
                                </p:cTn>
                              </p:par>
                            </p:childTnLst>
                          </p:cTn>
                        </p:par>
                      </p:childTnLst>
                    </p:cTn>
                  </p:par>
                  <p:par>
                    <p:cTn id="1059" fill="hold">
                      <p:stCondLst>
                        <p:cond delay="indefinite"/>
                      </p:stCondLst>
                      <p:childTnLst>
                        <p:par>
                          <p:cTn id="1060" fill="hold">
                            <p:stCondLst>
                              <p:cond delay="0"/>
                            </p:stCondLst>
                            <p:childTnLst>
                              <p:par>
                                <p:cTn id="1061" nodeType="clickEffect" fill="hold" presetClass="entr" presetID="1">
                                  <p:stCondLst>
                                    <p:cond delay="0"/>
                                  </p:stCondLst>
                                  <p:childTnLst>
                                    <p:set>
                                      <p:cBhvr>
                                        <p:cTn id="1062"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Pseudocode</a:t>
            </a:r>
            <a:endParaRPr b="0" lang="en-GB" sz="4400" spc="-1" strike="noStrike">
              <a:latin typeface="Arial"/>
            </a:endParaRPr>
          </a:p>
        </p:txBody>
      </p:sp>
      <p:sp>
        <p:nvSpPr>
          <p:cNvPr id="717" name="CustomShape 2"/>
          <p:cNvSpPr/>
          <p:nvPr/>
        </p:nvSpPr>
        <p:spPr>
          <a:xfrm>
            <a:off x="457200" y="1417680"/>
            <a:ext cx="8228880" cy="470772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t>
            </a:r>
            <a:r>
              <a:rPr b="0" lang="en-GB" sz="2400" spc="-1" strike="noStrike">
                <a:solidFill>
                  <a:srgbClr val="000000"/>
                </a:solidFill>
                <a:latin typeface="Calibri Light"/>
                <a:ea typeface="Calibri Light"/>
              </a:rPr>
              <a:t>fake” code—An artificial and informal language similar to everyday English for developing an algorithm</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Helps you think out a program without worrying the syntax of a programming language.</a:t>
            </a:r>
            <a:endParaRPr b="0" lang="en-GB" sz="2400" spc="-1" strike="noStrike">
              <a:latin typeface="Arial"/>
            </a:endParaRPr>
          </a:p>
        </p:txBody>
      </p:sp>
      <p:sp>
        <p:nvSpPr>
          <p:cNvPr id="718" name="CustomShape 3"/>
          <p:cNvSpPr/>
          <p:nvPr/>
        </p:nvSpPr>
        <p:spPr>
          <a:xfrm>
            <a:off x="573120" y="4166280"/>
            <a:ext cx="3851280" cy="27662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600" spc="-1" strike="noStrike">
                <a:solidFill>
                  <a:srgbClr val="000000"/>
                </a:solidFill>
                <a:latin typeface="Calibri Light"/>
                <a:ea typeface="DejaVu Sans"/>
              </a:rPr>
              <a:t>Prompt the user to enter the 1</a:t>
            </a:r>
            <a:r>
              <a:rPr b="0" lang="en-GB" sz="1600" spc="-1" strike="noStrike" baseline="30000">
                <a:solidFill>
                  <a:srgbClr val="000000"/>
                </a:solidFill>
                <a:latin typeface="Calibri Light"/>
                <a:ea typeface="DejaVu Sans"/>
              </a:rPr>
              <a:t>st</a:t>
            </a:r>
            <a:r>
              <a:rPr b="0" lang="en-GB" sz="1600" spc="-1" strike="noStrike">
                <a:solidFill>
                  <a:srgbClr val="000000"/>
                </a:solidFill>
                <a:latin typeface="Calibri Light"/>
                <a:ea typeface="DejaVu Sans"/>
              </a:rPr>
              <a:t> integer</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Input the 1</a:t>
            </a:r>
            <a:r>
              <a:rPr b="0" lang="en-GB" sz="1600" spc="-1" strike="noStrike" baseline="30000">
                <a:solidFill>
                  <a:srgbClr val="000000"/>
                </a:solidFill>
                <a:latin typeface="Calibri Light"/>
                <a:ea typeface="DejaVu Sans"/>
              </a:rPr>
              <a:t>st</a:t>
            </a:r>
            <a:r>
              <a:rPr b="0" lang="en-GB" sz="1600" spc="-1" strike="noStrike">
                <a:solidFill>
                  <a:srgbClr val="000000"/>
                </a:solidFill>
                <a:latin typeface="Calibri Light"/>
                <a:ea typeface="DejaVu Sans"/>
              </a:rPr>
              <a:t> integer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Prompt the user to enter the 2</a:t>
            </a:r>
            <a:r>
              <a:rPr b="0" lang="en-GB" sz="1600" spc="-1" strike="noStrike" baseline="30000">
                <a:solidFill>
                  <a:srgbClr val="000000"/>
                </a:solidFill>
                <a:latin typeface="Calibri Light"/>
                <a:ea typeface="DejaVu Sans"/>
              </a:rPr>
              <a:t>nd</a:t>
            </a:r>
            <a:r>
              <a:rPr b="0" lang="en-GB" sz="1600" spc="-1" strike="noStrike">
                <a:solidFill>
                  <a:srgbClr val="000000"/>
                </a:solidFill>
                <a:latin typeface="Calibri Light"/>
                <a:ea typeface="DejaVu Sans"/>
              </a:rPr>
              <a:t> integer</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Input the 2</a:t>
            </a:r>
            <a:r>
              <a:rPr b="0" lang="en-GB" sz="1600" spc="-1" strike="noStrike" baseline="30000">
                <a:solidFill>
                  <a:srgbClr val="000000"/>
                </a:solidFill>
                <a:latin typeface="Calibri Light"/>
                <a:ea typeface="DejaVu Sans"/>
              </a:rPr>
              <a:t>nd</a:t>
            </a:r>
            <a:r>
              <a:rPr b="0" lang="en-GB" sz="1600" spc="-1" strike="noStrike">
                <a:solidFill>
                  <a:srgbClr val="000000"/>
                </a:solidFill>
                <a:latin typeface="Calibri Light"/>
                <a:ea typeface="DejaVu Sans"/>
              </a:rPr>
              <a:t> integer</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Add 1</a:t>
            </a:r>
            <a:r>
              <a:rPr b="0" lang="en-GB" sz="1600" spc="-1" strike="noStrike" baseline="30000">
                <a:solidFill>
                  <a:srgbClr val="000000"/>
                </a:solidFill>
                <a:latin typeface="Calibri Light"/>
                <a:ea typeface="DejaVu Sans"/>
              </a:rPr>
              <a:t>st</a:t>
            </a:r>
            <a:r>
              <a:rPr b="0" lang="en-GB" sz="1600" spc="-1" strike="noStrike">
                <a:solidFill>
                  <a:srgbClr val="000000"/>
                </a:solidFill>
                <a:latin typeface="Calibri Light"/>
                <a:ea typeface="DejaVu Sans"/>
              </a:rPr>
              <a:t> integer and 2</a:t>
            </a:r>
            <a:r>
              <a:rPr b="0" lang="en-GB" sz="1600" spc="-1" strike="noStrike" baseline="30000">
                <a:solidFill>
                  <a:srgbClr val="000000"/>
                </a:solidFill>
                <a:latin typeface="Calibri Light"/>
                <a:ea typeface="DejaVu Sans"/>
              </a:rPr>
              <a:t>nd</a:t>
            </a:r>
            <a:r>
              <a:rPr b="0" lang="en-GB" sz="1600" spc="-1" strike="noStrike">
                <a:solidFill>
                  <a:srgbClr val="000000"/>
                </a:solidFill>
                <a:latin typeface="Calibri Light"/>
                <a:ea typeface="DejaVu Sans"/>
              </a:rPr>
              <a:t> integer, store result</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Display result</a:t>
            </a:r>
            <a:endParaRPr b="0" lang="en-GB" sz="1600" spc="-1" strike="noStrike">
              <a:latin typeface="Arial"/>
            </a:endParaRPr>
          </a:p>
        </p:txBody>
      </p:sp>
      <p:sp>
        <p:nvSpPr>
          <p:cNvPr id="719" name="CustomShape 4"/>
          <p:cNvSpPr/>
          <p:nvPr/>
        </p:nvSpPr>
        <p:spPr>
          <a:xfrm>
            <a:off x="210960" y="3453120"/>
            <a:ext cx="4295520" cy="364320"/>
          </a:xfrm>
          <a:prstGeom prst="rect">
            <a:avLst/>
          </a:prstGeom>
          <a:ln>
            <a:round/>
          </a:ln>
        </p:spPr>
        <p:style>
          <a:lnRef idx="2">
            <a:schemeClr val="accent6">
              <a:shade val="50000"/>
            </a:schemeClr>
          </a:lnRef>
          <a:fillRef idx="1">
            <a:schemeClr val="accent6"/>
          </a:fillRef>
          <a:effectRef idx="0">
            <a:schemeClr val="accent6"/>
          </a:effectRef>
          <a:fontRef idx="minor"/>
        </p:style>
        <p:txBody>
          <a:bodyPr wrap="none" lIns="90000" rIns="90000" tIns="45000" bIns="45000"/>
          <a:p>
            <a:pPr>
              <a:lnSpc>
                <a:spcPct val="100000"/>
              </a:lnSpc>
            </a:pPr>
            <a:r>
              <a:rPr b="0" lang="en-GB" sz="1800" spc="-1" strike="noStrike">
                <a:solidFill>
                  <a:srgbClr val="ffffff"/>
                </a:solidFill>
                <a:latin typeface="Calibri Light"/>
                <a:ea typeface="DejaVu Sans"/>
              </a:rPr>
              <a:t>Problem:  Adding two input integers</a:t>
            </a:r>
            <a:endParaRPr b="0" lang="en-GB" sz="1800" spc="-1" strike="noStrike">
              <a:latin typeface="Arial"/>
            </a:endParaRPr>
          </a:p>
        </p:txBody>
      </p:sp>
      <p:sp>
        <p:nvSpPr>
          <p:cNvPr id="720" name="CustomShape 5"/>
          <p:cNvSpPr/>
          <p:nvPr/>
        </p:nvSpPr>
        <p:spPr>
          <a:xfrm>
            <a:off x="4260600" y="3742560"/>
            <a:ext cx="4722480" cy="26132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Please input the 1st integer:</a:t>
            </a:r>
            <a:r>
              <a:rPr b="0" lang="en-GB" sz="1600" spc="-1" strike="noStrike">
                <a:solidFill>
                  <a:srgbClr val="000000"/>
                </a:solidFill>
                <a:latin typeface="Consolas"/>
                <a:ea typeface="Consolas"/>
              </a:rPr>
              <a:t>”;</a:t>
            </a:r>
            <a:br/>
            <a:r>
              <a:rPr b="0" lang="en-GB" sz="1600" spc="-1" strike="noStrike">
                <a:solidFill>
                  <a:srgbClr val="000000"/>
                </a:solidFill>
                <a:latin typeface="Consolas"/>
                <a:ea typeface="Consolas"/>
              </a:rPr>
              <a:t>cin &gt;&gt; x;</a:t>
            </a:r>
            <a:br/>
            <a:b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Please input the 2nd integer:</a:t>
            </a:r>
            <a:r>
              <a:rPr b="0" lang="en-GB" sz="1600" spc="-1" strike="noStrike">
                <a:solidFill>
                  <a:srgbClr val="000000"/>
                </a:solidFill>
                <a:latin typeface="Consolas"/>
                <a:ea typeface="Consolas"/>
              </a:rPr>
              <a:t>”;</a:t>
            </a:r>
            <a:br/>
            <a:r>
              <a:rPr b="0" lang="en-GB" sz="1600" spc="-1" strike="noStrike">
                <a:solidFill>
                  <a:srgbClr val="000000"/>
                </a:solidFill>
                <a:latin typeface="Consolas"/>
                <a:ea typeface="Consolas"/>
              </a:rPr>
              <a:t>cin &gt;&gt; 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res = x + y;</a:t>
            </a:r>
            <a:br/>
            <a:r>
              <a:rPr b="0" lang="en-GB" sz="1600" spc="-1" strike="noStrike">
                <a:solidFill>
                  <a:srgbClr val="000000"/>
                </a:solidFill>
                <a:latin typeface="Consolas"/>
                <a:ea typeface="Consolas"/>
              </a:rPr>
              <a:t>cout &lt;&lt; res &lt;&lt; endl;</a:t>
            </a:r>
            <a:endParaRPr b="0" lang="en-GB" sz="1600" spc="-1" strike="noStrike">
              <a:latin typeface="Arial"/>
            </a:endParaRPr>
          </a:p>
        </p:txBody>
      </p:sp>
      <p:sp>
        <p:nvSpPr>
          <p:cNvPr id="721" name="CustomShape 6"/>
          <p:cNvSpPr/>
          <p:nvPr/>
        </p:nvSpPr>
        <p:spPr>
          <a:xfrm>
            <a:off x="636120" y="3871440"/>
            <a:ext cx="155700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halkduster"/>
                <a:ea typeface="DejaVu Sans"/>
              </a:rPr>
              <a:t>Pseudocode</a:t>
            </a:r>
            <a:endParaRPr b="0" lang="en-GB" sz="1800" spc="-1" strike="noStrike">
              <a:latin typeface="Arial"/>
            </a:endParaRPr>
          </a:p>
        </p:txBody>
      </p:sp>
      <p:sp>
        <p:nvSpPr>
          <p:cNvPr id="722"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65143A2-5022-48EE-813C-12BE2D24606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723" name="CustomShape 8"/>
          <p:cNvSpPr/>
          <p:nvPr/>
        </p:nvSpPr>
        <p:spPr>
          <a:xfrm>
            <a:off x="6657840" y="92160"/>
            <a:ext cx="2373840" cy="676080"/>
          </a:xfrm>
          <a:prstGeom prst="roundRect">
            <a:avLst>
              <a:gd name="adj" fmla="val 16667"/>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Reference Only</a:t>
            </a:r>
            <a:endParaRPr b="0" lang="en-GB" sz="1800" spc="-1" strike="noStrike">
              <a:latin typeface="Arial"/>
            </a:endParaRPr>
          </a:p>
        </p:txBody>
      </p:sp>
      <p:sp>
        <p:nvSpPr>
          <p:cNvPr id="724" name="CustomShape 9"/>
          <p:cNvSpPr/>
          <p:nvPr/>
        </p:nvSpPr>
        <p:spPr>
          <a:xfrm>
            <a:off x="4349160" y="3431880"/>
            <a:ext cx="200196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halkduster"/>
                <a:ea typeface="DejaVu Sans"/>
              </a:rPr>
              <a:t>A C++ Program</a:t>
            </a:r>
            <a:endParaRPr b="0" lang="en-GB" sz="1800" spc="-1" strike="noStrike">
              <a:latin typeface="Arial"/>
            </a:endParaRPr>
          </a:p>
        </p:txBody>
      </p:sp>
    </p:spTree>
  </p:cSld>
  <p:timing>
    <p:tnLst>
      <p:par>
        <p:cTn id="1063" dur="indefinite" restart="never" nodeType="tmRoot">
          <p:childTnLst>
            <p:seq>
              <p:cTn id="1064" dur="indefinite" nodeType="mainSeq">
                <p:childTnLst>
                  <p:par>
                    <p:cTn id="1065" fill="hold">
                      <p:stCondLst>
                        <p:cond delay="indefinite"/>
                      </p:stCondLst>
                      <p:childTnLst>
                        <p:par>
                          <p:cTn id="1066" fill="hold">
                            <p:stCondLst>
                              <p:cond delay="0"/>
                            </p:stCondLst>
                            <p:childTnLst>
                              <p:par>
                                <p:cTn id="1067" nodeType="clickEffect" fill="hold" presetClass="entr" presetID="1">
                                  <p:stCondLst>
                                    <p:cond delay="0"/>
                                  </p:stCondLst>
                                  <p:childTnLst>
                                    <p:set>
                                      <p:cBhvr>
                                        <p:cTn id="1068" dur="1" fill="hold">
                                          <p:stCondLst>
                                            <p:cond delay="0"/>
                                          </p:stCondLst>
                                        </p:cTn>
                                        <p:tgtEl>
                                          <p:spTgt spid="72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Flowchart</a:t>
            </a:r>
            <a:endParaRPr b="0" lang="en-GB" sz="4400" spc="-1" strike="noStrike">
              <a:latin typeface="Arial"/>
            </a:endParaRPr>
          </a:p>
        </p:txBody>
      </p:sp>
      <p:sp>
        <p:nvSpPr>
          <p:cNvPr id="72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 diagram to illustrate program flow (program logic).</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Used in </a:t>
            </a:r>
            <a:r>
              <a:rPr b="1" lang="en-GB" sz="2400" spc="-1" strike="noStrike">
                <a:solidFill>
                  <a:srgbClr val="e46c0a"/>
                </a:solidFill>
                <a:latin typeface="Calibri Light"/>
                <a:ea typeface="Calibri Light"/>
              </a:rPr>
              <a:t>analyzing</a:t>
            </a:r>
            <a:r>
              <a:rPr b="0" lang="en-GB" sz="2400" spc="-1" strike="noStrike">
                <a:solidFill>
                  <a:srgbClr val="000000"/>
                </a:solidFill>
                <a:latin typeface="Calibri Light"/>
                <a:ea typeface="Calibri Light"/>
              </a:rPr>
              <a:t>, </a:t>
            </a:r>
            <a:r>
              <a:rPr b="1" lang="en-GB" sz="2400" spc="-1" strike="noStrike">
                <a:solidFill>
                  <a:srgbClr val="e46c0a"/>
                </a:solidFill>
                <a:latin typeface="Calibri Light"/>
                <a:ea typeface="Calibri Light"/>
              </a:rPr>
              <a:t>designing</a:t>
            </a:r>
            <a:r>
              <a:rPr b="0" lang="en-GB" sz="2400" spc="-1" strike="noStrike">
                <a:solidFill>
                  <a:srgbClr val="000000"/>
                </a:solidFill>
                <a:latin typeface="Calibri Light"/>
                <a:ea typeface="Calibri Light"/>
              </a:rPr>
              <a:t>, </a:t>
            </a:r>
            <a:r>
              <a:rPr b="1" lang="en-GB" sz="2400" spc="-1" strike="noStrike">
                <a:solidFill>
                  <a:srgbClr val="e46c0a"/>
                </a:solidFill>
                <a:latin typeface="Calibri Light"/>
                <a:ea typeface="Calibri Light"/>
              </a:rPr>
              <a:t>documenting</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or </a:t>
            </a:r>
            <a:r>
              <a:rPr b="1" lang="en-GB" sz="2400" spc="-1" strike="noStrike">
                <a:solidFill>
                  <a:srgbClr val="e46c0a"/>
                </a:solidFill>
                <a:latin typeface="Calibri Light"/>
                <a:ea typeface="Calibri Light"/>
              </a:rPr>
              <a:t>managing</a:t>
            </a:r>
            <a:r>
              <a:rPr b="0" lang="en-GB" sz="2400" spc="-1" strike="noStrike">
                <a:solidFill>
                  <a:srgbClr val="e46c0a"/>
                </a:solidFill>
                <a:latin typeface="Calibri Light"/>
                <a:ea typeface="Calibri Light"/>
              </a:rPr>
              <a:t> </a:t>
            </a:r>
            <a:r>
              <a:rPr b="0" lang="en-GB" sz="2400" spc="-1" strike="noStrike">
                <a:solidFill>
                  <a:srgbClr val="000000"/>
                </a:solidFill>
                <a:latin typeface="Calibri Light"/>
                <a:ea typeface="Calibri Light"/>
              </a:rPr>
              <a:t>a program.</a:t>
            </a:r>
            <a:endParaRPr b="0" lang="en-GB" sz="2400" spc="-1" strike="noStrike">
              <a:latin typeface="Arial"/>
            </a:endParaRPr>
          </a:p>
        </p:txBody>
      </p:sp>
      <p:sp>
        <p:nvSpPr>
          <p:cNvPr id="727" name="CustomShape 3"/>
          <p:cNvSpPr/>
          <p:nvPr/>
        </p:nvSpPr>
        <p:spPr>
          <a:xfrm>
            <a:off x="2467800" y="2957760"/>
            <a:ext cx="213480" cy="213480"/>
          </a:xfrm>
          <a:prstGeom prst="flowChartConnector">
            <a:avLst/>
          </a:prstGeom>
          <a:solidFill>
            <a:schemeClr val="accent5"/>
          </a:solidFill>
          <a:ln>
            <a:round/>
          </a:ln>
        </p:spPr>
        <p:style>
          <a:lnRef idx="2">
            <a:schemeClr val="accent5"/>
          </a:lnRef>
          <a:fillRef idx="1">
            <a:schemeClr val="lt1"/>
          </a:fillRef>
          <a:effectRef idx="0">
            <a:schemeClr val="accent5"/>
          </a:effectRef>
          <a:fontRef idx="minor"/>
        </p:style>
      </p:sp>
      <p:sp>
        <p:nvSpPr>
          <p:cNvPr id="728" name="CustomShape 4"/>
          <p:cNvSpPr/>
          <p:nvPr/>
        </p:nvSpPr>
        <p:spPr>
          <a:xfrm>
            <a:off x="6344280" y="6014160"/>
            <a:ext cx="213480" cy="213480"/>
          </a:xfrm>
          <a:prstGeom prst="flowChartConnector">
            <a:avLst/>
          </a:prstGeom>
          <a:solidFill>
            <a:schemeClr val="accent5"/>
          </a:solidFill>
          <a:ln>
            <a:round/>
          </a:ln>
        </p:spPr>
        <p:style>
          <a:lnRef idx="2">
            <a:schemeClr val="accent5"/>
          </a:lnRef>
          <a:fillRef idx="1">
            <a:schemeClr val="lt1"/>
          </a:fillRef>
          <a:effectRef idx="0">
            <a:schemeClr val="accent5"/>
          </a:effectRef>
          <a:fontRef idx="minor"/>
        </p:style>
      </p:sp>
      <p:sp>
        <p:nvSpPr>
          <p:cNvPr id="729" name="CustomShape 5"/>
          <p:cNvSpPr/>
          <p:nvPr/>
        </p:nvSpPr>
        <p:spPr>
          <a:xfrm>
            <a:off x="1042920" y="3429000"/>
            <a:ext cx="30632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Prompt the user to enter the first integer</a:t>
            </a:r>
            <a:endParaRPr b="0" lang="en-GB" sz="1800" spc="-1" strike="noStrike">
              <a:latin typeface="Arial"/>
            </a:endParaRPr>
          </a:p>
        </p:txBody>
      </p:sp>
      <p:sp>
        <p:nvSpPr>
          <p:cNvPr id="730" name="CustomShape 6"/>
          <p:cNvSpPr/>
          <p:nvPr/>
        </p:nvSpPr>
        <p:spPr>
          <a:xfrm>
            <a:off x="1042920" y="4339440"/>
            <a:ext cx="30632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Input the first integer</a:t>
            </a:r>
            <a:endParaRPr b="0" lang="en-GB" sz="1800" spc="-1" strike="noStrike">
              <a:latin typeface="Arial"/>
            </a:endParaRPr>
          </a:p>
        </p:txBody>
      </p:sp>
      <p:sp>
        <p:nvSpPr>
          <p:cNvPr id="731" name="CustomShape 7"/>
          <p:cNvSpPr/>
          <p:nvPr/>
        </p:nvSpPr>
        <p:spPr>
          <a:xfrm>
            <a:off x="1042920" y="5249520"/>
            <a:ext cx="30632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Prompt the user to enter the second integer</a:t>
            </a:r>
            <a:endParaRPr b="0" lang="en-GB" sz="1800" spc="-1" strike="noStrike">
              <a:latin typeface="Arial"/>
            </a:endParaRPr>
          </a:p>
        </p:txBody>
      </p:sp>
      <p:sp>
        <p:nvSpPr>
          <p:cNvPr id="732" name="CustomShape 8"/>
          <p:cNvSpPr/>
          <p:nvPr/>
        </p:nvSpPr>
        <p:spPr>
          <a:xfrm>
            <a:off x="4919400" y="3200040"/>
            <a:ext cx="30632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Input the second integer</a:t>
            </a:r>
            <a:endParaRPr b="0" lang="en-GB" sz="1800" spc="-1" strike="noStrike">
              <a:latin typeface="Arial"/>
            </a:endParaRPr>
          </a:p>
        </p:txBody>
      </p:sp>
      <p:sp>
        <p:nvSpPr>
          <p:cNvPr id="733" name="CustomShape 9"/>
          <p:cNvSpPr/>
          <p:nvPr/>
        </p:nvSpPr>
        <p:spPr>
          <a:xfrm>
            <a:off x="4919400" y="4110840"/>
            <a:ext cx="30632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Add first integer and second integer, store result</a:t>
            </a:r>
            <a:endParaRPr b="0" lang="en-GB" sz="1800" spc="-1" strike="noStrike">
              <a:latin typeface="Arial"/>
            </a:endParaRPr>
          </a:p>
        </p:txBody>
      </p:sp>
      <p:sp>
        <p:nvSpPr>
          <p:cNvPr id="734" name="CustomShape 10"/>
          <p:cNvSpPr/>
          <p:nvPr/>
        </p:nvSpPr>
        <p:spPr>
          <a:xfrm>
            <a:off x="4919400" y="5022000"/>
            <a:ext cx="30632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Prompt the user to enter the first integer</a:t>
            </a:r>
            <a:endParaRPr b="0" lang="en-GB" sz="1800" spc="-1" strike="noStrike">
              <a:latin typeface="Arial"/>
            </a:endParaRPr>
          </a:p>
        </p:txBody>
      </p:sp>
      <p:sp>
        <p:nvSpPr>
          <p:cNvPr id="735" name="CustomShape 11"/>
          <p:cNvSpPr/>
          <p:nvPr/>
        </p:nvSpPr>
        <p:spPr>
          <a:xfrm>
            <a:off x="2574720" y="3171960"/>
            <a:ext cx="360" cy="2563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36" name="CustomShape 12"/>
          <p:cNvSpPr/>
          <p:nvPr/>
        </p:nvSpPr>
        <p:spPr>
          <a:xfrm>
            <a:off x="2574720" y="4111560"/>
            <a:ext cx="360" cy="22680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37" name="CustomShape 13"/>
          <p:cNvSpPr/>
          <p:nvPr/>
        </p:nvSpPr>
        <p:spPr>
          <a:xfrm>
            <a:off x="2574720" y="5022000"/>
            <a:ext cx="360" cy="22680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38" name="CustomShape 14"/>
          <p:cNvSpPr/>
          <p:nvPr/>
        </p:nvSpPr>
        <p:spPr>
          <a:xfrm>
            <a:off x="6451200" y="3882600"/>
            <a:ext cx="360" cy="2275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39" name="CustomShape 15"/>
          <p:cNvSpPr/>
          <p:nvPr/>
        </p:nvSpPr>
        <p:spPr>
          <a:xfrm>
            <a:off x="6451200" y="4793760"/>
            <a:ext cx="360" cy="2275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40" name="CustomShape 16"/>
          <p:cNvSpPr/>
          <p:nvPr/>
        </p:nvSpPr>
        <p:spPr>
          <a:xfrm>
            <a:off x="6451200" y="5704560"/>
            <a:ext cx="360" cy="3088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41" name="CustomShape 17"/>
          <p:cNvSpPr/>
          <p:nvPr/>
        </p:nvSpPr>
        <p:spPr>
          <a:xfrm flipH="1" flipV="1" rot="5400000">
            <a:off x="3146760" y="2626560"/>
            <a:ext cx="2731680" cy="3875760"/>
          </a:xfrm>
          <a:prstGeom prst="bentConnector5">
            <a:avLst>
              <a:gd name="adj1" fmla="val -8367"/>
              <a:gd name="adj2" fmla="val 50000"/>
              <a:gd name="adj3" fmla="val 108367"/>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42" name="CustomShape 1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3D99808-2B9E-4B1B-B33D-982232EEFBD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69" dur="indefinite" restart="never" nodeType="tmRoot">
          <p:childTnLst>
            <p:seq>
              <p:cTn id="1070"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Flow of Control</a:t>
            </a:r>
            <a:endParaRPr b="0" lang="en-GB" sz="4400" spc="-1" strike="noStrike">
              <a:latin typeface="Arial"/>
            </a:endParaRPr>
          </a:p>
        </p:txBody>
      </p:sp>
      <p:sp>
        <p:nvSpPr>
          <p:cNvPr id="74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Recall that statements in the main function are executed </a:t>
            </a:r>
            <a:r>
              <a:rPr b="1" lang="en-GB" sz="2800" spc="-1" strike="noStrike">
                <a:solidFill>
                  <a:srgbClr val="e46c0a"/>
                </a:solidFill>
                <a:latin typeface="Calibri Light"/>
                <a:ea typeface="Calibri Light"/>
              </a:rPr>
              <a:t>sequentially</a:t>
            </a:r>
            <a:r>
              <a:rPr b="0" lang="en-GB" sz="2800" spc="-1" strike="noStrike">
                <a:solidFill>
                  <a:srgbClr val="000000"/>
                </a:solidFill>
                <a:latin typeface="Calibri Light"/>
                <a:ea typeface="Calibri Light"/>
              </a:rPr>
              <a:t>.</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In more complex programs, however, it is often necessary to alter the order in which statements are executed, e.g., </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Choosing between two alternative actions – </a:t>
            </a:r>
            <a:r>
              <a:rPr b="1" lang="en-GB" sz="2400" spc="-1" strike="noStrike">
                <a:solidFill>
                  <a:srgbClr val="e46c0a"/>
                </a:solidFill>
                <a:latin typeface="Calibri Light"/>
                <a:ea typeface="Calibri Light"/>
              </a:rPr>
              <a:t>branching </a:t>
            </a:r>
            <a:endParaRPr b="0" lang="en-GB" sz="24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Repeating an action a number of times – </a:t>
            </a:r>
            <a:r>
              <a:rPr b="1" lang="en-GB" sz="2400" spc="-1" strike="noStrike">
                <a:solidFill>
                  <a:srgbClr val="e46c0a"/>
                </a:solidFill>
                <a:latin typeface="Calibri Light"/>
                <a:ea typeface="Calibri Light"/>
              </a:rPr>
              <a:t>looping </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order in which statements are executed is often referred to as </a:t>
            </a:r>
            <a:r>
              <a:rPr b="1" lang="en-GB" sz="2800" spc="-1" strike="noStrike">
                <a:solidFill>
                  <a:srgbClr val="e46c0a"/>
                </a:solidFill>
                <a:latin typeface="Calibri Light"/>
                <a:ea typeface="Calibri Light"/>
              </a:rPr>
              <a:t>flow of control </a:t>
            </a:r>
            <a:endParaRPr b="0" lang="en-GB" sz="2800" spc="-1" strike="noStrike">
              <a:latin typeface="Arial"/>
            </a:endParaRPr>
          </a:p>
        </p:txBody>
      </p:sp>
      <p:sp>
        <p:nvSpPr>
          <p:cNvPr id="74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7B87EF8-DD65-4A51-9072-33A12E02669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71" dur="indefinite" restart="never" nodeType="tmRoot">
          <p:childTnLst>
            <p:seq>
              <p:cTn id="1072"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Branching &amp; Looping</a:t>
            </a:r>
            <a:endParaRPr b="0" lang="en-GB" sz="4400" spc="-1" strike="noStrike">
              <a:latin typeface="Arial"/>
            </a:endParaRPr>
          </a:p>
        </p:txBody>
      </p:sp>
      <p:grpSp>
        <p:nvGrpSpPr>
          <p:cNvPr id="747" name="Group 2"/>
          <p:cNvGrpSpPr/>
          <p:nvPr/>
        </p:nvGrpSpPr>
        <p:grpSpPr>
          <a:xfrm>
            <a:off x="441000" y="1397160"/>
            <a:ext cx="3809520" cy="4958280"/>
            <a:chOff x="441000" y="1397160"/>
            <a:chExt cx="3809520" cy="4958280"/>
          </a:xfrm>
        </p:grpSpPr>
        <p:sp>
          <p:nvSpPr>
            <p:cNvPr id="748" name="CustomShape 3"/>
            <p:cNvSpPr/>
            <p:nvPr/>
          </p:nvSpPr>
          <p:spPr>
            <a:xfrm>
              <a:off x="1584360" y="1801800"/>
              <a:ext cx="153936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Wake up</a:t>
              </a:r>
              <a:endParaRPr b="0" lang="en-GB" sz="1400" spc="-1" strike="noStrike">
                <a:latin typeface="Arial"/>
              </a:endParaRPr>
            </a:p>
          </p:txBody>
        </p:sp>
        <p:sp>
          <p:nvSpPr>
            <p:cNvPr id="749" name="CustomShape 4"/>
            <p:cNvSpPr/>
            <p:nvPr/>
          </p:nvSpPr>
          <p:spPr>
            <a:xfrm>
              <a:off x="2354400" y="1397160"/>
              <a:ext cx="360" cy="4039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50" name="CustomShape 5"/>
            <p:cNvSpPr/>
            <p:nvPr/>
          </p:nvSpPr>
          <p:spPr>
            <a:xfrm>
              <a:off x="1433880" y="2738520"/>
              <a:ext cx="1839960" cy="9990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Typhoon #8?</a:t>
              </a:r>
              <a:endParaRPr b="0" lang="en-GB" sz="1400" spc="-1" strike="noStrike">
                <a:latin typeface="Arial"/>
              </a:endParaRPr>
            </a:p>
          </p:txBody>
        </p:sp>
        <p:sp>
          <p:nvSpPr>
            <p:cNvPr id="751" name="CustomShape 6"/>
            <p:cNvSpPr/>
            <p:nvPr/>
          </p:nvSpPr>
          <p:spPr>
            <a:xfrm>
              <a:off x="2354400" y="2484360"/>
              <a:ext cx="360" cy="25344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52" name="CustomShape 7"/>
            <p:cNvSpPr/>
            <p:nvPr/>
          </p:nvSpPr>
          <p:spPr>
            <a:xfrm>
              <a:off x="3274560" y="3238200"/>
              <a:ext cx="202680" cy="116460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53" name="CustomShape 8"/>
            <p:cNvSpPr/>
            <p:nvPr/>
          </p:nvSpPr>
          <p:spPr>
            <a:xfrm>
              <a:off x="3162240" y="2947680"/>
              <a:ext cx="30888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000000"/>
                  </a:solidFill>
                  <a:latin typeface="Calibri Light"/>
                  <a:ea typeface="DejaVu Sans"/>
                </a:rPr>
                <a:t>Y</a:t>
              </a:r>
              <a:endParaRPr b="0" lang="en-GB" sz="1400" spc="-1" strike="noStrike">
                <a:latin typeface="Arial"/>
              </a:endParaRPr>
            </a:p>
          </p:txBody>
        </p:sp>
        <p:sp>
          <p:nvSpPr>
            <p:cNvPr id="754" name="CustomShape 9"/>
            <p:cNvSpPr/>
            <p:nvPr/>
          </p:nvSpPr>
          <p:spPr>
            <a:xfrm>
              <a:off x="2704680" y="4403520"/>
              <a:ext cx="15458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Go to bed again</a:t>
              </a:r>
              <a:endParaRPr b="0" lang="en-GB" sz="1400" spc="-1" strike="noStrike">
                <a:latin typeface="Arial"/>
              </a:endParaRPr>
            </a:p>
          </p:txBody>
        </p:sp>
        <p:sp>
          <p:nvSpPr>
            <p:cNvPr id="755" name="CustomShape 10"/>
            <p:cNvSpPr/>
            <p:nvPr/>
          </p:nvSpPr>
          <p:spPr>
            <a:xfrm>
              <a:off x="3477960" y="5086080"/>
              <a:ext cx="360" cy="4039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56" name="CustomShape 11"/>
            <p:cNvSpPr/>
            <p:nvPr/>
          </p:nvSpPr>
          <p:spPr>
            <a:xfrm flipV="1" rot="10800000">
              <a:off x="1658160" y="5567760"/>
              <a:ext cx="223920" cy="116460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57" name="CustomShape 12"/>
            <p:cNvSpPr/>
            <p:nvPr/>
          </p:nvSpPr>
          <p:spPr>
            <a:xfrm>
              <a:off x="441000" y="4403520"/>
              <a:ext cx="15350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Go to campus</a:t>
              </a:r>
              <a:endParaRPr b="0" lang="en-GB" sz="1400" spc="-1" strike="noStrike">
                <a:latin typeface="Arial"/>
              </a:endParaRPr>
            </a:p>
          </p:txBody>
        </p:sp>
        <p:sp>
          <p:nvSpPr>
            <p:cNvPr id="758" name="CustomShape 13"/>
            <p:cNvSpPr/>
            <p:nvPr/>
          </p:nvSpPr>
          <p:spPr>
            <a:xfrm>
              <a:off x="1209240" y="5086080"/>
              <a:ext cx="360" cy="4039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59" name="CustomShape 14"/>
            <p:cNvSpPr/>
            <p:nvPr/>
          </p:nvSpPr>
          <p:spPr>
            <a:xfrm>
              <a:off x="1196280" y="2947680"/>
              <a:ext cx="32868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000000"/>
                  </a:solidFill>
                  <a:latin typeface="Calibri Light"/>
                  <a:ea typeface="DejaVu Sans"/>
                </a:rPr>
                <a:t>N</a:t>
              </a:r>
              <a:endParaRPr b="0" lang="en-GB" sz="1400" spc="-1" strike="noStrike">
                <a:latin typeface="Arial"/>
              </a:endParaRPr>
            </a:p>
          </p:txBody>
        </p:sp>
        <p:sp>
          <p:nvSpPr>
            <p:cNvPr id="760" name="CustomShape 15"/>
            <p:cNvSpPr/>
            <p:nvPr/>
          </p:nvSpPr>
          <p:spPr>
            <a:xfrm>
              <a:off x="1367640" y="5670720"/>
              <a:ext cx="1906200" cy="684720"/>
            </a:xfrm>
            <a:prstGeom prst="roundRect">
              <a:avLst>
                <a:gd name="adj" fmla="val 16667"/>
              </a:avLst>
            </a:prstGeom>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0" lang="en-GB" sz="2400" spc="-1" strike="noStrike">
                  <a:solidFill>
                    <a:srgbClr val="ffffff"/>
                  </a:solidFill>
                  <a:latin typeface="Calibri Light"/>
                  <a:ea typeface="DejaVu Sans"/>
                </a:rPr>
                <a:t>Branching</a:t>
              </a:r>
              <a:endParaRPr b="0" lang="en-GB" sz="2400" spc="-1" strike="noStrike">
                <a:latin typeface="Arial"/>
              </a:endParaRPr>
            </a:p>
          </p:txBody>
        </p:sp>
      </p:grpSp>
      <p:grpSp>
        <p:nvGrpSpPr>
          <p:cNvPr id="761" name="Group 16"/>
          <p:cNvGrpSpPr/>
          <p:nvPr/>
        </p:nvGrpSpPr>
        <p:grpSpPr>
          <a:xfrm>
            <a:off x="5370120" y="1098720"/>
            <a:ext cx="3606480" cy="5256720"/>
            <a:chOff x="5370120" y="1098720"/>
            <a:chExt cx="3606480" cy="5256720"/>
          </a:xfrm>
        </p:grpSpPr>
        <p:sp>
          <p:nvSpPr>
            <p:cNvPr id="762" name="CustomShape 17"/>
            <p:cNvSpPr/>
            <p:nvPr/>
          </p:nvSpPr>
          <p:spPr>
            <a:xfrm>
              <a:off x="6019920" y="5670720"/>
              <a:ext cx="1906200" cy="684720"/>
            </a:xfrm>
            <a:prstGeom prst="roundRect">
              <a:avLst>
                <a:gd name="adj" fmla="val 16667"/>
              </a:avLst>
            </a:prstGeom>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p>
              <a:pPr algn="ctr">
                <a:lnSpc>
                  <a:spcPct val="100000"/>
                </a:lnSpc>
              </a:pPr>
              <a:r>
                <a:rPr b="0" lang="en-GB" sz="2400" spc="-1" strike="noStrike">
                  <a:solidFill>
                    <a:srgbClr val="ffffff"/>
                  </a:solidFill>
                  <a:latin typeface="Calibri Light"/>
                  <a:ea typeface="DejaVu Sans"/>
                </a:rPr>
                <a:t>Looping</a:t>
              </a:r>
              <a:endParaRPr b="0" lang="en-GB" sz="2400" spc="-1" strike="noStrike">
                <a:latin typeface="Arial"/>
              </a:endParaRPr>
            </a:p>
          </p:txBody>
        </p:sp>
        <p:sp>
          <p:nvSpPr>
            <p:cNvPr id="763" name="CustomShape 18"/>
            <p:cNvSpPr/>
            <p:nvPr/>
          </p:nvSpPr>
          <p:spPr>
            <a:xfrm>
              <a:off x="5604480" y="1643400"/>
              <a:ext cx="17960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Compile program</a:t>
              </a:r>
              <a:endParaRPr b="0" lang="en-GB" sz="1400" spc="-1" strike="noStrike">
                <a:latin typeface="Arial"/>
              </a:endParaRPr>
            </a:p>
          </p:txBody>
        </p:sp>
        <p:sp>
          <p:nvSpPr>
            <p:cNvPr id="764" name="CustomShape 19"/>
            <p:cNvSpPr/>
            <p:nvPr/>
          </p:nvSpPr>
          <p:spPr>
            <a:xfrm>
              <a:off x="5370120" y="3255480"/>
              <a:ext cx="2265120" cy="9990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Compilation Error?</a:t>
              </a:r>
              <a:endParaRPr b="0" lang="en-GB" sz="1400" spc="-1" strike="noStrike">
                <a:latin typeface="Arial"/>
              </a:endParaRPr>
            </a:p>
          </p:txBody>
        </p:sp>
        <p:sp>
          <p:nvSpPr>
            <p:cNvPr id="765" name="CustomShape 20"/>
            <p:cNvSpPr/>
            <p:nvPr/>
          </p:nvSpPr>
          <p:spPr>
            <a:xfrm>
              <a:off x="6503040" y="1098720"/>
              <a:ext cx="360" cy="5439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66" name="CustomShape 21"/>
            <p:cNvSpPr/>
            <p:nvPr/>
          </p:nvSpPr>
          <p:spPr>
            <a:xfrm>
              <a:off x="6503040" y="2325960"/>
              <a:ext cx="360" cy="92880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67" name="CustomShape 22"/>
            <p:cNvSpPr/>
            <p:nvPr/>
          </p:nvSpPr>
          <p:spPr>
            <a:xfrm>
              <a:off x="7180560" y="2516400"/>
              <a:ext cx="17960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Fix the first </a:t>
              </a:r>
              <a:br/>
              <a:r>
                <a:rPr b="0" lang="en-GB" sz="1400" spc="-1" strike="noStrike">
                  <a:solidFill>
                    <a:srgbClr val="000000"/>
                  </a:solidFill>
                  <a:latin typeface="Calibri Light"/>
                  <a:ea typeface="DejaVu Sans"/>
                </a:rPr>
                <a:t>syntax error</a:t>
              </a:r>
              <a:endParaRPr b="0" lang="en-GB" sz="1400" spc="-1" strike="noStrike">
                <a:latin typeface="Arial"/>
              </a:endParaRPr>
            </a:p>
          </p:txBody>
        </p:sp>
        <p:sp>
          <p:nvSpPr>
            <p:cNvPr id="768" name="CustomShape 23"/>
            <p:cNvSpPr/>
            <p:nvPr/>
          </p:nvSpPr>
          <p:spPr>
            <a:xfrm>
              <a:off x="6503040" y="4255200"/>
              <a:ext cx="360" cy="270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69" name="CustomShape 24"/>
            <p:cNvSpPr/>
            <p:nvPr/>
          </p:nvSpPr>
          <p:spPr>
            <a:xfrm flipV="1">
              <a:off x="7635960" y="2086920"/>
              <a:ext cx="442440" cy="5554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70" name="CustomShape 25"/>
            <p:cNvSpPr/>
            <p:nvPr/>
          </p:nvSpPr>
          <p:spPr>
            <a:xfrm flipV="1" rot="16200000">
              <a:off x="6732000" y="1167840"/>
              <a:ext cx="1118520" cy="15753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71" name="CustomShape 26"/>
            <p:cNvSpPr/>
            <p:nvPr/>
          </p:nvSpPr>
          <p:spPr>
            <a:xfrm>
              <a:off x="5604480" y="4526640"/>
              <a:ext cx="17960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Run program</a:t>
              </a:r>
              <a:endParaRPr b="0" lang="en-GB" sz="1400" spc="-1" strike="noStrike">
                <a:latin typeface="Arial"/>
              </a:endParaRPr>
            </a:p>
          </p:txBody>
        </p:sp>
        <p:sp>
          <p:nvSpPr>
            <p:cNvPr id="772" name="CustomShape 27"/>
            <p:cNvSpPr/>
            <p:nvPr/>
          </p:nvSpPr>
          <p:spPr>
            <a:xfrm>
              <a:off x="7506000" y="3505320"/>
              <a:ext cx="30888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000000"/>
                  </a:solidFill>
                  <a:latin typeface="Calibri Light"/>
                  <a:ea typeface="DejaVu Sans"/>
                </a:rPr>
                <a:t>Y</a:t>
              </a:r>
              <a:endParaRPr b="0" lang="en-GB" sz="1400" spc="-1" strike="noStrike">
                <a:latin typeface="Arial"/>
              </a:endParaRPr>
            </a:p>
          </p:txBody>
        </p:sp>
        <p:sp>
          <p:nvSpPr>
            <p:cNvPr id="773" name="CustomShape 28"/>
            <p:cNvSpPr/>
            <p:nvPr/>
          </p:nvSpPr>
          <p:spPr>
            <a:xfrm>
              <a:off x="6481800" y="4149360"/>
              <a:ext cx="32868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000000"/>
                  </a:solidFill>
                  <a:latin typeface="Calibri Light"/>
                  <a:ea typeface="DejaVu Sans"/>
                </a:rPr>
                <a:t>N</a:t>
              </a:r>
              <a:endParaRPr b="0" lang="en-GB" sz="1400" spc="-1" strike="noStrike">
                <a:latin typeface="Arial"/>
              </a:endParaRPr>
            </a:p>
          </p:txBody>
        </p:sp>
        <p:sp>
          <p:nvSpPr>
            <p:cNvPr id="774" name="CustomShape 29"/>
            <p:cNvSpPr/>
            <p:nvPr/>
          </p:nvSpPr>
          <p:spPr>
            <a:xfrm>
              <a:off x="6503040" y="5209200"/>
              <a:ext cx="360" cy="24264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sp>
        <p:nvSpPr>
          <p:cNvPr id="775" name="CustomShape 30"/>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5622BBD-2A65-44BF-8751-2BCE9B05AB1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73" dur="indefinite" restart="never" nodeType="tmRoot">
          <p:childTnLst>
            <p:seq>
              <p:cTn id="1074" dur="indefinite" nodeType="mainSeq">
                <p:childTnLst>
                  <p:par>
                    <p:cTn id="1075" fill="hold">
                      <p:stCondLst>
                        <p:cond delay="indefinite"/>
                      </p:stCondLst>
                      <p:childTnLst>
                        <p:par>
                          <p:cTn id="1076" fill="hold">
                            <p:stCondLst>
                              <p:cond delay="0"/>
                            </p:stCondLst>
                            <p:childTnLst>
                              <p:par>
                                <p:cTn id="1077" nodeType="clickEffect" fill="hold" presetClass="entr" presetID="1">
                                  <p:stCondLst>
                                    <p:cond delay="0"/>
                                  </p:stCondLst>
                                  <p:childTnLst>
                                    <p:set>
                                      <p:cBhvr>
                                        <p:cTn id="1078" dur="1" fill="hold">
                                          <p:stCondLst>
                                            <p:cond delay="0"/>
                                          </p:stCondLst>
                                        </p:cTn>
                                        <p:tgtEl>
                                          <p:spTgt spid="747"/>
                                        </p:tgtEl>
                                        <p:attrNameLst>
                                          <p:attrName>style.visibility</p:attrName>
                                        </p:attrNameLst>
                                      </p:cBhvr>
                                      <p:to>
                                        <p:strVal val="visible"/>
                                      </p:to>
                                    </p:set>
                                  </p:childTnLst>
                                </p:cTn>
                              </p:par>
                            </p:childTnLst>
                          </p:cTn>
                        </p:par>
                      </p:childTnLst>
                    </p:cTn>
                  </p:par>
                  <p:par>
                    <p:cTn id="1079" fill="hold">
                      <p:stCondLst>
                        <p:cond delay="indefinite"/>
                      </p:stCondLst>
                      <p:childTnLst>
                        <p:par>
                          <p:cTn id="1080" fill="hold">
                            <p:stCondLst>
                              <p:cond delay="0"/>
                            </p:stCondLst>
                            <p:childTnLst>
                              <p:par>
                                <p:cTn id="1081" nodeType="clickEffect" fill="hold" presetClass="entr" presetID="1">
                                  <p:stCondLst>
                                    <p:cond delay="0"/>
                                  </p:stCondLst>
                                  <p:childTnLst>
                                    <p:set>
                                      <p:cBhvr>
                                        <p:cTn id="1082" dur="1" fill="hold">
                                          <p:stCondLst>
                                            <p:cond delay="0"/>
                                          </p:stCondLst>
                                        </p:cTn>
                                        <p:tgtEl>
                                          <p:spTgt spid="7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References</a:t>
            </a:r>
            <a:endParaRPr b="0" lang="en-GB" sz="4400" spc="-1" strike="noStrike">
              <a:latin typeface="Arial"/>
            </a:endParaRPr>
          </a:p>
        </p:txBody>
      </p:sp>
      <p:sp>
        <p:nvSpPr>
          <p:cNvPr id="14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0" lang="en-GB" sz="2800" spc="-1" strike="noStrike">
                <a:solidFill>
                  <a:srgbClr val="000000"/>
                </a:solidFill>
                <a:latin typeface="Calibri Light"/>
                <a:ea typeface="Calibri Light"/>
              </a:rPr>
              <a:t>You may check out the followings from C++ tutorials if you need some supplementary readings after finishing this guidance notes: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u="sng">
                <a:solidFill>
                  <a:srgbClr val="0000ff"/>
                </a:solidFill>
                <a:uFillTx/>
                <a:latin typeface="Calibri Light"/>
                <a:ea typeface="Calibri Light"/>
                <a:hlinkClick r:id="rId1"/>
              </a:rPr>
              <a:t>Structure of a program</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u="sng">
                <a:solidFill>
                  <a:srgbClr val="0000ff"/>
                </a:solidFill>
                <a:uFillTx/>
                <a:latin typeface="Calibri Light"/>
                <a:ea typeface="Calibri Light"/>
                <a:hlinkClick r:id="rId2"/>
              </a:rPr>
              <a:t>Variables and types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u="sng">
                <a:solidFill>
                  <a:srgbClr val="0000ff"/>
                </a:solidFill>
                <a:uFillTx/>
                <a:latin typeface="Calibri Light"/>
                <a:ea typeface="Calibri Light"/>
                <a:hlinkClick r:id="rId3"/>
              </a:rPr>
              <a:t>Constants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u="sng">
                <a:solidFill>
                  <a:srgbClr val="0000ff"/>
                </a:solidFill>
                <a:uFillTx/>
                <a:latin typeface="Calibri Light"/>
                <a:ea typeface="Calibri Light"/>
                <a:hlinkClick r:id="rId4"/>
              </a:rPr>
              <a:t>Operators</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u="sng">
                <a:solidFill>
                  <a:srgbClr val="0000ff"/>
                </a:solidFill>
                <a:uFillTx/>
                <a:latin typeface="Calibri Light"/>
                <a:ea typeface="Calibri Light"/>
                <a:hlinkClick r:id="rId5"/>
              </a:rPr>
              <a:t>Basic Input/Output</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u="sng">
                <a:solidFill>
                  <a:srgbClr val="0000ff"/>
                </a:solidFill>
                <a:uFillTx/>
                <a:latin typeface="Calibri Light"/>
                <a:ea typeface="Calibri Light"/>
                <a:hlinkClick r:id="rId6"/>
              </a:rPr>
              <a:t>Control Structures</a:t>
            </a:r>
            <a:endParaRPr b="0" lang="en-GB" sz="2800" spc="-1" strike="noStrike">
              <a:latin typeface="Arial"/>
            </a:endParaRPr>
          </a:p>
          <a:p>
            <a:pPr>
              <a:lnSpc>
                <a:spcPct val="80000"/>
              </a:lnSpc>
              <a:spcBef>
                <a:spcPts val="1199"/>
              </a:spcBef>
            </a:pPr>
            <a:endParaRPr b="0" lang="en-GB" sz="2800" spc="-1" strike="noStrike">
              <a:latin typeface="Arial"/>
            </a:endParaRPr>
          </a:p>
          <a:p>
            <a:pPr>
              <a:lnSpc>
                <a:spcPct val="80000"/>
              </a:lnSpc>
              <a:spcBef>
                <a:spcPts val="1199"/>
              </a:spcBef>
            </a:pPr>
            <a:endParaRPr b="0" lang="en-GB" sz="2800" spc="-1" strike="noStrike">
              <a:latin typeface="Arial"/>
            </a:endParaRPr>
          </a:p>
          <a:p>
            <a:pPr>
              <a:lnSpc>
                <a:spcPct val="80000"/>
              </a:lnSpc>
              <a:spcBef>
                <a:spcPts val="1199"/>
              </a:spcBef>
            </a:pPr>
            <a:endParaRPr b="0" lang="en-GB" sz="2800" spc="-1" strike="noStrike">
              <a:latin typeface="Arial"/>
            </a:endParaRPr>
          </a:p>
          <a:p>
            <a:pPr>
              <a:lnSpc>
                <a:spcPct val="80000"/>
              </a:lnSpc>
              <a:spcBef>
                <a:spcPts val="1199"/>
              </a:spcBef>
            </a:pPr>
            <a:endParaRPr b="0" lang="en-GB" sz="2800" spc="-1" strike="noStrike">
              <a:latin typeface="Arial"/>
            </a:endParaRPr>
          </a:p>
        </p:txBody>
      </p:sp>
      <p:sp>
        <p:nvSpPr>
          <p:cNvPr id="14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8F0F5BC-CF21-4DA2-A693-BE70EF9A9E5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Branching</a:t>
            </a:r>
            <a:endParaRPr b="0" lang="en-GB" sz="4000" spc="-1" strike="noStrike">
              <a:latin typeface="Arial"/>
            </a:endParaRPr>
          </a:p>
        </p:txBody>
      </p:sp>
      <p:sp>
        <p:nvSpPr>
          <p:cNvPr id="777"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Make a decision</a:t>
            </a:r>
            <a:endParaRPr b="0" lang="en-GB" sz="2000" spc="-1" strike="noStrike">
              <a:latin typeface="Arial"/>
            </a:endParaRPr>
          </a:p>
        </p:txBody>
      </p:sp>
      <p:sp>
        <p:nvSpPr>
          <p:cNvPr id="77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8F2D9B3-D5F7-4756-BB50-D188C030034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83" dur="indefinite" restart="never" nodeType="tmRoot">
          <p:childTnLst>
            <p:seq>
              <p:cTn id="1084"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Making a Decision</a:t>
            </a:r>
            <a:endParaRPr b="0" lang="en-GB" sz="4400" spc="-1" strike="noStrike">
              <a:latin typeface="Arial"/>
            </a:endParaRPr>
          </a:p>
        </p:txBody>
      </p:sp>
      <p:sp>
        <p:nvSpPr>
          <p:cNvPr id="78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Sometimes an action is taken </a:t>
            </a:r>
            <a:r>
              <a:rPr b="1" lang="en-GB" sz="2400" spc="-1" strike="noStrike">
                <a:solidFill>
                  <a:srgbClr val="000000"/>
                </a:solidFill>
                <a:latin typeface="Calibri Light"/>
                <a:ea typeface="Calibri Light"/>
              </a:rPr>
              <a:t>selectively</a:t>
            </a:r>
            <a:r>
              <a:rPr b="0" lang="en-GB" sz="2400" spc="-1" strike="noStrike">
                <a:solidFill>
                  <a:srgbClr val="000000"/>
                </a:solidFill>
                <a:latin typeface="Calibri Light"/>
                <a:ea typeface="Calibri Light"/>
              </a:rPr>
              <a:t> based on a decision/condition.</a:t>
            </a:r>
            <a:endParaRPr b="0" lang="en-GB" sz="2400" spc="-1" strike="noStrike">
              <a:latin typeface="Arial"/>
            </a:endParaRPr>
          </a:p>
        </p:txBody>
      </p:sp>
      <p:sp>
        <p:nvSpPr>
          <p:cNvPr id="781" name="CustomShape 3"/>
          <p:cNvSpPr/>
          <p:nvPr/>
        </p:nvSpPr>
        <p:spPr>
          <a:xfrm>
            <a:off x="2684160" y="2532240"/>
            <a:ext cx="30632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Get dressed</a:t>
            </a:r>
            <a:endParaRPr b="0" lang="en-GB" sz="1400" spc="-1" strike="noStrike">
              <a:latin typeface="Arial"/>
            </a:endParaRPr>
          </a:p>
        </p:txBody>
      </p:sp>
      <p:sp>
        <p:nvSpPr>
          <p:cNvPr id="782" name="CustomShape 4"/>
          <p:cNvSpPr/>
          <p:nvPr/>
        </p:nvSpPr>
        <p:spPr>
          <a:xfrm>
            <a:off x="4216320" y="2127240"/>
            <a:ext cx="360" cy="4039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83" name="CustomShape 5"/>
          <p:cNvSpPr/>
          <p:nvPr/>
        </p:nvSpPr>
        <p:spPr>
          <a:xfrm>
            <a:off x="2680560" y="5382720"/>
            <a:ext cx="306324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Go to campus</a:t>
            </a:r>
            <a:endParaRPr b="0" lang="en-GB" sz="1400" spc="-1" strike="noStrike">
              <a:latin typeface="Arial"/>
            </a:endParaRPr>
          </a:p>
        </p:txBody>
      </p:sp>
      <p:sp>
        <p:nvSpPr>
          <p:cNvPr id="784" name="CustomShape 6"/>
          <p:cNvSpPr/>
          <p:nvPr/>
        </p:nvSpPr>
        <p:spPr>
          <a:xfrm>
            <a:off x="3013920" y="3468600"/>
            <a:ext cx="2396520" cy="1301040"/>
          </a:xfrm>
          <a:prstGeom prst="flowChartDecision">
            <a:avLst/>
          </a:prstGeom>
          <a:solidFill>
            <a:schemeClr val="accent6">
              <a:lumMod val="40000"/>
              <a:lumOff val="6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Does it rain?</a:t>
            </a:r>
            <a:endParaRPr b="0" lang="en-GB" sz="1400" spc="-1" strike="noStrike">
              <a:latin typeface="Arial"/>
            </a:endParaRPr>
          </a:p>
        </p:txBody>
      </p:sp>
      <p:sp>
        <p:nvSpPr>
          <p:cNvPr id="785" name="CustomShape 7"/>
          <p:cNvSpPr/>
          <p:nvPr/>
        </p:nvSpPr>
        <p:spPr>
          <a:xfrm flipH="1">
            <a:off x="4212000" y="3214800"/>
            <a:ext cx="2880" cy="25344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86" name="CustomShape 8"/>
          <p:cNvSpPr/>
          <p:nvPr/>
        </p:nvSpPr>
        <p:spPr>
          <a:xfrm>
            <a:off x="4212720" y="4770360"/>
            <a:ext cx="360" cy="61164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87" name="CustomShape 9"/>
          <p:cNvSpPr/>
          <p:nvPr/>
        </p:nvSpPr>
        <p:spPr>
          <a:xfrm>
            <a:off x="4212720" y="6065280"/>
            <a:ext cx="360" cy="4726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88" name="CustomShape 10"/>
          <p:cNvSpPr/>
          <p:nvPr/>
        </p:nvSpPr>
        <p:spPr>
          <a:xfrm>
            <a:off x="5411160" y="4119480"/>
            <a:ext cx="1683000" cy="1738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789" name="CustomShape 11"/>
          <p:cNvSpPr/>
          <p:nvPr/>
        </p:nvSpPr>
        <p:spPr>
          <a:xfrm>
            <a:off x="5258880" y="3811680"/>
            <a:ext cx="30888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000000"/>
                </a:solidFill>
                <a:latin typeface="Calibri Light"/>
                <a:ea typeface="DejaVu Sans"/>
              </a:rPr>
              <a:t>Y</a:t>
            </a:r>
            <a:endParaRPr b="0" lang="en-GB" sz="1400" spc="-1" strike="noStrike">
              <a:latin typeface="Arial"/>
            </a:endParaRPr>
          </a:p>
        </p:txBody>
      </p:sp>
      <p:sp>
        <p:nvSpPr>
          <p:cNvPr id="790" name="CustomShape 12"/>
          <p:cNvSpPr/>
          <p:nvPr/>
        </p:nvSpPr>
        <p:spPr>
          <a:xfrm>
            <a:off x="4191480" y="4669200"/>
            <a:ext cx="328680" cy="303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400" spc="-1" strike="noStrike">
                <a:solidFill>
                  <a:srgbClr val="000000"/>
                </a:solidFill>
                <a:latin typeface="Calibri Light"/>
                <a:ea typeface="DejaVu Sans"/>
              </a:rPr>
              <a:t>N</a:t>
            </a:r>
            <a:endParaRPr b="0" lang="en-GB" sz="1400" spc="-1" strike="noStrike">
              <a:latin typeface="Arial"/>
            </a:endParaRPr>
          </a:p>
        </p:txBody>
      </p:sp>
      <p:sp>
        <p:nvSpPr>
          <p:cNvPr id="791" name="CustomShape 13"/>
          <p:cNvSpPr/>
          <p:nvPr/>
        </p:nvSpPr>
        <p:spPr>
          <a:xfrm>
            <a:off x="6064920" y="4294080"/>
            <a:ext cx="20592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Bring an umbrella</a:t>
            </a:r>
            <a:endParaRPr b="0" lang="en-GB" sz="1400" spc="-1" strike="noStrike">
              <a:latin typeface="Arial"/>
            </a:endParaRPr>
          </a:p>
        </p:txBody>
      </p:sp>
      <p:sp>
        <p:nvSpPr>
          <p:cNvPr id="792" name="CustomShape 14"/>
          <p:cNvSpPr/>
          <p:nvPr/>
        </p:nvSpPr>
        <p:spPr>
          <a:xfrm rot="5400000">
            <a:off x="5541120" y="3648960"/>
            <a:ext cx="226080" cy="288144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nvGrpSpPr>
          <p:cNvPr id="793" name="Group 15"/>
          <p:cNvGrpSpPr/>
          <p:nvPr/>
        </p:nvGrpSpPr>
        <p:grpSpPr>
          <a:xfrm>
            <a:off x="6365520" y="5011920"/>
            <a:ext cx="2471400" cy="1665000"/>
            <a:chOff x="6365520" y="5011920"/>
            <a:chExt cx="2471400" cy="1665000"/>
          </a:xfrm>
        </p:grpSpPr>
        <p:sp>
          <p:nvSpPr>
            <p:cNvPr id="794" name="CustomShape 16"/>
            <p:cNvSpPr/>
            <p:nvPr/>
          </p:nvSpPr>
          <p:spPr>
            <a:xfrm>
              <a:off x="6365520" y="5764680"/>
              <a:ext cx="2471400" cy="9122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Calibri Light"/>
                  <a:ea typeface="DejaVu Sans"/>
                </a:rPr>
                <a:t>Do this only when the condition is true</a:t>
              </a:r>
              <a:endParaRPr b="0" lang="en-GB" sz="1800" spc="-1" strike="noStrike">
                <a:latin typeface="Arial"/>
              </a:endParaRPr>
            </a:p>
          </p:txBody>
        </p:sp>
        <p:sp>
          <p:nvSpPr>
            <p:cNvPr id="795" name="CustomShape 17"/>
            <p:cNvSpPr/>
            <p:nvPr/>
          </p:nvSpPr>
          <p:spPr>
            <a:xfrm flipV="1" rot="16200000">
              <a:off x="7303320" y="5310720"/>
              <a:ext cx="740520" cy="142200"/>
            </a:xfrm>
            <a:prstGeom prst="curvedConnector3">
              <a:avLst>
                <a:gd name="adj1" fmla="val 50000"/>
              </a:avLst>
            </a:pr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796" name="Group 18"/>
          <p:cNvGrpSpPr/>
          <p:nvPr/>
        </p:nvGrpSpPr>
        <p:grpSpPr>
          <a:xfrm>
            <a:off x="558720" y="3569760"/>
            <a:ext cx="2279520" cy="1552680"/>
            <a:chOff x="558720" y="3569760"/>
            <a:chExt cx="2279520" cy="1552680"/>
          </a:xfrm>
        </p:grpSpPr>
        <p:sp>
          <p:nvSpPr>
            <p:cNvPr id="797" name="CustomShape 19"/>
            <p:cNvSpPr/>
            <p:nvPr/>
          </p:nvSpPr>
          <p:spPr>
            <a:xfrm flipV="1">
              <a:off x="1836360" y="3020400"/>
              <a:ext cx="1001880" cy="549000"/>
            </a:xfrm>
            <a:prstGeom prst="curvedConnector3">
              <a:avLst>
                <a:gd name="adj1" fmla="val 50000"/>
              </a:avLst>
            </a:prstGeom>
            <a:noFill/>
            <a:ln>
              <a:solidFill>
                <a:srgbClr val="ff0000"/>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98" name="CustomShape 20"/>
            <p:cNvSpPr/>
            <p:nvPr/>
          </p:nvSpPr>
          <p:spPr>
            <a:xfrm>
              <a:off x="558720" y="4484520"/>
              <a:ext cx="1276920" cy="6379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Calibri Light"/>
                  <a:ea typeface="DejaVu Sans"/>
                </a:rPr>
                <a:t>A condition</a:t>
              </a:r>
              <a:endParaRPr b="0" lang="en-GB" sz="1800" spc="-1" strike="noStrike">
                <a:latin typeface="Arial"/>
              </a:endParaRPr>
            </a:p>
          </p:txBody>
        </p:sp>
      </p:grpSp>
      <p:sp>
        <p:nvSpPr>
          <p:cNvPr id="799" name="CustomShape 2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85FDA1E-5F94-4E5F-A120-5027E3704FF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85" dur="indefinite" restart="never" nodeType="tmRoot">
          <p:childTnLst>
            <p:seq>
              <p:cTn id="1086" dur="indefinite" nodeType="mainSeq">
                <p:childTnLst>
                  <p:par>
                    <p:cTn id="1087" fill="hold">
                      <p:stCondLst>
                        <p:cond delay="indefinite"/>
                      </p:stCondLst>
                      <p:childTnLst>
                        <p:par>
                          <p:cTn id="1088" fill="hold">
                            <p:stCondLst>
                              <p:cond delay="0"/>
                            </p:stCondLst>
                            <p:childTnLst>
                              <p:par>
                                <p:cTn id="1089" nodeType="clickEffect" fill="hold" presetClass="entr" presetID="1">
                                  <p:stCondLst>
                                    <p:cond delay="0"/>
                                  </p:stCondLst>
                                  <p:childTnLst>
                                    <p:set>
                                      <p:cBhvr>
                                        <p:cTn id="1090" dur="1" fill="hold">
                                          <p:stCondLst>
                                            <p:cond delay="0"/>
                                          </p:stCondLst>
                                        </p:cTn>
                                        <p:tgtEl>
                                          <p:spTgt spid="796"/>
                                        </p:tgtEl>
                                        <p:attrNameLst>
                                          <p:attrName>style.visibility</p:attrName>
                                        </p:attrNameLst>
                                      </p:cBhvr>
                                      <p:to>
                                        <p:strVal val="visible"/>
                                      </p:to>
                                    </p:set>
                                  </p:childTnLst>
                                </p:cTn>
                              </p:par>
                              <p:par>
                                <p:cTn id="1091" nodeType="withEffect" fill="hold" presetClass="entr" presetID="1">
                                  <p:stCondLst>
                                    <p:cond delay="0"/>
                                  </p:stCondLst>
                                  <p:childTnLst>
                                    <p:set>
                                      <p:cBhvr>
                                        <p:cTn id="1092" dur="1" fill="hold">
                                          <p:stCondLst>
                                            <p:cond delay="0"/>
                                          </p:stCondLst>
                                        </p:cTn>
                                        <p:tgtEl>
                                          <p:spTgt spid="79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a:t>
            </a:r>
            <a:r>
              <a:rPr b="1" lang="en-GB" sz="4400" spc="-1" strike="noStrike">
                <a:solidFill>
                  <a:srgbClr val="000000"/>
                </a:solidFill>
                <a:latin typeface="Avenir Next"/>
                <a:ea typeface="Avenir Next"/>
              </a:rPr>
              <a:t>if</a:t>
            </a:r>
            <a:r>
              <a:rPr b="0" lang="en-GB" sz="4400" spc="-1" strike="noStrike">
                <a:solidFill>
                  <a:srgbClr val="000000"/>
                </a:solidFill>
                <a:latin typeface="Avenir Next"/>
                <a:ea typeface="Avenir Next"/>
              </a:rPr>
              <a:t> statement </a:t>
            </a:r>
            <a:endParaRPr b="0" lang="en-GB" sz="4400" spc="-1" strike="noStrike">
              <a:latin typeface="Arial"/>
            </a:endParaRPr>
          </a:p>
        </p:txBody>
      </p:sp>
      <p:sp>
        <p:nvSpPr>
          <p:cNvPr id="801" name="CustomShape 2"/>
          <p:cNvSpPr/>
          <p:nvPr/>
        </p:nvSpPr>
        <p:spPr>
          <a:xfrm>
            <a:off x="590400" y="1708560"/>
            <a:ext cx="4686840" cy="9122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Calibri Light"/>
                <a:ea typeface="DejaVu Sans"/>
              </a:rPr>
              <a:t>If student’s mark is greater than or equal to 60</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print “passed”</a:t>
            </a:r>
            <a:endParaRPr b="0" lang="en-GB" sz="1800" spc="-1" strike="noStrike">
              <a:latin typeface="Arial"/>
            </a:endParaRPr>
          </a:p>
        </p:txBody>
      </p:sp>
      <p:sp>
        <p:nvSpPr>
          <p:cNvPr id="802" name="CustomShape 3"/>
          <p:cNvSpPr/>
          <p:nvPr/>
        </p:nvSpPr>
        <p:spPr>
          <a:xfrm>
            <a:off x="590400" y="3478680"/>
            <a:ext cx="2396520" cy="130104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mark &gt;= 60?</a:t>
            </a:r>
            <a:endParaRPr b="0" lang="en-GB" sz="1600" spc="-1" strike="noStrike">
              <a:latin typeface="Arial"/>
            </a:endParaRPr>
          </a:p>
        </p:txBody>
      </p:sp>
      <p:sp>
        <p:nvSpPr>
          <p:cNvPr id="803" name="CustomShape 4"/>
          <p:cNvSpPr/>
          <p:nvPr/>
        </p:nvSpPr>
        <p:spPr>
          <a:xfrm>
            <a:off x="1788840" y="3031920"/>
            <a:ext cx="360" cy="44604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04" name="CustomShape 5"/>
          <p:cNvSpPr/>
          <p:nvPr/>
        </p:nvSpPr>
        <p:spPr>
          <a:xfrm>
            <a:off x="1788840" y="4780440"/>
            <a:ext cx="360" cy="61164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05" name="CustomShape 6"/>
          <p:cNvSpPr/>
          <p:nvPr/>
        </p:nvSpPr>
        <p:spPr>
          <a:xfrm>
            <a:off x="2987280" y="4129560"/>
            <a:ext cx="783360" cy="22140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06" name="CustomShape 7"/>
          <p:cNvSpPr/>
          <p:nvPr/>
        </p:nvSpPr>
        <p:spPr>
          <a:xfrm>
            <a:off x="2987280" y="4352040"/>
            <a:ext cx="15678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“passed”</a:t>
            </a:r>
            <a:endParaRPr b="0" lang="en-GB" sz="1600" spc="-1" strike="noStrike">
              <a:latin typeface="Arial"/>
            </a:endParaRPr>
          </a:p>
        </p:txBody>
      </p:sp>
      <p:sp>
        <p:nvSpPr>
          <p:cNvPr id="807" name="CustomShape 8"/>
          <p:cNvSpPr/>
          <p:nvPr/>
        </p:nvSpPr>
        <p:spPr>
          <a:xfrm rot="5400000">
            <a:off x="2717280" y="4106520"/>
            <a:ext cx="126360" cy="19821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08" name="CustomShape 9"/>
          <p:cNvSpPr/>
          <p:nvPr/>
        </p:nvSpPr>
        <p:spPr>
          <a:xfrm>
            <a:off x="2843640" y="3862080"/>
            <a:ext cx="287640" cy="303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ea typeface="DejaVu Sans"/>
              </a:rPr>
              <a:t>Y</a:t>
            </a:r>
            <a:endParaRPr b="0" lang="en-GB" sz="1400" spc="-1" strike="noStrike">
              <a:latin typeface="Arial"/>
            </a:endParaRPr>
          </a:p>
        </p:txBody>
      </p:sp>
      <p:sp>
        <p:nvSpPr>
          <p:cNvPr id="809" name="CustomShape 10"/>
          <p:cNvSpPr/>
          <p:nvPr/>
        </p:nvSpPr>
        <p:spPr>
          <a:xfrm>
            <a:off x="1768320" y="4682880"/>
            <a:ext cx="299520" cy="30312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ea typeface="DejaVu Sans"/>
              </a:rPr>
              <a:t>N</a:t>
            </a:r>
            <a:endParaRPr b="0" lang="en-GB" sz="1400" spc="-1" strike="noStrike">
              <a:latin typeface="Arial"/>
            </a:endParaRPr>
          </a:p>
        </p:txBody>
      </p:sp>
      <p:grpSp>
        <p:nvGrpSpPr>
          <p:cNvPr id="810" name="Group 11"/>
          <p:cNvGrpSpPr/>
          <p:nvPr/>
        </p:nvGrpSpPr>
        <p:grpSpPr>
          <a:xfrm>
            <a:off x="4957920" y="3203640"/>
            <a:ext cx="3728160" cy="1315800"/>
            <a:chOff x="4957920" y="3203640"/>
            <a:chExt cx="3728160" cy="1315800"/>
          </a:xfrm>
        </p:grpSpPr>
        <p:sp>
          <p:nvSpPr>
            <p:cNvPr id="811" name="CustomShape 12"/>
            <p:cNvSpPr/>
            <p:nvPr/>
          </p:nvSpPr>
          <p:spPr>
            <a:xfrm>
              <a:off x="5197320" y="3504600"/>
              <a:ext cx="3488760" cy="10148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Menlo"/>
                  <a:ea typeface="Menlo"/>
                </a:rPr>
                <a:t>if</a:t>
              </a:r>
              <a:r>
                <a:rPr b="0" lang="en-GB" sz="1800" spc="-1" strike="noStrike">
                  <a:solidFill>
                    <a:srgbClr val="000000"/>
                  </a:solidFill>
                  <a:latin typeface="Menlo"/>
                  <a:ea typeface="Menlo"/>
                </a:rPr>
                <a:t> (mark &gt;= 60)</a:t>
              </a:r>
              <a:br/>
              <a:r>
                <a:rPr b="0" lang="en-GB" sz="1800" spc="-1" strike="noStrike">
                  <a:solidFill>
                    <a:srgbClr val="000000"/>
                  </a:solidFill>
                  <a:latin typeface="Menlo"/>
                  <a:ea typeface="Menlo"/>
                </a:rPr>
                <a:t>  cout &lt;&lt; “</a:t>
              </a:r>
              <a:r>
                <a:rPr b="0" lang="en-GB" sz="1800" spc="-1" strike="noStrike">
                  <a:solidFill>
                    <a:srgbClr val="8064a2"/>
                  </a:solidFill>
                  <a:latin typeface="Menlo"/>
                  <a:ea typeface="Menlo"/>
                </a:rPr>
                <a:t>passed</a:t>
              </a:r>
              <a:r>
                <a:rPr b="0" lang="en-GB" sz="1800" spc="-1" strike="noStrike">
                  <a:solidFill>
                    <a:srgbClr val="000000"/>
                  </a:solidFill>
                  <a:latin typeface="Menlo"/>
                  <a:ea typeface="Menlo"/>
                </a:rPr>
                <a:t>”;</a:t>
              </a:r>
              <a:endParaRPr b="0" lang="en-GB" sz="1800" spc="-1" strike="noStrike">
                <a:latin typeface="Arial"/>
              </a:endParaRPr>
            </a:p>
            <a:p>
              <a:pPr>
                <a:lnSpc>
                  <a:spcPct val="100000"/>
                </a:lnSpc>
              </a:pPr>
              <a:endParaRPr b="0" lang="en-GB" sz="1800" spc="-1" strike="noStrike">
                <a:latin typeface="Arial"/>
              </a:endParaRPr>
            </a:p>
          </p:txBody>
        </p:sp>
        <p:sp>
          <p:nvSpPr>
            <p:cNvPr id="812" name="CustomShape 13"/>
            <p:cNvSpPr/>
            <p:nvPr/>
          </p:nvSpPr>
          <p:spPr>
            <a:xfrm>
              <a:off x="4957920" y="3203640"/>
              <a:ext cx="1346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alibri Light"/>
                  <a:ea typeface="DejaVu Sans"/>
                </a:rPr>
                <a:t>C++ code</a:t>
              </a:r>
              <a:endParaRPr b="0" lang="en-GB" sz="1800" spc="-1" strike="noStrike">
                <a:latin typeface="Arial"/>
              </a:endParaRPr>
            </a:p>
          </p:txBody>
        </p:sp>
      </p:grpSp>
      <p:sp>
        <p:nvSpPr>
          <p:cNvPr id="813" name="CustomShape 14"/>
          <p:cNvSpPr/>
          <p:nvPr/>
        </p:nvSpPr>
        <p:spPr>
          <a:xfrm>
            <a:off x="414720" y="1392480"/>
            <a:ext cx="1555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alibri Light"/>
                <a:ea typeface="DejaVu Sans"/>
              </a:rPr>
              <a:t>Pseudocode</a:t>
            </a:r>
            <a:endParaRPr b="0" lang="en-GB" sz="1800" spc="-1" strike="noStrike">
              <a:latin typeface="Arial"/>
            </a:endParaRPr>
          </a:p>
        </p:txBody>
      </p:sp>
      <p:sp>
        <p:nvSpPr>
          <p:cNvPr id="814" name="CustomShape 15"/>
          <p:cNvSpPr/>
          <p:nvPr/>
        </p:nvSpPr>
        <p:spPr>
          <a:xfrm>
            <a:off x="2244600" y="5392800"/>
            <a:ext cx="129636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alibri Light"/>
                <a:ea typeface="DejaVu Sans"/>
              </a:rPr>
              <a:t>Flowchart</a:t>
            </a:r>
            <a:endParaRPr b="0" lang="en-GB" sz="1800" spc="-1" strike="noStrike">
              <a:latin typeface="Arial"/>
            </a:endParaRPr>
          </a:p>
        </p:txBody>
      </p:sp>
      <p:sp>
        <p:nvSpPr>
          <p:cNvPr id="815" name="CustomShape 1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5AD7895-DA24-41E0-A2BB-8D49EBCCFC7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93" dur="indefinite" restart="never" nodeType="tmRoot">
          <p:childTnLst>
            <p:seq>
              <p:cTn id="1094" dur="indefinite" nodeType="mainSeq">
                <p:childTnLst>
                  <p:par>
                    <p:cTn id="1095" fill="hold">
                      <p:stCondLst>
                        <p:cond delay="indefinite"/>
                      </p:stCondLst>
                      <p:childTnLst>
                        <p:par>
                          <p:cTn id="1096" fill="hold">
                            <p:stCondLst>
                              <p:cond delay="0"/>
                            </p:stCondLst>
                            <p:childTnLst>
                              <p:par>
                                <p:cTn id="1097" nodeType="clickEffect" fill="hold" presetClass="entr" presetID="1">
                                  <p:stCondLst>
                                    <p:cond delay="0"/>
                                  </p:stCondLst>
                                  <p:childTnLst>
                                    <p:set>
                                      <p:cBhvr>
                                        <p:cTn id="1098" dur="1" fill="hold">
                                          <p:stCondLst>
                                            <p:cond delay="0"/>
                                          </p:stCondLst>
                                        </p:cTn>
                                        <p:tgtEl>
                                          <p:spTgt spid="81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a:t>
            </a:r>
            <a:r>
              <a:rPr b="1" lang="en-GB" sz="4400" spc="-1" strike="noStrike">
                <a:solidFill>
                  <a:srgbClr val="000000"/>
                </a:solidFill>
                <a:latin typeface="Avenir Next"/>
                <a:ea typeface="Avenir Next"/>
              </a:rPr>
              <a:t>if</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817" name="CustomShape 2"/>
          <p:cNvSpPr/>
          <p:nvPr/>
        </p:nvSpPr>
        <p:spPr>
          <a:xfrm>
            <a:off x="286560" y="2778120"/>
            <a:ext cx="8583840" cy="344952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1" lang="en-GB" sz="2800" spc="-1" strike="noStrike">
                <a:solidFill>
                  <a:srgbClr val="e46c0a"/>
                </a:solidFill>
                <a:latin typeface="Calibri Light"/>
                <a:ea typeface="Calibri Light"/>
              </a:rPr>
              <a:t>condition</a:t>
            </a:r>
            <a:r>
              <a:rPr b="0" lang="en-GB" sz="2800" spc="-1" strike="noStrike">
                <a:solidFill>
                  <a:srgbClr val="000000"/>
                </a:solidFill>
                <a:latin typeface="Calibri Light"/>
                <a:ea typeface="Calibri Light"/>
              </a:rPr>
              <a:t>:  an expression that evaluates to </a:t>
            </a:r>
            <a:r>
              <a:rPr b="1" lang="en-GB" sz="2800" spc="-1" strike="noStrike">
                <a:solidFill>
                  <a:srgbClr val="e46c0a"/>
                </a:solidFill>
                <a:latin typeface="Calibri Light"/>
                <a:ea typeface="Calibri Light"/>
              </a:rPr>
              <a:t>true</a:t>
            </a:r>
            <a:r>
              <a:rPr b="0" lang="en-GB" sz="2800" spc="-1" strike="noStrike">
                <a:solidFill>
                  <a:srgbClr val="000000"/>
                </a:solidFill>
                <a:latin typeface="Calibri Light"/>
                <a:ea typeface="Calibri Light"/>
              </a:rPr>
              <a:t> or </a:t>
            </a:r>
            <a:r>
              <a:rPr b="1" lang="en-GB" sz="2800" spc="-1" strike="noStrike">
                <a:solidFill>
                  <a:srgbClr val="e46c0a"/>
                </a:solidFill>
                <a:latin typeface="Calibri Light"/>
                <a:ea typeface="Calibri Light"/>
              </a:rPr>
              <a:t>false</a:t>
            </a:r>
            <a:r>
              <a:rPr b="0" lang="en-GB" sz="2800" spc="-1" strike="noStrike">
                <a:solidFill>
                  <a:srgbClr val="000000"/>
                </a:solidFill>
                <a:latin typeface="Calibri Light"/>
                <a:ea typeface="Calibri Light"/>
              </a:rPr>
              <a:t> </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marL="343080" indent="-342360">
              <a:lnSpc>
                <a:spcPct val="100000"/>
              </a:lnSpc>
              <a:spcBef>
                <a:spcPts val="561"/>
              </a:spcBef>
              <a:buClr>
                <a:srgbClr val="000000"/>
              </a:buClr>
              <a:buFont typeface="Arial"/>
              <a:buChar char="•"/>
            </a:pPr>
            <a:r>
              <a:rPr b="1" lang="en-GB" sz="2800" spc="-1" strike="noStrike">
                <a:solidFill>
                  <a:srgbClr val="77933c"/>
                </a:solidFill>
                <a:latin typeface="Calibri Light"/>
                <a:ea typeface="Calibri Light"/>
              </a:rPr>
              <a:t>statement</a:t>
            </a:r>
            <a:r>
              <a:rPr b="0" lang="en-GB" sz="2800" spc="-1" strike="noStrike">
                <a:solidFill>
                  <a:srgbClr val="000000"/>
                </a:solidFill>
                <a:latin typeface="Calibri Light"/>
                <a:ea typeface="Calibri Light"/>
              </a:rPr>
              <a:t>:  a statement to execute if </a:t>
            </a:r>
            <a:r>
              <a:rPr b="0" lang="en-GB" sz="2800" spc="-1" strike="noStrike">
                <a:solidFill>
                  <a:srgbClr val="e46c0a"/>
                </a:solidFill>
                <a:latin typeface="Calibri Light"/>
                <a:ea typeface="Calibri Light"/>
              </a:rPr>
              <a:t>condition </a:t>
            </a:r>
            <a:r>
              <a:rPr b="0" lang="en-GB" sz="2800" spc="-1" strike="noStrike">
                <a:solidFill>
                  <a:srgbClr val="000000"/>
                </a:solidFill>
                <a:latin typeface="Calibri Light"/>
                <a:ea typeface="Calibri Light"/>
              </a:rPr>
              <a:t>is true</a:t>
            </a:r>
            <a:endParaRPr b="0" lang="en-GB" sz="2800" spc="-1" strike="noStrike">
              <a:latin typeface="Arial"/>
            </a:endParaRPr>
          </a:p>
        </p:txBody>
      </p:sp>
      <p:sp>
        <p:nvSpPr>
          <p:cNvPr id="818" name="CustomShape 3"/>
          <p:cNvSpPr/>
          <p:nvPr/>
        </p:nvSpPr>
        <p:spPr>
          <a:xfrm>
            <a:off x="1716840" y="1631880"/>
            <a:ext cx="5990760" cy="80460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if (</a:t>
            </a:r>
            <a:r>
              <a:rPr b="0" lang="en-GB" sz="2000" spc="-1" strike="noStrike">
                <a:solidFill>
                  <a:srgbClr val="e46c0a"/>
                </a:solidFill>
                <a:latin typeface="Calibri Light"/>
                <a:ea typeface="DejaVu Sans"/>
              </a:rPr>
              <a:t>condition</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a:t>
            </a:r>
            <a:r>
              <a:rPr b="0" lang="en-GB" sz="2000" spc="-1" strike="noStrike">
                <a:solidFill>
                  <a:srgbClr val="0070c0"/>
                </a:solidFill>
                <a:latin typeface="Calibri Light"/>
                <a:ea typeface="DejaVu Sans"/>
              </a:rPr>
              <a:t>; </a:t>
            </a:r>
            <a:endParaRPr b="0" lang="en-GB" sz="2000" spc="-1" strike="noStrike">
              <a:latin typeface="Arial"/>
            </a:endParaRPr>
          </a:p>
        </p:txBody>
      </p:sp>
      <p:sp>
        <p:nvSpPr>
          <p:cNvPr id="819" name="CustomShape 4"/>
          <p:cNvSpPr/>
          <p:nvPr/>
        </p:nvSpPr>
        <p:spPr>
          <a:xfrm>
            <a:off x="1763640" y="3450960"/>
            <a:ext cx="1385280" cy="6811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2000" spc="-1" strike="noStrike">
                <a:solidFill>
                  <a:srgbClr val="000000"/>
                </a:solidFill>
                <a:latin typeface="Calibri Light"/>
                <a:ea typeface="DejaVu Sans"/>
              </a:rPr>
              <a:t>mark &gt; 60</a:t>
            </a:r>
            <a:endParaRPr b="0" lang="en-GB" sz="2000" spc="-1" strike="noStrike">
              <a:latin typeface="Arial"/>
            </a:endParaRPr>
          </a:p>
        </p:txBody>
      </p:sp>
      <p:sp>
        <p:nvSpPr>
          <p:cNvPr id="820" name="CustomShape 5"/>
          <p:cNvSpPr/>
          <p:nvPr/>
        </p:nvSpPr>
        <p:spPr>
          <a:xfrm>
            <a:off x="3470760" y="3450960"/>
            <a:ext cx="1385280" cy="6811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2000" spc="-1" strike="noStrike">
                <a:solidFill>
                  <a:srgbClr val="000000"/>
                </a:solidFill>
                <a:latin typeface="Calibri Light"/>
                <a:ea typeface="DejaVu Sans"/>
              </a:rPr>
              <a:t>‘</a:t>
            </a:r>
            <a:r>
              <a:rPr b="0" lang="en-GB" sz="2000" spc="-1" strike="noStrike">
                <a:solidFill>
                  <a:srgbClr val="8064a2"/>
                </a:solidFill>
                <a:latin typeface="Calibri Light"/>
                <a:ea typeface="DejaVu Sans"/>
              </a:rPr>
              <a:t>A</a:t>
            </a:r>
            <a:r>
              <a:rPr b="0" lang="en-GB" sz="2000" spc="-1" strike="noStrike">
                <a:solidFill>
                  <a:srgbClr val="000000"/>
                </a:solidFill>
                <a:latin typeface="Calibri Light"/>
                <a:ea typeface="DejaVu Sans"/>
              </a:rPr>
              <a:t>’ == ‘</a:t>
            </a:r>
            <a:r>
              <a:rPr b="0" lang="en-GB" sz="2000" spc="-1" strike="noStrike">
                <a:solidFill>
                  <a:srgbClr val="8064a2"/>
                </a:solidFill>
                <a:latin typeface="Calibri Light"/>
                <a:ea typeface="DejaVu Sans"/>
              </a:rPr>
              <a:t>a</a:t>
            </a:r>
            <a:r>
              <a:rPr b="0" lang="en-GB" sz="2000" spc="-1" strike="noStrike">
                <a:solidFill>
                  <a:srgbClr val="000000"/>
                </a:solidFill>
                <a:latin typeface="Calibri Light"/>
                <a:ea typeface="DejaVu Sans"/>
              </a:rPr>
              <a:t>’</a:t>
            </a:r>
            <a:endParaRPr b="0" lang="en-GB" sz="2000" spc="-1" strike="noStrike">
              <a:latin typeface="Arial"/>
            </a:endParaRPr>
          </a:p>
        </p:txBody>
      </p:sp>
      <p:sp>
        <p:nvSpPr>
          <p:cNvPr id="821" name="CustomShape 6"/>
          <p:cNvSpPr/>
          <p:nvPr/>
        </p:nvSpPr>
        <p:spPr>
          <a:xfrm>
            <a:off x="5177520" y="3450960"/>
            <a:ext cx="1305000" cy="6811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2000" spc="-1" strike="noStrike">
                <a:solidFill>
                  <a:srgbClr val="000000"/>
                </a:solidFill>
                <a:latin typeface="Calibri Light"/>
                <a:ea typeface="DejaVu Sans"/>
              </a:rPr>
              <a:t>3 – 2 != 0</a:t>
            </a:r>
            <a:endParaRPr b="0" lang="en-GB" sz="2000" spc="-1" strike="noStrike">
              <a:latin typeface="Arial"/>
            </a:endParaRPr>
          </a:p>
        </p:txBody>
      </p:sp>
      <p:sp>
        <p:nvSpPr>
          <p:cNvPr id="822" name="CustomShape 7"/>
          <p:cNvSpPr/>
          <p:nvPr/>
        </p:nvSpPr>
        <p:spPr>
          <a:xfrm>
            <a:off x="6804360" y="3450960"/>
            <a:ext cx="1305000" cy="6811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2000" spc="-1" strike="noStrike">
                <a:solidFill>
                  <a:srgbClr val="000000"/>
                </a:solidFill>
                <a:latin typeface="Calibri Light"/>
                <a:ea typeface="DejaVu Sans"/>
              </a:rPr>
              <a:t>3 – 2</a:t>
            </a:r>
            <a:endParaRPr b="0" lang="en-GB" sz="2000" spc="-1" strike="noStrike">
              <a:latin typeface="Arial"/>
            </a:endParaRPr>
          </a:p>
        </p:txBody>
      </p:sp>
      <p:sp>
        <p:nvSpPr>
          <p:cNvPr id="823" name="CustomShape 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9F1488D-EB53-4E3B-AEB5-F91681881F6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099" dur="indefinite" restart="never" nodeType="tmRoot">
          <p:childTnLst>
            <p:seq>
              <p:cTn id="1100"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a:t>
            </a:r>
            <a:r>
              <a:rPr b="1" lang="en-GB" sz="4400" spc="-1" strike="noStrike">
                <a:solidFill>
                  <a:srgbClr val="000000"/>
                </a:solidFill>
                <a:latin typeface="Avenir Next"/>
                <a:ea typeface="Avenir Next"/>
              </a:rPr>
              <a:t>if…else</a:t>
            </a:r>
            <a:r>
              <a:rPr b="0" lang="en-GB" sz="4400" spc="-1" strike="noStrike">
                <a:solidFill>
                  <a:srgbClr val="000000"/>
                </a:solidFill>
                <a:latin typeface="Avenir Next"/>
                <a:ea typeface="Avenir Next"/>
              </a:rPr>
              <a:t> statement </a:t>
            </a:r>
            <a:endParaRPr b="0" lang="en-GB" sz="4400" spc="-1" strike="noStrike">
              <a:latin typeface="Arial"/>
            </a:endParaRPr>
          </a:p>
        </p:txBody>
      </p:sp>
      <p:sp>
        <p:nvSpPr>
          <p:cNvPr id="825" name="CustomShape 2"/>
          <p:cNvSpPr/>
          <p:nvPr/>
        </p:nvSpPr>
        <p:spPr>
          <a:xfrm>
            <a:off x="574560" y="1804320"/>
            <a:ext cx="4624200" cy="146088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Calibri Light"/>
                <a:ea typeface="DejaVu Sans"/>
              </a:rPr>
              <a:t>If student’s mark is greater than or equal to 60</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print “passed”</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Else </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       </a:t>
            </a:r>
            <a:r>
              <a:rPr b="0" lang="en-GB" sz="1800" spc="-1" strike="noStrike">
                <a:solidFill>
                  <a:srgbClr val="000000"/>
                </a:solidFill>
                <a:latin typeface="Calibri Light"/>
                <a:ea typeface="DejaVu Sans"/>
              </a:rPr>
              <a:t>print “failed”</a:t>
            </a:r>
            <a:endParaRPr b="0" lang="en-GB" sz="1800" spc="-1" strike="noStrike">
              <a:latin typeface="Arial"/>
            </a:endParaRPr>
          </a:p>
        </p:txBody>
      </p:sp>
      <p:sp>
        <p:nvSpPr>
          <p:cNvPr id="826" name="CustomShape 3"/>
          <p:cNvSpPr/>
          <p:nvPr/>
        </p:nvSpPr>
        <p:spPr>
          <a:xfrm>
            <a:off x="286560" y="3681720"/>
            <a:ext cx="2811960" cy="118044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mark &gt;= 60?</a:t>
            </a:r>
            <a:endParaRPr b="0" lang="en-GB" sz="1600" spc="-1" strike="noStrike">
              <a:latin typeface="Arial"/>
            </a:endParaRPr>
          </a:p>
        </p:txBody>
      </p:sp>
      <p:sp>
        <p:nvSpPr>
          <p:cNvPr id="827" name="CustomShape 4"/>
          <p:cNvSpPr/>
          <p:nvPr/>
        </p:nvSpPr>
        <p:spPr>
          <a:xfrm flipH="1">
            <a:off x="1692360" y="3307320"/>
            <a:ext cx="2880" cy="3736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28" name="CustomShape 5"/>
          <p:cNvSpPr/>
          <p:nvPr/>
        </p:nvSpPr>
        <p:spPr>
          <a:xfrm flipH="1">
            <a:off x="1683000" y="4862880"/>
            <a:ext cx="8640" cy="3657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29" name="CustomShape 6"/>
          <p:cNvSpPr/>
          <p:nvPr/>
        </p:nvSpPr>
        <p:spPr>
          <a:xfrm>
            <a:off x="3099240" y="4272120"/>
            <a:ext cx="579240" cy="94500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30" name="CustomShape 7"/>
          <p:cNvSpPr/>
          <p:nvPr/>
        </p:nvSpPr>
        <p:spPr>
          <a:xfrm>
            <a:off x="2895120" y="5217840"/>
            <a:ext cx="15678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“passed”</a:t>
            </a:r>
            <a:endParaRPr b="0" lang="en-GB" sz="1600" spc="-1" strike="noStrike">
              <a:latin typeface="Arial"/>
            </a:endParaRPr>
          </a:p>
        </p:txBody>
      </p:sp>
      <p:sp>
        <p:nvSpPr>
          <p:cNvPr id="831" name="CustomShape 8"/>
          <p:cNvSpPr/>
          <p:nvPr/>
        </p:nvSpPr>
        <p:spPr>
          <a:xfrm rot="5400000">
            <a:off x="2552760" y="5032440"/>
            <a:ext cx="258120" cy="19947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32" name="CustomShape 9"/>
          <p:cNvSpPr/>
          <p:nvPr/>
        </p:nvSpPr>
        <p:spPr>
          <a:xfrm>
            <a:off x="2965320" y="400572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833" name="CustomShape 10"/>
          <p:cNvSpPr/>
          <p:nvPr/>
        </p:nvSpPr>
        <p:spPr>
          <a:xfrm>
            <a:off x="1652400" y="476172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834" name="CustomShape 11"/>
          <p:cNvSpPr/>
          <p:nvPr/>
        </p:nvSpPr>
        <p:spPr>
          <a:xfrm>
            <a:off x="899640" y="5229360"/>
            <a:ext cx="15678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“failed”</a:t>
            </a:r>
            <a:endParaRPr b="0" lang="en-GB" sz="1600" spc="-1" strike="noStrike">
              <a:latin typeface="Arial"/>
            </a:endParaRPr>
          </a:p>
        </p:txBody>
      </p:sp>
      <p:sp>
        <p:nvSpPr>
          <p:cNvPr id="835" name="CustomShape 12"/>
          <p:cNvSpPr/>
          <p:nvPr/>
        </p:nvSpPr>
        <p:spPr>
          <a:xfrm>
            <a:off x="1683720" y="5911920"/>
            <a:ext cx="360" cy="4438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36" name="CustomShape 13"/>
          <p:cNvSpPr/>
          <p:nvPr/>
        </p:nvSpPr>
        <p:spPr>
          <a:xfrm>
            <a:off x="391320" y="1483200"/>
            <a:ext cx="155556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alibri Light"/>
                <a:ea typeface="DejaVu Sans"/>
              </a:rPr>
              <a:t>Pseudocode</a:t>
            </a:r>
            <a:endParaRPr b="0" lang="en-GB" sz="1800" spc="-1" strike="noStrike">
              <a:latin typeface="Arial"/>
            </a:endParaRPr>
          </a:p>
        </p:txBody>
      </p:sp>
      <p:grpSp>
        <p:nvGrpSpPr>
          <p:cNvPr id="837" name="Group 14"/>
          <p:cNvGrpSpPr/>
          <p:nvPr/>
        </p:nvGrpSpPr>
        <p:grpSpPr>
          <a:xfrm>
            <a:off x="4752360" y="3261960"/>
            <a:ext cx="4203720" cy="1966320"/>
            <a:chOff x="4752360" y="3261960"/>
            <a:chExt cx="4203720" cy="1966320"/>
          </a:xfrm>
        </p:grpSpPr>
        <p:sp>
          <p:nvSpPr>
            <p:cNvPr id="838" name="CustomShape 15"/>
            <p:cNvSpPr/>
            <p:nvPr/>
          </p:nvSpPr>
          <p:spPr>
            <a:xfrm>
              <a:off x="4959720" y="3561120"/>
              <a:ext cx="3996360" cy="1667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2000" spc="-1" strike="noStrike">
                  <a:solidFill>
                    <a:srgbClr val="000000"/>
                  </a:solidFill>
                  <a:latin typeface="Menlo"/>
                  <a:ea typeface="Menlo"/>
                </a:rPr>
                <a:t>  </a:t>
              </a:r>
              <a:r>
                <a:rPr b="1" lang="en-GB" sz="1800" spc="-1" strike="noStrike">
                  <a:solidFill>
                    <a:srgbClr val="000000"/>
                  </a:solidFill>
                  <a:latin typeface="Menlo"/>
                  <a:ea typeface="Menlo"/>
                </a:rPr>
                <a:t>if</a:t>
              </a:r>
              <a:r>
                <a:rPr b="0" lang="en-GB" sz="1800" spc="-1" strike="noStrike">
                  <a:solidFill>
                    <a:srgbClr val="000000"/>
                  </a:solidFill>
                  <a:latin typeface="Menlo"/>
                  <a:ea typeface="Menlo"/>
                </a:rPr>
                <a:t> (mark &gt;= 60)</a:t>
              </a:r>
              <a:br/>
              <a:r>
                <a:rPr b="0" lang="en-GB" sz="1800" spc="-1" strike="noStrike">
                  <a:solidFill>
                    <a:srgbClr val="000000"/>
                  </a:solidFill>
                  <a:latin typeface="Menlo"/>
                  <a:ea typeface="Menlo"/>
                </a:rPr>
                <a:t>    cout &lt;&lt; “</a:t>
              </a:r>
              <a:r>
                <a:rPr b="0" lang="en-GB" sz="1800" spc="-1" strike="noStrike">
                  <a:solidFill>
                    <a:srgbClr val="8064a2"/>
                  </a:solidFill>
                  <a:latin typeface="Menlo"/>
                  <a:ea typeface="Menlo"/>
                </a:rPr>
                <a:t>passed</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1" lang="en-GB" sz="1800" spc="-1" strike="noStrike">
                  <a:solidFill>
                    <a:srgbClr val="000000"/>
                  </a:solidFill>
                  <a:latin typeface="Menlo"/>
                  <a:ea typeface="Menlo"/>
                </a:rPr>
                <a:t>else</a:t>
              </a:r>
              <a:r>
                <a:rPr b="0" lang="en-GB" sz="1800" spc="-1" strike="noStrike">
                  <a:solidFill>
                    <a:srgbClr val="000000"/>
                  </a:solidFill>
                  <a:latin typeface="Menlo"/>
                  <a:ea typeface="Menlo"/>
                </a:rPr>
                <a:t> </a:t>
              </a:r>
              <a:br/>
              <a:r>
                <a:rPr b="0" lang="en-GB" sz="1800" spc="-1" strike="noStrike">
                  <a:solidFill>
                    <a:srgbClr val="000000"/>
                  </a:solidFill>
                  <a:latin typeface="Menlo"/>
                  <a:ea typeface="Menlo"/>
                </a:rPr>
                <a:t>    cout &lt;&lt; “</a:t>
              </a:r>
              <a:r>
                <a:rPr b="0" lang="en-GB" sz="1800" spc="-1" strike="noStrike">
                  <a:solidFill>
                    <a:srgbClr val="8064a2"/>
                  </a:solidFill>
                  <a:latin typeface="Menlo"/>
                  <a:ea typeface="Menlo"/>
                </a:rPr>
                <a:t>failed</a:t>
              </a:r>
              <a:r>
                <a:rPr b="0" lang="en-GB" sz="1800" spc="-1" strike="noStrike">
                  <a:solidFill>
                    <a:srgbClr val="000000"/>
                  </a:solidFill>
                  <a:latin typeface="Menlo"/>
                  <a:ea typeface="Menlo"/>
                </a:rPr>
                <a:t>”;</a:t>
              </a:r>
              <a:endParaRPr b="0" lang="en-GB" sz="1800" spc="-1" strike="noStrike">
                <a:latin typeface="Arial"/>
              </a:endParaRPr>
            </a:p>
            <a:p>
              <a:pPr>
                <a:lnSpc>
                  <a:spcPct val="100000"/>
                </a:lnSpc>
              </a:pPr>
              <a:endParaRPr b="0" lang="en-GB" sz="1800" spc="-1" strike="noStrike">
                <a:latin typeface="Arial"/>
              </a:endParaRPr>
            </a:p>
          </p:txBody>
        </p:sp>
        <p:sp>
          <p:nvSpPr>
            <p:cNvPr id="839" name="CustomShape 16"/>
            <p:cNvSpPr/>
            <p:nvPr/>
          </p:nvSpPr>
          <p:spPr>
            <a:xfrm>
              <a:off x="4752360" y="3261960"/>
              <a:ext cx="134676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alibri Light"/>
                  <a:ea typeface="DejaVu Sans"/>
                </a:rPr>
                <a:t>C++ code</a:t>
              </a:r>
              <a:endParaRPr b="0" lang="en-GB" sz="1800" spc="-1" strike="noStrike">
                <a:latin typeface="Arial"/>
              </a:endParaRPr>
            </a:p>
          </p:txBody>
        </p:sp>
      </p:grpSp>
      <p:sp>
        <p:nvSpPr>
          <p:cNvPr id="840" name="CustomShape 17"/>
          <p:cNvSpPr/>
          <p:nvPr/>
        </p:nvSpPr>
        <p:spPr>
          <a:xfrm>
            <a:off x="95760" y="6005880"/>
            <a:ext cx="129636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alibri Light"/>
                <a:ea typeface="DejaVu Sans"/>
              </a:rPr>
              <a:t>Flowchart</a:t>
            </a:r>
            <a:endParaRPr b="0" lang="en-GB" sz="1800" spc="-1" strike="noStrike">
              <a:latin typeface="Arial"/>
            </a:endParaRPr>
          </a:p>
        </p:txBody>
      </p:sp>
      <p:sp>
        <p:nvSpPr>
          <p:cNvPr id="841" name="CustomShape 1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028F1C9-4D77-46A8-BA6A-EEBEB495D9E8}"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01" dur="indefinite" restart="never" nodeType="tmRoot">
          <p:childTnLst>
            <p:seq>
              <p:cTn id="1102" dur="indefinite" nodeType="mainSeq">
                <p:childTnLst>
                  <p:par>
                    <p:cTn id="1103" fill="hold">
                      <p:stCondLst>
                        <p:cond delay="indefinite"/>
                      </p:stCondLst>
                      <p:childTnLst>
                        <p:par>
                          <p:cTn id="1104" fill="hold">
                            <p:stCondLst>
                              <p:cond delay="0"/>
                            </p:stCondLst>
                            <p:childTnLst>
                              <p:par>
                                <p:cTn id="1105" nodeType="clickEffect" fill="hold" presetClass="entr" presetID="1">
                                  <p:stCondLst>
                                    <p:cond delay="0"/>
                                  </p:stCondLst>
                                  <p:childTnLst>
                                    <p:set>
                                      <p:cBhvr>
                                        <p:cTn id="1106" dur="1" fill="hold">
                                          <p:stCondLst>
                                            <p:cond delay="0"/>
                                          </p:stCondLst>
                                        </p:cTn>
                                        <p:tgtEl>
                                          <p:spTgt spid="83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a:t>
            </a:r>
            <a:r>
              <a:rPr b="1" lang="en-GB" sz="4400" spc="-1" strike="noStrike">
                <a:solidFill>
                  <a:srgbClr val="000000"/>
                </a:solidFill>
                <a:latin typeface="Avenir Next"/>
                <a:ea typeface="Avenir Next"/>
              </a:rPr>
              <a:t>if…else</a:t>
            </a:r>
            <a:r>
              <a:rPr b="0" lang="en-GB" sz="4400" spc="-1" strike="noStrike">
                <a:solidFill>
                  <a:srgbClr val="000000"/>
                </a:solidFill>
                <a:latin typeface="Avenir Next"/>
                <a:ea typeface="Avenir Next"/>
              </a:rPr>
              <a:t> statement </a:t>
            </a:r>
            <a:endParaRPr b="0" lang="en-GB" sz="4400" spc="-1" strike="noStrike">
              <a:latin typeface="Arial"/>
            </a:endParaRPr>
          </a:p>
        </p:txBody>
      </p:sp>
      <p:sp>
        <p:nvSpPr>
          <p:cNvPr id="843" name="CustomShape 2"/>
          <p:cNvSpPr/>
          <p:nvPr/>
        </p:nvSpPr>
        <p:spPr>
          <a:xfrm>
            <a:off x="286560" y="3155400"/>
            <a:ext cx="8583840" cy="307224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1" lang="en-GB" sz="2800" spc="-1" strike="noStrike">
                <a:solidFill>
                  <a:srgbClr val="e46c0a"/>
                </a:solidFill>
                <a:latin typeface="Calibri Light"/>
                <a:ea typeface="Calibri Light"/>
              </a:rPr>
              <a:t>condition</a:t>
            </a:r>
            <a:r>
              <a:rPr b="0" lang="en-GB" sz="2800" spc="-1" strike="noStrike">
                <a:solidFill>
                  <a:srgbClr val="000000"/>
                </a:solidFill>
                <a:latin typeface="Calibri Light"/>
                <a:ea typeface="Calibri Light"/>
              </a:rPr>
              <a:t>:  an expression that evaluates to </a:t>
            </a:r>
            <a:r>
              <a:rPr b="1" lang="en-GB" sz="2800" spc="-1" strike="noStrike">
                <a:solidFill>
                  <a:srgbClr val="e46c0a"/>
                </a:solidFill>
                <a:latin typeface="Calibri Light"/>
                <a:ea typeface="Calibri Light"/>
              </a:rPr>
              <a:t>true</a:t>
            </a:r>
            <a:r>
              <a:rPr b="0" lang="en-GB" sz="2800" spc="-1" strike="noStrike">
                <a:solidFill>
                  <a:srgbClr val="000000"/>
                </a:solidFill>
                <a:latin typeface="Calibri Light"/>
                <a:ea typeface="Calibri Light"/>
              </a:rPr>
              <a:t> or </a:t>
            </a:r>
            <a:r>
              <a:rPr b="1" lang="en-GB" sz="2800" spc="-1" strike="noStrike">
                <a:solidFill>
                  <a:srgbClr val="e46c0a"/>
                </a:solidFill>
                <a:latin typeface="Calibri Light"/>
                <a:ea typeface="Calibri Light"/>
              </a:rPr>
              <a:t>false</a:t>
            </a:r>
            <a:r>
              <a:rPr b="0" lang="en-GB" sz="2800" spc="-1" strike="noStrike">
                <a:solidFill>
                  <a:srgbClr val="000000"/>
                </a:solidFill>
                <a:latin typeface="Calibri Light"/>
                <a:ea typeface="Calibri Light"/>
              </a:rPr>
              <a:t> </a:t>
            </a:r>
            <a:endParaRPr b="0" lang="en-GB" sz="2800" spc="-1" strike="noStrike">
              <a:latin typeface="Arial"/>
            </a:endParaRPr>
          </a:p>
          <a:p>
            <a:pPr marL="343080" indent="-342360">
              <a:lnSpc>
                <a:spcPct val="100000"/>
              </a:lnSpc>
              <a:spcBef>
                <a:spcPts val="561"/>
              </a:spcBef>
              <a:buClr>
                <a:srgbClr val="000000"/>
              </a:buClr>
              <a:buFont typeface="Arial"/>
              <a:buChar char="•"/>
            </a:pPr>
            <a:r>
              <a:rPr b="1" lang="en-GB" sz="2800" spc="-1" strike="noStrike">
                <a:solidFill>
                  <a:srgbClr val="77933c"/>
                </a:solidFill>
                <a:latin typeface="Calibri Light"/>
                <a:ea typeface="Calibri Light"/>
              </a:rPr>
              <a:t>statement1 </a:t>
            </a:r>
            <a:r>
              <a:rPr b="0" lang="en-GB" sz="2800" spc="-1" strike="noStrike">
                <a:solidFill>
                  <a:srgbClr val="000000"/>
                </a:solidFill>
                <a:latin typeface="Calibri Light"/>
                <a:ea typeface="Calibri Light"/>
              </a:rPr>
              <a:t>is executed if </a:t>
            </a:r>
            <a:r>
              <a:rPr b="0" lang="en-GB" sz="2800" spc="-1" strike="noStrike">
                <a:solidFill>
                  <a:srgbClr val="e46c0a"/>
                </a:solidFill>
                <a:latin typeface="Calibri Light"/>
                <a:ea typeface="Calibri Light"/>
              </a:rPr>
              <a:t>condition </a:t>
            </a:r>
            <a:r>
              <a:rPr b="0" lang="en-GB" sz="2800" spc="-1" strike="noStrike">
                <a:solidFill>
                  <a:srgbClr val="000000"/>
                </a:solidFill>
                <a:latin typeface="Calibri Light"/>
                <a:ea typeface="Calibri Light"/>
              </a:rPr>
              <a:t>is true; and if </a:t>
            </a:r>
            <a:r>
              <a:rPr b="0" lang="en-GB" sz="2800" spc="-1" strike="noStrike">
                <a:solidFill>
                  <a:srgbClr val="e46c0a"/>
                </a:solidFill>
                <a:latin typeface="Calibri Light"/>
                <a:ea typeface="Calibri Light"/>
              </a:rPr>
              <a:t>condition </a:t>
            </a:r>
            <a:r>
              <a:rPr b="0" lang="en-GB" sz="2800" spc="-1" strike="noStrike">
                <a:solidFill>
                  <a:srgbClr val="000000"/>
                </a:solidFill>
                <a:latin typeface="Calibri Light"/>
                <a:ea typeface="Calibri Light"/>
              </a:rPr>
              <a:t>is false, </a:t>
            </a:r>
            <a:r>
              <a:rPr b="1" lang="en-GB" sz="2800" spc="-1" strike="noStrike">
                <a:solidFill>
                  <a:srgbClr val="77933c"/>
                </a:solidFill>
                <a:latin typeface="Calibri Light"/>
                <a:ea typeface="Calibri Light"/>
              </a:rPr>
              <a:t>statement2 </a:t>
            </a:r>
            <a:r>
              <a:rPr b="0" lang="en-GB" sz="2800" spc="-1" strike="noStrike">
                <a:solidFill>
                  <a:srgbClr val="000000"/>
                </a:solidFill>
                <a:latin typeface="Calibri Light"/>
                <a:ea typeface="Calibri Light"/>
              </a:rPr>
              <a:t>is executed.</a:t>
            </a:r>
            <a:endParaRPr b="0" lang="en-GB" sz="2800" spc="-1" strike="noStrike">
              <a:latin typeface="Arial"/>
            </a:endParaRPr>
          </a:p>
        </p:txBody>
      </p:sp>
      <p:sp>
        <p:nvSpPr>
          <p:cNvPr id="844" name="CustomShape 3"/>
          <p:cNvSpPr/>
          <p:nvPr/>
        </p:nvSpPr>
        <p:spPr>
          <a:xfrm>
            <a:off x="1716840" y="1206720"/>
            <a:ext cx="5990760" cy="170820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if (</a:t>
            </a:r>
            <a:r>
              <a:rPr b="0" lang="en-GB" sz="2000" spc="-1" strike="noStrike">
                <a:solidFill>
                  <a:srgbClr val="e46c0a"/>
                </a:solidFill>
                <a:latin typeface="Calibri Light"/>
                <a:ea typeface="DejaVu Sans"/>
              </a:rPr>
              <a:t>condition</a:t>
            </a:r>
            <a:r>
              <a:rPr b="0" lang="en-GB" sz="2000" spc="-1" strike="noStrike">
                <a:solidFill>
                  <a:srgbClr val="0070c0"/>
                </a:solidFill>
                <a:latin typeface="Calibri Light"/>
                <a:ea typeface="DejaVu Sans"/>
              </a:rPr>
              <a:t>)   </a:t>
            </a:r>
            <a:b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statement1</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else</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statement2</a:t>
            </a:r>
            <a:r>
              <a:rPr b="0" lang="en-GB" sz="2000" spc="-1" strike="noStrike">
                <a:solidFill>
                  <a:srgbClr val="0070c0"/>
                </a:solidFill>
                <a:latin typeface="Calibri Light"/>
                <a:ea typeface="DejaVu Sans"/>
              </a:rPr>
              <a:t>;</a:t>
            </a:r>
            <a:endParaRPr b="0" lang="en-GB" sz="2000" spc="-1" strike="noStrike">
              <a:latin typeface="Arial"/>
            </a:endParaRPr>
          </a:p>
        </p:txBody>
      </p:sp>
      <p:sp>
        <p:nvSpPr>
          <p:cNvPr id="845" name="CustomShape 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DD78245-9C46-447C-AC84-9B642BE2A40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07" dur="indefinite" restart="never" nodeType="tmRoot">
          <p:childTnLst>
            <p:seq>
              <p:cTn id="1108"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1</a:t>
            </a:r>
            <a:endParaRPr b="0" lang="en-GB" sz="4400" spc="-1" strike="noStrike">
              <a:latin typeface="Arial"/>
            </a:endParaRPr>
          </a:p>
        </p:txBody>
      </p:sp>
      <p:sp>
        <p:nvSpPr>
          <p:cNvPr id="847" name="CustomShape 2"/>
          <p:cNvSpPr/>
          <p:nvPr/>
        </p:nvSpPr>
        <p:spPr>
          <a:xfrm>
            <a:off x="286560" y="1319040"/>
            <a:ext cx="5564160" cy="490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that reads 2 input integers and outputs the bigger one.</a:t>
            </a:r>
            <a:endParaRPr b="0" lang="en-GB" sz="2400" spc="-1" strike="noStrike">
              <a:latin typeface="Arial"/>
            </a:endParaRPr>
          </a:p>
        </p:txBody>
      </p:sp>
      <p:sp>
        <p:nvSpPr>
          <p:cNvPr id="848" name="CustomShape 3"/>
          <p:cNvSpPr/>
          <p:nvPr/>
        </p:nvSpPr>
        <p:spPr>
          <a:xfrm>
            <a:off x="712440" y="2239560"/>
            <a:ext cx="4822560" cy="4072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849" name="CustomShape 4"/>
          <p:cNvSpPr/>
          <p:nvPr/>
        </p:nvSpPr>
        <p:spPr>
          <a:xfrm>
            <a:off x="2498040" y="4275000"/>
            <a:ext cx="3189600" cy="1873440"/>
          </a:xfrm>
          <a:prstGeom prst="cloudCallout">
            <a:avLst>
              <a:gd name="adj1" fmla="val -20833"/>
              <a:gd name="adj2" fmla="val 62500"/>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Always start with this template for writing a program with standard I/O</a:t>
            </a:r>
            <a:endParaRPr b="0" lang="en-GB" sz="1800" spc="-1" strike="noStrike">
              <a:latin typeface="Arial"/>
            </a:endParaRPr>
          </a:p>
        </p:txBody>
      </p:sp>
      <p:sp>
        <p:nvSpPr>
          <p:cNvPr id="850" name="CustomShape 5"/>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154D1D8-F75C-4419-B5C8-0FE22220C1E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51" name="CustomShape 6"/>
          <p:cNvSpPr/>
          <p:nvPr/>
        </p:nvSpPr>
        <p:spPr>
          <a:xfrm>
            <a:off x="6117840" y="2239560"/>
            <a:ext cx="2738880" cy="20095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How would you solve the problem?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First step: devise a logical flow (i.e., the algorithm) for the solution.  </a:t>
            </a:r>
            <a:endParaRPr b="0" lang="en-GB" sz="1800" spc="-1" strike="noStrike">
              <a:latin typeface="Arial"/>
            </a:endParaRPr>
          </a:p>
        </p:txBody>
      </p:sp>
    </p:spTree>
  </p:cSld>
  <p:timing>
    <p:tnLst>
      <p:par>
        <p:cTn id="1109" dur="indefinite" restart="never" nodeType="tmRoot">
          <p:childTnLst>
            <p:seq>
              <p:cTn id="1110"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1</a:t>
            </a:r>
            <a:endParaRPr b="0" lang="en-GB" sz="4400" spc="-1" strike="noStrike">
              <a:latin typeface="Arial"/>
            </a:endParaRPr>
          </a:p>
        </p:txBody>
      </p:sp>
      <p:sp>
        <p:nvSpPr>
          <p:cNvPr id="853" name="CustomShape 2"/>
          <p:cNvSpPr/>
          <p:nvPr/>
        </p:nvSpPr>
        <p:spPr>
          <a:xfrm>
            <a:off x="286560" y="1319040"/>
            <a:ext cx="5564160" cy="490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that reads 2 input integers and outputs the bigger one.</a:t>
            </a:r>
            <a:endParaRPr b="0" lang="en-GB" sz="2400" spc="-1" strike="noStrike">
              <a:latin typeface="Arial"/>
            </a:endParaRPr>
          </a:p>
        </p:txBody>
      </p:sp>
      <p:grpSp>
        <p:nvGrpSpPr>
          <p:cNvPr id="854" name="Group 3"/>
          <p:cNvGrpSpPr/>
          <p:nvPr/>
        </p:nvGrpSpPr>
        <p:grpSpPr>
          <a:xfrm>
            <a:off x="5851440" y="1024560"/>
            <a:ext cx="1828080" cy="1436040"/>
            <a:chOff x="5851440" y="1024560"/>
            <a:chExt cx="1828080" cy="1436040"/>
          </a:xfrm>
        </p:grpSpPr>
        <p:sp>
          <p:nvSpPr>
            <p:cNvPr id="855" name="CustomShape 4"/>
            <p:cNvSpPr/>
            <p:nvPr/>
          </p:nvSpPr>
          <p:spPr>
            <a:xfrm>
              <a:off x="6765840" y="2232720"/>
              <a:ext cx="360" cy="2278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56" name="CustomShape 5"/>
            <p:cNvSpPr/>
            <p:nvPr/>
          </p:nvSpPr>
          <p:spPr>
            <a:xfrm>
              <a:off x="5851440" y="1470600"/>
              <a:ext cx="1828080" cy="76140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Read 2 integers:</a:t>
              </a:r>
              <a:br/>
              <a:r>
                <a:rPr b="0" lang="en-GB" sz="1600" spc="-1" strike="noStrike">
                  <a:solidFill>
                    <a:srgbClr val="000000"/>
                  </a:solidFill>
                  <a:latin typeface="Calibri Light"/>
                  <a:ea typeface="DejaVu Sans"/>
                </a:rPr>
                <a:t>a and b</a:t>
              </a:r>
              <a:endParaRPr b="0" lang="en-GB" sz="1600" spc="-1" strike="noStrike">
                <a:latin typeface="Arial"/>
              </a:endParaRPr>
            </a:p>
          </p:txBody>
        </p:sp>
        <p:sp>
          <p:nvSpPr>
            <p:cNvPr id="857" name="CustomShape 6"/>
            <p:cNvSpPr/>
            <p:nvPr/>
          </p:nvSpPr>
          <p:spPr>
            <a:xfrm flipH="1">
              <a:off x="6763680" y="1024560"/>
              <a:ext cx="720" cy="4456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nvGrpSpPr>
          <p:cNvPr id="858" name="Group 7"/>
          <p:cNvGrpSpPr/>
          <p:nvPr/>
        </p:nvGrpSpPr>
        <p:grpSpPr>
          <a:xfrm>
            <a:off x="6004080" y="2461320"/>
            <a:ext cx="2894760" cy="2208960"/>
            <a:chOff x="6004080" y="2461320"/>
            <a:chExt cx="2894760" cy="2208960"/>
          </a:xfrm>
        </p:grpSpPr>
        <p:sp>
          <p:nvSpPr>
            <p:cNvPr id="859" name="CustomShape 8"/>
            <p:cNvSpPr/>
            <p:nvPr/>
          </p:nvSpPr>
          <p:spPr>
            <a:xfrm>
              <a:off x="6004080" y="2461320"/>
              <a:ext cx="1523160" cy="91368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a &gt; b?</a:t>
              </a:r>
              <a:endParaRPr b="0" lang="en-GB" sz="1600" spc="-1" strike="noStrike">
                <a:latin typeface="Arial"/>
              </a:endParaRPr>
            </a:p>
          </p:txBody>
        </p:sp>
        <p:sp>
          <p:nvSpPr>
            <p:cNvPr id="860" name="CustomShape 9"/>
            <p:cNvSpPr/>
            <p:nvPr/>
          </p:nvSpPr>
          <p:spPr>
            <a:xfrm rot="5400000">
              <a:off x="6652080" y="3489840"/>
              <a:ext cx="2278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61" name="CustomShape 10"/>
            <p:cNvSpPr/>
            <p:nvPr/>
          </p:nvSpPr>
          <p:spPr>
            <a:xfrm>
              <a:off x="6156360" y="36043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b</a:t>
              </a:r>
              <a:endParaRPr b="0" lang="en-GB" sz="1600" spc="-1" strike="noStrike">
                <a:latin typeface="Arial"/>
              </a:endParaRPr>
            </a:p>
          </p:txBody>
        </p:sp>
        <p:sp>
          <p:nvSpPr>
            <p:cNvPr id="862" name="CustomShape 11"/>
            <p:cNvSpPr/>
            <p:nvPr/>
          </p:nvSpPr>
          <p:spPr>
            <a:xfrm>
              <a:off x="6752880" y="323496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863" name="CustomShape 12"/>
            <p:cNvSpPr/>
            <p:nvPr/>
          </p:nvSpPr>
          <p:spPr>
            <a:xfrm>
              <a:off x="7432560" y="261252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864" name="CustomShape 13"/>
            <p:cNvSpPr/>
            <p:nvPr/>
          </p:nvSpPr>
          <p:spPr>
            <a:xfrm>
              <a:off x="7680240" y="36043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a</a:t>
              </a:r>
              <a:endParaRPr b="0" lang="en-GB" sz="1600" spc="-1" strike="noStrike">
                <a:latin typeface="Arial"/>
              </a:endParaRPr>
            </a:p>
          </p:txBody>
        </p:sp>
        <p:sp>
          <p:nvSpPr>
            <p:cNvPr id="865" name="CustomShape 14"/>
            <p:cNvSpPr/>
            <p:nvPr/>
          </p:nvSpPr>
          <p:spPr>
            <a:xfrm>
              <a:off x="6765840" y="4213800"/>
              <a:ext cx="360" cy="4564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66" name="CustomShape 15"/>
            <p:cNvSpPr/>
            <p:nvPr/>
          </p:nvSpPr>
          <p:spPr>
            <a:xfrm>
              <a:off x="7527960" y="2918520"/>
              <a:ext cx="761400" cy="6850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67" name="CustomShape 16"/>
            <p:cNvSpPr/>
            <p:nvPr/>
          </p:nvSpPr>
          <p:spPr>
            <a:xfrm rot="5400000">
              <a:off x="7414200" y="3564360"/>
              <a:ext cx="226440" cy="15249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nvGrpSpPr>
          <p:cNvPr id="868" name="Group 17"/>
          <p:cNvGrpSpPr/>
          <p:nvPr/>
        </p:nvGrpSpPr>
        <p:grpSpPr>
          <a:xfrm>
            <a:off x="6175080" y="4695480"/>
            <a:ext cx="1218600" cy="1066320"/>
            <a:chOff x="6175080" y="4695480"/>
            <a:chExt cx="1218600" cy="1066320"/>
          </a:xfrm>
        </p:grpSpPr>
        <p:sp>
          <p:nvSpPr>
            <p:cNvPr id="869" name="CustomShape 18"/>
            <p:cNvSpPr/>
            <p:nvPr/>
          </p:nvSpPr>
          <p:spPr>
            <a:xfrm>
              <a:off x="6175080" y="469548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Output max</a:t>
              </a:r>
              <a:endParaRPr b="0" lang="en-GB" sz="1600" spc="-1" strike="noStrike">
                <a:latin typeface="Arial"/>
              </a:endParaRPr>
            </a:p>
          </p:txBody>
        </p:sp>
        <p:sp>
          <p:nvSpPr>
            <p:cNvPr id="870" name="CustomShape 19"/>
            <p:cNvSpPr/>
            <p:nvPr/>
          </p:nvSpPr>
          <p:spPr>
            <a:xfrm rot="5400000">
              <a:off x="6537240" y="5533200"/>
              <a:ext cx="4564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sp>
        <p:nvSpPr>
          <p:cNvPr id="871" name="CustomShape 20"/>
          <p:cNvSpPr/>
          <p:nvPr/>
        </p:nvSpPr>
        <p:spPr>
          <a:xfrm>
            <a:off x="712440" y="2239560"/>
            <a:ext cx="4822560" cy="4072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872" name="CustomShape 21"/>
          <p:cNvSpPr/>
          <p:nvPr/>
        </p:nvSpPr>
        <p:spPr>
          <a:xfrm>
            <a:off x="2498040" y="4275000"/>
            <a:ext cx="3189600" cy="1873440"/>
          </a:xfrm>
          <a:prstGeom prst="cloudCallout">
            <a:avLst>
              <a:gd name="adj1" fmla="val -20833"/>
              <a:gd name="adj2" fmla="val 62500"/>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Always start with this template for writing a program with standard I/O</a:t>
            </a:r>
            <a:endParaRPr b="0" lang="en-GB" sz="1800" spc="-1" strike="noStrike">
              <a:latin typeface="Arial"/>
            </a:endParaRPr>
          </a:p>
        </p:txBody>
      </p:sp>
      <p:sp>
        <p:nvSpPr>
          <p:cNvPr id="873" name="CustomShape 2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85AED10-0809-4F0C-BAB7-A93D02B16B3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11" dur="indefinite" restart="never" nodeType="tmRoot">
          <p:childTnLst>
            <p:seq>
              <p:cTn id="1112" dur="indefinite" nodeType="mainSeq">
                <p:childTnLst>
                  <p:par>
                    <p:cTn id="1113" fill="hold">
                      <p:stCondLst>
                        <p:cond delay="indefinite"/>
                      </p:stCondLst>
                      <p:childTnLst>
                        <p:par>
                          <p:cTn id="1114" fill="hold">
                            <p:stCondLst>
                              <p:cond delay="0"/>
                            </p:stCondLst>
                            <p:childTnLst>
                              <p:par>
                                <p:cTn id="1115" nodeType="clickEffect" fill="hold" presetClass="entr" presetID="1">
                                  <p:stCondLst>
                                    <p:cond delay="0"/>
                                  </p:stCondLst>
                                  <p:childTnLst>
                                    <p:set>
                                      <p:cBhvr>
                                        <p:cTn id="1116" dur="1" fill="hold">
                                          <p:stCondLst>
                                            <p:cond delay="0"/>
                                          </p:stCondLst>
                                        </p:cTn>
                                        <p:tgtEl>
                                          <p:spTgt spid="854"/>
                                        </p:tgtEl>
                                        <p:attrNameLst>
                                          <p:attrName>style.visibility</p:attrName>
                                        </p:attrNameLst>
                                      </p:cBhvr>
                                      <p:to>
                                        <p:strVal val="visible"/>
                                      </p:to>
                                    </p:set>
                                  </p:childTnLst>
                                </p:cTn>
                              </p:par>
                            </p:childTnLst>
                          </p:cTn>
                        </p:par>
                      </p:childTnLst>
                    </p:cTn>
                  </p:par>
                  <p:par>
                    <p:cTn id="1117" fill="hold">
                      <p:stCondLst>
                        <p:cond delay="indefinite"/>
                      </p:stCondLst>
                      <p:childTnLst>
                        <p:par>
                          <p:cTn id="1118" fill="hold">
                            <p:stCondLst>
                              <p:cond delay="0"/>
                            </p:stCondLst>
                            <p:childTnLst>
                              <p:par>
                                <p:cTn id="1119" nodeType="clickEffect" fill="hold" presetClass="entr" presetID="1">
                                  <p:stCondLst>
                                    <p:cond delay="0"/>
                                  </p:stCondLst>
                                  <p:childTnLst>
                                    <p:set>
                                      <p:cBhvr>
                                        <p:cTn id="1120" dur="1" fill="hold">
                                          <p:stCondLst>
                                            <p:cond delay="0"/>
                                          </p:stCondLst>
                                        </p:cTn>
                                        <p:tgtEl>
                                          <p:spTgt spid="858"/>
                                        </p:tgtEl>
                                        <p:attrNameLst>
                                          <p:attrName>style.visibility</p:attrName>
                                        </p:attrNameLst>
                                      </p:cBhvr>
                                      <p:to>
                                        <p:strVal val="visible"/>
                                      </p:to>
                                    </p:set>
                                  </p:childTnLst>
                                </p:cTn>
                              </p:par>
                            </p:childTnLst>
                          </p:cTn>
                        </p:par>
                      </p:childTnLst>
                    </p:cTn>
                  </p:par>
                  <p:par>
                    <p:cTn id="1121" fill="hold">
                      <p:stCondLst>
                        <p:cond delay="indefinite"/>
                      </p:stCondLst>
                      <p:childTnLst>
                        <p:par>
                          <p:cTn id="1122" fill="hold">
                            <p:stCondLst>
                              <p:cond delay="0"/>
                            </p:stCondLst>
                            <p:childTnLst>
                              <p:par>
                                <p:cTn id="1123" nodeType="clickEffect" fill="hold" presetClass="entr" presetID="1">
                                  <p:stCondLst>
                                    <p:cond delay="0"/>
                                  </p:stCondLst>
                                  <p:childTnLst>
                                    <p:set>
                                      <p:cBhvr>
                                        <p:cTn id="1124" dur="1" fill="hold">
                                          <p:stCondLst>
                                            <p:cond delay="0"/>
                                          </p:stCondLst>
                                        </p:cTn>
                                        <p:tgtEl>
                                          <p:spTgt spid="86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1</a:t>
            </a:r>
            <a:endParaRPr b="0" lang="en-GB" sz="4400" spc="-1" strike="noStrike">
              <a:latin typeface="Arial"/>
            </a:endParaRPr>
          </a:p>
        </p:txBody>
      </p:sp>
      <p:sp>
        <p:nvSpPr>
          <p:cNvPr id="875" name="CustomShape 2"/>
          <p:cNvSpPr/>
          <p:nvPr/>
        </p:nvSpPr>
        <p:spPr>
          <a:xfrm>
            <a:off x="286560" y="1319040"/>
            <a:ext cx="5564160" cy="490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that reads 2 input integers and outputs the bigger one.</a:t>
            </a:r>
            <a:endParaRPr b="0" lang="en-GB" sz="2400" spc="-1" strike="noStrike">
              <a:latin typeface="Arial"/>
            </a:endParaRPr>
          </a:p>
        </p:txBody>
      </p:sp>
      <p:grpSp>
        <p:nvGrpSpPr>
          <p:cNvPr id="876" name="Group 3"/>
          <p:cNvGrpSpPr/>
          <p:nvPr/>
        </p:nvGrpSpPr>
        <p:grpSpPr>
          <a:xfrm>
            <a:off x="5851440" y="1024560"/>
            <a:ext cx="1828080" cy="1436040"/>
            <a:chOff x="5851440" y="1024560"/>
            <a:chExt cx="1828080" cy="1436040"/>
          </a:xfrm>
        </p:grpSpPr>
        <p:sp>
          <p:nvSpPr>
            <p:cNvPr id="877" name="CustomShape 4"/>
            <p:cNvSpPr/>
            <p:nvPr/>
          </p:nvSpPr>
          <p:spPr>
            <a:xfrm>
              <a:off x="6765840" y="2232720"/>
              <a:ext cx="360" cy="2278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78" name="CustomShape 5"/>
            <p:cNvSpPr/>
            <p:nvPr/>
          </p:nvSpPr>
          <p:spPr>
            <a:xfrm>
              <a:off x="5851440" y="1470600"/>
              <a:ext cx="1828080" cy="76140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Read 2 integers:</a:t>
              </a:r>
              <a:br/>
              <a:r>
                <a:rPr b="0" lang="en-GB" sz="1600" spc="-1" strike="noStrike">
                  <a:solidFill>
                    <a:srgbClr val="000000"/>
                  </a:solidFill>
                  <a:latin typeface="Calibri Light"/>
                  <a:ea typeface="DejaVu Sans"/>
                </a:rPr>
                <a:t>a and b</a:t>
              </a:r>
              <a:endParaRPr b="0" lang="en-GB" sz="1600" spc="-1" strike="noStrike">
                <a:latin typeface="Arial"/>
              </a:endParaRPr>
            </a:p>
          </p:txBody>
        </p:sp>
        <p:sp>
          <p:nvSpPr>
            <p:cNvPr id="879" name="CustomShape 6"/>
            <p:cNvSpPr/>
            <p:nvPr/>
          </p:nvSpPr>
          <p:spPr>
            <a:xfrm flipH="1">
              <a:off x="6763680" y="1024560"/>
              <a:ext cx="720" cy="4456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nvGrpSpPr>
          <p:cNvPr id="880" name="Group 7"/>
          <p:cNvGrpSpPr/>
          <p:nvPr/>
        </p:nvGrpSpPr>
        <p:grpSpPr>
          <a:xfrm>
            <a:off x="6004080" y="2461320"/>
            <a:ext cx="2894760" cy="2208960"/>
            <a:chOff x="6004080" y="2461320"/>
            <a:chExt cx="2894760" cy="2208960"/>
          </a:xfrm>
        </p:grpSpPr>
        <p:sp>
          <p:nvSpPr>
            <p:cNvPr id="881" name="CustomShape 8"/>
            <p:cNvSpPr/>
            <p:nvPr/>
          </p:nvSpPr>
          <p:spPr>
            <a:xfrm>
              <a:off x="6004080" y="2461320"/>
              <a:ext cx="1523160" cy="91368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a &gt; b?</a:t>
              </a:r>
              <a:endParaRPr b="0" lang="en-GB" sz="1600" spc="-1" strike="noStrike">
                <a:latin typeface="Arial"/>
              </a:endParaRPr>
            </a:p>
          </p:txBody>
        </p:sp>
        <p:sp>
          <p:nvSpPr>
            <p:cNvPr id="882" name="CustomShape 9"/>
            <p:cNvSpPr/>
            <p:nvPr/>
          </p:nvSpPr>
          <p:spPr>
            <a:xfrm rot="5400000">
              <a:off x="6652080" y="3489840"/>
              <a:ext cx="2278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83" name="CustomShape 10"/>
            <p:cNvSpPr/>
            <p:nvPr/>
          </p:nvSpPr>
          <p:spPr>
            <a:xfrm>
              <a:off x="6156360" y="36043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b</a:t>
              </a:r>
              <a:endParaRPr b="0" lang="en-GB" sz="1600" spc="-1" strike="noStrike">
                <a:latin typeface="Arial"/>
              </a:endParaRPr>
            </a:p>
          </p:txBody>
        </p:sp>
        <p:sp>
          <p:nvSpPr>
            <p:cNvPr id="884" name="CustomShape 11"/>
            <p:cNvSpPr/>
            <p:nvPr/>
          </p:nvSpPr>
          <p:spPr>
            <a:xfrm>
              <a:off x="6752880" y="323496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885" name="CustomShape 12"/>
            <p:cNvSpPr/>
            <p:nvPr/>
          </p:nvSpPr>
          <p:spPr>
            <a:xfrm>
              <a:off x="7432560" y="261252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886" name="CustomShape 13"/>
            <p:cNvSpPr/>
            <p:nvPr/>
          </p:nvSpPr>
          <p:spPr>
            <a:xfrm>
              <a:off x="7680240" y="36043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a</a:t>
              </a:r>
              <a:endParaRPr b="0" lang="en-GB" sz="1600" spc="-1" strike="noStrike">
                <a:latin typeface="Arial"/>
              </a:endParaRPr>
            </a:p>
          </p:txBody>
        </p:sp>
        <p:sp>
          <p:nvSpPr>
            <p:cNvPr id="887" name="CustomShape 14"/>
            <p:cNvSpPr/>
            <p:nvPr/>
          </p:nvSpPr>
          <p:spPr>
            <a:xfrm>
              <a:off x="6765840" y="4213800"/>
              <a:ext cx="360" cy="4564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88" name="CustomShape 15"/>
            <p:cNvSpPr/>
            <p:nvPr/>
          </p:nvSpPr>
          <p:spPr>
            <a:xfrm>
              <a:off x="7527960" y="2918520"/>
              <a:ext cx="761400" cy="6850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889" name="CustomShape 16"/>
            <p:cNvSpPr/>
            <p:nvPr/>
          </p:nvSpPr>
          <p:spPr>
            <a:xfrm rot="5400000">
              <a:off x="7414200" y="3564360"/>
              <a:ext cx="226440" cy="15249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nvGrpSpPr>
          <p:cNvPr id="890" name="Group 17"/>
          <p:cNvGrpSpPr/>
          <p:nvPr/>
        </p:nvGrpSpPr>
        <p:grpSpPr>
          <a:xfrm>
            <a:off x="6175080" y="4695480"/>
            <a:ext cx="1218600" cy="1066320"/>
            <a:chOff x="6175080" y="4695480"/>
            <a:chExt cx="1218600" cy="1066320"/>
          </a:xfrm>
        </p:grpSpPr>
        <p:sp>
          <p:nvSpPr>
            <p:cNvPr id="891" name="CustomShape 18"/>
            <p:cNvSpPr/>
            <p:nvPr/>
          </p:nvSpPr>
          <p:spPr>
            <a:xfrm>
              <a:off x="6175080" y="469548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Output max</a:t>
              </a:r>
              <a:endParaRPr b="0" lang="en-GB" sz="1600" spc="-1" strike="noStrike">
                <a:latin typeface="Arial"/>
              </a:endParaRPr>
            </a:p>
          </p:txBody>
        </p:sp>
        <p:sp>
          <p:nvSpPr>
            <p:cNvPr id="892" name="CustomShape 19"/>
            <p:cNvSpPr/>
            <p:nvPr/>
          </p:nvSpPr>
          <p:spPr>
            <a:xfrm rot="5400000">
              <a:off x="6537240" y="5533200"/>
              <a:ext cx="4564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sp>
        <p:nvSpPr>
          <p:cNvPr id="893" name="CustomShape 20"/>
          <p:cNvSpPr/>
          <p:nvPr/>
        </p:nvSpPr>
        <p:spPr>
          <a:xfrm>
            <a:off x="712440" y="2239560"/>
            <a:ext cx="4822560" cy="4072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894" name="CustomShape 2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6C996CD-80DD-485D-A131-BDD3A97CCAB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895" name="CustomShape 22"/>
          <p:cNvSpPr/>
          <p:nvPr/>
        </p:nvSpPr>
        <p:spPr>
          <a:xfrm>
            <a:off x="506160" y="3399120"/>
            <a:ext cx="5183640" cy="1735920"/>
          </a:xfrm>
          <a:prstGeom prst="rect">
            <a:avLst/>
          </a:prstGeom>
          <a:solidFill>
            <a:schemeClr val="bg1"/>
          </a:solid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Now think about it:</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How many variables do you need?</a:t>
            </a: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What are their data types?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Remember to declare and initialize the variables before using them.</a:t>
            </a:r>
            <a:endParaRPr b="0" lang="en-GB" sz="1800" spc="-1" strike="noStrike">
              <a:latin typeface="Arial"/>
            </a:endParaRPr>
          </a:p>
        </p:txBody>
      </p:sp>
    </p:spTree>
  </p:cSld>
  <p:timing>
    <p:tnLst>
      <p:par>
        <p:cTn id="1125" dur="indefinite" restart="never" nodeType="tmRoot">
          <p:childTnLst>
            <p:seq>
              <p:cTn id="112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1</a:t>
            </a:r>
            <a:endParaRPr b="0" lang="en-GB" sz="4400" spc="-1" strike="noStrike">
              <a:latin typeface="Arial"/>
            </a:endParaRPr>
          </a:p>
        </p:txBody>
      </p:sp>
      <p:sp>
        <p:nvSpPr>
          <p:cNvPr id="897" name="CustomShape 2"/>
          <p:cNvSpPr/>
          <p:nvPr/>
        </p:nvSpPr>
        <p:spPr>
          <a:xfrm>
            <a:off x="286560" y="1319040"/>
            <a:ext cx="5564160" cy="490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that reads 2 input integers and outputs the bigger one.</a:t>
            </a:r>
            <a:endParaRPr b="0" lang="en-GB" sz="2400" spc="-1" strike="noStrike">
              <a:latin typeface="Arial"/>
            </a:endParaRPr>
          </a:p>
        </p:txBody>
      </p:sp>
      <p:grpSp>
        <p:nvGrpSpPr>
          <p:cNvPr id="898" name="Group 3"/>
          <p:cNvGrpSpPr/>
          <p:nvPr/>
        </p:nvGrpSpPr>
        <p:grpSpPr>
          <a:xfrm>
            <a:off x="5851440" y="1024560"/>
            <a:ext cx="1828080" cy="1436040"/>
            <a:chOff x="5851440" y="1024560"/>
            <a:chExt cx="1828080" cy="1436040"/>
          </a:xfrm>
        </p:grpSpPr>
        <p:sp>
          <p:nvSpPr>
            <p:cNvPr id="899" name="CustomShape 4"/>
            <p:cNvSpPr/>
            <p:nvPr/>
          </p:nvSpPr>
          <p:spPr>
            <a:xfrm>
              <a:off x="6765840" y="2232720"/>
              <a:ext cx="360" cy="2278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00" name="CustomShape 5"/>
            <p:cNvSpPr/>
            <p:nvPr/>
          </p:nvSpPr>
          <p:spPr>
            <a:xfrm>
              <a:off x="5851440" y="1470600"/>
              <a:ext cx="1828080" cy="76140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Read 2 integers:</a:t>
              </a:r>
              <a:br/>
              <a:r>
                <a:rPr b="0" lang="en-GB" sz="1600" spc="-1" strike="noStrike">
                  <a:solidFill>
                    <a:srgbClr val="000000"/>
                  </a:solidFill>
                  <a:latin typeface="Calibri Light"/>
                  <a:ea typeface="DejaVu Sans"/>
                </a:rPr>
                <a:t>a and b</a:t>
              </a:r>
              <a:endParaRPr b="0" lang="en-GB" sz="1600" spc="-1" strike="noStrike">
                <a:latin typeface="Arial"/>
              </a:endParaRPr>
            </a:p>
          </p:txBody>
        </p:sp>
        <p:sp>
          <p:nvSpPr>
            <p:cNvPr id="901" name="CustomShape 6"/>
            <p:cNvSpPr/>
            <p:nvPr/>
          </p:nvSpPr>
          <p:spPr>
            <a:xfrm flipH="1">
              <a:off x="6763680" y="1024560"/>
              <a:ext cx="720" cy="4456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nvGrpSpPr>
          <p:cNvPr id="902" name="Group 7"/>
          <p:cNvGrpSpPr/>
          <p:nvPr/>
        </p:nvGrpSpPr>
        <p:grpSpPr>
          <a:xfrm>
            <a:off x="6004080" y="2461320"/>
            <a:ext cx="2894760" cy="2208960"/>
            <a:chOff x="6004080" y="2461320"/>
            <a:chExt cx="2894760" cy="2208960"/>
          </a:xfrm>
        </p:grpSpPr>
        <p:sp>
          <p:nvSpPr>
            <p:cNvPr id="903" name="CustomShape 8"/>
            <p:cNvSpPr/>
            <p:nvPr/>
          </p:nvSpPr>
          <p:spPr>
            <a:xfrm>
              <a:off x="6004080" y="2461320"/>
              <a:ext cx="1523160" cy="91368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a &gt; b?</a:t>
              </a:r>
              <a:endParaRPr b="0" lang="en-GB" sz="1600" spc="-1" strike="noStrike">
                <a:latin typeface="Arial"/>
              </a:endParaRPr>
            </a:p>
          </p:txBody>
        </p:sp>
        <p:sp>
          <p:nvSpPr>
            <p:cNvPr id="904" name="CustomShape 9"/>
            <p:cNvSpPr/>
            <p:nvPr/>
          </p:nvSpPr>
          <p:spPr>
            <a:xfrm rot="5400000">
              <a:off x="6652080" y="3489840"/>
              <a:ext cx="2278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05" name="CustomShape 10"/>
            <p:cNvSpPr/>
            <p:nvPr/>
          </p:nvSpPr>
          <p:spPr>
            <a:xfrm>
              <a:off x="6156360" y="36043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b</a:t>
              </a:r>
              <a:endParaRPr b="0" lang="en-GB" sz="1600" spc="-1" strike="noStrike">
                <a:latin typeface="Arial"/>
              </a:endParaRPr>
            </a:p>
          </p:txBody>
        </p:sp>
        <p:sp>
          <p:nvSpPr>
            <p:cNvPr id="906" name="CustomShape 11"/>
            <p:cNvSpPr/>
            <p:nvPr/>
          </p:nvSpPr>
          <p:spPr>
            <a:xfrm>
              <a:off x="6752880" y="323496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907" name="CustomShape 12"/>
            <p:cNvSpPr/>
            <p:nvPr/>
          </p:nvSpPr>
          <p:spPr>
            <a:xfrm>
              <a:off x="7432560" y="261252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908" name="CustomShape 13"/>
            <p:cNvSpPr/>
            <p:nvPr/>
          </p:nvSpPr>
          <p:spPr>
            <a:xfrm>
              <a:off x="7680240" y="36043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a</a:t>
              </a:r>
              <a:endParaRPr b="0" lang="en-GB" sz="1600" spc="-1" strike="noStrike">
                <a:latin typeface="Arial"/>
              </a:endParaRPr>
            </a:p>
          </p:txBody>
        </p:sp>
        <p:sp>
          <p:nvSpPr>
            <p:cNvPr id="909" name="CustomShape 14"/>
            <p:cNvSpPr/>
            <p:nvPr/>
          </p:nvSpPr>
          <p:spPr>
            <a:xfrm>
              <a:off x="6765840" y="4213800"/>
              <a:ext cx="360" cy="4564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10" name="CustomShape 15"/>
            <p:cNvSpPr/>
            <p:nvPr/>
          </p:nvSpPr>
          <p:spPr>
            <a:xfrm>
              <a:off x="7527960" y="2918520"/>
              <a:ext cx="761400" cy="6850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11" name="CustomShape 16"/>
            <p:cNvSpPr/>
            <p:nvPr/>
          </p:nvSpPr>
          <p:spPr>
            <a:xfrm rot="5400000">
              <a:off x="7414200" y="3564360"/>
              <a:ext cx="226440" cy="15249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nvGrpSpPr>
          <p:cNvPr id="912" name="Group 17"/>
          <p:cNvGrpSpPr/>
          <p:nvPr/>
        </p:nvGrpSpPr>
        <p:grpSpPr>
          <a:xfrm>
            <a:off x="6175080" y="4695480"/>
            <a:ext cx="1218600" cy="1066320"/>
            <a:chOff x="6175080" y="4695480"/>
            <a:chExt cx="1218600" cy="1066320"/>
          </a:xfrm>
        </p:grpSpPr>
        <p:sp>
          <p:nvSpPr>
            <p:cNvPr id="913" name="CustomShape 18"/>
            <p:cNvSpPr/>
            <p:nvPr/>
          </p:nvSpPr>
          <p:spPr>
            <a:xfrm>
              <a:off x="6175080" y="469548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Output max</a:t>
              </a:r>
              <a:endParaRPr b="0" lang="en-GB" sz="1600" spc="-1" strike="noStrike">
                <a:latin typeface="Arial"/>
              </a:endParaRPr>
            </a:p>
          </p:txBody>
        </p:sp>
        <p:sp>
          <p:nvSpPr>
            <p:cNvPr id="914" name="CustomShape 19"/>
            <p:cNvSpPr/>
            <p:nvPr/>
          </p:nvSpPr>
          <p:spPr>
            <a:xfrm rot="5400000">
              <a:off x="6537240" y="5533200"/>
              <a:ext cx="4564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sp>
        <p:nvSpPr>
          <p:cNvPr id="915" name="CustomShape 20"/>
          <p:cNvSpPr/>
          <p:nvPr/>
        </p:nvSpPr>
        <p:spPr>
          <a:xfrm>
            <a:off x="712440" y="2239560"/>
            <a:ext cx="4822560" cy="4072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e46c0a"/>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916" name="CustomShape 2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A74D36F-B81C-42C1-8DB2-2082EC2E70C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17" name="CustomShape 22"/>
          <p:cNvSpPr/>
          <p:nvPr/>
        </p:nvSpPr>
        <p:spPr>
          <a:xfrm>
            <a:off x="5706360" y="1340280"/>
            <a:ext cx="3215520" cy="1042200"/>
          </a:xfrm>
          <a:prstGeom prst="rect">
            <a:avLst/>
          </a:prstGeom>
          <a:noFill/>
          <a:ln>
            <a:round/>
          </a:ln>
        </p:spPr>
        <p:style>
          <a:lnRef idx="2">
            <a:schemeClr val="accent6"/>
          </a:lnRef>
          <a:fillRef idx="1">
            <a:schemeClr val="lt1"/>
          </a:fillRef>
          <a:effectRef idx="0">
            <a:schemeClr val="accent6"/>
          </a:effectRef>
          <a:fontRef idx="minor"/>
        </p:style>
      </p:sp>
      <p:sp>
        <p:nvSpPr>
          <p:cNvPr id="918" name="CustomShape 23"/>
          <p:cNvSpPr/>
          <p:nvPr/>
        </p:nvSpPr>
        <p:spPr>
          <a:xfrm>
            <a:off x="5706360" y="2436480"/>
            <a:ext cx="3215520" cy="2109600"/>
          </a:xfrm>
          <a:prstGeom prst="rect">
            <a:avLst/>
          </a:prstGeom>
          <a:noFill/>
          <a:ln>
            <a:round/>
          </a:ln>
        </p:spPr>
        <p:style>
          <a:lnRef idx="2">
            <a:schemeClr val="accent3"/>
          </a:lnRef>
          <a:fillRef idx="1">
            <a:schemeClr val="lt1"/>
          </a:fillRef>
          <a:effectRef idx="0">
            <a:schemeClr val="accent3"/>
          </a:effectRef>
          <a:fontRef idx="minor"/>
        </p:style>
      </p:sp>
      <p:sp>
        <p:nvSpPr>
          <p:cNvPr id="919" name="CustomShape 24"/>
          <p:cNvSpPr/>
          <p:nvPr/>
        </p:nvSpPr>
        <p:spPr>
          <a:xfrm>
            <a:off x="5716440" y="4597560"/>
            <a:ext cx="3205440" cy="862200"/>
          </a:xfrm>
          <a:prstGeom prst="rect">
            <a:avLst/>
          </a:prstGeom>
          <a:noFill/>
          <a:ln>
            <a:round/>
          </a:ln>
        </p:spPr>
        <p:style>
          <a:lnRef idx="2">
            <a:schemeClr val="accent4"/>
          </a:lnRef>
          <a:fillRef idx="1">
            <a:schemeClr val="lt1"/>
          </a:fillRef>
          <a:effectRef idx="0">
            <a:schemeClr val="accent4"/>
          </a:effectRef>
          <a:fontRef idx="minor"/>
        </p:style>
      </p:sp>
      <p:sp>
        <p:nvSpPr>
          <p:cNvPr id="920" name="CustomShape 25"/>
          <p:cNvSpPr/>
          <p:nvPr/>
        </p:nvSpPr>
        <p:spPr>
          <a:xfrm>
            <a:off x="853920" y="3295800"/>
            <a:ext cx="2345400" cy="621720"/>
          </a:xfrm>
          <a:prstGeom prst="rect">
            <a:avLst/>
          </a:prstGeom>
          <a:noFill/>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onsolas"/>
                <a:ea typeface="DejaVu Sans"/>
              </a:rPr>
              <a:t>int a, b, max;</a:t>
            </a:r>
            <a:br/>
            <a:r>
              <a:rPr b="0" lang="en-GB" sz="1600" spc="-1" strike="noStrike">
                <a:solidFill>
                  <a:srgbClr val="000000"/>
                </a:solidFill>
                <a:latin typeface="Consolas"/>
                <a:ea typeface="DejaVu Sans"/>
              </a:rPr>
              <a:t> cin &gt;&gt; a &gt;&gt; b;</a:t>
            </a:r>
            <a:endParaRPr b="0" lang="en-GB" sz="1600" spc="-1" strike="noStrike">
              <a:latin typeface="Arial"/>
            </a:endParaRPr>
          </a:p>
        </p:txBody>
      </p:sp>
      <p:sp>
        <p:nvSpPr>
          <p:cNvPr id="921" name="CustomShape 26"/>
          <p:cNvSpPr/>
          <p:nvPr/>
        </p:nvSpPr>
        <p:spPr>
          <a:xfrm>
            <a:off x="853920" y="3998880"/>
            <a:ext cx="2345400" cy="1073880"/>
          </a:xfrm>
          <a:prstGeom prst="rect">
            <a:avLst/>
          </a:prstGeom>
          <a:noFill/>
          <a:ln>
            <a:round/>
          </a:ln>
        </p:spPr>
        <p:style>
          <a:lnRef idx="2">
            <a:schemeClr val="accent3"/>
          </a:lnRef>
          <a:fillRef idx="1">
            <a:schemeClr val="lt1"/>
          </a:fillRef>
          <a:effectRef idx="0">
            <a:schemeClr val="accent3"/>
          </a:effectRef>
          <a:fontRef idx="minor"/>
        </p:style>
        <p:txBody>
          <a:bodyPr lIns="90000" rIns="90000" tIns="45000" bIns="45000" anchor="ctr"/>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if (a &gt; b)</a:t>
            </a:r>
            <a:br/>
            <a:r>
              <a:rPr b="0" lang="en-GB" sz="1600" spc="-1" strike="noStrike">
                <a:solidFill>
                  <a:srgbClr val="000000"/>
                </a:solidFill>
                <a:latin typeface="Consolas"/>
                <a:ea typeface="DejaVu Sans"/>
              </a:rPr>
              <a:t>    max = a;</a:t>
            </a:r>
            <a:endParaRPr b="0" lang="en-GB" sz="1600" spc="-1" strike="noStrike">
              <a:latin typeface="Arial"/>
            </a:endParaRPr>
          </a:p>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else </a:t>
            </a:r>
            <a:endParaRPr b="0" lang="en-GB" sz="1600" spc="-1" strike="noStrike">
              <a:latin typeface="Arial"/>
            </a:endParaRPr>
          </a:p>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max = b;</a:t>
            </a:r>
            <a:endParaRPr b="0" lang="en-GB" sz="1600" spc="-1" strike="noStrike">
              <a:latin typeface="Arial"/>
            </a:endParaRPr>
          </a:p>
        </p:txBody>
      </p:sp>
      <p:sp>
        <p:nvSpPr>
          <p:cNvPr id="922" name="CustomShape 27"/>
          <p:cNvSpPr/>
          <p:nvPr/>
        </p:nvSpPr>
        <p:spPr>
          <a:xfrm>
            <a:off x="853920" y="5153760"/>
            <a:ext cx="2345400" cy="445680"/>
          </a:xfrm>
          <a:prstGeom prst="rect">
            <a:avLst/>
          </a:prstGeom>
          <a:noFill/>
          <a:ln>
            <a:round/>
          </a:ln>
        </p:spPr>
        <p:style>
          <a:lnRef idx="2">
            <a:schemeClr val="accent4"/>
          </a:lnRef>
          <a:fillRef idx="1">
            <a:schemeClr val="lt1"/>
          </a:fillRef>
          <a:effectRef idx="0">
            <a:schemeClr val="accent4"/>
          </a:effectRef>
          <a:fontRef idx="minor"/>
        </p:style>
        <p:txBody>
          <a:bodyPr lIns="90000" rIns="90000" tIns="45000" bIns="45000" anchor="ctr"/>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cout &lt;&lt; max;</a:t>
            </a:r>
            <a:endParaRPr b="0" lang="en-GB" sz="1600" spc="-1" strike="noStrike">
              <a:latin typeface="Arial"/>
            </a:endParaRPr>
          </a:p>
        </p:txBody>
      </p:sp>
    </p:spTree>
  </p:cSld>
  <p:timing>
    <p:tnLst>
      <p:par>
        <p:cTn id="1127" dur="indefinite" restart="never" nodeType="tmRoot">
          <p:childTnLst>
            <p:seq>
              <p:cTn id="1128" dur="indefinite" nodeType="mainSeq">
                <p:childTnLst>
                  <p:par>
                    <p:cTn id="1129" fill="hold">
                      <p:stCondLst>
                        <p:cond delay="indefinite"/>
                      </p:stCondLst>
                      <p:childTnLst>
                        <p:par>
                          <p:cTn id="1130" fill="hold">
                            <p:stCondLst>
                              <p:cond delay="0"/>
                            </p:stCondLst>
                            <p:childTnLst>
                              <p:par>
                                <p:cTn id="1131" nodeType="clickEffect" fill="hold" presetClass="entr" presetID="1">
                                  <p:stCondLst>
                                    <p:cond delay="0"/>
                                  </p:stCondLst>
                                  <p:childTnLst>
                                    <p:set>
                                      <p:cBhvr>
                                        <p:cTn id="1132" dur="1" fill="hold">
                                          <p:stCondLst>
                                            <p:cond delay="0"/>
                                          </p:stCondLst>
                                        </p:cTn>
                                        <p:tgtEl>
                                          <p:spTgt spid="920"/>
                                        </p:tgtEl>
                                        <p:attrNameLst>
                                          <p:attrName>style.visibility</p:attrName>
                                        </p:attrNameLst>
                                      </p:cBhvr>
                                      <p:to>
                                        <p:strVal val="visible"/>
                                      </p:to>
                                    </p:set>
                                  </p:childTnLst>
                                </p:cTn>
                              </p:par>
                            </p:childTnLst>
                          </p:cTn>
                        </p:par>
                      </p:childTnLst>
                    </p:cTn>
                  </p:par>
                  <p:par>
                    <p:cTn id="1133" fill="hold">
                      <p:stCondLst>
                        <p:cond delay="indefinite"/>
                      </p:stCondLst>
                      <p:childTnLst>
                        <p:par>
                          <p:cTn id="1134" fill="hold">
                            <p:stCondLst>
                              <p:cond delay="0"/>
                            </p:stCondLst>
                            <p:childTnLst>
                              <p:par>
                                <p:cTn id="1135" nodeType="clickEffect" fill="hold" presetClass="entr" presetID="1">
                                  <p:stCondLst>
                                    <p:cond delay="0"/>
                                  </p:stCondLst>
                                  <p:childTnLst>
                                    <p:set>
                                      <p:cBhvr>
                                        <p:cTn id="1136" dur="1" fill="hold">
                                          <p:stCondLst>
                                            <p:cond delay="0"/>
                                          </p:stCondLst>
                                        </p:cTn>
                                        <p:tgtEl>
                                          <p:spTgt spid="921"/>
                                        </p:tgtEl>
                                        <p:attrNameLst>
                                          <p:attrName>style.visibility</p:attrName>
                                        </p:attrNameLst>
                                      </p:cBhvr>
                                      <p:to>
                                        <p:strVal val="visible"/>
                                      </p:to>
                                    </p:set>
                                  </p:childTnLst>
                                </p:cTn>
                              </p:par>
                            </p:childTnLst>
                          </p:cTn>
                        </p:par>
                      </p:childTnLst>
                    </p:cTn>
                  </p:par>
                  <p:par>
                    <p:cTn id="1137" fill="hold">
                      <p:stCondLst>
                        <p:cond delay="indefinite"/>
                      </p:stCondLst>
                      <p:childTnLst>
                        <p:par>
                          <p:cTn id="1138" fill="hold">
                            <p:stCondLst>
                              <p:cond delay="0"/>
                            </p:stCondLst>
                            <p:childTnLst>
                              <p:par>
                                <p:cTn id="1139" nodeType="clickEffect" fill="hold" presetClass="entr" presetID="1">
                                  <p:stCondLst>
                                    <p:cond delay="0"/>
                                  </p:stCondLst>
                                  <p:childTnLst>
                                    <p:set>
                                      <p:cBhvr>
                                        <p:cTn id="1140" dur="1" fill="hold">
                                          <p:stCondLst>
                                            <p:cond delay="0"/>
                                          </p:stCondLst>
                                        </p:cTn>
                                        <p:tgtEl>
                                          <p:spTgt spid="9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2160" y="4406760"/>
            <a:ext cx="7771680" cy="1361520"/>
          </a:xfrm>
          <a:prstGeom prst="rect">
            <a:avLst/>
          </a:prstGeom>
          <a:noFill/>
          <a:ln>
            <a:noFill/>
          </a:ln>
        </p:spPr>
        <p:style>
          <a:lnRef idx="0"/>
          <a:fillRef idx="0"/>
          <a:effectRef idx="0"/>
          <a:fontRef idx="minor"/>
        </p:style>
        <p:txBody>
          <a:bodyPr lIns="90000" rIns="90000" tIns="45000" bIns="45000"/>
          <a:p>
            <a:pPr>
              <a:lnSpc>
                <a:spcPct val="100000"/>
              </a:lnSpc>
            </a:pPr>
            <a:r>
              <a:rPr b="1" lang="en-GB" sz="4000" spc="-1" strike="noStrike" cap="all">
                <a:solidFill>
                  <a:srgbClr val="000000"/>
                </a:solidFill>
                <a:latin typeface="Avenir Next"/>
                <a:ea typeface="Avenir Next"/>
              </a:rPr>
              <a:t>Basic OPERATIONS</a:t>
            </a:r>
            <a:endParaRPr b="0" lang="en-GB" sz="4000" spc="-1" strike="noStrike">
              <a:latin typeface="Arial"/>
            </a:endParaRPr>
          </a:p>
        </p:txBody>
      </p:sp>
      <p:sp>
        <p:nvSpPr>
          <p:cNvPr id="144" name="CustomShape 2"/>
          <p:cNvSpPr/>
          <p:nvPr/>
        </p:nvSpPr>
        <p:spPr>
          <a:xfrm>
            <a:off x="722160" y="2906640"/>
            <a:ext cx="7771680" cy="1499400"/>
          </a:xfrm>
          <a:prstGeom prst="rect">
            <a:avLst/>
          </a:prstGeom>
          <a:noFill/>
          <a:ln>
            <a:noFill/>
          </a:ln>
        </p:spPr>
        <p:style>
          <a:lnRef idx="0"/>
          <a:fillRef idx="0"/>
          <a:effectRef idx="0"/>
          <a:fontRef idx="minor"/>
        </p:style>
        <p:txBody>
          <a:bodyPr lIns="90000" rIns="90000" tIns="45000" bIns="45000" anchor="b"/>
          <a:p>
            <a:pPr>
              <a:lnSpc>
                <a:spcPct val="100000"/>
              </a:lnSpc>
              <a:spcBef>
                <a:spcPts val="400"/>
              </a:spcBef>
            </a:pPr>
            <a:r>
              <a:rPr b="0" lang="en-GB" sz="2000" spc="-1" strike="noStrike">
                <a:solidFill>
                  <a:srgbClr val="8b8b8b"/>
                </a:solidFill>
                <a:latin typeface="Calibri Light"/>
                <a:ea typeface="Calibri Light"/>
              </a:rPr>
              <a:t>Part I</a:t>
            </a:r>
            <a:endParaRPr b="0" lang="en-GB" sz="2000" spc="-1" strike="noStrike">
              <a:latin typeface="Arial"/>
            </a:endParaRPr>
          </a:p>
        </p:txBody>
      </p:sp>
      <p:sp>
        <p:nvSpPr>
          <p:cNvPr id="14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ED739FA-45BF-4346-A702-C5361E9FC8E7}"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2</a:t>
            </a:r>
            <a:endParaRPr b="0" lang="en-GB" sz="4400" spc="-1" strike="noStrike">
              <a:latin typeface="Arial"/>
            </a:endParaRPr>
          </a:p>
        </p:txBody>
      </p:sp>
      <p:sp>
        <p:nvSpPr>
          <p:cNvPr id="924" name="CustomShape 2"/>
          <p:cNvSpPr/>
          <p:nvPr/>
        </p:nvSpPr>
        <p:spPr>
          <a:xfrm>
            <a:off x="286560" y="1319040"/>
            <a:ext cx="5564160" cy="490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that reads </a:t>
            </a:r>
            <a:r>
              <a:rPr b="1" lang="en-GB" sz="2400" spc="-1" strike="noStrike">
                <a:solidFill>
                  <a:srgbClr val="e46c0a"/>
                </a:solidFill>
                <a:latin typeface="Calibri Light"/>
                <a:ea typeface="Calibri Light"/>
              </a:rPr>
              <a:t>3</a:t>
            </a:r>
            <a:r>
              <a:rPr b="0" lang="en-GB" sz="2400" spc="-1" strike="noStrike">
                <a:solidFill>
                  <a:srgbClr val="000000"/>
                </a:solidFill>
                <a:latin typeface="Calibri Light"/>
                <a:ea typeface="Calibri Light"/>
              </a:rPr>
              <a:t> input integers and outputs the maximum one.</a:t>
            </a:r>
            <a:endParaRPr b="0" lang="en-GB" sz="2400" spc="-1" strike="noStrike">
              <a:latin typeface="Arial"/>
            </a:endParaRPr>
          </a:p>
        </p:txBody>
      </p:sp>
      <p:grpSp>
        <p:nvGrpSpPr>
          <p:cNvPr id="925" name="Group 3"/>
          <p:cNvGrpSpPr/>
          <p:nvPr/>
        </p:nvGrpSpPr>
        <p:grpSpPr>
          <a:xfrm>
            <a:off x="5814000" y="544320"/>
            <a:ext cx="1828080" cy="1437120"/>
            <a:chOff x="5814000" y="544320"/>
            <a:chExt cx="1828080" cy="1437120"/>
          </a:xfrm>
        </p:grpSpPr>
        <p:sp>
          <p:nvSpPr>
            <p:cNvPr id="926" name="CustomShape 4"/>
            <p:cNvSpPr/>
            <p:nvPr/>
          </p:nvSpPr>
          <p:spPr>
            <a:xfrm rot="5400000">
              <a:off x="6614640" y="1866960"/>
              <a:ext cx="2278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27" name="CustomShape 5"/>
            <p:cNvSpPr/>
            <p:nvPr/>
          </p:nvSpPr>
          <p:spPr>
            <a:xfrm>
              <a:off x="5814000" y="990720"/>
              <a:ext cx="1828080" cy="76140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Read 3 integers:</a:t>
              </a:r>
              <a:br/>
              <a:r>
                <a:rPr b="0" lang="en-GB" sz="1600" spc="-1" strike="noStrike">
                  <a:solidFill>
                    <a:srgbClr val="000000"/>
                  </a:solidFill>
                  <a:latin typeface="Calibri Light"/>
                  <a:ea typeface="DejaVu Sans"/>
                </a:rPr>
                <a:t>a, b and c</a:t>
              </a:r>
              <a:endParaRPr b="0" lang="en-GB" sz="1600" spc="-1" strike="noStrike">
                <a:latin typeface="Arial"/>
              </a:endParaRPr>
            </a:p>
          </p:txBody>
        </p:sp>
        <p:sp>
          <p:nvSpPr>
            <p:cNvPr id="928" name="CustomShape 6"/>
            <p:cNvSpPr/>
            <p:nvPr/>
          </p:nvSpPr>
          <p:spPr>
            <a:xfrm flipH="1">
              <a:off x="6726240" y="544320"/>
              <a:ext cx="720" cy="4456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nvGrpSpPr>
          <p:cNvPr id="929" name="Group 7"/>
          <p:cNvGrpSpPr/>
          <p:nvPr/>
        </p:nvGrpSpPr>
        <p:grpSpPr>
          <a:xfrm>
            <a:off x="5966280" y="1981080"/>
            <a:ext cx="2895120" cy="2209320"/>
            <a:chOff x="5966280" y="1981080"/>
            <a:chExt cx="2895120" cy="2209320"/>
          </a:xfrm>
        </p:grpSpPr>
        <p:sp>
          <p:nvSpPr>
            <p:cNvPr id="930" name="CustomShape 8"/>
            <p:cNvSpPr/>
            <p:nvPr/>
          </p:nvSpPr>
          <p:spPr>
            <a:xfrm>
              <a:off x="5966280" y="1981080"/>
              <a:ext cx="1523160" cy="91368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a &gt; b?</a:t>
              </a:r>
              <a:endParaRPr b="0" lang="en-GB" sz="1600" spc="-1" strike="noStrike">
                <a:latin typeface="Arial"/>
              </a:endParaRPr>
            </a:p>
          </p:txBody>
        </p:sp>
        <p:sp>
          <p:nvSpPr>
            <p:cNvPr id="931" name="CustomShape 9"/>
            <p:cNvSpPr/>
            <p:nvPr/>
          </p:nvSpPr>
          <p:spPr>
            <a:xfrm rot="5400000">
              <a:off x="6614640" y="3009960"/>
              <a:ext cx="2278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32" name="CustomShape 10"/>
            <p:cNvSpPr/>
            <p:nvPr/>
          </p:nvSpPr>
          <p:spPr>
            <a:xfrm>
              <a:off x="6118920" y="312408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b</a:t>
              </a:r>
              <a:endParaRPr b="0" lang="en-GB" sz="1600" spc="-1" strike="noStrike">
                <a:latin typeface="Arial"/>
              </a:endParaRPr>
            </a:p>
          </p:txBody>
        </p:sp>
        <p:sp>
          <p:nvSpPr>
            <p:cNvPr id="933" name="CustomShape 11"/>
            <p:cNvSpPr/>
            <p:nvPr/>
          </p:nvSpPr>
          <p:spPr>
            <a:xfrm>
              <a:off x="6715440" y="275472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934" name="CustomShape 12"/>
            <p:cNvSpPr/>
            <p:nvPr/>
          </p:nvSpPr>
          <p:spPr>
            <a:xfrm>
              <a:off x="7395120" y="213228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935" name="CustomShape 13"/>
            <p:cNvSpPr/>
            <p:nvPr/>
          </p:nvSpPr>
          <p:spPr>
            <a:xfrm>
              <a:off x="7642800" y="312408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a</a:t>
              </a:r>
              <a:endParaRPr b="0" lang="en-GB" sz="1600" spc="-1" strike="noStrike">
                <a:latin typeface="Arial"/>
              </a:endParaRPr>
            </a:p>
          </p:txBody>
        </p:sp>
        <p:sp>
          <p:nvSpPr>
            <p:cNvPr id="936" name="CustomShape 14"/>
            <p:cNvSpPr/>
            <p:nvPr/>
          </p:nvSpPr>
          <p:spPr>
            <a:xfrm>
              <a:off x="6728400" y="3733920"/>
              <a:ext cx="360" cy="4564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37" name="CustomShape 15"/>
            <p:cNvSpPr/>
            <p:nvPr/>
          </p:nvSpPr>
          <p:spPr>
            <a:xfrm>
              <a:off x="7490520" y="2438280"/>
              <a:ext cx="761400" cy="6850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38" name="CustomShape 16"/>
            <p:cNvSpPr/>
            <p:nvPr/>
          </p:nvSpPr>
          <p:spPr>
            <a:xfrm rot="5400000">
              <a:off x="7376400" y="3084480"/>
              <a:ext cx="226440" cy="15249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nvGrpSpPr>
          <p:cNvPr id="939" name="Group 17"/>
          <p:cNvGrpSpPr/>
          <p:nvPr/>
        </p:nvGrpSpPr>
        <p:grpSpPr>
          <a:xfrm>
            <a:off x="5859360" y="4191120"/>
            <a:ext cx="3002040" cy="2208960"/>
            <a:chOff x="5859360" y="4191120"/>
            <a:chExt cx="3002040" cy="2208960"/>
          </a:xfrm>
        </p:grpSpPr>
        <p:sp>
          <p:nvSpPr>
            <p:cNvPr id="940" name="CustomShape 18"/>
            <p:cNvSpPr/>
            <p:nvPr/>
          </p:nvSpPr>
          <p:spPr>
            <a:xfrm>
              <a:off x="5859360" y="4191120"/>
              <a:ext cx="1737360" cy="91368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max &gt; c</a:t>
              </a:r>
              <a:br/>
              <a:r>
                <a:rPr b="0" lang="en-GB" sz="1600" spc="-1" strike="noStrike">
                  <a:solidFill>
                    <a:srgbClr val="000000"/>
                  </a:solidFill>
                  <a:latin typeface="Calibri Light"/>
                  <a:ea typeface="DejaVu Sans"/>
                </a:rPr>
                <a:t>?</a:t>
              </a:r>
              <a:endParaRPr b="0" lang="en-GB" sz="1600" spc="-1" strike="noStrike">
                <a:latin typeface="Arial"/>
              </a:endParaRPr>
            </a:p>
          </p:txBody>
        </p:sp>
        <p:sp>
          <p:nvSpPr>
            <p:cNvPr id="941" name="CustomShape 19"/>
            <p:cNvSpPr/>
            <p:nvPr/>
          </p:nvSpPr>
          <p:spPr>
            <a:xfrm>
              <a:off x="7642800" y="53341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Output max</a:t>
              </a:r>
              <a:endParaRPr b="0" lang="en-GB" sz="1600" spc="-1" strike="noStrike">
                <a:latin typeface="Arial"/>
              </a:endParaRPr>
            </a:p>
          </p:txBody>
        </p:sp>
        <p:sp>
          <p:nvSpPr>
            <p:cNvPr id="942" name="CustomShape 20"/>
            <p:cNvSpPr/>
            <p:nvPr/>
          </p:nvSpPr>
          <p:spPr>
            <a:xfrm>
              <a:off x="6118920" y="53341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Output c</a:t>
              </a:r>
              <a:endParaRPr b="0" lang="en-GB" sz="1600" spc="-1" strike="noStrike">
                <a:latin typeface="Arial"/>
              </a:endParaRPr>
            </a:p>
          </p:txBody>
        </p:sp>
        <p:sp>
          <p:nvSpPr>
            <p:cNvPr id="943" name="CustomShape 21"/>
            <p:cNvSpPr/>
            <p:nvPr/>
          </p:nvSpPr>
          <p:spPr>
            <a:xfrm>
              <a:off x="6728400" y="5105520"/>
              <a:ext cx="360" cy="2278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44" name="CustomShape 22"/>
            <p:cNvSpPr/>
            <p:nvPr/>
          </p:nvSpPr>
          <p:spPr>
            <a:xfrm rot="5400000">
              <a:off x="6501240" y="6171480"/>
              <a:ext cx="4564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45" name="CustomShape 23"/>
            <p:cNvSpPr/>
            <p:nvPr/>
          </p:nvSpPr>
          <p:spPr>
            <a:xfrm>
              <a:off x="6763320" y="496476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946" name="CustomShape 24"/>
            <p:cNvSpPr/>
            <p:nvPr/>
          </p:nvSpPr>
          <p:spPr>
            <a:xfrm>
              <a:off x="7521120" y="435204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947" name="CustomShape 25"/>
            <p:cNvSpPr/>
            <p:nvPr/>
          </p:nvSpPr>
          <p:spPr>
            <a:xfrm rot="5400000">
              <a:off x="7409520" y="5264280"/>
              <a:ext cx="163440" cy="152172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48" name="CustomShape 26"/>
            <p:cNvSpPr/>
            <p:nvPr/>
          </p:nvSpPr>
          <p:spPr>
            <a:xfrm>
              <a:off x="7597440" y="4648320"/>
              <a:ext cx="654480" cy="6850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sp>
        <p:nvSpPr>
          <p:cNvPr id="949" name="CustomShape 27"/>
          <p:cNvSpPr/>
          <p:nvPr/>
        </p:nvSpPr>
        <p:spPr>
          <a:xfrm>
            <a:off x="712440" y="2239560"/>
            <a:ext cx="4822560" cy="4072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950" name="CustomShape 28"/>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29438B5-62FE-4A90-9B83-D40746A082B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951" name="CustomShape 29"/>
          <p:cNvSpPr/>
          <p:nvPr/>
        </p:nvSpPr>
        <p:spPr>
          <a:xfrm>
            <a:off x="426600" y="3705840"/>
            <a:ext cx="5356080" cy="638640"/>
          </a:xfrm>
          <a:prstGeom prst="rect">
            <a:avLst/>
          </a:prstGeom>
          <a:solidFill>
            <a:schemeClr val="bg1"/>
          </a:solidFill>
          <a:ln>
            <a:solidFill>
              <a:schemeClr val="bg1">
                <a:lumMod val="75000"/>
              </a:schemeClr>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Let’s first come up with an algorithm to solve the problem.</a:t>
            </a:r>
            <a:endParaRPr b="0" lang="en-GB" sz="1800" spc="-1" strike="noStrike">
              <a:latin typeface="Arial"/>
            </a:endParaRPr>
          </a:p>
        </p:txBody>
      </p:sp>
    </p:spTree>
  </p:cSld>
  <p:timing>
    <p:tnLst>
      <p:par>
        <p:cTn id="1141" dur="indefinite" restart="never" nodeType="tmRoot">
          <p:childTnLst>
            <p:seq>
              <p:cTn id="1142" dur="indefinite" nodeType="mainSeq">
                <p:childTnLst>
                  <p:par>
                    <p:cTn id="1143" fill="hold">
                      <p:stCondLst>
                        <p:cond delay="indefinite"/>
                      </p:stCondLst>
                      <p:childTnLst>
                        <p:par>
                          <p:cTn id="1144" fill="hold">
                            <p:stCondLst>
                              <p:cond delay="0"/>
                            </p:stCondLst>
                            <p:childTnLst>
                              <p:par>
                                <p:cTn id="1145" nodeType="clickEffect" fill="hold" presetClass="entr" presetID="1">
                                  <p:stCondLst>
                                    <p:cond delay="0"/>
                                  </p:stCondLst>
                                  <p:childTnLst>
                                    <p:set>
                                      <p:cBhvr>
                                        <p:cTn id="1146" dur="1" fill="hold">
                                          <p:stCondLst>
                                            <p:cond delay="0"/>
                                          </p:stCondLst>
                                        </p:cTn>
                                        <p:tgtEl>
                                          <p:spTgt spid="951"/>
                                        </p:tgtEl>
                                        <p:attrNameLst>
                                          <p:attrName>style.visibility</p:attrName>
                                        </p:attrNameLst>
                                      </p:cBhvr>
                                      <p:to>
                                        <p:strVal val="visible"/>
                                      </p:to>
                                    </p:set>
                                  </p:childTnLst>
                                </p:cTn>
                              </p:par>
                            </p:childTnLst>
                          </p:cTn>
                        </p:par>
                      </p:childTnLst>
                    </p:cTn>
                  </p:par>
                  <p:par>
                    <p:cTn id="1147" fill="hold">
                      <p:stCondLst>
                        <p:cond delay="indefinite"/>
                      </p:stCondLst>
                      <p:childTnLst>
                        <p:par>
                          <p:cTn id="1148" fill="hold">
                            <p:stCondLst>
                              <p:cond delay="0"/>
                            </p:stCondLst>
                            <p:childTnLst>
                              <p:par>
                                <p:cTn id="1149" nodeType="clickEffect" fill="hold" presetClass="entr" presetID="1">
                                  <p:stCondLst>
                                    <p:cond delay="0"/>
                                  </p:stCondLst>
                                  <p:childTnLst>
                                    <p:set>
                                      <p:cBhvr>
                                        <p:cTn id="1150" dur="1" fill="hold">
                                          <p:stCondLst>
                                            <p:cond delay="0"/>
                                          </p:stCondLst>
                                        </p:cTn>
                                        <p:tgtEl>
                                          <p:spTgt spid="925"/>
                                        </p:tgtEl>
                                        <p:attrNameLst>
                                          <p:attrName>style.visibility</p:attrName>
                                        </p:attrNameLst>
                                      </p:cBhvr>
                                      <p:to>
                                        <p:strVal val="visible"/>
                                      </p:to>
                                    </p:set>
                                  </p:childTnLst>
                                </p:cTn>
                              </p:par>
                            </p:childTnLst>
                          </p:cTn>
                        </p:par>
                      </p:childTnLst>
                    </p:cTn>
                  </p:par>
                  <p:par>
                    <p:cTn id="1151" fill="hold">
                      <p:stCondLst>
                        <p:cond delay="indefinite"/>
                      </p:stCondLst>
                      <p:childTnLst>
                        <p:par>
                          <p:cTn id="1152" fill="hold">
                            <p:stCondLst>
                              <p:cond delay="0"/>
                            </p:stCondLst>
                            <p:childTnLst>
                              <p:par>
                                <p:cTn id="1153" nodeType="clickEffect" fill="hold" presetClass="entr" presetID="1">
                                  <p:stCondLst>
                                    <p:cond delay="0"/>
                                  </p:stCondLst>
                                  <p:childTnLst>
                                    <p:set>
                                      <p:cBhvr>
                                        <p:cTn id="1154" dur="1" fill="hold">
                                          <p:stCondLst>
                                            <p:cond delay="0"/>
                                          </p:stCondLst>
                                        </p:cTn>
                                        <p:tgtEl>
                                          <p:spTgt spid="929"/>
                                        </p:tgtEl>
                                        <p:attrNameLst>
                                          <p:attrName>style.visibility</p:attrName>
                                        </p:attrNameLst>
                                      </p:cBhvr>
                                      <p:to>
                                        <p:strVal val="visible"/>
                                      </p:to>
                                    </p:set>
                                  </p:childTnLst>
                                </p:cTn>
                              </p:par>
                            </p:childTnLst>
                          </p:cTn>
                        </p:par>
                      </p:childTnLst>
                    </p:cTn>
                  </p:par>
                  <p:par>
                    <p:cTn id="1155" fill="hold">
                      <p:stCondLst>
                        <p:cond delay="indefinite"/>
                      </p:stCondLst>
                      <p:childTnLst>
                        <p:par>
                          <p:cTn id="1156" fill="hold">
                            <p:stCondLst>
                              <p:cond delay="0"/>
                            </p:stCondLst>
                            <p:childTnLst>
                              <p:par>
                                <p:cTn id="1157" nodeType="clickEffect" fill="hold" presetClass="entr" presetID="1">
                                  <p:stCondLst>
                                    <p:cond delay="0"/>
                                  </p:stCondLst>
                                  <p:childTnLst>
                                    <p:set>
                                      <p:cBhvr>
                                        <p:cTn id="1158" dur="1" fill="hold">
                                          <p:stCondLst>
                                            <p:cond delay="0"/>
                                          </p:stCondLst>
                                        </p:cTn>
                                        <p:tgtEl>
                                          <p:spTgt spid="93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Example 2</a:t>
            </a:r>
            <a:endParaRPr b="0" lang="en-GB" sz="4400" spc="-1" strike="noStrike">
              <a:latin typeface="Arial"/>
            </a:endParaRPr>
          </a:p>
        </p:txBody>
      </p:sp>
      <p:sp>
        <p:nvSpPr>
          <p:cNvPr id="953" name="CustomShape 2"/>
          <p:cNvSpPr/>
          <p:nvPr/>
        </p:nvSpPr>
        <p:spPr>
          <a:xfrm>
            <a:off x="286560" y="1319040"/>
            <a:ext cx="5564160" cy="4908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Write a program that reads 3 input integers and outputs the maximum one.</a:t>
            </a:r>
            <a:endParaRPr b="0" lang="en-GB" sz="2400" spc="-1" strike="noStrike">
              <a:latin typeface="Arial"/>
            </a:endParaRPr>
          </a:p>
        </p:txBody>
      </p:sp>
      <p:sp>
        <p:nvSpPr>
          <p:cNvPr id="954" name="CustomShape 3"/>
          <p:cNvSpPr/>
          <p:nvPr/>
        </p:nvSpPr>
        <p:spPr>
          <a:xfrm>
            <a:off x="5966280" y="1981080"/>
            <a:ext cx="1523160" cy="91368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a &gt; b?</a:t>
            </a:r>
            <a:endParaRPr b="0" lang="en-GB" sz="1600" spc="-1" strike="noStrike">
              <a:latin typeface="Arial"/>
            </a:endParaRPr>
          </a:p>
        </p:txBody>
      </p:sp>
      <p:sp>
        <p:nvSpPr>
          <p:cNvPr id="955" name="CustomShape 4"/>
          <p:cNvSpPr/>
          <p:nvPr/>
        </p:nvSpPr>
        <p:spPr>
          <a:xfrm rot="5400000">
            <a:off x="6614640" y="1866960"/>
            <a:ext cx="2278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56" name="CustomShape 5"/>
          <p:cNvSpPr/>
          <p:nvPr/>
        </p:nvSpPr>
        <p:spPr>
          <a:xfrm rot="5400000">
            <a:off x="6614640" y="3009960"/>
            <a:ext cx="2278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57" name="CustomShape 6"/>
          <p:cNvSpPr/>
          <p:nvPr/>
        </p:nvSpPr>
        <p:spPr>
          <a:xfrm>
            <a:off x="6118920" y="312408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b</a:t>
            </a:r>
            <a:endParaRPr b="0" lang="en-GB" sz="1600" spc="-1" strike="noStrike">
              <a:latin typeface="Arial"/>
            </a:endParaRPr>
          </a:p>
        </p:txBody>
      </p:sp>
      <p:sp>
        <p:nvSpPr>
          <p:cNvPr id="958" name="CustomShape 7"/>
          <p:cNvSpPr/>
          <p:nvPr/>
        </p:nvSpPr>
        <p:spPr>
          <a:xfrm>
            <a:off x="6715440" y="275472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959" name="CustomShape 8"/>
          <p:cNvSpPr/>
          <p:nvPr/>
        </p:nvSpPr>
        <p:spPr>
          <a:xfrm>
            <a:off x="7395120" y="213228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960" name="CustomShape 9"/>
          <p:cNvSpPr/>
          <p:nvPr/>
        </p:nvSpPr>
        <p:spPr>
          <a:xfrm>
            <a:off x="5814000" y="990720"/>
            <a:ext cx="1828080" cy="76140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Read 3 integers:</a:t>
            </a:r>
            <a:br/>
            <a:r>
              <a:rPr b="0" lang="en-GB" sz="1600" spc="-1" strike="noStrike">
                <a:solidFill>
                  <a:srgbClr val="000000"/>
                </a:solidFill>
                <a:latin typeface="Calibri Light"/>
                <a:ea typeface="DejaVu Sans"/>
              </a:rPr>
              <a:t>a, b and c</a:t>
            </a:r>
            <a:endParaRPr b="0" lang="en-GB" sz="1600" spc="-1" strike="noStrike">
              <a:latin typeface="Arial"/>
            </a:endParaRPr>
          </a:p>
        </p:txBody>
      </p:sp>
      <p:sp>
        <p:nvSpPr>
          <p:cNvPr id="961" name="CustomShape 10"/>
          <p:cNvSpPr/>
          <p:nvPr/>
        </p:nvSpPr>
        <p:spPr>
          <a:xfrm>
            <a:off x="7642800" y="312408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max = a</a:t>
            </a:r>
            <a:endParaRPr b="0" lang="en-GB" sz="1600" spc="-1" strike="noStrike">
              <a:latin typeface="Arial"/>
            </a:endParaRPr>
          </a:p>
        </p:txBody>
      </p:sp>
      <p:sp>
        <p:nvSpPr>
          <p:cNvPr id="962" name="CustomShape 11"/>
          <p:cNvSpPr/>
          <p:nvPr/>
        </p:nvSpPr>
        <p:spPr>
          <a:xfrm>
            <a:off x="6728400" y="3733920"/>
            <a:ext cx="360" cy="4564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63" name="CustomShape 12"/>
          <p:cNvSpPr/>
          <p:nvPr/>
        </p:nvSpPr>
        <p:spPr>
          <a:xfrm>
            <a:off x="5859360" y="4191120"/>
            <a:ext cx="1737360" cy="91368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max &gt; c</a:t>
            </a:r>
            <a:br/>
            <a:r>
              <a:rPr b="0" lang="en-GB" sz="1600" spc="-1" strike="noStrike">
                <a:solidFill>
                  <a:srgbClr val="000000"/>
                </a:solidFill>
                <a:latin typeface="Calibri Light"/>
                <a:ea typeface="DejaVu Sans"/>
              </a:rPr>
              <a:t>?</a:t>
            </a:r>
            <a:endParaRPr b="0" lang="en-GB" sz="1600" spc="-1" strike="noStrike">
              <a:latin typeface="Arial"/>
            </a:endParaRPr>
          </a:p>
        </p:txBody>
      </p:sp>
      <p:sp>
        <p:nvSpPr>
          <p:cNvPr id="964" name="CustomShape 13"/>
          <p:cNvSpPr/>
          <p:nvPr/>
        </p:nvSpPr>
        <p:spPr>
          <a:xfrm>
            <a:off x="7642800" y="53341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Output max</a:t>
            </a:r>
            <a:endParaRPr b="0" lang="en-GB" sz="1600" spc="-1" strike="noStrike">
              <a:latin typeface="Arial"/>
            </a:endParaRPr>
          </a:p>
        </p:txBody>
      </p:sp>
      <p:sp>
        <p:nvSpPr>
          <p:cNvPr id="965" name="CustomShape 14"/>
          <p:cNvSpPr/>
          <p:nvPr/>
        </p:nvSpPr>
        <p:spPr>
          <a:xfrm>
            <a:off x="6118920" y="533412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Output c</a:t>
            </a:r>
            <a:endParaRPr b="0" lang="en-GB" sz="1600" spc="-1" strike="noStrike">
              <a:latin typeface="Arial"/>
            </a:endParaRPr>
          </a:p>
        </p:txBody>
      </p:sp>
      <p:sp>
        <p:nvSpPr>
          <p:cNvPr id="966" name="CustomShape 15"/>
          <p:cNvSpPr/>
          <p:nvPr/>
        </p:nvSpPr>
        <p:spPr>
          <a:xfrm>
            <a:off x="6728400" y="5105520"/>
            <a:ext cx="360" cy="2278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67" name="CustomShape 16"/>
          <p:cNvSpPr/>
          <p:nvPr/>
        </p:nvSpPr>
        <p:spPr>
          <a:xfrm rot="5400000">
            <a:off x="6501240" y="6171480"/>
            <a:ext cx="45648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68" name="CustomShape 17"/>
          <p:cNvSpPr/>
          <p:nvPr/>
        </p:nvSpPr>
        <p:spPr>
          <a:xfrm flipH="1">
            <a:off x="6726240" y="544320"/>
            <a:ext cx="720" cy="44568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69" name="CustomShape 18"/>
          <p:cNvSpPr/>
          <p:nvPr/>
        </p:nvSpPr>
        <p:spPr>
          <a:xfrm>
            <a:off x="6763320" y="496476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970" name="CustomShape 19"/>
          <p:cNvSpPr/>
          <p:nvPr/>
        </p:nvSpPr>
        <p:spPr>
          <a:xfrm>
            <a:off x="7521120" y="435204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971" name="CustomShape 20"/>
          <p:cNvSpPr/>
          <p:nvPr/>
        </p:nvSpPr>
        <p:spPr>
          <a:xfrm>
            <a:off x="7490520" y="2438280"/>
            <a:ext cx="761400" cy="6850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72" name="CustomShape 21"/>
          <p:cNvSpPr/>
          <p:nvPr/>
        </p:nvSpPr>
        <p:spPr>
          <a:xfrm rot="5400000">
            <a:off x="7376400" y="3084480"/>
            <a:ext cx="226440" cy="15249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73" name="CustomShape 22"/>
          <p:cNvSpPr/>
          <p:nvPr/>
        </p:nvSpPr>
        <p:spPr>
          <a:xfrm rot="5400000">
            <a:off x="7409520" y="5264280"/>
            <a:ext cx="163440" cy="152172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74" name="CustomShape 23"/>
          <p:cNvSpPr/>
          <p:nvPr/>
        </p:nvSpPr>
        <p:spPr>
          <a:xfrm>
            <a:off x="7597440" y="4648320"/>
            <a:ext cx="654480" cy="6850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75" name="CustomShape 24"/>
          <p:cNvSpPr/>
          <p:nvPr/>
        </p:nvSpPr>
        <p:spPr>
          <a:xfrm>
            <a:off x="712440" y="2239560"/>
            <a:ext cx="4822560" cy="4072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976" name="CustomShape 25"/>
          <p:cNvSpPr/>
          <p:nvPr/>
        </p:nvSpPr>
        <p:spPr>
          <a:xfrm>
            <a:off x="821880" y="3119760"/>
            <a:ext cx="4368960" cy="494640"/>
          </a:xfrm>
          <a:prstGeom prst="rect">
            <a:avLst/>
          </a:prstGeom>
          <a:noFill/>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onsolas"/>
                <a:ea typeface="DejaVu Sans"/>
              </a:rPr>
              <a:t>int a, b, c, max;</a:t>
            </a:r>
            <a:br/>
            <a:r>
              <a:rPr b="0" lang="en-GB" sz="1600" spc="-1" strike="noStrike">
                <a:solidFill>
                  <a:srgbClr val="000000"/>
                </a:solidFill>
                <a:latin typeface="Consolas"/>
                <a:ea typeface="DejaVu Sans"/>
              </a:rPr>
              <a:t> cin &gt;&gt; a &gt;&gt; b &gt;&gt; c;</a:t>
            </a:r>
            <a:endParaRPr b="0" lang="en-GB" sz="1600" spc="-1" strike="noStrike">
              <a:latin typeface="Arial"/>
            </a:endParaRPr>
          </a:p>
        </p:txBody>
      </p:sp>
      <p:sp>
        <p:nvSpPr>
          <p:cNvPr id="977" name="CustomShape 26"/>
          <p:cNvSpPr/>
          <p:nvPr/>
        </p:nvSpPr>
        <p:spPr>
          <a:xfrm>
            <a:off x="825840" y="3690720"/>
            <a:ext cx="4368960" cy="956880"/>
          </a:xfrm>
          <a:prstGeom prst="rect">
            <a:avLst/>
          </a:prstGeom>
          <a:noFill/>
          <a:ln>
            <a:round/>
          </a:ln>
        </p:spPr>
        <p:style>
          <a:lnRef idx="2">
            <a:schemeClr val="accent3"/>
          </a:lnRef>
          <a:fillRef idx="1">
            <a:schemeClr val="lt1"/>
          </a:fillRef>
          <a:effectRef idx="0">
            <a:schemeClr val="accent3"/>
          </a:effectRef>
          <a:fontRef idx="minor"/>
        </p:style>
        <p:txBody>
          <a:bodyPr lIns="90000" rIns="90000" tIns="45000" bIns="45000" anchor="ctr"/>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if (a &gt; b)</a:t>
            </a:r>
            <a:br/>
            <a:r>
              <a:rPr b="0" lang="en-GB" sz="1600" spc="-1" strike="noStrike">
                <a:solidFill>
                  <a:srgbClr val="000000"/>
                </a:solidFill>
                <a:latin typeface="Consolas"/>
                <a:ea typeface="DejaVu Sans"/>
              </a:rPr>
              <a:t>   max = a;</a:t>
            </a:r>
            <a:endParaRPr b="0" lang="en-GB" sz="1600" spc="-1" strike="noStrike">
              <a:latin typeface="Arial"/>
            </a:endParaRPr>
          </a:p>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else </a:t>
            </a:r>
            <a:endParaRPr b="0" lang="en-GB" sz="1600" spc="-1" strike="noStrike">
              <a:latin typeface="Arial"/>
            </a:endParaRPr>
          </a:p>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max = b;</a:t>
            </a:r>
            <a:endParaRPr b="0" lang="en-GB" sz="1600" spc="-1" strike="noStrike">
              <a:latin typeface="Arial"/>
            </a:endParaRPr>
          </a:p>
        </p:txBody>
      </p:sp>
      <p:sp>
        <p:nvSpPr>
          <p:cNvPr id="978" name="CustomShape 27"/>
          <p:cNvSpPr/>
          <p:nvPr/>
        </p:nvSpPr>
        <p:spPr>
          <a:xfrm>
            <a:off x="821880" y="4728600"/>
            <a:ext cx="4368960" cy="992520"/>
          </a:xfrm>
          <a:prstGeom prst="rect">
            <a:avLst/>
          </a:prstGeom>
          <a:noFill/>
          <a:ln>
            <a:round/>
          </a:ln>
        </p:spPr>
        <p:style>
          <a:lnRef idx="2">
            <a:schemeClr val="accent4"/>
          </a:lnRef>
          <a:fillRef idx="1">
            <a:schemeClr val="lt1"/>
          </a:fillRef>
          <a:effectRef idx="0">
            <a:schemeClr val="accent4"/>
          </a:effectRef>
          <a:fontRef idx="minor"/>
        </p:style>
        <p:txBody>
          <a:bodyPr lIns="90000" rIns="90000" tIns="45000" bIns="45000" anchor="ctr"/>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if (max &gt; c)</a:t>
            </a:r>
            <a:br/>
            <a:r>
              <a:rPr b="0" lang="en-GB" sz="1600" spc="-1" strike="noStrike">
                <a:solidFill>
                  <a:srgbClr val="000000"/>
                </a:solidFill>
                <a:latin typeface="Consolas"/>
                <a:ea typeface="DejaVu Sans"/>
              </a:rPr>
              <a:t>   cout &lt;&lt; max &lt;&lt; endl;</a:t>
            </a:r>
            <a:endParaRPr b="0" lang="en-GB" sz="1600" spc="-1" strike="noStrike">
              <a:latin typeface="Arial"/>
            </a:endParaRPr>
          </a:p>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else </a:t>
            </a:r>
            <a:endParaRPr b="0" lang="en-GB" sz="1600" spc="-1" strike="noStrike">
              <a:latin typeface="Arial"/>
            </a:endParaRPr>
          </a:p>
          <a:p>
            <a:pPr>
              <a:lnSpc>
                <a:spcPct val="100000"/>
              </a:lnSpc>
            </a:pPr>
            <a:r>
              <a:rPr b="0" lang="en-GB" sz="1600" spc="-1" strike="noStrike">
                <a:solidFill>
                  <a:srgbClr val="000000"/>
                </a:solidFill>
                <a:latin typeface="Consolas"/>
                <a:ea typeface="DejaVu Sans"/>
              </a:rPr>
              <a:t>   </a:t>
            </a:r>
            <a:r>
              <a:rPr b="0" lang="en-GB" sz="1600" spc="-1" strike="noStrike">
                <a:solidFill>
                  <a:srgbClr val="000000"/>
                </a:solidFill>
                <a:latin typeface="Consolas"/>
                <a:ea typeface="DejaVu Sans"/>
              </a:rPr>
              <a:t>cout &lt;&lt; c &lt;&lt; endl;</a:t>
            </a:r>
            <a:endParaRPr b="0" lang="en-GB" sz="1600" spc="-1" strike="noStrike">
              <a:latin typeface="Arial"/>
            </a:endParaRPr>
          </a:p>
        </p:txBody>
      </p:sp>
      <p:sp>
        <p:nvSpPr>
          <p:cNvPr id="979" name="CustomShape 28"/>
          <p:cNvSpPr/>
          <p:nvPr/>
        </p:nvSpPr>
        <p:spPr>
          <a:xfrm>
            <a:off x="5760720" y="695520"/>
            <a:ext cx="3139560" cy="1178640"/>
          </a:xfrm>
          <a:prstGeom prst="rect">
            <a:avLst/>
          </a:prstGeom>
          <a:noFill/>
          <a:ln>
            <a:round/>
          </a:ln>
        </p:spPr>
        <p:style>
          <a:lnRef idx="2">
            <a:schemeClr val="accent6"/>
          </a:lnRef>
          <a:fillRef idx="1">
            <a:schemeClr val="lt1"/>
          </a:fillRef>
          <a:effectRef idx="0">
            <a:schemeClr val="accent6"/>
          </a:effectRef>
          <a:fontRef idx="minor"/>
        </p:style>
      </p:sp>
      <p:sp>
        <p:nvSpPr>
          <p:cNvPr id="980" name="CustomShape 29"/>
          <p:cNvSpPr/>
          <p:nvPr/>
        </p:nvSpPr>
        <p:spPr>
          <a:xfrm>
            <a:off x="5760720" y="1917000"/>
            <a:ext cx="3139560" cy="2149200"/>
          </a:xfrm>
          <a:prstGeom prst="rect">
            <a:avLst/>
          </a:prstGeom>
          <a:noFill/>
          <a:ln>
            <a:round/>
          </a:ln>
        </p:spPr>
        <p:style>
          <a:lnRef idx="2">
            <a:schemeClr val="accent3"/>
          </a:lnRef>
          <a:fillRef idx="1">
            <a:schemeClr val="lt1"/>
          </a:fillRef>
          <a:effectRef idx="0">
            <a:schemeClr val="accent3"/>
          </a:effectRef>
          <a:fontRef idx="minor"/>
        </p:style>
      </p:sp>
      <p:sp>
        <p:nvSpPr>
          <p:cNvPr id="981" name="CustomShape 30"/>
          <p:cNvSpPr/>
          <p:nvPr/>
        </p:nvSpPr>
        <p:spPr>
          <a:xfrm>
            <a:off x="5760720" y="4149000"/>
            <a:ext cx="3139560" cy="2149200"/>
          </a:xfrm>
          <a:prstGeom prst="rect">
            <a:avLst/>
          </a:prstGeom>
          <a:noFill/>
          <a:ln>
            <a:round/>
          </a:ln>
        </p:spPr>
        <p:style>
          <a:lnRef idx="2">
            <a:schemeClr val="accent4"/>
          </a:lnRef>
          <a:fillRef idx="1">
            <a:schemeClr val="lt1"/>
          </a:fillRef>
          <a:effectRef idx="0">
            <a:schemeClr val="accent4"/>
          </a:effectRef>
          <a:fontRef idx="minor"/>
        </p:style>
      </p:sp>
      <p:sp>
        <p:nvSpPr>
          <p:cNvPr id="982" name="CustomShape 3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F6AB16B-6C18-4082-9C56-268564B209B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59" dur="indefinite" restart="never" nodeType="tmRoot">
          <p:childTnLst>
            <p:seq>
              <p:cTn id="1160" dur="indefinite" nodeType="mainSeq">
                <p:childTnLst>
                  <p:par>
                    <p:cTn id="1161" fill="hold">
                      <p:stCondLst>
                        <p:cond delay="indefinite"/>
                      </p:stCondLst>
                      <p:childTnLst>
                        <p:par>
                          <p:cTn id="1162" fill="hold">
                            <p:stCondLst>
                              <p:cond delay="0"/>
                            </p:stCondLst>
                            <p:childTnLst>
                              <p:par>
                                <p:cTn id="1163" nodeType="clickEffect" fill="hold" presetClass="entr" presetID="1">
                                  <p:stCondLst>
                                    <p:cond delay="0"/>
                                  </p:stCondLst>
                                  <p:childTnLst>
                                    <p:set>
                                      <p:cBhvr>
                                        <p:cTn id="1164" dur="1" fill="hold">
                                          <p:stCondLst>
                                            <p:cond delay="0"/>
                                          </p:stCondLst>
                                        </p:cTn>
                                        <p:tgtEl>
                                          <p:spTgt spid="976"/>
                                        </p:tgtEl>
                                        <p:attrNameLst>
                                          <p:attrName>style.visibility</p:attrName>
                                        </p:attrNameLst>
                                      </p:cBhvr>
                                      <p:to>
                                        <p:strVal val="visible"/>
                                      </p:to>
                                    </p:set>
                                  </p:childTnLst>
                                </p:cTn>
                              </p:par>
                            </p:childTnLst>
                          </p:cTn>
                        </p:par>
                      </p:childTnLst>
                    </p:cTn>
                  </p:par>
                  <p:par>
                    <p:cTn id="1165" fill="hold">
                      <p:stCondLst>
                        <p:cond delay="indefinite"/>
                      </p:stCondLst>
                      <p:childTnLst>
                        <p:par>
                          <p:cTn id="1166" fill="hold">
                            <p:stCondLst>
                              <p:cond delay="0"/>
                            </p:stCondLst>
                            <p:childTnLst>
                              <p:par>
                                <p:cTn id="1167" nodeType="clickEffect" fill="hold" presetClass="entr" presetID="1">
                                  <p:stCondLst>
                                    <p:cond delay="0"/>
                                  </p:stCondLst>
                                  <p:childTnLst>
                                    <p:set>
                                      <p:cBhvr>
                                        <p:cTn id="1168" dur="1" fill="hold">
                                          <p:stCondLst>
                                            <p:cond delay="0"/>
                                          </p:stCondLst>
                                        </p:cTn>
                                        <p:tgtEl>
                                          <p:spTgt spid="977"/>
                                        </p:tgtEl>
                                        <p:attrNameLst>
                                          <p:attrName>style.visibility</p:attrName>
                                        </p:attrNameLst>
                                      </p:cBhvr>
                                      <p:to>
                                        <p:strVal val="visible"/>
                                      </p:to>
                                    </p:set>
                                  </p:childTnLst>
                                </p:cTn>
                              </p:par>
                            </p:childTnLst>
                          </p:cTn>
                        </p:par>
                      </p:childTnLst>
                    </p:cTn>
                  </p:par>
                  <p:par>
                    <p:cTn id="1169" fill="hold">
                      <p:stCondLst>
                        <p:cond delay="indefinite"/>
                      </p:stCondLst>
                      <p:childTnLst>
                        <p:par>
                          <p:cTn id="1170" fill="hold">
                            <p:stCondLst>
                              <p:cond delay="0"/>
                            </p:stCondLst>
                            <p:childTnLst>
                              <p:par>
                                <p:cTn id="1171" nodeType="clickEffect" fill="hold" presetClass="entr" presetID="1">
                                  <p:stCondLst>
                                    <p:cond delay="0"/>
                                  </p:stCondLst>
                                  <p:childTnLst>
                                    <p:set>
                                      <p:cBhvr>
                                        <p:cTn id="1172" dur="1" fill="hold">
                                          <p:stCondLst>
                                            <p:cond delay="0"/>
                                          </p:stCondLst>
                                        </p:cTn>
                                        <p:tgtEl>
                                          <p:spTgt spid="97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Compound Statements</a:t>
            </a:r>
            <a:endParaRPr b="0" lang="en-GB" sz="4400" spc="-1" strike="noStrike">
              <a:latin typeface="Arial"/>
            </a:endParaRPr>
          </a:p>
        </p:txBody>
      </p:sp>
      <p:sp>
        <p:nvSpPr>
          <p:cNvPr id="98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What if an action involves more than one statement?</a:t>
            </a:r>
            <a:endParaRPr b="0" lang="en-GB" sz="2800" spc="-1" strike="noStrike">
              <a:latin typeface="Arial"/>
            </a:endParaRPr>
          </a:p>
        </p:txBody>
      </p:sp>
      <p:sp>
        <p:nvSpPr>
          <p:cNvPr id="985" name="CustomShape 3"/>
          <p:cNvSpPr/>
          <p:nvPr/>
        </p:nvSpPr>
        <p:spPr>
          <a:xfrm>
            <a:off x="4703400" y="2096640"/>
            <a:ext cx="3496320" cy="80460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if (</a:t>
            </a:r>
            <a:r>
              <a:rPr b="0" lang="en-GB" sz="2000" spc="-1" strike="noStrike">
                <a:solidFill>
                  <a:srgbClr val="e46c0a"/>
                </a:solidFill>
                <a:latin typeface="Calibri Light"/>
                <a:ea typeface="DejaVu Sans"/>
              </a:rPr>
              <a:t>condition</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statement</a:t>
            </a:r>
            <a:r>
              <a:rPr b="0" lang="en-GB" sz="2000" spc="-1" strike="noStrike">
                <a:solidFill>
                  <a:srgbClr val="0070c0"/>
                </a:solidFill>
                <a:latin typeface="Calibri Light"/>
                <a:ea typeface="DejaVu Sans"/>
              </a:rPr>
              <a:t>; </a:t>
            </a:r>
            <a:endParaRPr b="0" lang="en-GB" sz="2000" spc="-1" strike="noStrike">
              <a:latin typeface="Arial"/>
            </a:endParaRPr>
          </a:p>
        </p:txBody>
      </p:sp>
      <p:sp>
        <p:nvSpPr>
          <p:cNvPr id="986" name="CustomShape 4"/>
          <p:cNvSpPr/>
          <p:nvPr/>
        </p:nvSpPr>
        <p:spPr>
          <a:xfrm>
            <a:off x="286560" y="2406960"/>
            <a:ext cx="2811960" cy="130104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mark &gt;= 60?</a:t>
            </a:r>
            <a:endParaRPr b="0" lang="en-GB" sz="1800" spc="-1" strike="noStrike">
              <a:latin typeface="Arial"/>
            </a:endParaRPr>
          </a:p>
        </p:txBody>
      </p:sp>
      <p:sp>
        <p:nvSpPr>
          <p:cNvPr id="987" name="CustomShape 5"/>
          <p:cNvSpPr/>
          <p:nvPr/>
        </p:nvSpPr>
        <p:spPr>
          <a:xfrm flipH="1">
            <a:off x="1692360" y="2152800"/>
            <a:ext cx="2880" cy="25344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88" name="CustomShape 6"/>
          <p:cNvSpPr/>
          <p:nvPr/>
        </p:nvSpPr>
        <p:spPr>
          <a:xfrm>
            <a:off x="1693080" y="3708720"/>
            <a:ext cx="360" cy="18331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89" name="CustomShape 7"/>
          <p:cNvSpPr/>
          <p:nvPr/>
        </p:nvSpPr>
        <p:spPr>
          <a:xfrm>
            <a:off x="3099240" y="3057840"/>
            <a:ext cx="575640" cy="22140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90" name="CustomShape 8"/>
          <p:cNvSpPr/>
          <p:nvPr/>
        </p:nvSpPr>
        <p:spPr>
          <a:xfrm>
            <a:off x="2891520" y="3279960"/>
            <a:ext cx="15678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grade = ‘P’</a:t>
            </a:r>
            <a:endParaRPr b="0" lang="en-GB" sz="1800" spc="-1" strike="noStrike">
              <a:latin typeface="Arial"/>
            </a:endParaRPr>
          </a:p>
        </p:txBody>
      </p:sp>
      <p:sp>
        <p:nvSpPr>
          <p:cNvPr id="991" name="CustomShape 9"/>
          <p:cNvSpPr/>
          <p:nvPr/>
        </p:nvSpPr>
        <p:spPr>
          <a:xfrm rot="5400000">
            <a:off x="2615040" y="4047840"/>
            <a:ext cx="139680" cy="19821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92" name="CustomShape 10"/>
          <p:cNvSpPr/>
          <p:nvPr/>
        </p:nvSpPr>
        <p:spPr>
          <a:xfrm>
            <a:off x="2997000" y="276120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993" name="CustomShape 11"/>
          <p:cNvSpPr/>
          <p:nvPr/>
        </p:nvSpPr>
        <p:spPr>
          <a:xfrm>
            <a:off x="1627560" y="363636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994" name="CustomShape 12"/>
          <p:cNvSpPr/>
          <p:nvPr/>
        </p:nvSpPr>
        <p:spPr>
          <a:xfrm>
            <a:off x="2891520" y="4286520"/>
            <a:ext cx="15678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Print “passed”</a:t>
            </a:r>
            <a:endParaRPr b="0" lang="en-GB" sz="1800" spc="-1" strike="noStrike">
              <a:latin typeface="Arial"/>
            </a:endParaRPr>
          </a:p>
        </p:txBody>
      </p:sp>
      <p:sp>
        <p:nvSpPr>
          <p:cNvPr id="995" name="CustomShape 13"/>
          <p:cNvSpPr/>
          <p:nvPr/>
        </p:nvSpPr>
        <p:spPr>
          <a:xfrm flipH="1">
            <a:off x="3675240" y="3962520"/>
            <a:ext cx="1080" cy="3229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996" name="CustomShape 14"/>
          <p:cNvSpPr/>
          <p:nvPr/>
        </p:nvSpPr>
        <p:spPr>
          <a:xfrm>
            <a:off x="5342040" y="3246840"/>
            <a:ext cx="3344040" cy="11865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Calibri Light"/>
                <a:ea typeface="DejaVu Sans"/>
              </a:rPr>
              <a:t>a statement can also be a </a:t>
            </a:r>
            <a:r>
              <a:rPr b="1" lang="en-GB" sz="1800" spc="-1" strike="noStrike">
                <a:solidFill>
                  <a:srgbClr val="000000"/>
                </a:solidFill>
                <a:latin typeface="Calibri Light"/>
                <a:ea typeface="DejaVu Sans"/>
              </a:rPr>
              <a:t>compound statement </a:t>
            </a:r>
            <a:r>
              <a:rPr b="0" lang="en-GB" sz="1800" spc="-1" strike="noStrike">
                <a:solidFill>
                  <a:srgbClr val="000000"/>
                </a:solidFill>
                <a:latin typeface="Calibri Light"/>
                <a:ea typeface="DejaVu Sans"/>
              </a:rPr>
              <a:t>or a </a:t>
            </a:r>
            <a:r>
              <a:rPr b="1" lang="en-GB" sz="1800" spc="-1" strike="noStrike">
                <a:solidFill>
                  <a:srgbClr val="000000"/>
                </a:solidFill>
                <a:latin typeface="Calibri Light"/>
                <a:ea typeface="DejaVu Sans"/>
              </a:rPr>
              <a:t>block of statements</a:t>
            </a:r>
            <a:r>
              <a:rPr b="0" lang="en-GB" sz="1800" spc="-1" strike="noStrike">
                <a:solidFill>
                  <a:srgbClr val="000000"/>
                </a:solidFill>
                <a:latin typeface="Calibri Light"/>
                <a:ea typeface="DejaVu Sans"/>
              </a:rPr>
              <a:t> enclosed in </a:t>
            </a:r>
            <a:r>
              <a:rPr b="1" lang="en-GB" sz="1800" spc="-1" strike="noStrike">
                <a:solidFill>
                  <a:srgbClr val="000000"/>
                </a:solidFill>
                <a:latin typeface="Calibri Light"/>
                <a:ea typeface="DejaVu Sans"/>
              </a:rPr>
              <a:t>{</a:t>
            </a:r>
            <a:r>
              <a:rPr b="0" lang="en-GB" sz="1800" spc="-1" strike="noStrike">
                <a:solidFill>
                  <a:srgbClr val="000000"/>
                </a:solidFill>
                <a:latin typeface="Calibri Light"/>
                <a:ea typeface="DejaVu Sans"/>
              </a:rPr>
              <a:t> and </a:t>
            </a:r>
            <a:r>
              <a:rPr b="1" lang="en-GB" sz="1800" spc="-1" strike="noStrike">
                <a:solidFill>
                  <a:srgbClr val="000000"/>
                </a:solidFill>
                <a:latin typeface="Calibri Light"/>
                <a:ea typeface="DejaVu Sans"/>
              </a:rPr>
              <a:t>}</a:t>
            </a:r>
            <a:endParaRPr b="0" lang="en-GB" sz="1800" spc="-1" strike="noStrike">
              <a:latin typeface="Arial"/>
            </a:endParaRPr>
          </a:p>
        </p:txBody>
      </p:sp>
      <p:sp>
        <p:nvSpPr>
          <p:cNvPr id="997" name="CustomShape 15"/>
          <p:cNvSpPr/>
          <p:nvPr/>
        </p:nvSpPr>
        <p:spPr>
          <a:xfrm>
            <a:off x="5146200" y="4573440"/>
            <a:ext cx="3274920" cy="1667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Menlo"/>
                <a:ea typeface="Menlo"/>
              </a:rPr>
              <a:t>if</a:t>
            </a:r>
            <a:r>
              <a:rPr b="0" lang="en-GB" sz="1800" spc="-1" strike="noStrike">
                <a:solidFill>
                  <a:srgbClr val="000000"/>
                </a:solidFill>
                <a:latin typeface="Menlo"/>
                <a:ea typeface="Menlo"/>
              </a:rPr>
              <a:t> (mark &gt;= 60) </a:t>
            </a:r>
            <a:r>
              <a:rPr b="1" lang="en-GB" sz="1800" spc="-1" strike="noStrike">
                <a:solidFill>
                  <a:srgbClr val="77933c"/>
                </a:solidFill>
                <a:latin typeface="Menlo"/>
                <a:ea typeface="Menlo"/>
              </a:rPr>
              <a:t>{</a:t>
            </a:r>
            <a:br/>
            <a:r>
              <a:rPr b="0" lang="en-GB" sz="1800" spc="-1" strike="noStrike">
                <a:solidFill>
                  <a:srgbClr val="000000"/>
                </a:solidFill>
                <a:latin typeface="Menlo"/>
                <a:ea typeface="Menlo"/>
              </a:rPr>
              <a:t>  grade = ‘</a:t>
            </a:r>
            <a:r>
              <a:rPr b="0" lang="en-GB" sz="1800" spc="-1" strike="noStrike">
                <a:solidFill>
                  <a:srgbClr val="8064a2"/>
                </a:solidFill>
                <a:latin typeface="Menlo"/>
                <a:ea typeface="Menlo"/>
              </a:rPr>
              <a:t>P</a:t>
            </a:r>
            <a:r>
              <a:rPr b="0" lang="en-GB" sz="1800" spc="-1" strike="noStrike">
                <a:solidFill>
                  <a:srgbClr val="000000"/>
                </a:solidFill>
                <a:latin typeface="Menlo"/>
                <a:ea typeface="Menlo"/>
              </a:rPr>
              <a:t>’;</a:t>
            </a:r>
            <a:br/>
            <a:r>
              <a:rPr b="0" lang="en-GB" sz="1800" spc="-1" strike="noStrike">
                <a:solidFill>
                  <a:srgbClr val="000000"/>
                </a:solidFill>
                <a:latin typeface="Menlo"/>
                <a:ea typeface="Menlo"/>
              </a:rPr>
              <a:t>  cout &lt;&lt; “</a:t>
            </a:r>
            <a:r>
              <a:rPr b="0" lang="en-GB" sz="1800" spc="-1" strike="noStrike">
                <a:solidFill>
                  <a:srgbClr val="8064a2"/>
                </a:solidFill>
                <a:latin typeface="Menlo"/>
                <a:ea typeface="Menlo"/>
              </a:rPr>
              <a:t>passed</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1" lang="en-GB" sz="1800" spc="-1" strike="noStrike">
                <a:solidFill>
                  <a:srgbClr val="77933c"/>
                </a:solidFill>
                <a:latin typeface="Menlo"/>
                <a:ea typeface="Menlo"/>
              </a:rPr>
              <a:t>}</a:t>
            </a:r>
            <a:endParaRPr b="0" lang="en-GB" sz="1800" spc="-1" strike="noStrike">
              <a:latin typeface="Arial"/>
            </a:endParaRPr>
          </a:p>
          <a:p>
            <a:pPr>
              <a:lnSpc>
                <a:spcPct val="100000"/>
              </a:lnSpc>
            </a:pPr>
            <a:endParaRPr b="0" lang="en-GB" sz="1800" spc="-1" strike="noStrike">
              <a:latin typeface="Arial"/>
            </a:endParaRPr>
          </a:p>
        </p:txBody>
      </p:sp>
      <p:sp>
        <p:nvSpPr>
          <p:cNvPr id="998" name="CustomShape 16"/>
          <p:cNvSpPr/>
          <p:nvPr/>
        </p:nvSpPr>
        <p:spPr>
          <a:xfrm flipV="1" rot="16200000">
            <a:off x="7065000" y="2858760"/>
            <a:ext cx="436680" cy="336240"/>
          </a:xfrm>
          <a:prstGeom prst="curvedConnector3">
            <a:avLst>
              <a:gd name="adj1" fmla="val 29831"/>
            </a:avLst>
          </a:prstGeom>
          <a:noFill/>
          <a:ln>
            <a:round/>
            <a:tailEnd len="med" type="triangle" w="med"/>
          </a:ln>
          <a:effectLst>
            <a:outerShdw blurRad="40000" dir="5400000" dist="20000" rotWithShape="0">
              <a:srgbClr val="000000">
                <a:alpha val="38000"/>
              </a:srgbClr>
            </a:outerShdw>
          </a:effectLst>
        </p:spPr>
        <p:style>
          <a:lnRef idx="2">
            <a:schemeClr val="accent5"/>
          </a:lnRef>
          <a:fillRef idx="0">
            <a:schemeClr val="accent5"/>
          </a:fillRef>
          <a:effectRef idx="1">
            <a:schemeClr val="accent5"/>
          </a:effectRef>
          <a:fontRef idx="minor"/>
        </p:style>
      </p:sp>
      <p:sp>
        <p:nvSpPr>
          <p:cNvPr id="999" name="CustomShape 1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77901B1-43BD-4AA1-99CA-80FBAD2B2579}"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73" dur="indefinite" restart="never" nodeType="tmRoot">
          <p:childTnLst>
            <p:seq>
              <p:cTn id="1174" dur="indefinite" nodeType="mainSeq">
                <p:childTnLst>
                  <p:par>
                    <p:cTn id="1175" fill="hold">
                      <p:stCondLst>
                        <p:cond delay="indefinite"/>
                      </p:stCondLst>
                      <p:childTnLst>
                        <p:par>
                          <p:cTn id="1176" fill="hold">
                            <p:stCondLst>
                              <p:cond delay="0"/>
                            </p:stCondLst>
                            <p:childTnLst>
                              <p:par>
                                <p:cTn id="1177" nodeType="clickEffect" fill="hold" presetClass="entr" presetID="1">
                                  <p:stCondLst>
                                    <p:cond delay="0"/>
                                  </p:stCondLst>
                                  <p:childTnLst>
                                    <p:set>
                                      <p:cBhvr>
                                        <p:cTn id="1178" dur="1" fill="hold">
                                          <p:stCondLst>
                                            <p:cond delay="0"/>
                                          </p:stCondLst>
                                        </p:cTn>
                                        <p:tgtEl>
                                          <p:spTgt spid="99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Compound Statements</a:t>
            </a:r>
            <a:endParaRPr b="0" lang="en-GB" sz="4400" spc="-1" strike="noStrike">
              <a:latin typeface="Arial"/>
            </a:endParaRPr>
          </a:p>
        </p:txBody>
      </p:sp>
      <p:sp>
        <p:nvSpPr>
          <p:cNvPr id="1001" name="CustomShape 2"/>
          <p:cNvSpPr/>
          <p:nvPr/>
        </p:nvSpPr>
        <p:spPr>
          <a:xfrm>
            <a:off x="494280" y="1858320"/>
            <a:ext cx="2396520" cy="130104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mark &gt;= 60?</a:t>
            </a:r>
            <a:endParaRPr b="0" lang="en-GB" sz="1800" spc="-1" strike="noStrike">
              <a:latin typeface="Arial"/>
            </a:endParaRPr>
          </a:p>
        </p:txBody>
      </p:sp>
      <p:sp>
        <p:nvSpPr>
          <p:cNvPr id="1002" name="CustomShape 3"/>
          <p:cNvSpPr/>
          <p:nvPr/>
        </p:nvSpPr>
        <p:spPr>
          <a:xfrm>
            <a:off x="1693080" y="1391040"/>
            <a:ext cx="360" cy="4665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03" name="CustomShape 4"/>
          <p:cNvSpPr/>
          <p:nvPr/>
        </p:nvSpPr>
        <p:spPr>
          <a:xfrm flipH="1">
            <a:off x="1683000" y="3160080"/>
            <a:ext cx="8640" cy="26820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04" name="CustomShape 5"/>
          <p:cNvSpPr/>
          <p:nvPr/>
        </p:nvSpPr>
        <p:spPr>
          <a:xfrm>
            <a:off x="2891520" y="2509200"/>
            <a:ext cx="783360" cy="91908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05" name="CustomShape 6"/>
          <p:cNvSpPr/>
          <p:nvPr/>
        </p:nvSpPr>
        <p:spPr>
          <a:xfrm>
            <a:off x="2891520" y="4427640"/>
            <a:ext cx="15678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Print “passed”</a:t>
            </a:r>
            <a:endParaRPr b="0" lang="en-GB" sz="1800" spc="-1" strike="noStrike">
              <a:latin typeface="Arial"/>
            </a:endParaRPr>
          </a:p>
        </p:txBody>
      </p:sp>
      <p:sp>
        <p:nvSpPr>
          <p:cNvPr id="1006" name="CustomShape 7"/>
          <p:cNvSpPr/>
          <p:nvPr/>
        </p:nvSpPr>
        <p:spPr>
          <a:xfrm rot="5400000">
            <a:off x="2551320" y="4243680"/>
            <a:ext cx="258120" cy="19911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07" name="CustomShape 8"/>
          <p:cNvSpPr/>
          <p:nvPr/>
        </p:nvSpPr>
        <p:spPr>
          <a:xfrm>
            <a:off x="2718720" y="219780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1008" name="CustomShape 9"/>
          <p:cNvSpPr/>
          <p:nvPr/>
        </p:nvSpPr>
        <p:spPr>
          <a:xfrm>
            <a:off x="1706040" y="301860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1009" name="CustomShape 10"/>
          <p:cNvSpPr/>
          <p:nvPr/>
        </p:nvSpPr>
        <p:spPr>
          <a:xfrm>
            <a:off x="5170680" y="1989360"/>
            <a:ext cx="3587760" cy="31035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Menlo"/>
                <a:ea typeface="Menlo"/>
              </a:rPr>
              <a:t>if</a:t>
            </a:r>
            <a:r>
              <a:rPr b="0" lang="en-GB" sz="1800" spc="-1" strike="noStrike">
                <a:solidFill>
                  <a:srgbClr val="000000"/>
                </a:solidFill>
                <a:latin typeface="Menlo"/>
                <a:ea typeface="Menlo"/>
              </a:rPr>
              <a:t> (mark &gt;= 60) </a:t>
            </a:r>
            <a:r>
              <a:rPr b="1"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grade = ‘</a:t>
            </a:r>
            <a:r>
              <a:rPr b="0" lang="en-GB" sz="1800" spc="-1" strike="noStrike">
                <a:solidFill>
                  <a:srgbClr val="8064a2"/>
                </a:solidFill>
                <a:latin typeface="Menlo"/>
                <a:ea typeface="Menlo"/>
              </a:rPr>
              <a:t>P</a:t>
            </a:r>
            <a:r>
              <a:rPr b="0" lang="en-GB" sz="1800" spc="-1" strike="noStrike">
                <a:solidFill>
                  <a:srgbClr val="000000"/>
                </a:solidFill>
                <a:latin typeface="Menlo"/>
                <a:ea typeface="Menlo"/>
              </a:rPr>
              <a:t>’;</a:t>
            </a:r>
            <a:br/>
            <a:r>
              <a:rPr b="0" lang="en-GB" sz="1800" spc="-1" strike="noStrike">
                <a:solidFill>
                  <a:srgbClr val="000000"/>
                </a:solidFill>
                <a:latin typeface="Menlo"/>
                <a:ea typeface="Menlo"/>
              </a:rPr>
              <a:t>  cout &lt;&lt; “</a:t>
            </a:r>
            <a:r>
              <a:rPr b="0" lang="en-GB" sz="1800" spc="-1" strike="noStrike">
                <a:solidFill>
                  <a:srgbClr val="8064a2"/>
                </a:solidFill>
                <a:latin typeface="Menlo"/>
                <a:ea typeface="Menlo"/>
              </a:rPr>
              <a:t>passed</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1" lang="en-GB" sz="1800" spc="-1" strike="noStrike">
                <a:solidFill>
                  <a:srgbClr val="000000"/>
                </a:solidFill>
                <a:latin typeface="Menlo"/>
                <a:ea typeface="Menlo"/>
              </a:rPr>
              <a:t>}</a:t>
            </a:r>
            <a:endParaRPr b="0" lang="en-GB" sz="1800" spc="-1" strike="noStrike">
              <a:latin typeface="Arial"/>
            </a:endParaRPr>
          </a:p>
          <a:p>
            <a:pPr>
              <a:lnSpc>
                <a:spcPct val="100000"/>
              </a:lnSpc>
            </a:pPr>
            <a:r>
              <a:rPr b="1" lang="en-GB" sz="1800" spc="-1" strike="noStrike">
                <a:solidFill>
                  <a:srgbClr val="000000"/>
                </a:solidFill>
                <a:latin typeface="Menlo"/>
                <a:ea typeface="Menlo"/>
              </a:rPr>
              <a:t>else</a:t>
            </a:r>
            <a:r>
              <a:rPr b="0" lang="en-GB" sz="1800" spc="-1" strike="noStrike">
                <a:solidFill>
                  <a:srgbClr val="000000"/>
                </a:solidFill>
                <a:latin typeface="Menlo"/>
                <a:ea typeface="Menlo"/>
              </a:rPr>
              <a:t> </a:t>
            </a:r>
            <a:r>
              <a:rPr b="1"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grade = ‘</a:t>
            </a:r>
            <a:r>
              <a:rPr b="0" lang="en-GB" sz="1800" spc="-1" strike="noStrike">
                <a:solidFill>
                  <a:srgbClr val="8064a2"/>
                </a:solidFill>
                <a:latin typeface="Menlo"/>
                <a:ea typeface="Menlo"/>
              </a:rPr>
              <a:t>P</a:t>
            </a:r>
            <a:r>
              <a:rPr b="0" lang="en-GB" sz="1800" spc="-1" strike="noStrike">
                <a:solidFill>
                  <a:srgbClr val="000000"/>
                </a:solidFill>
                <a:latin typeface="Menlo"/>
                <a:ea typeface="Menlo"/>
              </a:rPr>
              <a:t>’;</a:t>
            </a:r>
            <a:br/>
            <a:r>
              <a:rPr b="0" lang="en-GB" sz="1800" spc="-1" strike="noStrike">
                <a:solidFill>
                  <a:srgbClr val="000000"/>
                </a:solidFill>
                <a:latin typeface="Menlo"/>
                <a:ea typeface="Menlo"/>
              </a:rPr>
              <a:t>  cout &lt;&lt; “</a:t>
            </a:r>
            <a:r>
              <a:rPr b="0" lang="en-GB" sz="1800" spc="-1" strike="noStrike">
                <a:solidFill>
                  <a:srgbClr val="8064a2"/>
                </a:solidFill>
                <a:latin typeface="Menlo"/>
                <a:ea typeface="Menlo"/>
              </a:rPr>
              <a:t>failed</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1" lang="en-GB" sz="1800" spc="-1" strike="noStrike">
                <a:solidFill>
                  <a:srgbClr val="000000"/>
                </a:solidFill>
                <a:latin typeface="Menlo"/>
                <a:ea typeface="Menlo"/>
              </a:rPr>
              <a:t>}</a:t>
            </a:r>
            <a:endParaRPr b="0" lang="en-GB" sz="1800" spc="-1" strike="noStrike">
              <a:latin typeface="Arial"/>
            </a:endParaRPr>
          </a:p>
          <a:p>
            <a:pPr>
              <a:lnSpc>
                <a:spcPct val="100000"/>
              </a:lnSpc>
            </a:pPr>
            <a:endParaRPr b="0" lang="en-GB" sz="1800" spc="-1" strike="noStrike">
              <a:latin typeface="Arial"/>
            </a:endParaRPr>
          </a:p>
        </p:txBody>
      </p:sp>
      <p:sp>
        <p:nvSpPr>
          <p:cNvPr id="1010" name="CustomShape 11"/>
          <p:cNvSpPr/>
          <p:nvPr/>
        </p:nvSpPr>
        <p:spPr>
          <a:xfrm>
            <a:off x="899640" y="4427640"/>
            <a:ext cx="15678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Print “failed”</a:t>
            </a:r>
            <a:endParaRPr b="0" lang="en-GB" sz="1800" spc="-1" strike="noStrike">
              <a:latin typeface="Arial"/>
            </a:endParaRPr>
          </a:p>
        </p:txBody>
      </p:sp>
      <p:sp>
        <p:nvSpPr>
          <p:cNvPr id="1011" name="CustomShape 12"/>
          <p:cNvSpPr/>
          <p:nvPr/>
        </p:nvSpPr>
        <p:spPr>
          <a:xfrm>
            <a:off x="1683720" y="5110200"/>
            <a:ext cx="360" cy="71100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12" name="CustomShape 13"/>
          <p:cNvSpPr/>
          <p:nvPr/>
        </p:nvSpPr>
        <p:spPr>
          <a:xfrm>
            <a:off x="2891520" y="3429000"/>
            <a:ext cx="15678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grade = ‘P’</a:t>
            </a:r>
            <a:endParaRPr b="0" lang="en-GB" sz="1800" spc="-1" strike="noStrike">
              <a:latin typeface="Arial"/>
            </a:endParaRPr>
          </a:p>
        </p:txBody>
      </p:sp>
      <p:sp>
        <p:nvSpPr>
          <p:cNvPr id="1013" name="CustomShape 14"/>
          <p:cNvSpPr/>
          <p:nvPr/>
        </p:nvSpPr>
        <p:spPr>
          <a:xfrm>
            <a:off x="899640" y="3429000"/>
            <a:ext cx="1567800" cy="681840"/>
          </a:xfrm>
          <a:prstGeom prst="flowChartProcess">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grade = ‘F’</a:t>
            </a:r>
            <a:endParaRPr b="0" lang="en-GB" sz="1800" spc="-1" strike="noStrike">
              <a:latin typeface="Arial"/>
            </a:endParaRPr>
          </a:p>
        </p:txBody>
      </p:sp>
      <p:sp>
        <p:nvSpPr>
          <p:cNvPr id="1014" name="CustomShape 15"/>
          <p:cNvSpPr/>
          <p:nvPr/>
        </p:nvSpPr>
        <p:spPr>
          <a:xfrm>
            <a:off x="1683720" y="4111560"/>
            <a:ext cx="360" cy="315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15" name="CustomShape 16"/>
          <p:cNvSpPr/>
          <p:nvPr/>
        </p:nvSpPr>
        <p:spPr>
          <a:xfrm>
            <a:off x="3675960" y="4111560"/>
            <a:ext cx="360" cy="315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16" name="CustomShape 1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EDEB2B4-0628-43BF-9AF3-A564593769BA}"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79" dur="indefinite" restart="never" nodeType="tmRoot">
          <p:childTnLst>
            <p:seq>
              <p:cTn id="1180" dur="indefinite" nodeType="mainSeq">
                <p:childTnLst>
                  <p:par>
                    <p:cTn id="1181" fill="hold">
                      <p:stCondLst>
                        <p:cond delay="indefinite"/>
                      </p:stCondLst>
                      <p:childTnLst>
                        <p:par>
                          <p:cTn id="1182" fill="hold">
                            <p:stCondLst>
                              <p:cond delay="0"/>
                            </p:stCondLst>
                            <p:childTnLst>
                              <p:par>
                                <p:cTn id="1183" nodeType="clickEffect" fill="hold" presetClass="entr" presetID="1">
                                  <p:stCondLst>
                                    <p:cond delay="0"/>
                                  </p:stCondLst>
                                  <p:childTnLst>
                                    <p:set>
                                      <p:cBhvr>
                                        <p:cTn id="1184" dur="1" fill="hold">
                                          <p:stCondLst>
                                            <p:cond delay="0"/>
                                          </p:stCondLst>
                                        </p:cTn>
                                        <p:tgtEl>
                                          <p:spTgt spid="10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Nested </a:t>
            </a:r>
            <a:r>
              <a:rPr b="1" lang="en-GB" sz="4400" spc="-1" strike="noStrike">
                <a:solidFill>
                  <a:srgbClr val="000000"/>
                </a:solidFill>
                <a:latin typeface="Avenir Next"/>
                <a:ea typeface="Avenir Next"/>
              </a:rPr>
              <a:t>if…else </a:t>
            </a:r>
            <a:r>
              <a:rPr b="0" lang="en-GB" sz="4400" spc="-1" strike="noStrike">
                <a:solidFill>
                  <a:srgbClr val="000000"/>
                </a:solidFill>
                <a:latin typeface="Avenir Next"/>
                <a:ea typeface="Avenir Next"/>
              </a:rPr>
              <a:t>Statements</a:t>
            </a:r>
            <a:endParaRPr b="0" lang="en-GB" sz="4400" spc="-1" strike="noStrike">
              <a:latin typeface="Arial"/>
            </a:endParaRPr>
          </a:p>
        </p:txBody>
      </p:sp>
      <p:grpSp>
        <p:nvGrpSpPr>
          <p:cNvPr id="1018" name="Group 2"/>
          <p:cNvGrpSpPr/>
          <p:nvPr/>
        </p:nvGrpSpPr>
        <p:grpSpPr>
          <a:xfrm>
            <a:off x="210240" y="1265760"/>
            <a:ext cx="2285280" cy="4800240"/>
            <a:chOff x="210240" y="1265760"/>
            <a:chExt cx="2285280" cy="4800240"/>
          </a:xfrm>
        </p:grpSpPr>
        <p:sp>
          <p:nvSpPr>
            <p:cNvPr id="1019" name="CustomShape 3"/>
            <p:cNvSpPr/>
            <p:nvPr/>
          </p:nvSpPr>
          <p:spPr>
            <a:xfrm>
              <a:off x="1017720" y="257652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1020" name="CustomShape 4"/>
            <p:cNvSpPr/>
            <p:nvPr/>
          </p:nvSpPr>
          <p:spPr>
            <a:xfrm>
              <a:off x="1758600" y="179784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grpSp>
          <p:nvGrpSpPr>
            <p:cNvPr id="1021" name="Group 5"/>
            <p:cNvGrpSpPr/>
            <p:nvPr/>
          </p:nvGrpSpPr>
          <p:grpSpPr>
            <a:xfrm>
              <a:off x="210240" y="1265760"/>
              <a:ext cx="2285280" cy="4800240"/>
              <a:chOff x="210240" y="1265760"/>
              <a:chExt cx="2285280" cy="4800240"/>
            </a:xfrm>
          </p:grpSpPr>
          <p:sp>
            <p:nvSpPr>
              <p:cNvPr id="1022" name="CustomShape 6"/>
              <p:cNvSpPr/>
              <p:nvPr/>
            </p:nvSpPr>
            <p:spPr>
              <a:xfrm>
                <a:off x="210240" y="1493640"/>
                <a:ext cx="1675800" cy="12186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Age within [18, 25]?</a:t>
                </a:r>
                <a:endParaRPr b="0" lang="en-GB" sz="1400" spc="-1" strike="noStrike">
                  <a:latin typeface="Arial"/>
                </a:endParaRPr>
              </a:p>
            </p:txBody>
          </p:sp>
          <p:sp>
            <p:nvSpPr>
              <p:cNvPr id="1023" name="CustomShape 7"/>
              <p:cNvSpPr/>
              <p:nvPr/>
            </p:nvSpPr>
            <p:spPr>
              <a:xfrm flipH="1">
                <a:off x="1047240" y="1265760"/>
                <a:ext cx="360" cy="2271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24" name="CustomShape 8"/>
              <p:cNvSpPr/>
              <p:nvPr/>
            </p:nvSpPr>
            <p:spPr>
              <a:xfrm>
                <a:off x="1048680" y="2712960"/>
                <a:ext cx="360" cy="15231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25" name="CustomShape 9"/>
              <p:cNvSpPr/>
              <p:nvPr/>
            </p:nvSpPr>
            <p:spPr>
              <a:xfrm>
                <a:off x="438840" y="423684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t>
                </a:r>
                <a:r>
                  <a:rPr b="0" lang="en-GB" sz="1400" spc="-1" strike="noStrike">
                    <a:solidFill>
                      <a:srgbClr val="000000"/>
                    </a:solidFill>
                    <a:latin typeface="Calibri Light"/>
                    <a:ea typeface="DejaVu Sans"/>
                  </a:rPr>
                  <a:t>Bye bye”</a:t>
                </a:r>
                <a:endParaRPr b="0" lang="en-GB" sz="1400" spc="-1" strike="noStrike">
                  <a:latin typeface="Arial"/>
                </a:endParaRPr>
              </a:p>
            </p:txBody>
          </p:sp>
          <p:sp>
            <p:nvSpPr>
              <p:cNvPr id="1026" name="CustomShape 10"/>
              <p:cNvSpPr/>
              <p:nvPr/>
            </p:nvSpPr>
            <p:spPr>
              <a:xfrm rot="5400000">
                <a:off x="438480" y="5456160"/>
                <a:ext cx="121932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27" name="CustomShape 11"/>
              <p:cNvSpPr/>
              <p:nvPr/>
            </p:nvSpPr>
            <p:spPr>
              <a:xfrm>
                <a:off x="1886760" y="2103480"/>
                <a:ext cx="608760" cy="6087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grpSp>
        <p:nvGrpSpPr>
          <p:cNvPr id="1028" name="Group 12"/>
          <p:cNvGrpSpPr/>
          <p:nvPr/>
        </p:nvGrpSpPr>
        <p:grpSpPr>
          <a:xfrm>
            <a:off x="1050120" y="2712960"/>
            <a:ext cx="2969640" cy="2441880"/>
            <a:chOff x="1050120" y="2712960"/>
            <a:chExt cx="2969640" cy="2441880"/>
          </a:xfrm>
        </p:grpSpPr>
        <p:sp>
          <p:nvSpPr>
            <p:cNvPr id="1029" name="CustomShape 13"/>
            <p:cNvSpPr/>
            <p:nvPr/>
          </p:nvSpPr>
          <p:spPr>
            <a:xfrm>
              <a:off x="3146040" y="286164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1030" name="CustomShape 14"/>
            <p:cNvSpPr/>
            <p:nvPr/>
          </p:nvSpPr>
          <p:spPr>
            <a:xfrm>
              <a:off x="2480760" y="348912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grpSp>
          <p:nvGrpSpPr>
            <p:cNvPr id="1031" name="Group 15"/>
            <p:cNvGrpSpPr/>
            <p:nvPr/>
          </p:nvGrpSpPr>
          <p:grpSpPr>
            <a:xfrm>
              <a:off x="1050120" y="2712960"/>
              <a:ext cx="2969640" cy="2441880"/>
              <a:chOff x="1050120" y="2712960"/>
              <a:chExt cx="2969640" cy="2441880"/>
            </a:xfrm>
          </p:grpSpPr>
          <p:sp>
            <p:nvSpPr>
              <p:cNvPr id="1032" name="CustomShape 16"/>
              <p:cNvSpPr/>
              <p:nvPr/>
            </p:nvSpPr>
            <p:spPr>
              <a:xfrm rot="5400000">
                <a:off x="2192400" y="3931920"/>
                <a:ext cx="60876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33" name="CustomShape 17"/>
              <p:cNvSpPr/>
              <p:nvPr/>
            </p:nvSpPr>
            <p:spPr>
              <a:xfrm>
                <a:off x="1734480" y="2712960"/>
                <a:ext cx="1523160" cy="91368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Height &gt;=180?</a:t>
                </a:r>
                <a:endParaRPr b="0" lang="en-GB" sz="1400" spc="-1" strike="noStrike">
                  <a:latin typeface="Arial"/>
                </a:endParaRPr>
              </a:p>
            </p:txBody>
          </p:sp>
          <p:sp>
            <p:nvSpPr>
              <p:cNvPr id="1034" name="CustomShape 18"/>
              <p:cNvSpPr/>
              <p:nvPr/>
            </p:nvSpPr>
            <p:spPr>
              <a:xfrm>
                <a:off x="1886760" y="423684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t>
                </a:r>
                <a:r>
                  <a:rPr b="0" lang="en-GB" sz="1400" spc="-1" strike="noStrike">
                    <a:solidFill>
                      <a:srgbClr val="000000"/>
                    </a:solidFill>
                    <a:latin typeface="Calibri Light"/>
                    <a:ea typeface="DejaVu Sans"/>
                  </a:rPr>
                  <a:t>I am sorry”</a:t>
                </a:r>
                <a:endParaRPr b="0" lang="en-GB" sz="1400" spc="-1" strike="noStrike">
                  <a:latin typeface="Arial"/>
                </a:endParaRPr>
              </a:p>
            </p:txBody>
          </p:sp>
          <p:sp>
            <p:nvSpPr>
              <p:cNvPr id="1035" name="CustomShape 19"/>
              <p:cNvSpPr/>
              <p:nvPr/>
            </p:nvSpPr>
            <p:spPr>
              <a:xfrm>
                <a:off x="3258360" y="3170160"/>
                <a:ext cx="761400" cy="10659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36" name="CustomShape 20"/>
              <p:cNvSpPr/>
              <p:nvPr/>
            </p:nvSpPr>
            <p:spPr>
              <a:xfrm rot="5400000">
                <a:off x="1618920" y="4277520"/>
                <a:ext cx="308160" cy="144612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grpSp>
      <p:grpSp>
        <p:nvGrpSpPr>
          <p:cNvPr id="1037" name="Group 21"/>
          <p:cNvGrpSpPr/>
          <p:nvPr/>
        </p:nvGrpSpPr>
        <p:grpSpPr>
          <a:xfrm>
            <a:off x="1050120" y="4236840"/>
            <a:ext cx="3731400" cy="1311120"/>
            <a:chOff x="1050120" y="4236840"/>
            <a:chExt cx="3731400" cy="1311120"/>
          </a:xfrm>
        </p:grpSpPr>
        <p:sp>
          <p:nvSpPr>
            <p:cNvPr id="1038" name="CustomShape 22"/>
            <p:cNvSpPr/>
            <p:nvPr/>
          </p:nvSpPr>
          <p:spPr>
            <a:xfrm>
              <a:off x="3258360" y="4236840"/>
              <a:ext cx="152316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t>
              </a:r>
              <a:r>
                <a:rPr b="0" lang="en-GB" sz="1400" spc="-1" strike="noStrike">
                  <a:solidFill>
                    <a:srgbClr val="000000"/>
                  </a:solidFill>
                  <a:latin typeface="Calibri Light"/>
                  <a:ea typeface="DejaVu Sans"/>
                </a:rPr>
                <a:t>Yes I do!”</a:t>
              </a:r>
              <a:endParaRPr b="0" lang="en-GB" sz="1400" spc="-1" strike="noStrike">
                <a:latin typeface="Arial"/>
              </a:endParaRPr>
            </a:p>
          </p:txBody>
        </p:sp>
        <p:sp>
          <p:nvSpPr>
            <p:cNvPr id="1039" name="CustomShape 23"/>
            <p:cNvSpPr/>
            <p:nvPr/>
          </p:nvSpPr>
          <p:spPr>
            <a:xfrm rot="5400000">
              <a:off x="2184480" y="3711960"/>
              <a:ext cx="701280" cy="29703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sp>
        <p:nvSpPr>
          <p:cNvPr id="1040" name="CustomShape 24"/>
          <p:cNvSpPr/>
          <p:nvPr/>
        </p:nvSpPr>
        <p:spPr>
          <a:xfrm>
            <a:off x="4536000" y="4988880"/>
            <a:ext cx="3885120" cy="1366920"/>
          </a:xfrm>
          <a:prstGeom prst="cloudCallout">
            <a:avLst>
              <a:gd name="adj1" fmla="val 53422"/>
              <a:gd name="adj2" fmla="val 40408"/>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b="1" lang="en-GB" sz="1600" spc="-1" strike="noStrike">
                <a:solidFill>
                  <a:srgbClr val="000000"/>
                </a:solidFill>
                <a:latin typeface="Calibri Light"/>
                <a:ea typeface="DejaVu Sans"/>
              </a:rPr>
              <a:t>My Mr. Right…</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1.  18 to 25 years old, </a:t>
            </a:r>
            <a:r>
              <a:rPr b="1" lang="en-GB" sz="1600" spc="-1" strike="noStrike">
                <a:solidFill>
                  <a:srgbClr val="000000"/>
                </a:solidFill>
                <a:latin typeface="Calibri Light"/>
                <a:ea typeface="DejaVu Sans"/>
              </a:rPr>
              <a:t>AND</a:t>
            </a:r>
            <a:br/>
            <a:r>
              <a:rPr b="0" lang="en-GB" sz="1600" spc="-1" strike="noStrike">
                <a:solidFill>
                  <a:srgbClr val="000000"/>
                </a:solidFill>
                <a:latin typeface="Calibri Light"/>
                <a:ea typeface="DejaVu Sans"/>
              </a:rPr>
              <a:t>2.  Height: 180 cm or above</a:t>
            </a:r>
            <a:endParaRPr b="0" lang="en-GB" sz="1600" spc="-1" strike="noStrike">
              <a:latin typeface="Arial"/>
            </a:endParaRPr>
          </a:p>
        </p:txBody>
      </p:sp>
      <p:sp>
        <p:nvSpPr>
          <p:cNvPr id="1041" name="CustomShape 25"/>
          <p:cNvSpPr/>
          <p:nvPr/>
        </p:nvSpPr>
        <p:spPr>
          <a:xfrm>
            <a:off x="4782240" y="1677960"/>
            <a:ext cx="4087800" cy="45496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An </a:t>
            </a:r>
            <a:r>
              <a:rPr b="1" lang="en-GB" sz="2800" spc="-1" strike="noStrike">
                <a:solidFill>
                  <a:srgbClr val="000000"/>
                </a:solidFill>
                <a:latin typeface="Calibri Light"/>
                <a:ea typeface="Calibri Light"/>
              </a:rPr>
              <a:t>if-else </a:t>
            </a:r>
            <a:r>
              <a:rPr b="0" lang="en-GB" sz="2800" spc="-1" strike="noStrike">
                <a:solidFill>
                  <a:srgbClr val="000000"/>
                </a:solidFill>
                <a:latin typeface="Calibri Light"/>
                <a:ea typeface="Calibri Light"/>
              </a:rPr>
              <a:t>statement can be nested within another </a:t>
            </a:r>
            <a:r>
              <a:rPr b="1" lang="en-GB" sz="2800" spc="-1" strike="noStrike">
                <a:solidFill>
                  <a:srgbClr val="000000"/>
                </a:solidFill>
                <a:latin typeface="Calibri Light"/>
                <a:ea typeface="Calibri Light"/>
              </a:rPr>
              <a:t>if-else</a:t>
            </a:r>
            <a:r>
              <a:rPr b="0" lang="en-GB" sz="2800" spc="-1" strike="noStrike">
                <a:solidFill>
                  <a:srgbClr val="000000"/>
                </a:solidFill>
                <a:latin typeface="Calibri Light"/>
                <a:ea typeface="Calibri Light"/>
              </a:rPr>
              <a:t> statement</a:t>
            </a:r>
            <a:endParaRPr b="0" lang="en-GB" sz="2800" spc="-1" strike="noStrike">
              <a:latin typeface="Arial"/>
            </a:endParaRPr>
          </a:p>
          <a:p>
            <a:pPr>
              <a:lnSpc>
                <a:spcPct val="100000"/>
              </a:lnSpc>
            </a:pPr>
            <a:endParaRPr b="0" lang="en-GB" sz="2800" spc="-1" strike="noStrike">
              <a:latin typeface="Arial"/>
            </a:endParaRPr>
          </a:p>
          <a:p>
            <a:pPr>
              <a:lnSpc>
                <a:spcPct val="100000"/>
              </a:lnSpc>
              <a:spcBef>
                <a:spcPts val="561"/>
              </a:spcBef>
            </a:pPr>
            <a:endParaRPr b="0" lang="en-GB" sz="2800" spc="-1" strike="noStrike">
              <a:latin typeface="Arial"/>
            </a:endParaRPr>
          </a:p>
        </p:txBody>
      </p:sp>
      <p:sp>
        <p:nvSpPr>
          <p:cNvPr id="1042" name="CustomShape 26"/>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34B496A-C63F-421D-9F96-AC67194CEAE6}"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185" dur="indefinite" restart="never" nodeType="tmRoot">
          <p:childTnLst>
            <p:seq>
              <p:cTn id="1186" dur="indefinite" nodeType="mainSeq">
                <p:childTnLst>
                  <p:par>
                    <p:cTn id="1187" fill="hold">
                      <p:stCondLst>
                        <p:cond delay="indefinite"/>
                      </p:stCondLst>
                      <p:childTnLst>
                        <p:par>
                          <p:cTn id="1188" fill="hold">
                            <p:stCondLst>
                              <p:cond delay="0"/>
                            </p:stCondLst>
                            <p:childTnLst>
                              <p:par>
                                <p:cTn id="1189" nodeType="clickEffect" fill="hold" presetClass="entr" presetID="1">
                                  <p:stCondLst>
                                    <p:cond delay="0"/>
                                  </p:stCondLst>
                                  <p:childTnLst>
                                    <p:set>
                                      <p:cBhvr>
                                        <p:cTn id="1190" dur="1" fill="hold">
                                          <p:stCondLst>
                                            <p:cond delay="0"/>
                                          </p:stCondLst>
                                        </p:cTn>
                                        <p:tgtEl>
                                          <p:spTgt spid="1018"/>
                                        </p:tgtEl>
                                        <p:attrNameLst>
                                          <p:attrName>style.visibility</p:attrName>
                                        </p:attrNameLst>
                                      </p:cBhvr>
                                      <p:to>
                                        <p:strVal val="visible"/>
                                      </p:to>
                                    </p:set>
                                  </p:childTnLst>
                                </p:cTn>
                              </p:par>
                            </p:childTnLst>
                          </p:cTn>
                        </p:par>
                      </p:childTnLst>
                    </p:cTn>
                  </p:par>
                  <p:par>
                    <p:cTn id="1191" fill="hold">
                      <p:stCondLst>
                        <p:cond delay="indefinite"/>
                      </p:stCondLst>
                      <p:childTnLst>
                        <p:par>
                          <p:cTn id="1192" fill="hold">
                            <p:stCondLst>
                              <p:cond delay="0"/>
                            </p:stCondLst>
                            <p:childTnLst>
                              <p:par>
                                <p:cTn id="1193" nodeType="clickEffect" fill="hold" presetClass="entr" presetID="1">
                                  <p:stCondLst>
                                    <p:cond delay="0"/>
                                  </p:stCondLst>
                                  <p:childTnLst>
                                    <p:set>
                                      <p:cBhvr>
                                        <p:cTn id="1194" dur="1" fill="hold">
                                          <p:stCondLst>
                                            <p:cond delay="0"/>
                                          </p:stCondLst>
                                        </p:cTn>
                                        <p:tgtEl>
                                          <p:spTgt spid="1028"/>
                                        </p:tgtEl>
                                        <p:attrNameLst>
                                          <p:attrName>style.visibility</p:attrName>
                                        </p:attrNameLst>
                                      </p:cBhvr>
                                      <p:to>
                                        <p:strVal val="visible"/>
                                      </p:to>
                                    </p:set>
                                  </p:childTnLst>
                                </p:cTn>
                              </p:par>
                            </p:childTnLst>
                          </p:cTn>
                        </p:par>
                      </p:childTnLst>
                    </p:cTn>
                  </p:par>
                  <p:par>
                    <p:cTn id="1195" fill="hold">
                      <p:stCondLst>
                        <p:cond delay="indefinite"/>
                      </p:stCondLst>
                      <p:childTnLst>
                        <p:par>
                          <p:cTn id="1196" fill="hold">
                            <p:stCondLst>
                              <p:cond delay="0"/>
                            </p:stCondLst>
                            <p:childTnLst>
                              <p:par>
                                <p:cTn id="1197" nodeType="clickEffect" fill="hold" presetClass="entr" presetID="1">
                                  <p:stCondLst>
                                    <p:cond delay="0"/>
                                  </p:stCondLst>
                                  <p:childTnLst>
                                    <p:set>
                                      <p:cBhvr>
                                        <p:cTn id="1198" dur="1" fill="hold">
                                          <p:stCondLst>
                                            <p:cond delay="0"/>
                                          </p:stCondLst>
                                        </p:cTn>
                                        <p:tgtEl>
                                          <p:spTgt spid="103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Nested </a:t>
            </a:r>
            <a:r>
              <a:rPr b="1" lang="en-GB" sz="4400" spc="-1" strike="noStrike">
                <a:solidFill>
                  <a:srgbClr val="000000"/>
                </a:solidFill>
                <a:latin typeface="Avenir Next"/>
                <a:ea typeface="Avenir Next"/>
              </a:rPr>
              <a:t>if…else </a:t>
            </a:r>
            <a:r>
              <a:rPr b="0" lang="en-GB" sz="4400" spc="-1" strike="noStrike">
                <a:solidFill>
                  <a:srgbClr val="000000"/>
                </a:solidFill>
                <a:latin typeface="Avenir Next"/>
                <a:ea typeface="Avenir Next"/>
              </a:rPr>
              <a:t>Statements</a:t>
            </a:r>
            <a:endParaRPr b="0" lang="en-GB" sz="4400" spc="-1" strike="noStrike">
              <a:latin typeface="Arial"/>
            </a:endParaRPr>
          </a:p>
        </p:txBody>
      </p:sp>
      <p:grpSp>
        <p:nvGrpSpPr>
          <p:cNvPr id="1044" name="Group 2"/>
          <p:cNvGrpSpPr/>
          <p:nvPr/>
        </p:nvGrpSpPr>
        <p:grpSpPr>
          <a:xfrm>
            <a:off x="210240" y="1265760"/>
            <a:ext cx="4571280" cy="4800240"/>
            <a:chOff x="210240" y="1265760"/>
            <a:chExt cx="4571280" cy="4800240"/>
          </a:xfrm>
        </p:grpSpPr>
        <p:sp>
          <p:nvSpPr>
            <p:cNvPr id="1045" name="CustomShape 3"/>
            <p:cNvSpPr/>
            <p:nvPr/>
          </p:nvSpPr>
          <p:spPr>
            <a:xfrm>
              <a:off x="210240" y="1493640"/>
              <a:ext cx="1675800" cy="1218600"/>
            </a:xfrm>
            <a:prstGeom prst="flowChartDecision">
              <a:avLst/>
            </a:prstGeom>
            <a:solidFill>
              <a:schemeClr val="accent6">
                <a:lumMod val="20000"/>
                <a:lumOff val="80000"/>
              </a:schemeClr>
            </a:solidFill>
            <a:ln>
              <a:solidFill>
                <a:schemeClr val="accent6">
                  <a:lumMod val="75000"/>
                </a:schemeClr>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age within [18, 25]?</a:t>
              </a:r>
              <a:endParaRPr b="0" lang="en-GB" sz="1400" spc="-1" strike="noStrike">
                <a:latin typeface="Arial"/>
              </a:endParaRPr>
            </a:p>
          </p:txBody>
        </p:sp>
        <p:sp>
          <p:nvSpPr>
            <p:cNvPr id="1046" name="CustomShape 4"/>
            <p:cNvSpPr/>
            <p:nvPr/>
          </p:nvSpPr>
          <p:spPr>
            <a:xfrm flipH="1">
              <a:off x="1047240" y="1265760"/>
              <a:ext cx="360" cy="2271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47" name="CustomShape 5"/>
            <p:cNvSpPr/>
            <p:nvPr/>
          </p:nvSpPr>
          <p:spPr>
            <a:xfrm>
              <a:off x="1048680" y="2712960"/>
              <a:ext cx="360" cy="1523160"/>
            </a:xfrm>
            <a:custGeom>
              <a:avLst/>
              <a:gdLst/>
              <a:ahLst/>
              <a:rect l="l" t="t" r="r" b="b"/>
              <a:pathLst>
                <a:path w="21600" h="21600">
                  <a:moveTo>
                    <a:pt x="0" y="0"/>
                  </a:moveTo>
                  <a:lnTo>
                    <a:pt x="21600" y="21600"/>
                  </a:lnTo>
                </a:path>
              </a:pathLst>
            </a:custGeom>
            <a:ln>
              <a:solidFill>
                <a:srgbClr val="e46c0a"/>
              </a:solidFill>
              <a:round/>
              <a:tailEnd len="med" type="triangle" w="med"/>
            </a:ln>
          </p:spPr>
          <p:style>
            <a:lnRef idx="2">
              <a:schemeClr val="accent5"/>
            </a:lnRef>
            <a:fillRef idx="1">
              <a:schemeClr val="lt1"/>
            </a:fillRef>
            <a:effectRef idx="0">
              <a:schemeClr val="accent5"/>
            </a:effectRef>
            <a:fontRef idx="minor"/>
          </p:style>
        </p:sp>
        <p:sp>
          <p:nvSpPr>
            <p:cNvPr id="1048" name="CustomShape 6"/>
            <p:cNvSpPr/>
            <p:nvPr/>
          </p:nvSpPr>
          <p:spPr>
            <a:xfrm>
              <a:off x="438840" y="423684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t>
              </a:r>
              <a:r>
                <a:rPr b="0" lang="en-GB" sz="1400" spc="-1" strike="noStrike">
                  <a:solidFill>
                    <a:srgbClr val="000000"/>
                  </a:solidFill>
                  <a:latin typeface="Calibri Light"/>
                  <a:ea typeface="DejaVu Sans"/>
                </a:rPr>
                <a:t>Bye bye”</a:t>
              </a:r>
              <a:endParaRPr b="0" lang="en-GB" sz="1400" spc="-1" strike="noStrike">
                <a:latin typeface="Arial"/>
              </a:endParaRPr>
            </a:p>
          </p:txBody>
        </p:sp>
        <p:sp>
          <p:nvSpPr>
            <p:cNvPr id="1049" name="CustomShape 7"/>
            <p:cNvSpPr/>
            <p:nvPr/>
          </p:nvSpPr>
          <p:spPr>
            <a:xfrm rot="5400000">
              <a:off x="2192400" y="3931920"/>
              <a:ext cx="608760" cy="7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50" name="CustomShape 8"/>
            <p:cNvSpPr/>
            <p:nvPr/>
          </p:nvSpPr>
          <p:spPr>
            <a:xfrm rot="5400000">
              <a:off x="438480" y="5456160"/>
              <a:ext cx="121932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51" name="CustomShape 9"/>
            <p:cNvSpPr/>
            <p:nvPr/>
          </p:nvSpPr>
          <p:spPr>
            <a:xfrm>
              <a:off x="3258360" y="4236840"/>
              <a:ext cx="152316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t>
              </a:r>
              <a:r>
                <a:rPr b="0" lang="en-GB" sz="1400" spc="-1" strike="noStrike">
                  <a:solidFill>
                    <a:srgbClr val="000000"/>
                  </a:solidFill>
                  <a:latin typeface="Calibri Light"/>
                  <a:ea typeface="DejaVu Sans"/>
                </a:rPr>
                <a:t>Yes I do!”</a:t>
              </a:r>
              <a:endParaRPr b="0" lang="en-GB" sz="1400" spc="-1" strike="noStrike">
                <a:latin typeface="Arial"/>
              </a:endParaRPr>
            </a:p>
          </p:txBody>
        </p:sp>
        <p:sp>
          <p:nvSpPr>
            <p:cNvPr id="1052" name="CustomShape 10"/>
            <p:cNvSpPr/>
            <p:nvPr/>
          </p:nvSpPr>
          <p:spPr>
            <a:xfrm>
              <a:off x="3146040" y="286164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1053" name="CustomShape 11"/>
            <p:cNvSpPr/>
            <p:nvPr/>
          </p:nvSpPr>
          <p:spPr>
            <a:xfrm>
              <a:off x="1017720" y="257652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1054" name="CustomShape 12"/>
            <p:cNvSpPr/>
            <p:nvPr/>
          </p:nvSpPr>
          <p:spPr>
            <a:xfrm>
              <a:off x="1734480" y="2712960"/>
              <a:ext cx="1523160" cy="91368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height &gt;=180?</a:t>
              </a:r>
              <a:endParaRPr b="0" lang="en-GB" sz="1400" spc="-1" strike="noStrike">
                <a:latin typeface="Arial"/>
              </a:endParaRPr>
            </a:p>
          </p:txBody>
        </p:sp>
        <p:sp>
          <p:nvSpPr>
            <p:cNvPr id="1055" name="CustomShape 13"/>
            <p:cNvSpPr/>
            <p:nvPr/>
          </p:nvSpPr>
          <p:spPr>
            <a:xfrm>
              <a:off x="1758600" y="179784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1056" name="CustomShape 14"/>
            <p:cNvSpPr/>
            <p:nvPr/>
          </p:nvSpPr>
          <p:spPr>
            <a:xfrm>
              <a:off x="2480760" y="348912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1057" name="CustomShape 15"/>
            <p:cNvSpPr/>
            <p:nvPr/>
          </p:nvSpPr>
          <p:spPr>
            <a:xfrm>
              <a:off x="1886760" y="423684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t>
              </a:r>
              <a:r>
                <a:rPr b="0" lang="en-GB" sz="1400" spc="-1" strike="noStrike">
                  <a:solidFill>
                    <a:srgbClr val="000000"/>
                  </a:solidFill>
                  <a:latin typeface="Calibri Light"/>
                  <a:ea typeface="DejaVu Sans"/>
                </a:rPr>
                <a:t>I am sorry”</a:t>
              </a:r>
              <a:endParaRPr b="0" lang="en-GB" sz="1400" spc="-1" strike="noStrike">
                <a:latin typeface="Arial"/>
              </a:endParaRPr>
            </a:p>
          </p:txBody>
        </p:sp>
        <p:sp>
          <p:nvSpPr>
            <p:cNvPr id="1058" name="CustomShape 16"/>
            <p:cNvSpPr/>
            <p:nvPr/>
          </p:nvSpPr>
          <p:spPr>
            <a:xfrm>
              <a:off x="1886760" y="2103480"/>
              <a:ext cx="608760" cy="608760"/>
            </a:xfrm>
            <a:prstGeom prst="bentConnector2">
              <a:avLst/>
            </a:prstGeom>
            <a:ln>
              <a:solidFill>
                <a:srgbClr val="e46c0a"/>
              </a:solidFill>
              <a:round/>
              <a:tailEnd len="med" type="triangle" w="med"/>
            </a:ln>
          </p:spPr>
          <p:style>
            <a:lnRef idx="2">
              <a:schemeClr val="accent5"/>
            </a:lnRef>
            <a:fillRef idx="1">
              <a:schemeClr val="lt1"/>
            </a:fillRef>
            <a:effectRef idx="0">
              <a:schemeClr val="accent5"/>
            </a:effectRef>
            <a:fontRef idx="minor"/>
          </p:style>
        </p:sp>
        <p:sp>
          <p:nvSpPr>
            <p:cNvPr id="1059" name="CustomShape 17"/>
            <p:cNvSpPr/>
            <p:nvPr/>
          </p:nvSpPr>
          <p:spPr>
            <a:xfrm>
              <a:off x="3258360" y="3170160"/>
              <a:ext cx="761400" cy="10659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60" name="CustomShape 18"/>
            <p:cNvSpPr/>
            <p:nvPr/>
          </p:nvSpPr>
          <p:spPr>
            <a:xfrm rot="5400000">
              <a:off x="1618920" y="4277520"/>
              <a:ext cx="308160" cy="144612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61" name="CustomShape 19"/>
            <p:cNvSpPr/>
            <p:nvPr/>
          </p:nvSpPr>
          <p:spPr>
            <a:xfrm rot="5400000">
              <a:off x="2184480" y="3711960"/>
              <a:ext cx="701280" cy="29703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sp>
        <p:nvSpPr>
          <p:cNvPr id="1062" name="CustomShape 20"/>
          <p:cNvSpPr/>
          <p:nvPr/>
        </p:nvSpPr>
        <p:spPr>
          <a:xfrm>
            <a:off x="4060800" y="1907280"/>
            <a:ext cx="750960" cy="239400"/>
          </a:xfrm>
          <a:prstGeom prst="rightArrow">
            <a:avLst>
              <a:gd name="adj1" fmla="val 50000"/>
              <a:gd name="adj2" fmla="val 50000"/>
            </a:avLst>
          </a:prstGeom>
          <a:ln>
            <a:round/>
          </a:ln>
        </p:spPr>
        <p:style>
          <a:lnRef idx="2">
            <a:schemeClr val="accent6">
              <a:shade val="50000"/>
            </a:schemeClr>
          </a:lnRef>
          <a:fillRef idx="1">
            <a:schemeClr val="accent6"/>
          </a:fillRef>
          <a:effectRef idx="0">
            <a:schemeClr val="accent6"/>
          </a:effectRef>
          <a:fontRef idx="minor"/>
        </p:style>
      </p:sp>
      <p:sp>
        <p:nvSpPr>
          <p:cNvPr id="1063" name="CustomShape 2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2817F4D-A644-4E91-85FA-F73AE3D2457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64" name="CustomShape 22"/>
          <p:cNvSpPr/>
          <p:nvPr/>
        </p:nvSpPr>
        <p:spPr>
          <a:xfrm>
            <a:off x="4883760" y="1595880"/>
            <a:ext cx="3986640" cy="37317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2000" spc="-1" strike="noStrike">
                <a:solidFill>
                  <a:srgbClr val="000000"/>
                </a:solidFill>
                <a:latin typeface="Menlo"/>
                <a:ea typeface="Menlo"/>
              </a:rPr>
              <a:t>…</a:t>
            </a:r>
            <a:endParaRPr b="0" lang="en-GB" sz="2000" spc="-1" strike="noStrike">
              <a:latin typeface="Arial"/>
            </a:endParaRPr>
          </a:p>
          <a:p>
            <a:pPr>
              <a:lnSpc>
                <a:spcPct val="100000"/>
              </a:lnSpc>
            </a:pPr>
            <a:r>
              <a:rPr b="1" lang="en-GB" sz="1800" spc="-1" strike="noStrike">
                <a:solidFill>
                  <a:srgbClr val="000000"/>
                </a:solidFill>
                <a:latin typeface="Menlo"/>
                <a:ea typeface="Menlo"/>
              </a:rPr>
              <a:t>if</a:t>
            </a:r>
            <a:r>
              <a:rPr b="0" lang="en-GB" sz="1800" spc="-1" strike="noStrike">
                <a:solidFill>
                  <a:srgbClr val="000000"/>
                </a:solidFill>
                <a:latin typeface="Menlo"/>
                <a:ea typeface="Menlo"/>
              </a:rPr>
              <a:t> (</a:t>
            </a:r>
            <a:r>
              <a:rPr b="0" lang="en-GB" sz="1800" spc="-1" strike="noStrike">
                <a:solidFill>
                  <a:srgbClr val="604a7b"/>
                </a:solidFill>
                <a:latin typeface="Menlo"/>
                <a:ea typeface="Menlo"/>
              </a:rPr>
              <a:t>age &gt;= 18 </a:t>
            </a:r>
            <a:r>
              <a:rPr b="0" lang="en-GB" sz="1800" spc="-1" strike="noStrike">
                <a:solidFill>
                  <a:srgbClr val="000000"/>
                </a:solidFill>
                <a:latin typeface="Menlo"/>
                <a:ea typeface="Menlo"/>
              </a:rPr>
              <a:t>&amp;&amp; </a:t>
            </a:r>
            <a:r>
              <a:rPr b="0" lang="en-GB" sz="1800" spc="-1" strike="noStrike">
                <a:solidFill>
                  <a:srgbClr val="604a7b"/>
                </a:solidFill>
                <a:latin typeface="Menlo"/>
                <a:ea typeface="Menlo"/>
              </a:rPr>
              <a:t>age &lt;=25</a:t>
            </a:r>
            <a:r>
              <a:rPr b="0" lang="en-GB" sz="1800" spc="-1" strike="noStrike">
                <a:solidFill>
                  <a:srgbClr val="000000"/>
                </a:solidFill>
                <a:latin typeface="Menlo"/>
                <a:ea typeface="Menlo"/>
              </a:rPr>
              <a:t>) {</a:t>
            </a:r>
            <a:endParaRPr b="0" lang="en-GB" sz="1800" spc="-1" strike="noStrike">
              <a:latin typeface="Arial"/>
            </a:endParaRPr>
          </a:p>
          <a:p>
            <a:pPr>
              <a:lnSpc>
                <a:spcPct val="100000"/>
              </a:lnSpc>
            </a:pPr>
            <a:r>
              <a:rPr b="0" lang="en-GB" sz="1800" spc="-1" strike="noStrike">
                <a:solidFill>
                  <a:srgbClr val="31859c"/>
                </a:solidFill>
                <a:latin typeface="Menlo"/>
                <a:ea typeface="Menlo"/>
              </a:rPr>
              <a:t>  </a:t>
            </a:r>
            <a:r>
              <a:rPr b="0" lang="en-GB" sz="1800" spc="-1" strike="noStrike">
                <a:solidFill>
                  <a:srgbClr val="31859c"/>
                </a:solidFill>
                <a:latin typeface="Menlo"/>
                <a:ea typeface="Menlo"/>
              </a:rPr>
              <a:t>// the Yes part to    </a:t>
            </a:r>
            <a:endParaRPr b="0" lang="en-GB" sz="1800" spc="-1" strike="noStrike">
              <a:latin typeface="Arial"/>
            </a:endParaRPr>
          </a:p>
          <a:p>
            <a:pPr>
              <a:lnSpc>
                <a:spcPct val="100000"/>
              </a:lnSpc>
            </a:pPr>
            <a:r>
              <a:rPr b="0" lang="en-GB" sz="1800" spc="-1" strike="noStrike">
                <a:solidFill>
                  <a:srgbClr val="31859c"/>
                </a:solidFill>
                <a:latin typeface="Menlo"/>
                <a:ea typeface="Menlo"/>
              </a:rPr>
              <a:t>  </a:t>
            </a:r>
            <a:r>
              <a:rPr b="0" lang="en-GB" sz="1800" spc="-1" strike="noStrike">
                <a:solidFill>
                  <a:srgbClr val="31859c"/>
                </a:solidFill>
                <a:latin typeface="Menlo"/>
                <a:ea typeface="Menlo"/>
              </a:rPr>
              <a:t>// be dealt with here</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Menlo"/>
                <a:ea typeface="Menlo"/>
              </a:rPr>
              <a:t>} </a:t>
            </a:r>
            <a:endParaRPr b="0" lang="en-GB" sz="1800" spc="-1" strike="noStrike">
              <a:latin typeface="Arial"/>
            </a:endParaRPr>
          </a:p>
          <a:p>
            <a:pPr>
              <a:lnSpc>
                <a:spcPct val="100000"/>
              </a:lnSpc>
            </a:pPr>
            <a:r>
              <a:rPr b="1" lang="en-GB" sz="1800" spc="-1" strike="noStrike">
                <a:solidFill>
                  <a:srgbClr val="000000"/>
                </a:solidFill>
                <a:latin typeface="Menlo"/>
                <a:ea typeface="Menlo"/>
              </a:rPr>
              <a:t>else </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a:t>
            </a:r>
            <a:r>
              <a:rPr b="0" lang="en-GB" sz="1800" spc="-1" strike="noStrike">
                <a:solidFill>
                  <a:srgbClr val="d99694"/>
                </a:solidFill>
                <a:latin typeface="Menlo"/>
                <a:ea typeface="Menlo"/>
              </a:rPr>
              <a:t>Bye bye.</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2000" spc="-1" strike="noStrike">
                <a:solidFill>
                  <a:srgbClr val="000000"/>
                </a:solidFill>
                <a:latin typeface="Menlo"/>
                <a:ea typeface="Menlo"/>
              </a:rPr>
              <a:t>…</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
        <p:nvSpPr>
          <p:cNvPr id="1065" name="CustomShape 23"/>
          <p:cNvSpPr/>
          <p:nvPr/>
        </p:nvSpPr>
        <p:spPr>
          <a:xfrm>
            <a:off x="4934880" y="1907280"/>
            <a:ext cx="3885120" cy="2809080"/>
          </a:xfrm>
          <a:prstGeom prst="rect">
            <a:avLst/>
          </a:prstGeom>
          <a:noFill/>
          <a:ln w="19080">
            <a:solidFill>
              <a:srgbClr val="e46c0a"/>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66" name="CustomShape 24"/>
          <p:cNvSpPr/>
          <p:nvPr/>
        </p:nvSpPr>
        <p:spPr>
          <a:xfrm>
            <a:off x="4536000" y="4988880"/>
            <a:ext cx="3885120" cy="1366920"/>
          </a:xfrm>
          <a:prstGeom prst="cloudCallout">
            <a:avLst>
              <a:gd name="adj1" fmla="val 53422"/>
              <a:gd name="adj2" fmla="val 40408"/>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b="1" lang="en-GB" sz="1600" spc="-1" strike="noStrike">
                <a:solidFill>
                  <a:srgbClr val="000000"/>
                </a:solidFill>
                <a:latin typeface="Calibri Light"/>
                <a:ea typeface="DejaVu Sans"/>
              </a:rPr>
              <a:t>My Mr. Right…</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1.  18 to 25 years old, </a:t>
            </a:r>
            <a:r>
              <a:rPr b="1" lang="en-GB" sz="1600" spc="-1" strike="noStrike">
                <a:solidFill>
                  <a:srgbClr val="000000"/>
                </a:solidFill>
                <a:latin typeface="Calibri Light"/>
                <a:ea typeface="DejaVu Sans"/>
              </a:rPr>
              <a:t>AND</a:t>
            </a:r>
            <a:br/>
            <a:r>
              <a:rPr b="0" lang="en-GB" sz="1600" spc="-1" strike="noStrike">
                <a:solidFill>
                  <a:srgbClr val="000000"/>
                </a:solidFill>
                <a:latin typeface="Calibri Light"/>
                <a:ea typeface="DejaVu Sans"/>
              </a:rPr>
              <a:t>2.  height: 180 cm or above</a:t>
            </a:r>
            <a:endParaRPr b="0" lang="en-GB" sz="1600" spc="-1" strike="noStrike">
              <a:latin typeface="Arial"/>
            </a:endParaRPr>
          </a:p>
        </p:txBody>
      </p:sp>
    </p:spTree>
  </p:cSld>
  <p:timing>
    <p:tnLst>
      <p:par>
        <p:cTn id="1199" dur="indefinite" restart="never" nodeType="tmRoot">
          <p:childTnLst>
            <p:seq>
              <p:cTn id="1200"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7" name="CustomShape 1"/>
          <p:cNvSpPr/>
          <p:nvPr/>
        </p:nvSpPr>
        <p:spPr>
          <a:xfrm>
            <a:off x="4883760" y="1595880"/>
            <a:ext cx="3986640" cy="37317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2000" spc="-1" strike="noStrike">
                <a:solidFill>
                  <a:srgbClr val="000000"/>
                </a:solidFill>
                <a:latin typeface="Menlo"/>
                <a:ea typeface="Menlo"/>
              </a:rPr>
              <a:t>…</a:t>
            </a:r>
            <a:endParaRPr b="0" lang="en-GB" sz="2000" spc="-1" strike="noStrike">
              <a:latin typeface="Arial"/>
            </a:endParaRPr>
          </a:p>
          <a:p>
            <a:pPr>
              <a:lnSpc>
                <a:spcPct val="100000"/>
              </a:lnSpc>
            </a:pPr>
            <a:r>
              <a:rPr b="1" lang="en-GB" sz="1800" spc="-1" strike="noStrike">
                <a:solidFill>
                  <a:srgbClr val="000000"/>
                </a:solidFill>
                <a:latin typeface="Menlo"/>
                <a:ea typeface="Menlo"/>
              </a:rPr>
              <a:t>if</a:t>
            </a:r>
            <a:r>
              <a:rPr b="0" lang="en-GB" sz="1800" spc="-1" strike="noStrike">
                <a:solidFill>
                  <a:srgbClr val="000000"/>
                </a:solidFill>
                <a:latin typeface="Menlo"/>
                <a:ea typeface="Menlo"/>
              </a:rPr>
              <a:t> (</a:t>
            </a:r>
            <a:r>
              <a:rPr b="0" lang="en-GB" sz="1800" spc="-1" strike="noStrike">
                <a:solidFill>
                  <a:srgbClr val="604a7b"/>
                </a:solidFill>
                <a:latin typeface="Menlo"/>
                <a:ea typeface="Menlo"/>
              </a:rPr>
              <a:t>age &gt;= 18 </a:t>
            </a:r>
            <a:r>
              <a:rPr b="0" lang="en-GB" sz="1800" spc="-1" strike="noStrike">
                <a:solidFill>
                  <a:srgbClr val="000000"/>
                </a:solidFill>
                <a:latin typeface="Menlo"/>
                <a:ea typeface="Menlo"/>
              </a:rPr>
              <a:t>&amp;&amp; </a:t>
            </a:r>
            <a:r>
              <a:rPr b="0" lang="en-GB" sz="1800" spc="-1" strike="noStrike">
                <a:solidFill>
                  <a:srgbClr val="604a7b"/>
                </a:solidFill>
                <a:latin typeface="Menlo"/>
                <a:ea typeface="Menlo"/>
              </a:rPr>
              <a:t>age &lt;=25</a:t>
            </a:r>
            <a:r>
              <a:rPr b="0" lang="en-GB" sz="1800" spc="-1" strike="noStrike">
                <a:solidFill>
                  <a:srgbClr val="000000"/>
                </a:solidFill>
                <a:latin typeface="Menlo"/>
                <a:ea typeface="Menlo"/>
              </a:rPr>
              <a:t>) {</a:t>
            </a:r>
            <a:endParaRPr b="0" lang="en-GB" sz="1800" spc="-1" strike="noStrike">
              <a:latin typeface="Arial"/>
            </a:endParaRPr>
          </a:p>
          <a:p>
            <a:pPr>
              <a:lnSpc>
                <a:spcPct val="100000"/>
              </a:lnSpc>
            </a:pPr>
            <a:r>
              <a:rPr b="0" lang="en-GB" sz="1800" spc="-1" strike="noStrike">
                <a:solidFill>
                  <a:srgbClr val="31859c"/>
                </a:solidFill>
                <a:latin typeface="Menlo"/>
                <a:ea typeface="Menlo"/>
              </a:rPr>
              <a:t>  </a:t>
            </a:r>
            <a:r>
              <a:rPr b="1" lang="en-GB" sz="1800" spc="-1" strike="noStrike">
                <a:solidFill>
                  <a:srgbClr val="000000"/>
                </a:solidFill>
                <a:latin typeface="Menlo"/>
                <a:ea typeface="Menlo"/>
              </a:rPr>
              <a:t>if</a:t>
            </a:r>
            <a:r>
              <a:rPr b="0" lang="en-GB" sz="1800" spc="-1" strike="noStrike">
                <a:solidFill>
                  <a:srgbClr val="000000"/>
                </a:solidFill>
                <a:latin typeface="Menlo"/>
                <a:ea typeface="Menlo"/>
              </a:rPr>
              <a:t> (height &gt;= 180)</a:t>
            </a:r>
            <a:br/>
            <a:r>
              <a:rPr b="0" lang="en-GB" sz="1800" spc="-1" strike="noStrike">
                <a:solidFill>
                  <a:srgbClr val="000000"/>
                </a:solidFill>
                <a:latin typeface="Menlo"/>
                <a:ea typeface="Menlo"/>
              </a:rPr>
              <a:t>    cout &lt;&lt; "</a:t>
            </a:r>
            <a:r>
              <a:rPr b="0" lang="en-GB" sz="1800" spc="-1" strike="noStrike">
                <a:solidFill>
                  <a:srgbClr val="8064a2"/>
                </a:solidFill>
                <a:latin typeface="Menlo"/>
                <a:ea typeface="Menlo"/>
              </a:rPr>
              <a:t>Yes I do!</a:t>
            </a:r>
            <a:r>
              <a:rPr b="0" lang="en-GB" sz="1800" spc="-1" strike="noStrike">
                <a:solidFill>
                  <a:srgbClr val="000000"/>
                </a:solidFill>
                <a:latin typeface="Menlo"/>
                <a:ea typeface="Menlo"/>
              </a:rPr>
              <a:t>";</a:t>
            </a:r>
            <a:br/>
            <a:r>
              <a:rPr b="0" lang="en-GB" sz="1800" spc="-1" strike="noStrike">
                <a:solidFill>
                  <a:srgbClr val="000000"/>
                </a:solidFill>
                <a:latin typeface="Menlo"/>
                <a:ea typeface="Menlo"/>
              </a:rPr>
              <a:t>  </a:t>
            </a:r>
            <a:r>
              <a:rPr b="1" lang="en-GB" sz="1800" spc="-1" strike="noStrike">
                <a:solidFill>
                  <a:srgbClr val="000000"/>
                </a:solidFill>
                <a:latin typeface="Menlo"/>
                <a:ea typeface="Menlo"/>
              </a:rPr>
              <a:t>else</a:t>
            </a:r>
            <a:r>
              <a:rPr b="0" lang="en-GB" sz="1800" spc="-1" strike="noStrike">
                <a:solidFill>
                  <a:srgbClr val="000000"/>
                </a:solidFill>
                <a:latin typeface="Menlo"/>
                <a:ea typeface="Menlo"/>
              </a:rPr>
              <a:t> </a:t>
            </a:r>
            <a:br/>
            <a:r>
              <a:rPr b="0" lang="en-GB" sz="1800" spc="-1" strike="noStrike">
                <a:solidFill>
                  <a:srgbClr val="000000"/>
                </a:solidFill>
                <a:latin typeface="Menlo"/>
                <a:ea typeface="Menlo"/>
              </a:rPr>
              <a:t>    cout &lt;&lt; "</a:t>
            </a:r>
            <a:r>
              <a:rPr b="0" lang="en-GB" sz="1800" spc="-1" strike="noStrike">
                <a:solidFill>
                  <a:srgbClr val="8064a2"/>
                </a:solidFill>
                <a:latin typeface="Menlo"/>
                <a:ea typeface="Menlo"/>
              </a:rPr>
              <a:t>I am sorry.</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endParaRPr b="0" lang="en-GB" sz="1800" spc="-1" strike="noStrike">
              <a:latin typeface="Arial"/>
            </a:endParaRPr>
          </a:p>
          <a:p>
            <a:pPr>
              <a:lnSpc>
                <a:spcPct val="100000"/>
              </a:lnSpc>
            </a:pPr>
            <a:r>
              <a:rPr b="1" lang="en-GB" sz="1800" spc="-1" strike="noStrike">
                <a:solidFill>
                  <a:srgbClr val="000000"/>
                </a:solidFill>
                <a:latin typeface="Menlo"/>
                <a:ea typeface="Menlo"/>
              </a:rPr>
              <a:t>else </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a:t>
            </a:r>
            <a:r>
              <a:rPr b="0" lang="en-GB" sz="1800" spc="-1" strike="noStrike">
                <a:solidFill>
                  <a:srgbClr val="d99694"/>
                </a:solidFill>
                <a:latin typeface="Menlo"/>
                <a:ea typeface="Menlo"/>
              </a:rPr>
              <a:t>Bye bye.</a:t>
            </a: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1800" spc="-1" strike="noStrike">
                <a:solidFill>
                  <a:srgbClr val="000000"/>
                </a:solidFill>
                <a:latin typeface="Menlo"/>
                <a:ea typeface="Menlo"/>
              </a:rPr>
              <a:t>}</a:t>
            </a:r>
            <a:endParaRPr b="0" lang="en-GB" sz="1800" spc="-1" strike="noStrike">
              <a:latin typeface="Arial"/>
            </a:endParaRPr>
          </a:p>
          <a:p>
            <a:pPr>
              <a:lnSpc>
                <a:spcPct val="100000"/>
              </a:lnSpc>
            </a:pPr>
            <a:r>
              <a:rPr b="0" lang="en-GB" sz="2000" spc="-1" strike="noStrike">
                <a:solidFill>
                  <a:srgbClr val="000000"/>
                </a:solidFill>
                <a:latin typeface="Menlo"/>
                <a:ea typeface="Menlo"/>
              </a:rPr>
              <a:t>…</a:t>
            </a: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
        <p:nvSpPr>
          <p:cNvPr id="1068" name="CustomShape 2"/>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Nested </a:t>
            </a:r>
            <a:r>
              <a:rPr b="1" lang="en-GB" sz="4400" spc="-1" strike="noStrike">
                <a:solidFill>
                  <a:srgbClr val="000000"/>
                </a:solidFill>
                <a:latin typeface="Avenir Next"/>
                <a:ea typeface="Avenir Next"/>
              </a:rPr>
              <a:t>if…else </a:t>
            </a:r>
            <a:r>
              <a:rPr b="0" lang="en-GB" sz="4400" spc="-1" strike="noStrike">
                <a:solidFill>
                  <a:srgbClr val="000000"/>
                </a:solidFill>
                <a:latin typeface="Avenir Next"/>
                <a:ea typeface="Avenir Next"/>
              </a:rPr>
              <a:t>Statements</a:t>
            </a:r>
            <a:endParaRPr b="0" lang="en-GB" sz="4400" spc="-1" strike="noStrike">
              <a:latin typeface="Arial"/>
            </a:endParaRPr>
          </a:p>
        </p:txBody>
      </p:sp>
      <p:grpSp>
        <p:nvGrpSpPr>
          <p:cNvPr id="1069" name="Group 3"/>
          <p:cNvGrpSpPr/>
          <p:nvPr/>
        </p:nvGrpSpPr>
        <p:grpSpPr>
          <a:xfrm>
            <a:off x="210240" y="1265760"/>
            <a:ext cx="4571280" cy="4800240"/>
            <a:chOff x="210240" y="1265760"/>
            <a:chExt cx="4571280" cy="4800240"/>
          </a:xfrm>
        </p:grpSpPr>
        <p:sp>
          <p:nvSpPr>
            <p:cNvPr id="1070" name="CustomShape 4"/>
            <p:cNvSpPr/>
            <p:nvPr/>
          </p:nvSpPr>
          <p:spPr>
            <a:xfrm>
              <a:off x="210240" y="1493640"/>
              <a:ext cx="1675800" cy="12186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age within [18, 25]?</a:t>
              </a:r>
              <a:endParaRPr b="0" lang="en-GB" sz="1400" spc="-1" strike="noStrike">
                <a:latin typeface="Arial"/>
              </a:endParaRPr>
            </a:p>
          </p:txBody>
        </p:sp>
        <p:sp>
          <p:nvSpPr>
            <p:cNvPr id="1071" name="CustomShape 5"/>
            <p:cNvSpPr/>
            <p:nvPr/>
          </p:nvSpPr>
          <p:spPr>
            <a:xfrm flipH="1">
              <a:off x="1047240" y="1265760"/>
              <a:ext cx="360" cy="2271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72" name="CustomShape 6"/>
            <p:cNvSpPr/>
            <p:nvPr/>
          </p:nvSpPr>
          <p:spPr>
            <a:xfrm>
              <a:off x="1048680" y="2712960"/>
              <a:ext cx="360" cy="15231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73" name="CustomShape 7"/>
            <p:cNvSpPr/>
            <p:nvPr/>
          </p:nvSpPr>
          <p:spPr>
            <a:xfrm>
              <a:off x="438840" y="423684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t>
              </a:r>
              <a:r>
                <a:rPr b="0" lang="en-GB" sz="1400" spc="-1" strike="noStrike">
                  <a:solidFill>
                    <a:srgbClr val="000000"/>
                  </a:solidFill>
                  <a:latin typeface="Calibri Light"/>
                  <a:ea typeface="DejaVu Sans"/>
                </a:rPr>
                <a:t>Bye bye”</a:t>
              </a:r>
              <a:endParaRPr b="0" lang="en-GB" sz="1400" spc="-1" strike="noStrike">
                <a:latin typeface="Arial"/>
              </a:endParaRPr>
            </a:p>
          </p:txBody>
        </p:sp>
        <p:sp>
          <p:nvSpPr>
            <p:cNvPr id="1074" name="CustomShape 8"/>
            <p:cNvSpPr/>
            <p:nvPr/>
          </p:nvSpPr>
          <p:spPr>
            <a:xfrm rot="5400000">
              <a:off x="2192400" y="3931920"/>
              <a:ext cx="608760" cy="720"/>
            </a:xfrm>
            <a:custGeom>
              <a:avLst/>
              <a:gdLst/>
              <a:ahLst/>
              <a:rect l="l" t="t" r="r" b="b"/>
              <a:pathLst>
                <a:path w="21600" h="21600">
                  <a:moveTo>
                    <a:pt x="0" y="0"/>
                  </a:moveTo>
                  <a:lnTo>
                    <a:pt x="21600" y="21600"/>
                  </a:lnTo>
                </a:path>
              </a:pathLst>
            </a:custGeom>
            <a:ln>
              <a:solidFill>
                <a:srgbClr val="e46c0a"/>
              </a:solidFill>
              <a:round/>
              <a:tailEnd len="med" type="triangle" w="med"/>
            </a:ln>
          </p:spPr>
          <p:style>
            <a:lnRef idx="2">
              <a:schemeClr val="accent5"/>
            </a:lnRef>
            <a:fillRef idx="1">
              <a:schemeClr val="lt1"/>
            </a:fillRef>
            <a:effectRef idx="0">
              <a:schemeClr val="accent5"/>
            </a:effectRef>
            <a:fontRef idx="minor"/>
          </p:style>
        </p:sp>
        <p:sp>
          <p:nvSpPr>
            <p:cNvPr id="1075" name="CustomShape 9"/>
            <p:cNvSpPr/>
            <p:nvPr/>
          </p:nvSpPr>
          <p:spPr>
            <a:xfrm rot="5400000">
              <a:off x="438480" y="5456160"/>
              <a:ext cx="121932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76" name="CustomShape 10"/>
            <p:cNvSpPr/>
            <p:nvPr/>
          </p:nvSpPr>
          <p:spPr>
            <a:xfrm>
              <a:off x="3258360" y="4236840"/>
              <a:ext cx="152316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t>
              </a:r>
              <a:r>
                <a:rPr b="0" lang="en-GB" sz="1400" spc="-1" strike="noStrike">
                  <a:solidFill>
                    <a:srgbClr val="000000"/>
                  </a:solidFill>
                  <a:latin typeface="Calibri Light"/>
                  <a:ea typeface="DejaVu Sans"/>
                </a:rPr>
                <a:t>Yes I do!”</a:t>
              </a:r>
              <a:endParaRPr b="0" lang="en-GB" sz="1400" spc="-1" strike="noStrike">
                <a:latin typeface="Arial"/>
              </a:endParaRPr>
            </a:p>
          </p:txBody>
        </p:sp>
        <p:sp>
          <p:nvSpPr>
            <p:cNvPr id="1077" name="CustomShape 11"/>
            <p:cNvSpPr/>
            <p:nvPr/>
          </p:nvSpPr>
          <p:spPr>
            <a:xfrm>
              <a:off x="3146040" y="286164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1078" name="CustomShape 12"/>
            <p:cNvSpPr/>
            <p:nvPr/>
          </p:nvSpPr>
          <p:spPr>
            <a:xfrm>
              <a:off x="1017720" y="257652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1079" name="CustomShape 13"/>
            <p:cNvSpPr/>
            <p:nvPr/>
          </p:nvSpPr>
          <p:spPr>
            <a:xfrm>
              <a:off x="1734480" y="2712960"/>
              <a:ext cx="1523160" cy="913680"/>
            </a:xfrm>
            <a:prstGeom prst="flowChartDecision">
              <a:avLst/>
            </a:prstGeom>
            <a:solidFill>
              <a:schemeClr val="accent6">
                <a:lumMod val="20000"/>
                <a:lumOff val="80000"/>
              </a:schemeClr>
            </a:solidFill>
            <a:ln>
              <a:solidFill>
                <a:schemeClr val="accent6">
                  <a:lumMod val="75000"/>
                </a:schemeClr>
              </a:solidFill>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height &gt;=180?</a:t>
              </a:r>
              <a:endParaRPr b="0" lang="en-GB" sz="1400" spc="-1" strike="noStrike">
                <a:latin typeface="Arial"/>
              </a:endParaRPr>
            </a:p>
          </p:txBody>
        </p:sp>
        <p:sp>
          <p:nvSpPr>
            <p:cNvPr id="1080" name="CustomShape 14"/>
            <p:cNvSpPr/>
            <p:nvPr/>
          </p:nvSpPr>
          <p:spPr>
            <a:xfrm>
              <a:off x="1758600" y="1797840"/>
              <a:ext cx="32544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Y</a:t>
              </a:r>
              <a:endParaRPr b="0" lang="en-GB" sz="1600" spc="-1" strike="noStrike">
                <a:latin typeface="Arial"/>
              </a:endParaRPr>
            </a:p>
          </p:txBody>
        </p:sp>
        <p:sp>
          <p:nvSpPr>
            <p:cNvPr id="1081" name="CustomShape 15"/>
            <p:cNvSpPr/>
            <p:nvPr/>
          </p:nvSpPr>
          <p:spPr>
            <a:xfrm>
              <a:off x="2480760" y="3489120"/>
              <a:ext cx="348480" cy="3333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000000"/>
                  </a:solidFill>
                  <a:latin typeface="Calibri Light"/>
                  <a:ea typeface="DejaVu Sans"/>
                </a:rPr>
                <a:t>N</a:t>
              </a:r>
              <a:endParaRPr b="0" lang="en-GB" sz="1600" spc="-1" strike="noStrike">
                <a:latin typeface="Arial"/>
              </a:endParaRPr>
            </a:p>
          </p:txBody>
        </p:sp>
        <p:sp>
          <p:nvSpPr>
            <p:cNvPr id="1082" name="CustomShape 16"/>
            <p:cNvSpPr/>
            <p:nvPr/>
          </p:nvSpPr>
          <p:spPr>
            <a:xfrm>
              <a:off x="1886760" y="4236840"/>
              <a:ext cx="121860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400" spc="-1" strike="noStrike">
                  <a:solidFill>
                    <a:srgbClr val="000000"/>
                  </a:solidFill>
                  <a:latin typeface="Calibri Light"/>
                  <a:ea typeface="DejaVu Sans"/>
                </a:rPr>
                <a:t>“</a:t>
              </a:r>
              <a:r>
                <a:rPr b="0" lang="en-GB" sz="1400" spc="-1" strike="noStrike">
                  <a:solidFill>
                    <a:srgbClr val="000000"/>
                  </a:solidFill>
                  <a:latin typeface="Calibri Light"/>
                  <a:ea typeface="DejaVu Sans"/>
                </a:rPr>
                <a:t>I am sorry”</a:t>
              </a:r>
              <a:endParaRPr b="0" lang="en-GB" sz="1400" spc="-1" strike="noStrike">
                <a:latin typeface="Arial"/>
              </a:endParaRPr>
            </a:p>
          </p:txBody>
        </p:sp>
        <p:sp>
          <p:nvSpPr>
            <p:cNvPr id="1083" name="CustomShape 17"/>
            <p:cNvSpPr/>
            <p:nvPr/>
          </p:nvSpPr>
          <p:spPr>
            <a:xfrm>
              <a:off x="1886760" y="2103480"/>
              <a:ext cx="608760" cy="6087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84" name="CustomShape 18"/>
            <p:cNvSpPr/>
            <p:nvPr/>
          </p:nvSpPr>
          <p:spPr>
            <a:xfrm>
              <a:off x="3258360" y="3170160"/>
              <a:ext cx="761400" cy="1065960"/>
            </a:xfrm>
            <a:prstGeom prst="bentConnector2">
              <a:avLst/>
            </a:prstGeom>
            <a:ln>
              <a:solidFill>
                <a:srgbClr val="e46c0a"/>
              </a:solidFill>
              <a:round/>
              <a:tailEnd len="med" type="triangle" w="med"/>
            </a:ln>
          </p:spPr>
          <p:style>
            <a:lnRef idx="2">
              <a:schemeClr val="accent5"/>
            </a:lnRef>
            <a:fillRef idx="1">
              <a:schemeClr val="lt1"/>
            </a:fillRef>
            <a:effectRef idx="0">
              <a:schemeClr val="accent5"/>
            </a:effectRef>
            <a:fontRef idx="minor"/>
          </p:style>
        </p:sp>
        <p:sp>
          <p:nvSpPr>
            <p:cNvPr id="1085" name="CustomShape 19"/>
            <p:cNvSpPr/>
            <p:nvPr/>
          </p:nvSpPr>
          <p:spPr>
            <a:xfrm rot="5400000">
              <a:off x="1618920" y="4277520"/>
              <a:ext cx="308160" cy="144612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086" name="CustomShape 20"/>
            <p:cNvSpPr/>
            <p:nvPr/>
          </p:nvSpPr>
          <p:spPr>
            <a:xfrm rot="5400000">
              <a:off x="2184480" y="3711960"/>
              <a:ext cx="701280" cy="297036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sp>
        <p:nvSpPr>
          <p:cNvPr id="1087" name="CustomShape 21"/>
          <p:cNvSpPr/>
          <p:nvPr/>
        </p:nvSpPr>
        <p:spPr>
          <a:xfrm>
            <a:off x="4536000" y="4988880"/>
            <a:ext cx="3885120" cy="1366920"/>
          </a:xfrm>
          <a:prstGeom prst="cloudCallout">
            <a:avLst>
              <a:gd name="adj1" fmla="val 53422"/>
              <a:gd name="adj2" fmla="val 40408"/>
            </a:avLst>
          </a:prstGeom>
          <a:ln>
            <a:solidFill>
              <a:srgbClr val="98b855"/>
            </a:solidFill>
            <a:round/>
          </a:ln>
          <a:effectLst>
            <a:outerShdw blurRad="40000" dir="5400000" dist="2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p>
            <a:pPr>
              <a:lnSpc>
                <a:spcPct val="100000"/>
              </a:lnSpc>
            </a:pPr>
            <a:r>
              <a:rPr b="1" lang="en-GB" sz="1600" spc="-1" strike="noStrike">
                <a:solidFill>
                  <a:srgbClr val="000000"/>
                </a:solidFill>
                <a:latin typeface="Calibri Light"/>
                <a:ea typeface="DejaVu Sans"/>
              </a:rPr>
              <a:t>My Mr. Right…</a:t>
            </a:r>
            <a:endParaRPr b="0" lang="en-GB" sz="1600" spc="-1" strike="noStrike">
              <a:latin typeface="Arial"/>
            </a:endParaRPr>
          </a:p>
          <a:p>
            <a:pPr>
              <a:lnSpc>
                <a:spcPct val="100000"/>
              </a:lnSpc>
            </a:pPr>
            <a:r>
              <a:rPr b="0" lang="en-GB" sz="1600" spc="-1" strike="noStrike">
                <a:solidFill>
                  <a:srgbClr val="000000"/>
                </a:solidFill>
                <a:latin typeface="Calibri Light"/>
                <a:ea typeface="DejaVu Sans"/>
              </a:rPr>
              <a:t>1.  18 to 25 years old, </a:t>
            </a:r>
            <a:r>
              <a:rPr b="1" lang="en-GB" sz="1600" spc="-1" strike="noStrike">
                <a:solidFill>
                  <a:srgbClr val="000000"/>
                </a:solidFill>
                <a:latin typeface="Calibri Light"/>
                <a:ea typeface="DejaVu Sans"/>
              </a:rPr>
              <a:t>AND</a:t>
            </a:r>
            <a:br/>
            <a:r>
              <a:rPr b="0" lang="en-GB" sz="1600" spc="-1" strike="noStrike">
                <a:solidFill>
                  <a:srgbClr val="000000"/>
                </a:solidFill>
                <a:latin typeface="Calibri Light"/>
                <a:ea typeface="DejaVu Sans"/>
              </a:rPr>
              <a:t>2.  height: 180 cm or above</a:t>
            </a:r>
            <a:endParaRPr b="0" lang="en-GB" sz="1600" spc="-1" strike="noStrike">
              <a:latin typeface="Arial"/>
            </a:endParaRPr>
          </a:p>
        </p:txBody>
      </p:sp>
      <p:sp>
        <p:nvSpPr>
          <p:cNvPr id="1088" name="CustomShape 2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EDD7941-614D-407A-9151-AE6C62A9CCE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89" name="CustomShape 23"/>
          <p:cNvSpPr/>
          <p:nvPr/>
        </p:nvSpPr>
        <p:spPr>
          <a:xfrm>
            <a:off x="4062600" y="2445480"/>
            <a:ext cx="750960" cy="239400"/>
          </a:xfrm>
          <a:prstGeom prst="rightArrow">
            <a:avLst>
              <a:gd name="adj1" fmla="val 50000"/>
              <a:gd name="adj2" fmla="val 50000"/>
            </a:avLst>
          </a:prstGeom>
          <a:ln>
            <a:round/>
          </a:ln>
        </p:spPr>
        <p:style>
          <a:lnRef idx="2">
            <a:schemeClr val="accent6">
              <a:shade val="50000"/>
            </a:schemeClr>
          </a:lnRef>
          <a:fillRef idx="1">
            <a:schemeClr val="accent6"/>
          </a:fillRef>
          <a:effectRef idx="0">
            <a:schemeClr val="accent6"/>
          </a:effectRef>
          <a:fontRef idx="minor"/>
        </p:style>
      </p:sp>
      <p:sp>
        <p:nvSpPr>
          <p:cNvPr id="1090" name="CustomShape 24"/>
          <p:cNvSpPr/>
          <p:nvPr/>
        </p:nvSpPr>
        <p:spPr>
          <a:xfrm>
            <a:off x="4934880" y="2445480"/>
            <a:ext cx="3885120" cy="1180800"/>
          </a:xfrm>
          <a:prstGeom prst="rect">
            <a:avLst/>
          </a:prstGeom>
          <a:noFill/>
          <a:ln w="19080">
            <a:solidFill>
              <a:srgbClr val="e46c0a"/>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1201" dur="indefinite" restart="never" nodeType="tmRoot">
          <p:childTnLst>
            <p:seq>
              <p:cTn id="1202"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1" name="CustomShape 1"/>
          <p:cNvSpPr/>
          <p:nvPr/>
        </p:nvSpPr>
        <p:spPr>
          <a:xfrm>
            <a:off x="457200" y="274680"/>
            <a:ext cx="8228880" cy="69192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2800" spc="-1" strike="noStrike">
                <a:solidFill>
                  <a:srgbClr val="000000"/>
                </a:solidFill>
                <a:latin typeface="Avenir Next"/>
                <a:ea typeface="Avenir Next"/>
              </a:rPr>
              <a:t>A Note on Block Statement in C/C++ vs. Python</a:t>
            </a:r>
            <a:endParaRPr b="0" lang="en-GB" sz="2800" spc="-1" strike="noStrike">
              <a:latin typeface="Arial"/>
            </a:endParaRPr>
          </a:p>
        </p:txBody>
      </p:sp>
      <p:sp>
        <p:nvSpPr>
          <p:cNvPr id="1092" name="CustomShape 2"/>
          <p:cNvSpPr/>
          <p:nvPr/>
        </p:nvSpPr>
        <p:spPr>
          <a:xfrm>
            <a:off x="457200" y="1053000"/>
            <a:ext cx="8228880" cy="512064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How do you specify a block statement in Python?</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479"/>
              </a:spcBef>
            </a:pP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In C/C++ , we use {} to specify a block instead</a:t>
            </a:r>
            <a:endParaRPr b="0" lang="en-GB" sz="2400" spc="-1" strike="noStrike">
              <a:latin typeface="Arial"/>
            </a:endParaRPr>
          </a:p>
          <a:p>
            <a:pPr marL="343080" indent="-34236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Indeed, the C/C++ compiler does not care about indentation which means that you can write in as few lines as possible, as long as the compiler can parse it.</a:t>
            </a:r>
            <a:endParaRPr b="0" lang="en-GB" sz="2400" spc="-1" strike="noStrike">
              <a:latin typeface="Arial"/>
            </a:endParaRPr>
          </a:p>
          <a:p>
            <a:pPr>
              <a:lnSpc>
                <a:spcPct val="100000"/>
              </a:lnSpc>
              <a:spcBef>
                <a:spcPts val="561"/>
              </a:spcBef>
            </a:pPr>
            <a:endParaRPr b="0" lang="en-GB" sz="2400" spc="-1" strike="noStrike">
              <a:latin typeface="Arial"/>
            </a:endParaRPr>
          </a:p>
        </p:txBody>
      </p:sp>
      <p:sp>
        <p:nvSpPr>
          <p:cNvPr id="109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E2EEE03-3300-4952-8010-A3A9D20FFDF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094" name="CustomShape 4"/>
          <p:cNvSpPr/>
          <p:nvPr/>
        </p:nvSpPr>
        <p:spPr>
          <a:xfrm>
            <a:off x="785160" y="1628640"/>
            <a:ext cx="2806560" cy="18014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1" lang="en-GB" sz="1600" spc="-1" strike="noStrike">
                <a:solidFill>
                  <a:srgbClr val="000000"/>
                </a:solidFill>
                <a:latin typeface="Menlo"/>
                <a:ea typeface="Menlo"/>
              </a:rPr>
              <a:t>if</a:t>
            </a:r>
            <a:r>
              <a:rPr b="0" lang="en-GB" sz="1600" spc="-1" strike="noStrike">
                <a:solidFill>
                  <a:srgbClr val="000000"/>
                </a:solidFill>
                <a:latin typeface="Menlo"/>
                <a:ea typeface="Menlo"/>
              </a:rPr>
              <a:t> mark &gt;= 60: </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grade = "</a:t>
            </a:r>
            <a:r>
              <a:rPr b="0" lang="en-GB" sz="1600" spc="-1" strike="noStrike">
                <a:solidFill>
                  <a:srgbClr val="8064a2"/>
                </a:solidFill>
                <a:latin typeface="Menlo"/>
                <a:ea typeface="Menlo"/>
              </a:rPr>
              <a:t>P</a:t>
            </a:r>
            <a:r>
              <a:rPr b="0" lang="en-GB" sz="1600" spc="-1" strike="noStrike">
                <a:solidFill>
                  <a:srgbClr val="000000"/>
                </a:solidFill>
                <a:latin typeface="Menlo"/>
                <a:ea typeface="Menlo"/>
              </a:rPr>
              <a:t>"</a:t>
            </a:r>
            <a:br/>
            <a:r>
              <a:rPr b="0" lang="en-GB" sz="1600" spc="-1" strike="noStrike">
                <a:solidFill>
                  <a:srgbClr val="000000"/>
                </a:solidFill>
                <a:latin typeface="Menlo"/>
                <a:ea typeface="Menlo"/>
              </a:rPr>
              <a:t>  print("</a:t>
            </a:r>
            <a:r>
              <a:rPr b="0" lang="en-GB" sz="1600" spc="-1" strike="noStrike">
                <a:solidFill>
                  <a:srgbClr val="8064a2"/>
                </a:solidFill>
                <a:latin typeface="Menlo"/>
                <a:ea typeface="Menlo"/>
              </a:rPr>
              <a:t>passed</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000000"/>
                </a:solidFill>
                <a:latin typeface="Menlo"/>
                <a:ea typeface="Menlo"/>
              </a:rPr>
              <a:t>else</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grade = "</a:t>
            </a:r>
            <a:r>
              <a:rPr b="0" lang="en-GB" sz="1600" spc="-1" strike="noStrike">
                <a:solidFill>
                  <a:srgbClr val="8064a2"/>
                </a:solidFill>
                <a:latin typeface="Menlo"/>
                <a:ea typeface="Menlo"/>
              </a:rPr>
              <a:t>P</a:t>
            </a:r>
            <a:r>
              <a:rPr b="0" lang="en-GB" sz="1600" spc="-1" strike="noStrike">
                <a:solidFill>
                  <a:srgbClr val="000000"/>
                </a:solidFill>
                <a:latin typeface="Menlo"/>
                <a:ea typeface="Menlo"/>
              </a:rPr>
              <a:t>"</a:t>
            </a:r>
            <a:br/>
            <a:r>
              <a:rPr b="0" lang="en-GB" sz="1600" spc="-1" strike="noStrike">
                <a:solidFill>
                  <a:srgbClr val="000000"/>
                </a:solidFill>
                <a:latin typeface="Menlo"/>
                <a:ea typeface="Menlo"/>
              </a:rPr>
              <a:t>  print("</a:t>
            </a:r>
            <a:r>
              <a:rPr b="0" lang="en-GB" sz="1600" spc="-1" strike="noStrike">
                <a:solidFill>
                  <a:srgbClr val="8064a2"/>
                </a:solidFill>
                <a:latin typeface="Menlo"/>
                <a:ea typeface="Menlo"/>
              </a:rPr>
              <a:t>failed</a:t>
            </a:r>
            <a:r>
              <a:rPr b="0" lang="en-GB" sz="1600" spc="-1" strike="noStrike">
                <a:solidFill>
                  <a:srgbClr val="000000"/>
                </a:solidFill>
                <a:latin typeface="Menlo"/>
                <a:ea typeface="Menlo"/>
              </a:rPr>
              <a:t>")</a:t>
            </a:r>
            <a:endParaRPr b="0" lang="en-GB" sz="1600" spc="-1" strike="noStrike">
              <a:latin typeface="Arial"/>
            </a:endParaRPr>
          </a:p>
          <a:p>
            <a:pPr>
              <a:lnSpc>
                <a:spcPct val="100000"/>
              </a:lnSpc>
            </a:pPr>
            <a:endParaRPr b="0" lang="en-GB" sz="1600" spc="-1" strike="noStrike">
              <a:latin typeface="Arial"/>
            </a:endParaRPr>
          </a:p>
        </p:txBody>
      </p:sp>
      <p:sp>
        <p:nvSpPr>
          <p:cNvPr id="1095" name="CustomShape 5"/>
          <p:cNvSpPr/>
          <p:nvPr/>
        </p:nvSpPr>
        <p:spPr>
          <a:xfrm>
            <a:off x="1984680" y="3314880"/>
            <a:ext cx="2433240" cy="364320"/>
          </a:xfrm>
          <a:prstGeom prst="rect">
            <a:avLst/>
          </a:prstGeom>
          <a:ln>
            <a:round/>
          </a:ln>
          <a:effectLst>
            <a:outerShdw blurRad="40000" dir="5400000" dist="20000" rotWithShape="0">
              <a:srgbClr val="000000">
                <a:alpha val="38000"/>
              </a:srgbClr>
            </a:outerShdw>
          </a:effectLst>
        </p:spPr>
        <p:style>
          <a:lnRef idx="3">
            <a:schemeClr val="lt1"/>
          </a:lnRef>
          <a:fillRef idx="1">
            <a:schemeClr val="accent1"/>
          </a:fillRef>
          <a:effectRef idx="1">
            <a:schemeClr val="accent1"/>
          </a:effectRef>
          <a:fontRef idx="minor"/>
        </p:style>
        <p:txBody>
          <a:bodyPr wrap="none" lIns="90000" rIns="90000" tIns="45000" bIns="45000"/>
          <a:p>
            <a:pPr>
              <a:lnSpc>
                <a:spcPct val="100000"/>
              </a:lnSpc>
            </a:pPr>
            <a:r>
              <a:rPr b="0" lang="en-GB" sz="1800" spc="-1" strike="noStrike">
                <a:solidFill>
                  <a:srgbClr val="ffffff"/>
                </a:solidFill>
                <a:latin typeface="Calibri Light"/>
                <a:ea typeface="DejaVu Sans"/>
              </a:rPr>
              <a:t>Python: Indentation</a:t>
            </a:r>
            <a:endParaRPr b="0" lang="en-GB" sz="1800" spc="-1" strike="noStrike">
              <a:latin typeface="Arial"/>
            </a:endParaRPr>
          </a:p>
        </p:txBody>
      </p:sp>
      <p:sp>
        <p:nvSpPr>
          <p:cNvPr id="1096" name="CustomShape 6"/>
          <p:cNvSpPr/>
          <p:nvPr/>
        </p:nvSpPr>
        <p:spPr>
          <a:xfrm>
            <a:off x="4812840" y="1628640"/>
            <a:ext cx="2806560" cy="2052360"/>
          </a:xfrm>
          <a:prstGeom prst="rect">
            <a:avLst/>
          </a:prstGeom>
          <a:solidFill>
            <a:schemeClr val="accent3">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1" lang="en-GB" sz="1600" spc="-1" strike="noStrike">
                <a:solidFill>
                  <a:srgbClr val="000000"/>
                </a:solidFill>
                <a:latin typeface="Menlo"/>
                <a:ea typeface="Menlo"/>
              </a:rPr>
              <a:t>if</a:t>
            </a:r>
            <a:r>
              <a:rPr b="0" lang="en-GB" sz="1600" spc="-1" strike="noStrike">
                <a:solidFill>
                  <a:srgbClr val="000000"/>
                </a:solidFill>
                <a:latin typeface="Menlo"/>
                <a:ea typeface="Menlo"/>
              </a:rPr>
              <a:t> (mark &gt;= 60) </a:t>
            </a:r>
            <a:r>
              <a:rPr b="1"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grade = ‘</a:t>
            </a:r>
            <a:r>
              <a:rPr b="0" lang="en-GB" sz="1600" spc="-1" strike="noStrike">
                <a:solidFill>
                  <a:srgbClr val="8064a2"/>
                </a:solidFill>
                <a:latin typeface="Menlo"/>
                <a:ea typeface="Menlo"/>
              </a:rPr>
              <a:t>P</a:t>
            </a:r>
            <a:r>
              <a:rPr b="0" lang="en-GB" sz="1600" spc="-1" strike="noStrike">
                <a:solidFill>
                  <a:srgbClr val="000000"/>
                </a:solidFill>
                <a:latin typeface="Menlo"/>
                <a:ea typeface="Menlo"/>
              </a:rPr>
              <a:t>’;</a:t>
            </a:r>
            <a:br/>
            <a:r>
              <a:rPr b="0" lang="en-GB" sz="1600" spc="-1" strike="noStrike">
                <a:solidFill>
                  <a:srgbClr val="000000"/>
                </a:solidFill>
                <a:latin typeface="Menlo"/>
                <a:ea typeface="Menlo"/>
              </a:rPr>
              <a:t>  cout &lt;&lt; “</a:t>
            </a:r>
            <a:r>
              <a:rPr b="0" lang="en-GB" sz="1600" spc="-1" strike="noStrike">
                <a:solidFill>
                  <a:srgbClr val="8064a2"/>
                </a:solidFill>
                <a:latin typeface="Menlo"/>
                <a:ea typeface="Menlo"/>
              </a:rPr>
              <a:t>passed</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000000"/>
                </a:solidFill>
                <a:latin typeface="Menlo"/>
                <a:ea typeface="Menlo"/>
              </a:rPr>
              <a:t>else</a:t>
            </a:r>
            <a:r>
              <a:rPr b="0" lang="en-GB" sz="1600" spc="-1" strike="noStrike">
                <a:solidFill>
                  <a:srgbClr val="000000"/>
                </a:solidFill>
                <a:latin typeface="Menlo"/>
                <a:ea typeface="Menlo"/>
              </a:rPr>
              <a:t> </a:t>
            </a:r>
            <a:r>
              <a:rPr b="1"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grade = ‘</a:t>
            </a:r>
            <a:r>
              <a:rPr b="0" lang="en-GB" sz="1600" spc="-1" strike="noStrike">
                <a:solidFill>
                  <a:srgbClr val="8064a2"/>
                </a:solidFill>
                <a:latin typeface="Menlo"/>
                <a:ea typeface="Menlo"/>
              </a:rPr>
              <a:t>P</a:t>
            </a:r>
            <a:r>
              <a:rPr b="0" lang="en-GB" sz="1600" spc="-1" strike="noStrike">
                <a:solidFill>
                  <a:srgbClr val="000000"/>
                </a:solidFill>
                <a:latin typeface="Menlo"/>
                <a:ea typeface="Menlo"/>
              </a:rPr>
              <a:t>’;</a:t>
            </a:r>
            <a:br/>
            <a:r>
              <a:rPr b="0" lang="en-GB" sz="1600" spc="-1" strike="noStrike">
                <a:solidFill>
                  <a:srgbClr val="000000"/>
                </a:solidFill>
                <a:latin typeface="Menlo"/>
                <a:ea typeface="Menlo"/>
              </a:rPr>
              <a:t>  cout &lt;&lt; “</a:t>
            </a:r>
            <a:r>
              <a:rPr b="0" lang="en-GB" sz="1600" spc="-1" strike="noStrike">
                <a:solidFill>
                  <a:srgbClr val="8064a2"/>
                </a:solidFill>
                <a:latin typeface="Menlo"/>
                <a:ea typeface="Menlo"/>
              </a:rPr>
              <a:t>failed</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000000"/>
                </a:solidFill>
                <a:latin typeface="Menlo"/>
                <a:ea typeface="Menlo"/>
              </a:rPr>
              <a:t>}</a:t>
            </a:r>
            <a:endParaRPr b="0" lang="en-GB" sz="1600" spc="-1" strike="noStrike">
              <a:latin typeface="Arial"/>
            </a:endParaRPr>
          </a:p>
          <a:p>
            <a:pPr>
              <a:lnSpc>
                <a:spcPct val="100000"/>
              </a:lnSpc>
            </a:pPr>
            <a:endParaRPr b="0" lang="en-GB" sz="1600" spc="-1" strike="noStrike">
              <a:latin typeface="Arial"/>
            </a:endParaRPr>
          </a:p>
        </p:txBody>
      </p:sp>
      <p:sp>
        <p:nvSpPr>
          <p:cNvPr id="1097" name="CustomShape 7"/>
          <p:cNvSpPr/>
          <p:nvPr/>
        </p:nvSpPr>
        <p:spPr>
          <a:xfrm>
            <a:off x="6592680" y="3512880"/>
            <a:ext cx="1548000" cy="364320"/>
          </a:xfrm>
          <a:prstGeom prst="rect">
            <a:avLst/>
          </a:prstGeom>
          <a:ln>
            <a:round/>
          </a:ln>
          <a:effectLst>
            <a:outerShdw blurRad="40000" dir="5400000" dist="20000" rotWithShape="0">
              <a:srgbClr val="000000">
                <a:alpha val="38000"/>
              </a:srgbClr>
            </a:outerShdw>
          </a:effectLst>
        </p:spPr>
        <p:style>
          <a:lnRef idx="3">
            <a:schemeClr val="lt1"/>
          </a:lnRef>
          <a:fillRef idx="1">
            <a:schemeClr val="accent3"/>
          </a:fillRef>
          <a:effectRef idx="1">
            <a:schemeClr val="accent3"/>
          </a:effectRef>
          <a:fontRef idx="minor"/>
        </p:style>
        <p:txBody>
          <a:bodyPr wrap="none" lIns="90000" rIns="90000" tIns="45000" bIns="45000"/>
          <a:p>
            <a:pPr>
              <a:lnSpc>
                <a:spcPct val="100000"/>
              </a:lnSpc>
            </a:pPr>
            <a:r>
              <a:rPr b="0" lang="en-GB" sz="1800" spc="-1" strike="noStrike">
                <a:solidFill>
                  <a:srgbClr val="ffffff"/>
                </a:solidFill>
                <a:latin typeface="Calibri Light"/>
                <a:ea typeface="DejaVu Sans"/>
              </a:rPr>
              <a:t>C/C++:  { }</a:t>
            </a:r>
            <a:endParaRPr b="0" lang="en-GB" sz="1800" spc="-1" strike="noStrike">
              <a:latin typeface="Arial"/>
            </a:endParaRPr>
          </a:p>
        </p:txBody>
      </p:sp>
      <p:sp>
        <p:nvSpPr>
          <p:cNvPr id="1098" name="CustomShape 8"/>
          <p:cNvSpPr/>
          <p:nvPr/>
        </p:nvSpPr>
        <p:spPr>
          <a:xfrm>
            <a:off x="200880" y="5430960"/>
            <a:ext cx="8487360" cy="825840"/>
          </a:xfrm>
          <a:prstGeom prst="rect">
            <a:avLst/>
          </a:prstGeom>
          <a:solidFill>
            <a:schemeClr val="accent6">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alibri Light"/>
                <a:ea typeface="Menlo"/>
              </a:rPr>
              <a:t>#include&lt;iostream&gt;</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int main() {if (2&gt;3) std::cout &lt;&lt; "no way"; else std::cout &lt;&lt; "Why do you desperately need to make life harder?\n"; return 0;}</a:t>
            </a:r>
            <a:endParaRPr b="0" lang="en-GB" sz="1600" spc="-1" strike="noStrike">
              <a:latin typeface="Arial"/>
            </a:endParaRPr>
          </a:p>
        </p:txBody>
      </p:sp>
      <p:sp>
        <p:nvSpPr>
          <p:cNvPr id="1099" name="CustomShape 9"/>
          <p:cNvSpPr/>
          <p:nvPr/>
        </p:nvSpPr>
        <p:spPr>
          <a:xfrm>
            <a:off x="5755680" y="5181480"/>
            <a:ext cx="3186360" cy="63792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p>
            <a:pPr>
              <a:lnSpc>
                <a:spcPct val="100000"/>
              </a:lnSpc>
            </a:pPr>
            <a:r>
              <a:rPr b="0" lang="en-GB" sz="1800" spc="-1" strike="noStrike">
                <a:solidFill>
                  <a:srgbClr val="ffffff"/>
                </a:solidFill>
                <a:latin typeface="Calibri Light"/>
                <a:ea typeface="DejaVu Sans"/>
              </a:rPr>
              <a:t>Try this: a C++ program in 2 lines</a:t>
            </a:r>
            <a:endParaRPr b="0" lang="en-GB" sz="1800" spc="-1" strike="noStrike">
              <a:latin typeface="Arial"/>
            </a:endParaRPr>
          </a:p>
        </p:txBody>
      </p:sp>
    </p:spTree>
  </p:cSld>
  <p:timing>
    <p:tnLst>
      <p:par>
        <p:cTn id="1203" dur="indefinite" restart="never" nodeType="tmRoot">
          <p:childTnLst>
            <p:seq>
              <p:cTn id="1204" dur="indefinite" nodeType="mainSeq">
                <p:childTnLst>
                  <p:par>
                    <p:cTn id="1205" fill="hold">
                      <p:stCondLst>
                        <p:cond delay="indefinite"/>
                      </p:stCondLst>
                      <p:childTnLst>
                        <p:par>
                          <p:cTn id="1206" fill="hold">
                            <p:stCondLst>
                              <p:cond delay="0"/>
                            </p:stCondLst>
                            <p:childTnLst>
                              <p:par>
                                <p:cTn id="1207" nodeType="clickEffect" fill="hold" presetClass="entr" presetID="1">
                                  <p:stCondLst>
                                    <p:cond delay="0"/>
                                  </p:stCondLst>
                                  <p:childTnLst>
                                    <p:set>
                                      <p:cBhvr>
                                        <p:cTn id="1208" dur="1" fill="hold">
                                          <p:stCondLst>
                                            <p:cond delay="0"/>
                                          </p:stCondLst>
                                        </p:cTn>
                                        <p:tgtEl>
                                          <p:spTgt spid="1094"/>
                                        </p:tgtEl>
                                        <p:attrNameLst>
                                          <p:attrName>style.visibility</p:attrName>
                                        </p:attrNameLst>
                                      </p:cBhvr>
                                      <p:to>
                                        <p:strVal val="visible"/>
                                      </p:to>
                                    </p:set>
                                  </p:childTnLst>
                                </p:cTn>
                              </p:par>
                              <p:par>
                                <p:cTn id="1209" nodeType="withEffect" fill="hold" presetClass="entr" presetID="1">
                                  <p:stCondLst>
                                    <p:cond delay="0"/>
                                  </p:stCondLst>
                                  <p:childTnLst>
                                    <p:set>
                                      <p:cBhvr>
                                        <p:cTn id="1210" dur="1" fill="hold">
                                          <p:stCondLst>
                                            <p:cond delay="0"/>
                                          </p:stCondLst>
                                        </p:cTn>
                                        <p:tgtEl>
                                          <p:spTgt spid="1095"/>
                                        </p:tgtEl>
                                        <p:attrNameLst>
                                          <p:attrName>style.visibility</p:attrName>
                                        </p:attrNameLst>
                                      </p:cBhvr>
                                      <p:to>
                                        <p:strVal val="visible"/>
                                      </p:to>
                                    </p:set>
                                  </p:childTnLst>
                                </p:cTn>
                              </p:par>
                            </p:childTnLst>
                          </p:cTn>
                        </p:par>
                      </p:childTnLst>
                    </p:cTn>
                  </p:par>
                  <p:par>
                    <p:cTn id="1211" fill="hold">
                      <p:stCondLst>
                        <p:cond delay="indefinite"/>
                      </p:stCondLst>
                      <p:childTnLst>
                        <p:par>
                          <p:cTn id="1212" fill="hold">
                            <p:stCondLst>
                              <p:cond delay="0"/>
                            </p:stCondLst>
                            <p:childTnLst>
                              <p:par>
                                <p:cTn id="1213" nodeType="clickEffect" fill="hold" presetClass="entr" presetID="1">
                                  <p:stCondLst>
                                    <p:cond delay="0"/>
                                  </p:stCondLst>
                                  <p:childTnLst>
                                    <p:set>
                                      <p:cBhvr>
                                        <p:cTn id="1214" dur="1" fill="hold">
                                          <p:stCondLst>
                                            <p:cond delay="0"/>
                                          </p:stCondLst>
                                        </p:cTn>
                                        <p:tgtEl>
                                          <p:spTgt spid="1092">
                                            <p:txEl>
                                              <p:pRg st="6" end="6"/>
                                            </p:txEl>
                                          </p:spTgt>
                                        </p:tgtEl>
                                        <p:attrNameLst>
                                          <p:attrName>style.visibility</p:attrName>
                                        </p:attrNameLst>
                                      </p:cBhvr>
                                      <p:to>
                                        <p:strVal val="visible"/>
                                      </p:to>
                                    </p:set>
                                  </p:childTnLst>
                                </p:cTn>
                              </p:par>
                            </p:childTnLst>
                          </p:cTn>
                        </p:par>
                      </p:childTnLst>
                    </p:cTn>
                  </p:par>
                  <p:par>
                    <p:cTn id="1215" fill="hold">
                      <p:stCondLst>
                        <p:cond delay="indefinite"/>
                      </p:stCondLst>
                      <p:childTnLst>
                        <p:par>
                          <p:cTn id="1216" fill="hold">
                            <p:stCondLst>
                              <p:cond delay="0"/>
                            </p:stCondLst>
                            <p:childTnLst>
                              <p:par>
                                <p:cTn id="1217" nodeType="clickEffect" fill="hold" presetClass="entr" presetID="1">
                                  <p:stCondLst>
                                    <p:cond delay="0"/>
                                  </p:stCondLst>
                                  <p:childTnLst>
                                    <p:set>
                                      <p:cBhvr>
                                        <p:cTn id="1218" dur="1" fill="hold">
                                          <p:stCondLst>
                                            <p:cond delay="0"/>
                                          </p:stCondLst>
                                        </p:cTn>
                                        <p:tgtEl>
                                          <p:spTgt spid="1096"/>
                                        </p:tgtEl>
                                        <p:attrNameLst>
                                          <p:attrName>style.visibility</p:attrName>
                                        </p:attrNameLst>
                                      </p:cBhvr>
                                      <p:to>
                                        <p:strVal val="visible"/>
                                      </p:to>
                                    </p:set>
                                  </p:childTnLst>
                                </p:cTn>
                              </p:par>
                              <p:par>
                                <p:cTn id="1219" nodeType="withEffect" fill="hold" presetClass="entr" presetID="1">
                                  <p:stCondLst>
                                    <p:cond delay="0"/>
                                  </p:stCondLst>
                                  <p:childTnLst>
                                    <p:set>
                                      <p:cBhvr>
                                        <p:cTn id="1220" dur="1" fill="hold">
                                          <p:stCondLst>
                                            <p:cond delay="0"/>
                                          </p:stCondLst>
                                        </p:cTn>
                                        <p:tgtEl>
                                          <p:spTgt spid="1097"/>
                                        </p:tgtEl>
                                        <p:attrNameLst>
                                          <p:attrName>style.visibility</p:attrName>
                                        </p:attrNameLst>
                                      </p:cBhvr>
                                      <p:to>
                                        <p:strVal val="visible"/>
                                      </p:to>
                                    </p:set>
                                  </p:childTnLst>
                                </p:cTn>
                              </p:par>
                            </p:childTnLst>
                          </p:cTn>
                        </p:par>
                      </p:childTnLst>
                    </p:cTn>
                  </p:par>
                  <p:par>
                    <p:cTn id="1221" fill="hold">
                      <p:stCondLst>
                        <p:cond delay="indefinite"/>
                      </p:stCondLst>
                      <p:childTnLst>
                        <p:par>
                          <p:cTn id="1222" fill="hold">
                            <p:stCondLst>
                              <p:cond delay="0"/>
                            </p:stCondLst>
                            <p:childTnLst>
                              <p:par>
                                <p:cTn id="1223" nodeType="clickEffect" fill="hold" presetClass="entr" presetID="1">
                                  <p:stCondLst>
                                    <p:cond delay="0"/>
                                  </p:stCondLst>
                                  <p:childTnLst>
                                    <p:set>
                                      <p:cBhvr>
                                        <p:cTn id="1224" dur="1" fill="hold">
                                          <p:stCondLst>
                                            <p:cond delay="0"/>
                                          </p:stCondLst>
                                        </p:cTn>
                                        <p:tgtEl>
                                          <p:spTgt spid="1092">
                                            <p:txEl>
                                              <p:pRg st="7" end="7"/>
                                            </p:txEl>
                                          </p:spTgt>
                                        </p:tgtEl>
                                        <p:attrNameLst>
                                          <p:attrName>style.visibility</p:attrName>
                                        </p:attrNameLst>
                                      </p:cBhvr>
                                      <p:to>
                                        <p:strVal val="visible"/>
                                      </p:to>
                                    </p:set>
                                  </p:childTnLst>
                                </p:cTn>
                              </p:par>
                              <p:par>
                                <p:cTn id="1225" nodeType="withEffect" fill="hold" presetClass="entr" presetID="1">
                                  <p:stCondLst>
                                    <p:cond delay="0"/>
                                  </p:stCondLst>
                                  <p:childTnLst>
                                    <p:set>
                                      <p:cBhvr>
                                        <p:cTn id="1226" dur="1" fill="hold">
                                          <p:stCondLst>
                                            <p:cond delay="0"/>
                                          </p:stCondLst>
                                        </p:cTn>
                                        <p:tgtEl>
                                          <p:spTgt spid="1099"/>
                                        </p:tgtEl>
                                        <p:attrNameLst>
                                          <p:attrName>style.visibility</p:attrName>
                                        </p:attrNameLst>
                                      </p:cBhvr>
                                      <p:to>
                                        <p:strVal val="visible"/>
                                      </p:to>
                                    </p:set>
                                  </p:childTnLst>
                                </p:cTn>
                              </p:par>
                              <p:par>
                                <p:cTn id="1227" nodeType="withEffect" fill="hold" presetClass="entr" presetID="1">
                                  <p:stCondLst>
                                    <p:cond delay="0"/>
                                  </p:stCondLst>
                                  <p:childTnLst>
                                    <p:set>
                                      <p:cBhvr>
                                        <p:cTn id="1228" dur="1" fill="hold">
                                          <p:stCondLst>
                                            <p:cond delay="0"/>
                                          </p:stCondLst>
                                        </p:cTn>
                                        <p:tgtEl>
                                          <p:spTgt spid="109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Coding Hints</a:t>
            </a:r>
            <a:endParaRPr b="0" lang="en-GB" sz="4400" spc="-1" strike="noStrike">
              <a:latin typeface="Arial"/>
            </a:endParaRPr>
          </a:p>
        </p:txBody>
      </p:sp>
      <p:sp>
        <p:nvSpPr>
          <p:cNvPr id="1101" name="CustomShape 2"/>
          <p:cNvSpPr/>
          <p:nvPr/>
        </p:nvSpPr>
        <p:spPr>
          <a:xfrm>
            <a:off x="457200" y="1600200"/>
            <a:ext cx="8228880" cy="47556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Visualize the logic of the program before writing the code.</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When writing the code, follow the logic in the diagram, implement the processes in the diagram </a:t>
            </a:r>
            <a:r>
              <a:rPr b="1" lang="en-GB" sz="2800" spc="-1" strike="noStrike">
                <a:solidFill>
                  <a:srgbClr val="e46c0a"/>
                </a:solidFill>
                <a:latin typeface="Calibri Light"/>
                <a:ea typeface="Calibri Light"/>
              </a:rPr>
              <a:t>one at a time</a:t>
            </a:r>
            <a:r>
              <a:rPr b="0" lang="en-GB" sz="2800" spc="-1" strike="noStrike">
                <a:solidFill>
                  <a:srgbClr val="000000"/>
                </a:solidFill>
                <a:latin typeface="Calibri Light"/>
                <a:ea typeface="Calibri Light"/>
              </a:rPr>
              <a:t>. </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Use proper </a:t>
            </a:r>
            <a:r>
              <a:rPr b="1" lang="en-GB" sz="2800" spc="-1" strike="noStrike">
                <a:solidFill>
                  <a:srgbClr val="e46c0a"/>
                </a:solidFill>
                <a:latin typeface="Calibri Light"/>
                <a:ea typeface="Calibri Light"/>
              </a:rPr>
              <a:t>indentation</a:t>
            </a:r>
            <a:r>
              <a:rPr b="1" lang="en-GB" sz="28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(spacing) to make your program more human readable (even when C/C++ does not require this).  Always remember that you or others will need to maintain your codes later.  </a:t>
            </a:r>
            <a:endParaRPr b="0" lang="en-GB" sz="2800" spc="-1" strike="noStrike">
              <a:latin typeface="Arial"/>
            </a:endParaRPr>
          </a:p>
        </p:txBody>
      </p:sp>
      <p:sp>
        <p:nvSpPr>
          <p:cNvPr id="110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D62C99F-20F1-4096-9B76-66252791473B}"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29" dur="indefinite" restart="never" nodeType="tmRoot">
          <p:childTnLst>
            <p:seq>
              <p:cTn id="1230"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Dangling-Else Problem</a:t>
            </a:r>
            <a:endParaRPr b="0" lang="en-GB" sz="4400" spc="-1" strike="noStrike">
              <a:latin typeface="Arial"/>
            </a:endParaRPr>
          </a:p>
        </p:txBody>
      </p:sp>
      <p:sp>
        <p:nvSpPr>
          <p:cNvPr id="1104" name="CustomShape 2"/>
          <p:cNvSpPr/>
          <p:nvPr/>
        </p:nvSpPr>
        <p:spPr>
          <a:xfrm>
            <a:off x="457200" y="2013120"/>
            <a:ext cx="8228880" cy="4707720"/>
          </a:xfrm>
          <a:prstGeom prst="rect">
            <a:avLst/>
          </a:prstGeom>
          <a:noFill/>
          <a:ln>
            <a:noFill/>
          </a:ln>
        </p:spPr>
        <p:style>
          <a:lnRef idx="0"/>
          <a:fillRef idx="0"/>
          <a:effectRef idx="0"/>
          <a:fontRef idx="minor"/>
        </p:style>
        <p:txBody>
          <a:bodyPr lIns="90000" rIns="90000" tIns="45000" bIns="45000"/>
          <a:p>
            <a:pPr>
              <a:lnSpc>
                <a:spcPct val="100000"/>
              </a:lnSpc>
              <a:spcBef>
                <a:spcPts val="400"/>
              </a:spcBef>
            </a:pPr>
            <a:r>
              <a:rPr b="0" lang="en-GB" sz="2000" spc="-1" strike="noStrike">
                <a:solidFill>
                  <a:srgbClr val="000000"/>
                </a:solidFill>
                <a:latin typeface="Calibri Light"/>
                <a:ea typeface="Calibri Light"/>
              </a:rPr>
              <a:t>The following program segments are treated the same by the C/C++ compiler, although they have different indentations as appear to us.  So how would the C/C++ treat it? Should the </a:t>
            </a:r>
            <a:r>
              <a:rPr b="1" lang="en-GB" sz="2000" spc="-1" strike="noStrike">
                <a:solidFill>
                  <a:srgbClr val="000000"/>
                </a:solidFill>
                <a:latin typeface="Calibri Light"/>
                <a:ea typeface="Calibri Light"/>
              </a:rPr>
              <a:t>else</a:t>
            </a:r>
            <a:r>
              <a:rPr b="0" lang="en-GB" sz="2000" spc="-1" strike="noStrike">
                <a:solidFill>
                  <a:srgbClr val="000000"/>
                </a:solidFill>
                <a:latin typeface="Calibri Light"/>
                <a:ea typeface="Calibri Light"/>
              </a:rPr>
              <a:t> be paired with the 1</a:t>
            </a:r>
            <a:r>
              <a:rPr b="0" lang="en-GB" sz="2000" spc="-1" strike="noStrike" baseline="30000">
                <a:solidFill>
                  <a:srgbClr val="000000"/>
                </a:solidFill>
                <a:latin typeface="Calibri Light"/>
                <a:ea typeface="Calibri Light"/>
              </a:rPr>
              <a:t>st</a:t>
            </a:r>
            <a:r>
              <a:rPr b="0" lang="en-GB" sz="2000" spc="-1" strike="noStrike">
                <a:solidFill>
                  <a:srgbClr val="000000"/>
                </a:solidFill>
                <a:latin typeface="Calibri Light"/>
                <a:ea typeface="Calibri Light"/>
              </a:rPr>
              <a:t> </a:t>
            </a:r>
            <a:r>
              <a:rPr b="1" lang="en-GB" sz="2000" spc="-1" strike="noStrike">
                <a:solidFill>
                  <a:srgbClr val="000000"/>
                </a:solidFill>
                <a:latin typeface="Calibri Light"/>
                <a:ea typeface="Calibri Light"/>
              </a:rPr>
              <a:t>if</a:t>
            </a:r>
            <a:r>
              <a:rPr b="0" lang="en-GB" sz="2000" spc="-1" strike="noStrike">
                <a:solidFill>
                  <a:srgbClr val="000000"/>
                </a:solidFill>
                <a:latin typeface="Calibri Light"/>
                <a:ea typeface="Calibri Light"/>
              </a:rPr>
              <a:t> or the 2</a:t>
            </a:r>
            <a:r>
              <a:rPr b="0" lang="en-GB" sz="2000" spc="-1" strike="noStrike" baseline="30000">
                <a:solidFill>
                  <a:srgbClr val="000000"/>
                </a:solidFill>
                <a:latin typeface="Calibri Light"/>
                <a:ea typeface="Calibri Light"/>
              </a:rPr>
              <a:t>nd</a:t>
            </a:r>
            <a:r>
              <a:rPr b="0" lang="en-GB" sz="2000" spc="-1" strike="noStrike">
                <a:solidFill>
                  <a:srgbClr val="000000"/>
                </a:solidFill>
                <a:latin typeface="Calibri Light"/>
                <a:ea typeface="Calibri Light"/>
              </a:rPr>
              <a:t> </a:t>
            </a:r>
            <a:r>
              <a:rPr b="1" lang="en-GB" sz="2000" spc="-1" strike="noStrike">
                <a:solidFill>
                  <a:srgbClr val="000000"/>
                </a:solidFill>
                <a:latin typeface="Calibri Light"/>
                <a:ea typeface="Calibri Light"/>
              </a:rPr>
              <a:t>if</a:t>
            </a:r>
            <a:r>
              <a:rPr b="0" lang="en-GB" sz="2000" spc="-1" strike="noStrike">
                <a:solidFill>
                  <a:srgbClr val="000000"/>
                </a:solidFill>
                <a:latin typeface="Calibri Light"/>
                <a:ea typeface="Calibri Light"/>
              </a:rPr>
              <a:t>?</a:t>
            </a:r>
            <a:endParaRPr b="0" lang="en-GB" sz="2000" spc="-1" strike="noStrike">
              <a:latin typeface="Arial"/>
            </a:endParaRPr>
          </a:p>
        </p:txBody>
      </p:sp>
      <p:sp>
        <p:nvSpPr>
          <p:cNvPr id="1105" name="CustomShape 3"/>
          <p:cNvSpPr/>
          <p:nvPr/>
        </p:nvSpPr>
        <p:spPr>
          <a:xfrm>
            <a:off x="300240" y="3135240"/>
            <a:ext cx="4505760" cy="16005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Menlo"/>
                <a:ea typeface="Menlo"/>
              </a:rPr>
              <a:t>if</a:t>
            </a:r>
            <a:r>
              <a:rPr b="0" lang="en-GB" sz="1600" spc="-1" strike="noStrike">
                <a:solidFill>
                  <a:srgbClr val="000000"/>
                </a:solidFill>
                <a:latin typeface="Menlo"/>
                <a:ea typeface="Menlo"/>
              </a:rPr>
              <a:t> ( x &gt; 5 ) </a:t>
            </a:r>
            <a:endParaRPr b="0" lang="en-GB" sz="1600" spc="-1" strike="noStrike">
              <a:latin typeface="Arial"/>
            </a:endParaRPr>
          </a:p>
          <a:p>
            <a:pPr>
              <a:lnSpc>
                <a:spcPct val="100000"/>
              </a:lnSpc>
            </a:pPr>
            <a:r>
              <a:rPr b="1" lang="en-GB" sz="1600" spc="-1" strike="noStrike">
                <a:solidFill>
                  <a:srgbClr val="000000"/>
                </a:solidFill>
                <a:latin typeface="Menlo"/>
                <a:ea typeface="Menlo"/>
              </a:rPr>
              <a:t>  </a:t>
            </a:r>
            <a:r>
              <a:rPr b="1" lang="en-GB" sz="1600" spc="-1" strike="noStrike">
                <a:solidFill>
                  <a:srgbClr val="000000"/>
                </a:solidFill>
                <a:latin typeface="Menlo"/>
                <a:ea typeface="Menlo"/>
              </a:rPr>
              <a:t>if </a:t>
            </a:r>
            <a:r>
              <a:rPr b="0" lang="en-GB" sz="1600" spc="-1" strike="noStrike">
                <a:solidFill>
                  <a:srgbClr val="000000"/>
                </a:solidFill>
                <a:latin typeface="Menlo"/>
                <a:ea typeface="Menlo"/>
              </a:rPr>
              <a:t>( y &gt; 5 ) </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x and y are &gt; 5</a:t>
            </a:r>
            <a:r>
              <a:rPr b="0" lang="en-GB" sz="1600" spc="-1" strike="noStrike">
                <a:solidFill>
                  <a:srgbClr val="000000"/>
                </a:solidFill>
                <a:latin typeface="Menlo"/>
                <a:ea typeface="Menlo"/>
              </a:rPr>
              <a:t>”;</a:t>
            </a:r>
            <a:br/>
            <a:r>
              <a:rPr b="1" lang="en-GB" sz="1600" spc="-1" strike="noStrike">
                <a:solidFill>
                  <a:srgbClr val="000000"/>
                </a:solidFill>
                <a:latin typeface="Menlo"/>
                <a:ea typeface="Menlo"/>
              </a:rPr>
              <a:t>else</a:t>
            </a:r>
            <a:r>
              <a:rPr b="0" lang="en-GB" sz="1600" spc="-1" strike="noStrike">
                <a:solidFill>
                  <a:srgbClr val="000000"/>
                </a:solidFill>
                <a:latin typeface="Menlo"/>
                <a:ea typeface="Menlo"/>
              </a:rPr>
              <a:t> </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x is &lt;= 5</a:t>
            </a:r>
            <a:r>
              <a:rPr b="0" lang="en-GB" sz="1600" spc="-1" strike="noStrike">
                <a:solidFill>
                  <a:srgbClr val="000000"/>
                </a:solidFill>
                <a:latin typeface="Menlo"/>
                <a:ea typeface="Menlo"/>
              </a:rPr>
              <a:t>”;</a:t>
            </a:r>
            <a:endParaRPr b="0" lang="en-GB" sz="1600" spc="-1" strike="noStrike">
              <a:latin typeface="Arial"/>
            </a:endParaRPr>
          </a:p>
        </p:txBody>
      </p:sp>
      <p:sp>
        <p:nvSpPr>
          <p:cNvPr id="1106" name="CustomShape 4"/>
          <p:cNvSpPr/>
          <p:nvPr/>
        </p:nvSpPr>
        <p:spPr>
          <a:xfrm>
            <a:off x="300240" y="5005800"/>
            <a:ext cx="4505760" cy="15534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Menlo"/>
                <a:ea typeface="Menlo"/>
              </a:rPr>
              <a:t>if</a:t>
            </a:r>
            <a:r>
              <a:rPr b="0" lang="en-GB" sz="1600" spc="-1" strike="noStrike">
                <a:solidFill>
                  <a:srgbClr val="000000"/>
                </a:solidFill>
                <a:latin typeface="Menlo"/>
                <a:ea typeface="Menlo"/>
              </a:rPr>
              <a:t> ( x &gt; 5 ) </a:t>
            </a:r>
            <a:endParaRPr b="0" lang="en-GB" sz="1600" spc="-1" strike="noStrike">
              <a:latin typeface="Arial"/>
            </a:endParaRPr>
          </a:p>
          <a:p>
            <a:pPr>
              <a:lnSpc>
                <a:spcPct val="100000"/>
              </a:lnSpc>
            </a:pPr>
            <a:r>
              <a:rPr b="1" lang="en-GB" sz="1600" spc="-1" strike="noStrike">
                <a:solidFill>
                  <a:srgbClr val="000000"/>
                </a:solidFill>
                <a:latin typeface="Menlo"/>
                <a:ea typeface="Menlo"/>
              </a:rPr>
              <a:t>  </a:t>
            </a:r>
            <a:r>
              <a:rPr b="1" lang="en-GB" sz="1600" spc="-1" strike="noStrike">
                <a:solidFill>
                  <a:srgbClr val="000000"/>
                </a:solidFill>
                <a:latin typeface="Menlo"/>
                <a:ea typeface="Menlo"/>
              </a:rPr>
              <a:t>if </a:t>
            </a:r>
            <a:r>
              <a:rPr b="0" lang="en-GB" sz="1600" spc="-1" strike="noStrike">
                <a:solidFill>
                  <a:srgbClr val="000000"/>
                </a:solidFill>
                <a:latin typeface="Menlo"/>
                <a:ea typeface="Menlo"/>
              </a:rPr>
              <a:t>( y &gt; 5 ) </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x and y are &gt; 5</a:t>
            </a:r>
            <a:r>
              <a:rPr b="0" lang="en-GB" sz="1600" spc="-1" strike="noStrike">
                <a:solidFill>
                  <a:srgbClr val="000000"/>
                </a:solidFill>
                <a:latin typeface="Menlo"/>
                <a:ea typeface="Menlo"/>
              </a:rPr>
              <a:t>”;</a:t>
            </a:r>
            <a:br/>
            <a:r>
              <a:rPr b="0" lang="en-GB" sz="1600" spc="-1" strike="noStrike">
                <a:solidFill>
                  <a:srgbClr val="000000"/>
                </a:solidFill>
                <a:latin typeface="Menlo"/>
                <a:ea typeface="Menlo"/>
              </a:rPr>
              <a:t>  </a:t>
            </a:r>
            <a:r>
              <a:rPr b="1" lang="en-GB" sz="1600" spc="-1" strike="noStrike">
                <a:solidFill>
                  <a:srgbClr val="000000"/>
                </a:solidFill>
                <a:latin typeface="Menlo"/>
                <a:ea typeface="Menlo"/>
              </a:rPr>
              <a:t>else</a:t>
            </a:r>
            <a:r>
              <a:rPr b="0" lang="en-GB" sz="1600" spc="-1" strike="noStrike">
                <a:solidFill>
                  <a:srgbClr val="000000"/>
                </a:solidFill>
                <a:latin typeface="Menlo"/>
                <a:ea typeface="Menlo"/>
              </a:rPr>
              <a:t> </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cout &lt;&lt; “</a:t>
            </a:r>
            <a:r>
              <a:rPr b="0" lang="en-GB" sz="1600" spc="-1" strike="noStrike">
                <a:solidFill>
                  <a:srgbClr val="8064a2"/>
                </a:solidFill>
                <a:latin typeface="Menlo"/>
                <a:ea typeface="Menlo"/>
              </a:rPr>
              <a:t>x is &lt;= 5</a:t>
            </a:r>
            <a:r>
              <a:rPr b="0" lang="en-GB" sz="1600" spc="-1" strike="noStrike">
                <a:solidFill>
                  <a:srgbClr val="000000"/>
                </a:solidFill>
                <a:latin typeface="Menlo"/>
                <a:ea typeface="Menlo"/>
              </a:rPr>
              <a:t>”;</a:t>
            </a:r>
            <a:endParaRPr b="0" lang="en-GB" sz="1600" spc="-1" strike="noStrike">
              <a:latin typeface="Arial"/>
            </a:endParaRPr>
          </a:p>
        </p:txBody>
      </p:sp>
      <p:grpSp>
        <p:nvGrpSpPr>
          <p:cNvPr id="1107" name="Group 5"/>
          <p:cNvGrpSpPr/>
          <p:nvPr/>
        </p:nvGrpSpPr>
        <p:grpSpPr>
          <a:xfrm>
            <a:off x="364320" y="3242520"/>
            <a:ext cx="8722800" cy="2216880"/>
            <a:chOff x="364320" y="3242520"/>
            <a:chExt cx="8722800" cy="2216880"/>
          </a:xfrm>
        </p:grpSpPr>
        <p:sp>
          <p:nvSpPr>
            <p:cNvPr id="1108" name="CustomShape 6"/>
            <p:cNvSpPr/>
            <p:nvPr/>
          </p:nvSpPr>
          <p:spPr>
            <a:xfrm flipV="1" rot="10800000">
              <a:off x="376200" y="5459400"/>
              <a:ext cx="11880" cy="1007280"/>
            </a:xfrm>
            <a:prstGeom prst="bentConnector3">
              <a:avLst>
                <a:gd name="adj1" fmla="val 1800000"/>
              </a:avLst>
            </a:prstGeom>
            <a:noFill/>
            <a:ln>
              <a:solidFill>
                <a:schemeClr val="accent2"/>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109" name="Group 7"/>
            <p:cNvGrpSpPr/>
            <p:nvPr/>
          </p:nvGrpSpPr>
          <p:grpSpPr>
            <a:xfrm>
              <a:off x="600840" y="3242520"/>
              <a:ext cx="8486280" cy="1441080"/>
              <a:chOff x="600840" y="3242520"/>
              <a:chExt cx="8486280" cy="1441080"/>
            </a:xfrm>
          </p:grpSpPr>
          <p:sp>
            <p:nvSpPr>
              <p:cNvPr id="1110" name="CustomShape 8"/>
              <p:cNvSpPr/>
              <p:nvPr/>
            </p:nvSpPr>
            <p:spPr>
              <a:xfrm flipV="1" rot="10800000">
                <a:off x="612720" y="4235040"/>
                <a:ext cx="11880" cy="287280"/>
              </a:xfrm>
              <a:prstGeom prst="bentConnector3">
                <a:avLst>
                  <a:gd name="adj1" fmla="val 1800000"/>
                </a:avLst>
              </a:prstGeom>
              <a:noFill/>
              <a:ln>
                <a:solidFill>
                  <a:schemeClr val="accent2"/>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11" name="CustomShape 9"/>
              <p:cNvSpPr/>
              <p:nvPr/>
            </p:nvSpPr>
            <p:spPr>
              <a:xfrm>
                <a:off x="4766760" y="3242520"/>
                <a:ext cx="4320360" cy="144108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Looks as if:</a:t>
                </a:r>
                <a:br/>
                <a:r>
                  <a:rPr b="0" lang="en-GB" sz="1800" spc="-1" strike="noStrike">
                    <a:solidFill>
                      <a:srgbClr val="000000"/>
                    </a:solidFill>
                    <a:latin typeface="Calibri Light"/>
                    <a:ea typeface="DejaVu Sans"/>
                  </a:rPr>
                  <a:t>1</a:t>
                </a:r>
                <a:r>
                  <a:rPr b="0" lang="en-GB" sz="1800" spc="-1" strike="noStrike" baseline="30000">
                    <a:solidFill>
                      <a:srgbClr val="000000"/>
                    </a:solidFill>
                    <a:latin typeface="Calibri Light"/>
                    <a:ea typeface="DejaVu Sans"/>
                  </a:rPr>
                  <a:t>st</a:t>
                </a:r>
                <a:r>
                  <a:rPr b="0"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cout</a:t>
                </a:r>
                <a:r>
                  <a:rPr b="0" lang="en-GB" sz="1800" spc="-1" strike="noStrike">
                    <a:solidFill>
                      <a:srgbClr val="000000"/>
                    </a:solidFill>
                    <a:latin typeface="Calibri Light"/>
                    <a:ea typeface="DejaVu Sans"/>
                  </a:rPr>
                  <a:t> is executed when x &gt; 5 and y &gt; 5, </a:t>
                </a:r>
                <a:br/>
                <a:r>
                  <a:rPr b="0" lang="en-GB" sz="1800" spc="-1" strike="noStrike">
                    <a:solidFill>
                      <a:srgbClr val="000000"/>
                    </a:solidFill>
                    <a:latin typeface="Calibri Light"/>
                    <a:ea typeface="DejaVu Sans"/>
                  </a:rPr>
                  <a:t>2</a:t>
                </a:r>
                <a:r>
                  <a:rPr b="0" lang="en-GB" sz="1800" spc="-1" strike="noStrike" baseline="30000">
                    <a:solidFill>
                      <a:srgbClr val="000000"/>
                    </a:solidFill>
                    <a:latin typeface="Calibri Light"/>
                    <a:ea typeface="DejaVu Sans"/>
                  </a:rPr>
                  <a:t>nd</a:t>
                </a:r>
                <a:r>
                  <a:rPr b="0"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cout</a:t>
                </a:r>
                <a:r>
                  <a:rPr b="0" lang="en-GB" sz="1800" spc="-1" strike="noStrike">
                    <a:solidFill>
                      <a:srgbClr val="000000"/>
                    </a:solidFill>
                    <a:latin typeface="Calibri Light"/>
                    <a:ea typeface="DejaVu Sans"/>
                  </a:rPr>
                  <a:t> is executed when x &lt;= 5</a:t>
                </a:r>
                <a:endParaRPr b="0" lang="en-GB" sz="1800" spc="-1" strike="noStrike">
                  <a:latin typeface="Arial"/>
                </a:endParaRPr>
              </a:p>
            </p:txBody>
          </p:sp>
        </p:grpSp>
      </p:grpSp>
      <p:grpSp>
        <p:nvGrpSpPr>
          <p:cNvPr id="1112" name="Group 10"/>
          <p:cNvGrpSpPr/>
          <p:nvPr/>
        </p:nvGrpSpPr>
        <p:grpSpPr>
          <a:xfrm>
            <a:off x="374760" y="5061960"/>
            <a:ext cx="8751240" cy="2234160"/>
            <a:chOff x="374760" y="5061960"/>
            <a:chExt cx="8751240" cy="2234160"/>
          </a:xfrm>
        </p:grpSpPr>
        <p:sp>
          <p:nvSpPr>
            <p:cNvPr id="1113" name="CustomShape 11"/>
            <p:cNvSpPr/>
            <p:nvPr/>
          </p:nvSpPr>
          <p:spPr>
            <a:xfrm flipV="1" rot="10800000">
              <a:off x="386640" y="7296120"/>
              <a:ext cx="11880" cy="1007280"/>
            </a:xfrm>
            <a:prstGeom prst="bentConnector3">
              <a:avLst>
                <a:gd name="adj1" fmla="val 1800000"/>
              </a:avLst>
            </a:prstGeom>
            <a:noFill/>
            <a:ln>
              <a:solidFill>
                <a:srgbClr val="c0504d"/>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14" name="CustomShape 12"/>
            <p:cNvSpPr/>
            <p:nvPr/>
          </p:nvSpPr>
          <p:spPr>
            <a:xfrm flipV="1" rot="10800000">
              <a:off x="625680" y="7089480"/>
              <a:ext cx="11880" cy="791280"/>
            </a:xfrm>
            <a:prstGeom prst="bentConnector3">
              <a:avLst>
                <a:gd name="adj1" fmla="val 1800000"/>
              </a:avLst>
            </a:prstGeom>
            <a:noFill/>
            <a:ln>
              <a:solidFill>
                <a:srgbClr val="c0504d"/>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15" name="CustomShape 13"/>
            <p:cNvSpPr/>
            <p:nvPr/>
          </p:nvSpPr>
          <p:spPr>
            <a:xfrm>
              <a:off x="4737960" y="5061960"/>
              <a:ext cx="4388040" cy="1441080"/>
            </a:xfrm>
            <a:prstGeom prst="roundRect">
              <a:avLst>
                <a:gd name="adj" fmla="val 16667"/>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Looks as if:</a:t>
              </a:r>
              <a:br/>
              <a:r>
                <a:rPr b="0" lang="en-GB" sz="1800" spc="-1" strike="noStrike">
                  <a:solidFill>
                    <a:srgbClr val="000000"/>
                  </a:solidFill>
                  <a:latin typeface="Calibri Light"/>
                  <a:ea typeface="DejaVu Sans"/>
                </a:rPr>
                <a:t> 1</a:t>
              </a:r>
              <a:r>
                <a:rPr b="0" lang="en-GB" sz="1800" spc="-1" strike="noStrike" baseline="30000">
                  <a:solidFill>
                    <a:srgbClr val="000000"/>
                  </a:solidFill>
                  <a:latin typeface="Calibri Light"/>
                  <a:ea typeface="DejaVu Sans"/>
                </a:rPr>
                <a:t>st</a:t>
              </a:r>
              <a:r>
                <a:rPr b="0"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cout</a:t>
              </a:r>
              <a:r>
                <a:rPr b="0" lang="en-GB" sz="1800" spc="-1" strike="noStrike">
                  <a:solidFill>
                    <a:srgbClr val="000000"/>
                  </a:solidFill>
                  <a:latin typeface="Calibri Light"/>
                  <a:ea typeface="DejaVu Sans"/>
                </a:rPr>
                <a:t> is executed when x &gt; 5 and y &gt; 5,</a:t>
              </a:r>
              <a:endParaRPr b="0" lang="en-GB" sz="1800" spc="-1" strike="noStrike">
                <a:latin typeface="Arial"/>
              </a:endParaRPr>
            </a:p>
            <a:p>
              <a:pPr algn="ctr">
                <a:lnSpc>
                  <a:spcPct val="100000"/>
                </a:lnSpc>
              </a:pPr>
              <a:r>
                <a:rPr b="0" lang="en-GB" sz="1800" spc="-1" strike="noStrike">
                  <a:solidFill>
                    <a:srgbClr val="000000"/>
                  </a:solidFill>
                  <a:latin typeface="Calibri Light"/>
                  <a:ea typeface="DejaVu Sans"/>
                </a:rPr>
                <a:t>2</a:t>
              </a:r>
              <a:r>
                <a:rPr b="0" lang="en-GB" sz="1800" spc="-1" strike="noStrike" baseline="30000">
                  <a:solidFill>
                    <a:srgbClr val="000000"/>
                  </a:solidFill>
                  <a:latin typeface="Calibri Light"/>
                  <a:ea typeface="DejaVu Sans"/>
                </a:rPr>
                <a:t>nd</a:t>
              </a:r>
              <a:r>
                <a:rPr b="0" lang="en-GB" sz="1800" spc="-1" strike="noStrike">
                  <a:solidFill>
                    <a:srgbClr val="000000"/>
                  </a:solidFill>
                  <a:latin typeface="Calibri Light"/>
                  <a:ea typeface="DejaVu Sans"/>
                </a:rPr>
                <a:t> </a:t>
              </a:r>
              <a:r>
                <a:rPr b="1" lang="en-GB" sz="1800" spc="-1" strike="noStrike">
                  <a:solidFill>
                    <a:srgbClr val="000000"/>
                  </a:solidFill>
                  <a:latin typeface="Calibri Light"/>
                  <a:ea typeface="DejaVu Sans"/>
                </a:rPr>
                <a:t>cout</a:t>
              </a:r>
              <a:r>
                <a:rPr b="0" lang="en-GB" sz="1800" spc="-1" strike="noStrike">
                  <a:solidFill>
                    <a:srgbClr val="000000"/>
                  </a:solidFill>
                  <a:latin typeface="Calibri Light"/>
                  <a:ea typeface="DejaVu Sans"/>
                </a:rPr>
                <a:t> is executed when x &gt; 5 and y &lt;= 5</a:t>
              </a:r>
              <a:endParaRPr b="0" lang="en-GB" sz="1800" spc="-1" strike="noStrike">
                <a:latin typeface="Arial"/>
              </a:endParaRPr>
            </a:p>
          </p:txBody>
        </p:sp>
      </p:grpSp>
      <p:sp>
        <p:nvSpPr>
          <p:cNvPr id="1116" name="CustomShape 14"/>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58CD74A-A549-4977-AB06-81FF70208A3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117" name="CustomShape 15"/>
          <p:cNvSpPr/>
          <p:nvPr/>
        </p:nvSpPr>
        <p:spPr>
          <a:xfrm>
            <a:off x="810000" y="1194120"/>
            <a:ext cx="7522920" cy="69516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0" lang="en-GB" sz="1800" spc="-1" strike="noStrike">
                <a:solidFill>
                  <a:srgbClr val="ffffff"/>
                </a:solidFill>
                <a:latin typeface="Calibri Light"/>
                <a:ea typeface="DejaVu Sans"/>
              </a:rPr>
              <a:t>Unlike Python, indentation does NOT determine blocks of statements in C/C++!</a:t>
            </a:r>
            <a:endParaRPr b="0" lang="en-GB" sz="1800" spc="-1" strike="noStrike">
              <a:latin typeface="Arial"/>
            </a:endParaRPr>
          </a:p>
        </p:txBody>
      </p:sp>
      <p:sp>
        <p:nvSpPr>
          <p:cNvPr id="1118" name="CustomShape 16"/>
          <p:cNvSpPr/>
          <p:nvPr/>
        </p:nvSpPr>
        <p:spPr>
          <a:xfrm>
            <a:off x="2554560" y="5993640"/>
            <a:ext cx="6816600" cy="8211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1" lang="en-GB" sz="4800" spc="-1" strike="noStrike">
                <a:solidFill>
                  <a:srgbClr val="ff0000"/>
                </a:solidFill>
                <a:latin typeface="Zapf Dingbats"/>
                <a:ea typeface="Zapf Dingbats"/>
              </a:rPr>
              <a:t>✓ </a:t>
            </a:r>
            <a:r>
              <a:rPr b="1" lang="en-GB" sz="2400" spc="-1" strike="noStrike">
                <a:solidFill>
                  <a:srgbClr val="ff0000"/>
                </a:solidFill>
                <a:latin typeface="Zapf Dingbats"/>
                <a:ea typeface="Zapf Dingbats"/>
              </a:rPr>
              <a:t>this is what the compiler treats as</a:t>
            </a:r>
            <a:endParaRPr b="0" lang="en-GB" sz="2400" spc="-1" strike="noStrike">
              <a:latin typeface="Arial"/>
            </a:endParaRPr>
          </a:p>
        </p:txBody>
      </p:sp>
    </p:spTree>
  </p:cSld>
  <p:timing>
    <p:tnLst>
      <p:par>
        <p:cTn id="1231" dur="indefinite" restart="never" nodeType="tmRoot">
          <p:childTnLst>
            <p:seq>
              <p:cTn id="1232" dur="indefinite" nodeType="mainSeq">
                <p:childTnLst>
                  <p:par>
                    <p:cTn id="1233" fill="hold">
                      <p:stCondLst>
                        <p:cond delay="indefinite"/>
                      </p:stCondLst>
                      <p:childTnLst>
                        <p:par>
                          <p:cTn id="1234" fill="hold">
                            <p:stCondLst>
                              <p:cond delay="0"/>
                            </p:stCondLst>
                            <p:childTnLst>
                              <p:par>
                                <p:cTn id="1235" nodeType="clickEffect" fill="hold" presetClass="entr" presetID="1">
                                  <p:stCondLst>
                                    <p:cond delay="0"/>
                                  </p:stCondLst>
                                  <p:childTnLst>
                                    <p:set>
                                      <p:cBhvr>
                                        <p:cTn id="1236" dur="1" fill="hold">
                                          <p:stCondLst>
                                            <p:cond delay="0"/>
                                          </p:stCondLst>
                                        </p:cTn>
                                        <p:tgtEl>
                                          <p:spTgt spid="1107"/>
                                        </p:tgtEl>
                                        <p:attrNameLst>
                                          <p:attrName>style.visibility</p:attrName>
                                        </p:attrNameLst>
                                      </p:cBhvr>
                                      <p:to>
                                        <p:strVal val="visible"/>
                                      </p:to>
                                    </p:set>
                                  </p:childTnLst>
                                </p:cTn>
                              </p:par>
                            </p:childTnLst>
                          </p:cTn>
                        </p:par>
                      </p:childTnLst>
                    </p:cTn>
                  </p:par>
                  <p:par>
                    <p:cTn id="1237" fill="hold">
                      <p:stCondLst>
                        <p:cond delay="indefinite"/>
                      </p:stCondLst>
                      <p:childTnLst>
                        <p:par>
                          <p:cTn id="1238" fill="hold">
                            <p:stCondLst>
                              <p:cond delay="0"/>
                            </p:stCondLst>
                            <p:childTnLst>
                              <p:par>
                                <p:cTn id="1239" nodeType="clickEffect" fill="hold" presetClass="entr" presetID="1">
                                  <p:stCondLst>
                                    <p:cond delay="0"/>
                                  </p:stCondLst>
                                  <p:childTnLst>
                                    <p:set>
                                      <p:cBhvr>
                                        <p:cTn id="1240" dur="1" fill="hold">
                                          <p:stCondLst>
                                            <p:cond delay="0"/>
                                          </p:stCondLst>
                                        </p:cTn>
                                        <p:tgtEl>
                                          <p:spTgt spid="1112"/>
                                        </p:tgtEl>
                                        <p:attrNameLst>
                                          <p:attrName>style.visibility</p:attrName>
                                        </p:attrNameLst>
                                      </p:cBhvr>
                                      <p:to>
                                        <p:strVal val="visible"/>
                                      </p:to>
                                    </p:set>
                                  </p:childTnLst>
                                </p:cTn>
                              </p:par>
                            </p:childTnLst>
                          </p:cTn>
                        </p:par>
                      </p:childTnLst>
                    </p:cTn>
                  </p:par>
                  <p:par>
                    <p:cTn id="1241" fill="hold">
                      <p:stCondLst>
                        <p:cond delay="indefinite"/>
                      </p:stCondLst>
                      <p:childTnLst>
                        <p:par>
                          <p:cTn id="1242" fill="hold">
                            <p:stCondLst>
                              <p:cond delay="0"/>
                            </p:stCondLst>
                            <p:childTnLst>
                              <p:par>
                                <p:cTn id="1243" nodeType="clickEffect" fill="hold" presetClass="entr" presetID="1">
                                  <p:stCondLst>
                                    <p:cond delay="0"/>
                                  </p:stCondLst>
                                  <p:childTnLst>
                                    <p:set>
                                      <p:cBhvr>
                                        <p:cTn id="1244" dur="1" fill="hold">
                                          <p:stCondLst>
                                            <p:cond delay="0"/>
                                          </p:stCondLst>
                                        </p:cTn>
                                        <p:tgtEl>
                                          <p:spTgt spid="111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The First C++ Program</a:t>
            </a:r>
            <a:endParaRPr b="0" lang="en-GB" sz="4400" spc="-1" strike="noStrike">
              <a:latin typeface="Arial"/>
            </a:endParaRPr>
          </a:p>
        </p:txBody>
      </p:sp>
      <p:sp>
        <p:nvSpPr>
          <p:cNvPr id="14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As usual, we will start with the Hello World program.</a:t>
            </a: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endParaRPr b="0" lang="en-GB" sz="2800" spc="-1" strike="noStrike">
              <a:latin typeface="Arial"/>
            </a:endParaRPr>
          </a:p>
          <a:p>
            <a:pPr>
              <a:lnSpc>
                <a:spcPct val="100000"/>
              </a:lnSpc>
              <a:spcBef>
                <a:spcPts val="561"/>
              </a:spcBef>
            </a:pPr>
            <a:r>
              <a:rPr b="0" lang="en-GB" sz="2800" spc="-1" strike="noStrike">
                <a:solidFill>
                  <a:srgbClr val="000000"/>
                </a:solidFill>
                <a:latin typeface="Calibri Light"/>
                <a:ea typeface="Calibri Light"/>
              </a:rPr>
              <a:t>Now, copy the code and save it in a file named </a:t>
            </a:r>
            <a:r>
              <a:rPr b="0" lang="en-GB" sz="2800" spc="-1" strike="noStrike">
                <a:solidFill>
                  <a:srgbClr val="e46c0a"/>
                </a:solidFill>
                <a:latin typeface="Calibri Light"/>
                <a:ea typeface="Calibri Light"/>
              </a:rPr>
              <a:t>hello.cpp</a:t>
            </a:r>
            <a:r>
              <a:rPr b="0" lang="en-GB" sz="2800" spc="-1" strike="noStrike">
                <a:solidFill>
                  <a:srgbClr val="000000"/>
                </a:solidFill>
                <a:latin typeface="Calibri Light"/>
                <a:ea typeface="Calibri Light"/>
              </a:rPr>
              <a:t> in your home directory.</a:t>
            </a:r>
            <a:endParaRPr b="0" lang="en-GB" sz="2800" spc="-1" strike="noStrike">
              <a:latin typeface="Arial"/>
            </a:endParaRPr>
          </a:p>
        </p:txBody>
      </p:sp>
      <p:sp>
        <p:nvSpPr>
          <p:cNvPr id="14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EADFD16-3353-4047-993A-0B825D4B4AD2}"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49" name="CustomShape 4"/>
          <p:cNvSpPr/>
          <p:nvPr/>
        </p:nvSpPr>
        <p:spPr>
          <a:xfrm>
            <a:off x="1387440" y="2292120"/>
            <a:ext cx="5787720" cy="203688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&lt;iostream&gt;</a:t>
            </a:r>
            <a:endParaRPr b="0" lang="en-GB" sz="1600" spc="-1" strike="noStrike">
              <a:latin typeface="Arial"/>
            </a:endParaRPr>
          </a:p>
          <a:p>
            <a:pPr>
              <a:lnSpc>
                <a:spcPct val="100000"/>
              </a:lnSpc>
            </a:pPr>
            <a:r>
              <a:rPr b="0" lang="en-GB" sz="1600" spc="-1" strike="noStrike">
                <a:solidFill>
                  <a:srgbClr val="ff6699"/>
                </a:solidFill>
                <a:latin typeface="Menlo"/>
                <a:ea typeface="Menlo"/>
              </a:rPr>
              <a:t>using namespace </a:t>
            </a:r>
            <a:r>
              <a:rPr b="0" lang="en-GB" sz="1600" spc="-1" strike="noStrike">
                <a:solidFill>
                  <a:srgbClr val="f79646"/>
                </a:solidFill>
                <a:latin typeface="Menlo"/>
                <a:ea typeface="Menlo"/>
              </a:rPr>
              <a:t>std</a:t>
            </a:r>
            <a:r>
              <a:rPr b="0" lang="en-GB" sz="1600" spc="-1" strike="noStrike">
                <a:solidFill>
                  <a:srgbClr val="000000"/>
                </a:solidFill>
                <a:latin typeface="Menlo"/>
                <a:ea typeface="Menlo"/>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cout </a:t>
            </a:r>
            <a:r>
              <a:rPr b="0" lang="en-GB" sz="1600" spc="-1" strike="noStrike">
                <a:solidFill>
                  <a:srgbClr val="ff6699"/>
                </a:solidFill>
                <a:latin typeface="Menlo"/>
                <a:ea typeface="Menlo"/>
              </a:rPr>
              <a:t>&lt;&lt;</a:t>
            </a:r>
            <a:r>
              <a:rPr b="1" lang="en-GB" sz="1600" spc="-1" strike="noStrike">
                <a:solidFill>
                  <a:srgbClr val="10243e"/>
                </a:solidFill>
                <a:latin typeface="Menlo"/>
                <a:ea typeface="Menlo"/>
              </a:rPr>
              <a:t> “</a:t>
            </a:r>
            <a:r>
              <a:rPr b="0" lang="en-GB" sz="1600" spc="-1" strike="noStrike">
                <a:solidFill>
                  <a:srgbClr val="77933c"/>
                </a:solidFill>
                <a:latin typeface="Menlo"/>
                <a:ea typeface="Menlo"/>
              </a:rPr>
              <a:t>Hello World!</a:t>
            </a:r>
            <a:r>
              <a:rPr b="1" lang="en-GB" sz="1600" spc="-1" strike="noStrike">
                <a:solidFill>
                  <a:srgbClr val="10243e"/>
                </a:solidFill>
                <a:latin typeface="Menlo"/>
                <a:ea typeface="Menlo"/>
              </a:rPr>
              <a:t>” </a:t>
            </a:r>
            <a:r>
              <a:rPr b="0" lang="en-GB" sz="1600" spc="-1" strike="noStrike">
                <a:solidFill>
                  <a:srgbClr val="ff6699"/>
                </a:solidFill>
                <a:latin typeface="Menlo"/>
                <a:ea typeface="Menlo"/>
              </a:rPr>
              <a:t>&lt;&lt;</a:t>
            </a:r>
            <a:r>
              <a:rPr b="1" lang="en-GB" sz="1600" spc="-1" strike="noStrike">
                <a:solidFill>
                  <a:srgbClr val="10243e"/>
                </a:solidFill>
                <a:latin typeface="Menlo"/>
                <a:ea typeface="Menlo"/>
              </a:rPr>
              <a:t> endl;</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Dangling-Else Problem</a:t>
            </a:r>
            <a:endParaRPr b="0" lang="en-GB" sz="4400" spc="-1" strike="noStrike">
              <a:latin typeface="Arial"/>
            </a:endParaRPr>
          </a:p>
        </p:txBody>
      </p:sp>
      <p:sp>
        <p:nvSpPr>
          <p:cNvPr id="112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Recall that C++ is a free formatting language</a:t>
            </a:r>
            <a:endParaRPr b="0" lang="en-GB" sz="2800" spc="-1" strike="noStrike">
              <a:latin typeface="Arial"/>
            </a:endParaRPr>
          </a:p>
          <a:p>
            <a:pPr lvl="1" marL="743040" indent="-28512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The compiler will ignore any whitespaces, including indentations</a:t>
            </a:r>
            <a:endParaRPr b="0" lang="en-GB" sz="24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The compiler always pairs an </a:t>
            </a:r>
            <a:r>
              <a:rPr b="1" lang="en-GB" sz="2800" spc="-1" strike="noStrike">
                <a:solidFill>
                  <a:srgbClr val="000000"/>
                </a:solidFill>
                <a:latin typeface="Calibri Light"/>
                <a:ea typeface="Calibri Light"/>
              </a:rPr>
              <a:t>else</a:t>
            </a:r>
            <a:r>
              <a:rPr b="0" lang="en-GB" sz="2800" spc="-1" strike="noStrike">
                <a:solidFill>
                  <a:srgbClr val="000000"/>
                </a:solidFill>
                <a:latin typeface="Calibri Light"/>
                <a:ea typeface="Calibri Light"/>
              </a:rPr>
              <a:t> with the </a:t>
            </a:r>
            <a:r>
              <a:rPr b="0" lang="en-GB" sz="2800" spc="-1" strike="noStrike">
                <a:solidFill>
                  <a:srgbClr val="e46c0a"/>
                </a:solidFill>
                <a:latin typeface="Calibri Light"/>
                <a:ea typeface="Calibri Light"/>
              </a:rPr>
              <a:t>nearest previous</a:t>
            </a:r>
            <a:r>
              <a:rPr b="0" lang="en-GB" sz="2800" spc="-1" strike="noStrike">
                <a:solidFill>
                  <a:srgbClr val="000000"/>
                </a:solidFill>
                <a:latin typeface="Calibri Light"/>
                <a:ea typeface="Calibri Light"/>
              </a:rPr>
              <a:t> </a:t>
            </a:r>
            <a:r>
              <a:rPr b="1" lang="en-GB" sz="2800" spc="-1" strike="noStrike">
                <a:solidFill>
                  <a:srgbClr val="000000"/>
                </a:solidFill>
                <a:latin typeface="Calibri Light"/>
                <a:ea typeface="Calibri Light"/>
              </a:rPr>
              <a:t>if</a:t>
            </a:r>
            <a:r>
              <a:rPr b="0" lang="en-GB" sz="2800" spc="-1" strike="noStrike">
                <a:solidFill>
                  <a:srgbClr val="000000"/>
                </a:solidFill>
                <a:latin typeface="Calibri Light"/>
                <a:ea typeface="Calibri Light"/>
              </a:rPr>
              <a:t> that is not already paired with some </a:t>
            </a:r>
            <a:r>
              <a:rPr b="1" lang="en-GB" sz="2800" spc="-1" strike="noStrike">
                <a:solidFill>
                  <a:srgbClr val="000000"/>
                </a:solidFill>
                <a:latin typeface="Calibri Light"/>
                <a:ea typeface="Calibri Light"/>
              </a:rPr>
              <a:t>else</a:t>
            </a:r>
            <a:endParaRPr b="0" lang="en-GB" sz="2800" spc="-1" strike="noStrike">
              <a:latin typeface="Arial"/>
            </a:endParaRPr>
          </a:p>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To avoid the dangling else problem, use braces </a:t>
            </a:r>
            <a:r>
              <a:rPr b="1" lang="en-GB" sz="2800" spc="-1" strike="noStrike">
                <a:solidFill>
                  <a:srgbClr val="000000"/>
                </a:solidFill>
                <a:latin typeface="Calibri Light"/>
                <a:ea typeface="Calibri Light"/>
              </a:rPr>
              <a:t>{ }</a:t>
            </a:r>
            <a:r>
              <a:rPr b="0" lang="en-GB" sz="2800" spc="-1" strike="noStrike">
                <a:solidFill>
                  <a:srgbClr val="000000"/>
                </a:solidFill>
                <a:latin typeface="Calibri Light"/>
                <a:ea typeface="Calibri Light"/>
              </a:rPr>
              <a:t> to tell the compiler how to group the statements</a:t>
            </a:r>
            <a:endParaRPr b="0" lang="en-GB" sz="2800" spc="-1" strike="noStrike">
              <a:latin typeface="Arial"/>
            </a:endParaRPr>
          </a:p>
        </p:txBody>
      </p:sp>
      <p:sp>
        <p:nvSpPr>
          <p:cNvPr id="112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96CA355-6934-4470-A485-7B891BFC4B8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45" dur="indefinite" restart="never" nodeType="tmRoot">
          <p:childTnLst>
            <p:seq>
              <p:cTn id="1246"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Dangling-Else Problem</a:t>
            </a:r>
            <a:endParaRPr b="0" lang="en-GB" sz="4400" spc="-1" strike="noStrike">
              <a:latin typeface="Arial"/>
            </a:endParaRPr>
          </a:p>
        </p:txBody>
      </p:sp>
      <p:sp>
        <p:nvSpPr>
          <p:cNvPr id="1123" name="CustomShape 2"/>
          <p:cNvSpPr/>
          <p:nvPr/>
        </p:nvSpPr>
        <p:spPr>
          <a:xfrm>
            <a:off x="988920" y="4056840"/>
            <a:ext cx="3717000" cy="16408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If you want the 2</a:t>
            </a:r>
            <a:r>
              <a:rPr b="0" lang="en-GB" sz="2800" spc="-1" strike="noStrike" baseline="30000">
                <a:solidFill>
                  <a:srgbClr val="000000"/>
                </a:solidFill>
                <a:latin typeface="Calibri Light"/>
                <a:ea typeface="Calibri Light"/>
              </a:rPr>
              <a:t>nd</a:t>
            </a:r>
            <a:r>
              <a:rPr b="0" lang="en-GB" sz="2800" spc="-1" strike="noStrike">
                <a:solidFill>
                  <a:srgbClr val="000000"/>
                </a:solidFill>
                <a:latin typeface="Calibri Light"/>
                <a:ea typeface="Calibri Light"/>
              </a:rPr>
              <a:t> </a:t>
            </a:r>
            <a:r>
              <a:rPr b="1" lang="en-GB" sz="2800" spc="-1" strike="noStrike">
                <a:solidFill>
                  <a:srgbClr val="000000"/>
                </a:solidFill>
                <a:latin typeface="Calibri Light"/>
                <a:ea typeface="Calibri Light"/>
              </a:rPr>
              <a:t>cout</a:t>
            </a:r>
            <a:r>
              <a:rPr b="0" lang="en-GB" sz="2800" spc="-1" strike="noStrike">
                <a:solidFill>
                  <a:srgbClr val="000000"/>
                </a:solidFill>
                <a:latin typeface="Calibri Light"/>
                <a:ea typeface="Calibri Light"/>
              </a:rPr>
              <a:t> to be executed when x &lt;= 5:</a:t>
            </a:r>
            <a:endParaRPr b="0" lang="en-GB" sz="2800" spc="-1" strike="noStrike">
              <a:latin typeface="Arial"/>
            </a:endParaRPr>
          </a:p>
        </p:txBody>
      </p:sp>
      <p:sp>
        <p:nvSpPr>
          <p:cNvPr id="1124" name="CustomShape 3"/>
          <p:cNvSpPr/>
          <p:nvPr/>
        </p:nvSpPr>
        <p:spPr>
          <a:xfrm>
            <a:off x="553680" y="1603440"/>
            <a:ext cx="3569400" cy="1984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x &gt; 5 ) </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if </a:t>
            </a:r>
            <a:r>
              <a:rPr b="0" lang="en-GB" sz="1600" spc="-1" strike="noStrike">
                <a:solidFill>
                  <a:srgbClr val="000000"/>
                </a:solidFill>
                <a:latin typeface="Consolas"/>
                <a:ea typeface="Consolas"/>
              </a:rPr>
              <a:t>( y &gt; 5 )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x and y are &gt; 5</a:t>
            </a:r>
            <a:r>
              <a:rPr b="0" lang="en-GB" sz="1600" spc="-1" strike="noStrike">
                <a:solidFill>
                  <a:srgbClr val="000000"/>
                </a:solidFill>
                <a:latin typeface="Consolas"/>
                <a:ea typeface="Consolas"/>
              </a:rPr>
              <a:t>”;</a:t>
            </a:r>
            <a:b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else</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x is &lt;= 5</a:t>
            </a:r>
            <a:r>
              <a:rPr b="0" lang="en-GB" sz="1600" spc="-1" strike="noStrike">
                <a:solidFill>
                  <a:srgbClr val="000000"/>
                </a:solidFill>
                <a:latin typeface="Consolas"/>
                <a:ea typeface="Consolas"/>
              </a:rPr>
              <a:t>”;</a:t>
            </a:r>
            <a:endParaRPr b="0" lang="en-GB" sz="1600" spc="-1" strike="noStrike">
              <a:latin typeface="Arial"/>
            </a:endParaRPr>
          </a:p>
        </p:txBody>
      </p:sp>
      <p:sp>
        <p:nvSpPr>
          <p:cNvPr id="1125" name="CustomShape 4"/>
          <p:cNvSpPr/>
          <p:nvPr/>
        </p:nvSpPr>
        <p:spPr>
          <a:xfrm>
            <a:off x="5299920" y="1600200"/>
            <a:ext cx="3731760" cy="1984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x &gt; 5 ) </a:t>
            </a:r>
            <a:r>
              <a:rPr b="1" lang="en-GB" sz="1600" spc="-1" strike="noStrike">
                <a:solidFill>
                  <a:srgbClr val="e46c0a"/>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if </a:t>
            </a:r>
            <a:r>
              <a:rPr b="0" lang="en-GB" sz="1600" spc="-1" strike="noStrike">
                <a:solidFill>
                  <a:srgbClr val="000000"/>
                </a:solidFill>
                <a:latin typeface="Consolas"/>
                <a:ea typeface="Consolas"/>
              </a:rPr>
              <a:t>( y &gt; 5 )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x and y are &gt; 5</a:t>
            </a:r>
            <a:r>
              <a:rPr b="0" lang="en-GB" sz="1600" spc="-1" strike="noStrike">
                <a:solidFill>
                  <a:srgbClr val="000000"/>
                </a:solidFill>
                <a:latin typeface="Consolas"/>
                <a:ea typeface="Consolas"/>
              </a:rPr>
              <a:t>”;</a:t>
            </a:r>
            <a:b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else</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x is &lt;= 5</a:t>
            </a:r>
            <a:r>
              <a:rPr b="0" lang="en-GB" sz="1600" spc="-1" strike="noStrike">
                <a:solidFill>
                  <a:srgbClr val="000000"/>
                </a:solidFill>
                <a:latin typeface="Consolas"/>
                <a:ea typeface="Consolas"/>
              </a:rPr>
              <a:t>”;</a:t>
            </a:r>
            <a:b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a:t>
            </a:r>
            <a:endParaRPr b="0" lang="en-GB" sz="1600" spc="-1" strike="noStrike">
              <a:latin typeface="Arial"/>
            </a:endParaRPr>
          </a:p>
        </p:txBody>
      </p:sp>
      <p:sp>
        <p:nvSpPr>
          <p:cNvPr id="1126" name="CustomShape 5"/>
          <p:cNvSpPr/>
          <p:nvPr/>
        </p:nvSpPr>
        <p:spPr>
          <a:xfrm>
            <a:off x="4060080" y="2131200"/>
            <a:ext cx="1460880" cy="9129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Avenir Next Condensed"/>
                <a:ea typeface="Avenir Next Condensed"/>
              </a:rPr>
              <a:t>is </a:t>
            </a:r>
            <a:br/>
            <a:r>
              <a:rPr b="0" lang="en-GB" sz="1800" spc="-1" strike="noStrike">
                <a:solidFill>
                  <a:srgbClr val="000000"/>
                </a:solidFill>
                <a:latin typeface="Avenir Next Condensed"/>
                <a:ea typeface="Avenir Next Condensed"/>
              </a:rPr>
              <a:t>equivalent </a:t>
            </a:r>
            <a:br/>
            <a:r>
              <a:rPr b="0" lang="en-GB" sz="1800" spc="-1" strike="noStrike">
                <a:solidFill>
                  <a:srgbClr val="000000"/>
                </a:solidFill>
                <a:latin typeface="Avenir Next Condensed"/>
                <a:ea typeface="Avenir Next Condensed"/>
              </a:rPr>
              <a:t>to</a:t>
            </a:r>
            <a:endParaRPr b="0" lang="en-GB" sz="1800" spc="-1" strike="noStrike">
              <a:latin typeface="Arial"/>
            </a:endParaRPr>
          </a:p>
        </p:txBody>
      </p:sp>
      <p:sp>
        <p:nvSpPr>
          <p:cNvPr id="1127" name="CustomShape 6"/>
          <p:cNvSpPr/>
          <p:nvPr/>
        </p:nvSpPr>
        <p:spPr>
          <a:xfrm>
            <a:off x="4476600" y="4116240"/>
            <a:ext cx="3763440" cy="19843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x &gt; 5 ) </a:t>
            </a:r>
            <a:r>
              <a:rPr b="1" lang="en-GB" sz="1600" spc="-1" strike="noStrike">
                <a:solidFill>
                  <a:srgbClr val="e46c0a"/>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if </a:t>
            </a:r>
            <a:r>
              <a:rPr b="0" lang="en-GB" sz="1600" spc="-1" strike="noStrike">
                <a:solidFill>
                  <a:srgbClr val="000000"/>
                </a:solidFill>
                <a:latin typeface="Consolas"/>
                <a:ea typeface="Consolas"/>
              </a:rPr>
              <a:t>( y &gt; 5 )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x and y are &gt; 5</a:t>
            </a:r>
            <a:r>
              <a:rPr b="0" lang="en-GB" sz="1600" spc="-1" strike="noStrike">
                <a:solidFill>
                  <a:srgbClr val="000000"/>
                </a:solidFill>
                <a:latin typeface="Consolas"/>
                <a:ea typeface="Consolas"/>
              </a:rPr>
              <a:t>”;</a:t>
            </a:r>
            <a:br/>
            <a:r>
              <a:rPr b="1" lang="en-GB" sz="1600" spc="-1" strike="noStrike">
                <a:solidFill>
                  <a:srgbClr val="e46c0a"/>
                </a:solidFill>
                <a:latin typeface="Consolas"/>
                <a:ea typeface="Consolas"/>
              </a:rPr>
              <a:t>}</a:t>
            </a:r>
            <a:br/>
            <a:r>
              <a:rPr b="1" lang="en-GB" sz="1600" spc="-1" strike="noStrike">
                <a:solidFill>
                  <a:srgbClr val="000000"/>
                </a:solidFill>
                <a:latin typeface="Consolas"/>
                <a:ea typeface="Consolas"/>
              </a:rPr>
              <a:t>else</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x is &lt;= 5</a:t>
            </a:r>
            <a:r>
              <a:rPr b="0" lang="en-GB" sz="1600" spc="-1" strike="noStrike">
                <a:solidFill>
                  <a:srgbClr val="000000"/>
                </a:solidFill>
                <a:latin typeface="Consolas"/>
                <a:ea typeface="Consolas"/>
              </a:rPr>
              <a:t>”;</a:t>
            </a:r>
            <a:endParaRPr b="0" lang="en-GB" sz="1600" spc="-1" strike="noStrike">
              <a:latin typeface="Arial"/>
            </a:endParaRPr>
          </a:p>
        </p:txBody>
      </p:sp>
      <p:sp>
        <p:nvSpPr>
          <p:cNvPr id="1128" name="CustomShape 7"/>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DF65681-75F7-41F9-8912-AD5A49A47D6E}"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47" dur="indefinite" restart="never" nodeType="tmRoot">
          <p:childTnLst>
            <p:seq>
              <p:cTn id="1248" dur="indefinite" nodeType="mainSeq">
                <p:childTnLst>
                  <p:par>
                    <p:cTn id="1249" fill="hold">
                      <p:stCondLst>
                        <p:cond delay="indefinite"/>
                      </p:stCondLst>
                      <p:childTnLst>
                        <p:par>
                          <p:cTn id="1250" fill="hold">
                            <p:stCondLst>
                              <p:cond delay="0"/>
                            </p:stCondLst>
                            <p:childTnLst>
                              <p:par>
                                <p:cTn id="1251" nodeType="clickEffect" fill="hold" presetClass="entr" presetID="1">
                                  <p:stCondLst>
                                    <p:cond delay="0"/>
                                  </p:stCondLst>
                                  <p:childTnLst>
                                    <p:set>
                                      <p:cBhvr>
                                        <p:cTn id="1252" dur="1" fill="hold">
                                          <p:stCondLst>
                                            <p:cond delay="0"/>
                                          </p:stCondLst>
                                        </p:cTn>
                                        <p:tgtEl>
                                          <p:spTgt spid="1127"/>
                                        </p:tgtEl>
                                        <p:attrNameLst>
                                          <p:attrName>style.visibility</p:attrName>
                                        </p:attrNameLst>
                                      </p:cBhvr>
                                      <p:to>
                                        <p:strVal val="visible"/>
                                      </p:to>
                                    </p:set>
                                  </p:childTnLst>
                                </p:cTn>
                              </p:par>
                              <p:par>
                                <p:cTn id="1253" nodeType="withEffect" fill="hold" presetClass="entr" presetID="1">
                                  <p:stCondLst>
                                    <p:cond delay="0"/>
                                  </p:stCondLst>
                                  <p:childTnLst>
                                    <p:set>
                                      <p:cBhvr>
                                        <p:cTn id="1254" dur="1" fill="hold">
                                          <p:stCondLst>
                                            <p:cond delay="0"/>
                                          </p:stCondLst>
                                        </p:cTn>
                                        <p:tgtEl>
                                          <p:spTgt spid="1123">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GB" sz="4400" spc="-1" strike="noStrike">
                <a:solidFill>
                  <a:srgbClr val="000000"/>
                </a:solidFill>
                <a:latin typeface="Avenir Next"/>
                <a:ea typeface="Avenir Next"/>
              </a:rPr>
              <a:t>A Dangling-Else Example</a:t>
            </a:r>
            <a:endParaRPr b="0" lang="en-GB" sz="4400" spc="-1" strike="noStrike">
              <a:latin typeface="Arial"/>
            </a:endParaRPr>
          </a:p>
        </p:txBody>
      </p:sp>
      <p:sp>
        <p:nvSpPr>
          <p:cNvPr id="1130" name="CustomShape 2"/>
          <p:cNvSpPr/>
          <p:nvPr/>
        </p:nvSpPr>
        <p:spPr>
          <a:xfrm>
            <a:off x="1655280" y="1407600"/>
            <a:ext cx="6201360" cy="26283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000000"/>
                </a:solidFill>
                <a:latin typeface="Consolas"/>
                <a:ea typeface="Consolas"/>
              </a:rPr>
              <a:t>if</a:t>
            </a:r>
            <a:r>
              <a:rPr b="0" lang="en-GB" sz="1800" spc="-1" strike="noStrike">
                <a:solidFill>
                  <a:srgbClr val="000000"/>
                </a:solidFill>
                <a:latin typeface="Consolas"/>
                <a:ea typeface="Consolas"/>
              </a:rPr>
              <a:t> ( temperature &gt;= 20 ) </a:t>
            </a:r>
            <a:endParaRPr b="0" lang="en-GB" sz="1800" spc="-1" strike="noStrike">
              <a:latin typeface="Arial"/>
            </a:endParaRPr>
          </a:p>
          <a:p>
            <a:pPr>
              <a:lnSpc>
                <a:spcPct val="100000"/>
              </a:lnSpc>
            </a:pPr>
            <a:r>
              <a:rPr b="1" lang="en-GB" sz="1800" spc="-1" strike="noStrike">
                <a:solidFill>
                  <a:srgbClr val="000000"/>
                </a:solidFill>
                <a:latin typeface="Consolas"/>
                <a:ea typeface="Consolas"/>
              </a:rPr>
              <a:t>    </a:t>
            </a:r>
            <a:r>
              <a:rPr b="1" lang="en-GB" sz="1800" spc="-1" strike="noStrike">
                <a:solidFill>
                  <a:srgbClr val="000000"/>
                </a:solidFill>
                <a:latin typeface="Consolas"/>
                <a:ea typeface="Consolas"/>
              </a:rPr>
              <a:t>if </a:t>
            </a:r>
            <a:r>
              <a:rPr b="0" lang="en-GB" sz="1800" spc="-1" strike="noStrike">
                <a:solidFill>
                  <a:srgbClr val="000000"/>
                </a:solidFill>
                <a:latin typeface="Consolas"/>
                <a:ea typeface="Consolas"/>
              </a:rPr>
              <a:t>( temperature &gt;= 30 )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8064a2"/>
                </a:solidFill>
                <a:latin typeface="Consolas"/>
                <a:ea typeface="Consolas"/>
              </a:rPr>
              <a:t>good day for swimming</a:t>
            </a:r>
            <a:r>
              <a:rPr b="0" lang="en-GB" sz="1800" spc="-1" strike="noStrike">
                <a:solidFill>
                  <a:srgbClr val="000000"/>
                </a:solidFill>
                <a:latin typeface="Consolas"/>
                <a:ea typeface="Consolas"/>
              </a:rPr>
              <a:t>” &lt;&lt; endl;</a:t>
            </a:r>
            <a:br/>
            <a:r>
              <a:rPr b="0" lang="en-GB" sz="1800" spc="-1" strike="noStrike">
                <a:solidFill>
                  <a:srgbClr val="000000"/>
                </a:solidFill>
                <a:latin typeface="Consolas"/>
                <a:ea typeface="Consolas"/>
              </a:rPr>
              <a:t>    </a:t>
            </a:r>
            <a:r>
              <a:rPr b="1" lang="en-GB" sz="1800" spc="-1" strike="noStrike">
                <a:solidFill>
                  <a:srgbClr val="000000"/>
                </a:solidFill>
                <a:latin typeface="Consolas"/>
                <a:ea typeface="Consolas"/>
              </a:rPr>
              <a:t>else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8064a2"/>
                </a:solidFill>
                <a:latin typeface="Consolas"/>
                <a:ea typeface="Consolas"/>
              </a:rPr>
              <a:t>good day for golfing</a:t>
            </a:r>
            <a:r>
              <a:rPr b="0" lang="en-GB" sz="1800" spc="-1" strike="noStrike">
                <a:solidFill>
                  <a:srgbClr val="000000"/>
                </a:solidFill>
                <a:latin typeface="Consolas"/>
                <a:ea typeface="Consolas"/>
              </a:rPr>
              <a:t>” &lt;&lt; endl;</a:t>
            </a:r>
            <a:br/>
            <a:r>
              <a:rPr b="0" lang="en-GB" sz="1800" spc="-1" strike="noStrike">
                <a:solidFill>
                  <a:srgbClr val="000000"/>
                </a:solidFill>
                <a:latin typeface="Consolas"/>
                <a:ea typeface="Consolas"/>
              </a:rPr>
              <a:t>  </a:t>
            </a:r>
            <a:r>
              <a:rPr b="1" lang="en-GB" sz="1800" spc="-1" strike="noStrike">
                <a:solidFill>
                  <a:srgbClr val="000000"/>
                </a:solidFill>
                <a:latin typeface="Consolas"/>
                <a:ea typeface="Consolas"/>
              </a:rPr>
              <a:t>else</a:t>
            </a:r>
            <a:r>
              <a:rPr b="0" lang="en-GB" sz="1800" spc="-1" strike="noStrike">
                <a:solidFill>
                  <a:srgbClr val="000000"/>
                </a:solidFill>
                <a:latin typeface="Consolas"/>
                <a:ea typeface="Consolas"/>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8064a2"/>
                </a:solidFill>
                <a:latin typeface="Consolas"/>
                <a:ea typeface="Consolas"/>
              </a:rPr>
              <a:t>good day to play tennis</a:t>
            </a:r>
            <a:r>
              <a:rPr b="0" lang="en-GB" sz="1800" spc="-1" strike="noStrike">
                <a:solidFill>
                  <a:srgbClr val="000000"/>
                </a:solidFill>
                <a:latin typeface="Consolas"/>
                <a:ea typeface="Consolas"/>
              </a:rPr>
              <a:t>”;</a:t>
            </a:r>
            <a:endParaRPr b="0" lang="en-GB" sz="1800" spc="-1" strike="noStrike">
              <a:latin typeface="Arial"/>
            </a:endParaRPr>
          </a:p>
        </p:txBody>
      </p:sp>
      <p:grpSp>
        <p:nvGrpSpPr>
          <p:cNvPr id="1131" name="Group 3"/>
          <p:cNvGrpSpPr/>
          <p:nvPr/>
        </p:nvGrpSpPr>
        <p:grpSpPr>
          <a:xfrm>
            <a:off x="733680" y="4297320"/>
            <a:ext cx="5725440" cy="551880"/>
            <a:chOff x="733680" y="4297320"/>
            <a:chExt cx="5725440" cy="551880"/>
          </a:xfrm>
        </p:grpSpPr>
        <p:sp>
          <p:nvSpPr>
            <p:cNvPr id="1132" name="CustomShape 4"/>
            <p:cNvSpPr/>
            <p:nvPr/>
          </p:nvSpPr>
          <p:spPr>
            <a:xfrm>
              <a:off x="733680" y="4297320"/>
              <a:ext cx="551880" cy="5518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1</a:t>
              </a:r>
              <a:endParaRPr b="0" lang="en-GB" sz="1800" spc="-1" strike="noStrike">
                <a:latin typeface="Arial"/>
              </a:endParaRPr>
            </a:p>
          </p:txBody>
        </p:sp>
        <p:sp>
          <p:nvSpPr>
            <p:cNvPr id="1133" name="CustomShape 5"/>
            <p:cNvSpPr/>
            <p:nvPr/>
          </p:nvSpPr>
          <p:spPr>
            <a:xfrm>
              <a:off x="963000" y="4343040"/>
              <a:ext cx="549612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alibri Light"/>
                  <a:ea typeface="DejaVu Sans"/>
                </a:rPr>
                <a:t>How to pair up the </a:t>
              </a:r>
              <a:r>
                <a:rPr b="1" lang="en-GB" sz="2400" spc="-1" strike="noStrike">
                  <a:solidFill>
                    <a:srgbClr val="000000"/>
                  </a:solidFill>
                  <a:latin typeface="Calibri Light"/>
                  <a:ea typeface="DejaVu Sans"/>
                </a:rPr>
                <a:t>if</a:t>
              </a:r>
              <a:r>
                <a:rPr b="0" lang="en-GB" sz="2400" spc="-1" strike="noStrike">
                  <a:solidFill>
                    <a:srgbClr val="000000"/>
                  </a:solidFill>
                  <a:latin typeface="Calibri Light"/>
                  <a:ea typeface="DejaVu Sans"/>
                </a:rPr>
                <a:t>’s and </a:t>
              </a:r>
              <a:r>
                <a:rPr b="1" lang="en-GB" sz="2400" spc="-1" strike="noStrike">
                  <a:solidFill>
                    <a:srgbClr val="000000"/>
                  </a:solidFill>
                  <a:latin typeface="Calibri Light"/>
                  <a:ea typeface="DejaVu Sans"/>
                </a:rPr>
                <a:t>else</a:t>
              </a:r>
              <a:r>
                <a:rPr b="0" lang="en-GB" sz="2400" spc="-1" strike="noStrike">
                  <a:solidFill>
                    <a:srgbClr val="000000"/>
                  </a:solidFill>
                  <a:latin typeface="Calibri Light"/>
                  <a:ea typeface="DejaVu Sans"/>
                </a:rPr>
                <a:t>’s?</a:t>
              </a:r>
              <a:endParaRPr b="0" lang="en-GB" sz="2400" spc="-1" strike="noStrike">
                <a:latin typeface="Arial"/>
              </a:endParaRPr>
            </a:p>
          </p:txBody>
        </p:sp>
      </p:grpSp>
      <p:grpSp>
        <p:nvGrpSpPr>
          <p:cNvPr id="1134" name="Group 6"/>
          <p:cNvGrpSpPr/>
          <p:nvPr/>
        </p:nvGrpSpPr>
        <p:grpSpPr>
          <a:xfrm>
            <a:off x="733680" y="4960440"/>
            <a:ext cx="6911280" cy="551880"/>
            <a:chOff x="733680" y="4960440"/>
            <a:chExt cx="6911280" cy="551880"/>
          </a:xfrm>
        </p:grpSpPr>
        <p:sp>
          <p:nvSpPr>
            <p:cNvPr id="1135" name="CustomShape 7"/>
            <p:cNvSpPr/>
            <p:nvPr/>
          </p:nvSpPr>
          <p:spPr>
            <a:xfrm>
              <a:off x="733680" y="4960440"/>
              <a:ext cx="551880" cy="55188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2</a:t>
              </a:r>
              <a:endParaRPr b="0" lang="en-GB" sz="1800" spc="-1" strike="noStrike">
                <a:latin typeface="Arial"/>
              </a:endParaRPr>
            </a:p>
          </p:txBody>
        </p:sp>
        <p:sp>
          <p:nvSpPr>
            <p:cNvPr id="1136" name="CustomShape 8"/>
            <p:cNvSpPr/>
            <p:nvPr/>
          </p:nvSpPr>
          <p:spPr>
            <a:xfrm>
              <a:off x="907920" y="5002920"/>
              <a:ext cx="6737040" cy="455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alibri Light"/>
                  <a:ea typeface="DejaVu Sans"/>
                </a:rPr>
                <a:t>Conditions for swimming, golfing &amp; tennis?</a:t>
              </a:r>
              <a:endParaRPr b="0" lang="en-GB" sz="2400" spc="-1" strike="noStrike">
                <a:latin typeface="Arial"/>
              </a:endParaRPr>
            </a:p>
          </p:txBody>
        </p:sp>
      </p:grpSp>
      <p:grpSp>
        <p:nvGrpSpPr>
          <p:cNvPr id="1137" name="Group 9"/>
          <p:cNvGrpSpPr/>
          <p:nvPr/>
        </p:nvGrpSpPr>
        <p:grpSpPr>
          <a:xfrm>
            <a:off x="1842480" y="3034440"/>
            <a:ext cx="284040" cy="2519640"/>
            <a:chOff x="1842480" y="3034440"/>
            <a:chExt cx="284040" cy="2519640"/>
          </a:xfrm>
        </p:grpSpPr>
        <p:sp>
          <p:nvSpPr>
            <p:cNvPr id="1138" name="CustomShape 10"/>
            <p:cNvSpPr/>
            <p:nvPr/>
          </p:nvSpPr>
          <p:spPr>
            <a:xfrm flipV="1" rot="10800000">
              <a:off x="1854360" y="5553720"/>
              <a:ext cx="11880" cy="1871640"/>
            </a:xfrm>
            <a:prstGeom prst="bentConnector3">
              <a:avLst>
                <a:gd name="adj1" fmla="val 3109630"/>
              </a:avLst>
            </a:prstGeom>
            <a:noFill/>
            <a:ln>
              <a:solidFill>
                <a:schemeClr val="accent2"/>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39" name="CustomShape 11"/>
            <p:cNvSpPr/>
            <p:nvPr/>
          </p:nvSpPr>
          <p:spPr>
            <a:xfrm flipV="1" rot="10800000">
              <a:off x="2126520" y="3951000"/>
              <a:ext cx="11880" cy="916920"/>
            </a:xfrm>
            <a:prstGeom prst="bentConnector3">
              <a:avLst>
                <a:gd name="adj1" fmla="val 1800000"/>
              </a:avLst>
            </a:prstGeom>
            <a:noFill/>
            <a:ln>
              <a:solidFill>
                <a:schemeClr val="accent2"/>
              </a:solidFill>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140" name="Group 12"/>
          <p:cNvGrpSpPr/>
          <p:nvPr/>
        </p:nvGrpSpPr>
        <p:grpSpPr>
          <a:xfrm>
            <a:off x="1206360" y="5439240"/>
            <a:ext cx="2361600" cy="658800"/>
            <a:chOff x="1206360" y="5439240"/>
            <a:chExt cx="2361600" cy="658800"/>
          </a:xfrm>
        </p:grpSpPr>
        <p:sp>
          <p:nvSpPr>
            <p:cNvPr id="1141" name="CustomShape 13"/>
            <p:cNvSpPr/>
            <p:nvPr/>
          </p:nvSpPr>
          <p:spPr>
            <a:xfrm>
              <a:off x="1206360" y="5764680"/>
              <a:ext cx="2251800" cy="333360"/>
            </a:xfrm>
            <a:prstGeom prst="rect">
              <a:avLst/>
            </a:prstGeom>
            <a:solidFill>
              <a:schemeClr val="accent5">
                <a:lumMod val="20000"/>
                <a:lumOff val="80000"/>
              </a:schemeClr>
            </a:solidFill>
            <a:ln>
              <a:solidFill>
                <a:schemeClr val="accent5"/>
              </a:solid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temperature &gt;= 30</a:t>
              </a:r>
              <a:endParaRPr b="0" lang="en-GB" sz="1600" spc="-1" strike="noStrike">
                <a:latin typeface="Arial"/>
              </a:endParaRPr>
            </a:p>
          </p:txBody>
        </p:sp>
        <p:sp>
          <p:nvSpPr>
            <p:cNvPr id="1142" name="CustomShape 14"/>
            <p:cNvSpPr/>
            <p:nvPr/>
          </p:nvSpPr>
          <p:spPr>
            <a:xfrm flipH="1">
              <a:off x="2331720" y="5439240"/>
              <a:ext cx="1236240" cy="3247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143" name="Group 15"/>
          <p:cNvGrpSpPr/>
          <p:nvPr/>
        </p:nvGrpSpPr>
        <p:grpSpPr>
          <a:xfrm>
            <a:off x="3606840" y="5439240"/>
            <a:ext cx="2861640" cy="671400"/>
            <a:chOff x="3606840" y="5439240"/>
            <a:chExt cx="2861640" cy="671400"/>
          </a:xfrm>
        </p:grpSpPr>
        <p:sp>
          <p:nvSpPr>
            <p:cNvPr id="1144" name="CustomShape 16"/>
            <p:cNvSpPr/>
            <p:nvPr/>
          </p:nvSpPr>
          <p:spPr>
            <a:xfrm>
              <a:off x="3606840" y="5777280"/>
              <a:ext cx="2861640" cy="333360"/>
            </a:xfrm>
            <a:prstGeom prst="rect">
              <a:avLst/>
            </a:prstGeom>
            <a:solidFill>
              <a:schemeClr val="accent5">
                <a:lumMod val="20000"/>
                <a:lumOff val="80000"/>
              </a:schemeClr>
            </a:solidFill>
            <a:ln>
              <a:solidFill>
                <a:schemeClr val="accent5"/>
              </a:solid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20 &lt;= temperature &lt; 30</a:t>
              </a:r>
              <a:endParaRPr b="0" lang="en-GB" sz="1600" spc="-1" strike="noStrike">
                <a:latin typeface="Arial"/>
              </a:endParaRPr>
            </a:p>
          </p:txBody>
        </p:sp>
        <p:sp>
          <p:nvSpPr>
            <p:cNvPr id="1145" name="CustomShape 17"/>
            <p:cNvSpPr/>
            <p:nvPr/>
          </p:nvSpPr>
          <p:spPr>
            <a:xfrm flipH="1">
              <a:off x="5037120" y="5439240"/>
              <a:ext cx="78120" cy="337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146" name="Group 18"/>
          <p:cNvGrpSpPr/>
          <p:nvPr/>
        </p:nvGrpSpPr>
        <p:grpSpPr>
          <a:xfrm>
            <a:off x="6369120" y="5464800"/>
            <a:ext cx="2130120" cy="658800"/>
            <a:chOff x="6369120" y="5464800"/>
            <a:chExt cx="2130120" cy="658800"/>
          </a:xfrm>
        </p:grpSpPr>
        <p:sp>
          <p:nvSpPr>
            <p:cNvPr id="1147" name="CustomShape 19"/>
            <p:cNvSpPr/>
            <p:nvPr/>
          </p:nvSpPr>
          <p:spPr>
            <a:xfrm>
              <a:off x="6369120" y="5790240"/>
              <a:ext cx="2130120" cy="333360"/>
            </a:xfrm>
            <a:prstGeom prst="rect">
              <a:avLst/>
            </a:prstGeom>
            <a:solidFill>
              <a:schemeClr val="accent5">
                <a:lumMod val="20000"/>
                <a:lumOff val="80000"/>
              </a:schemeClr>
            </a:solidFill>
            <a:ln>
              <a:solidFill>
                <a:schemeClr val="accent5"/>
              </a:solid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temperature &lt; 20</a:t>
              </a:r>
              <a:endParaRPr b="0" lang="en-GB" sz="1600" spc="-1" strike="noStrike">
                <a:latin typeface="Arial"/>
              </a:endParaRPr>
            </a:p>
          </p:txBody>
        </p:sp>
        <p:sp>
          <p:nvSpPr>
            <p:cNvPr id="1148" name="CustomShape 20"/>
            <p:cNvSpPr/>
            <p:nvPr/>
          </p:nvSpPr>
          <p:spPr>
            <a:xfrm>
              <a:off x="6444360" y="5464800"/>
              <a:ext cx="989280" cy="3247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149" name="CustomShape 21"/>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A327D1A-C207-42CA-9629-B7043BFAC2EC}"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55" dur="indefinite" restart="never" nodeType="tmRoot">
          <p:childTnLst>
            <p:seq>
              <p:cTn id="1256" dur="indefinite" nodeType="mainSeq">
                <p:childTnLst>
                  <p:par>
                    <p:cTn id="1257" fill="hold">
                      <p:stCondLst>
                        <p:cond delay="indefinite"/>
                      </p:stCondLst>
                      <p:childTnLst>
                        <p:par>
                          <p:cTn id="1258" fill="hold">
                            <p:stCondLst>
                              <p:cond delay="0"/>
                            </p:stCondLst>
                            <p:childTnLst>
                              <p:par>
                                <p:cTn id="1259" nodeType="clickEffect" fill="hold" presetClass="entr" presetID="1">
                                  <p:stCondLst>
                                    <p:cond delay="0"/>
                                  </p:stCondLst>
                                  <p:childTnLst>
                                    <p:set>
                                      <p:cBhvr>
                                        <p:cTn id="1260" dur="1" fill="hold">
                                          <p:stCondLst>
                                            <p:cond delay="0"/>
                                          </p:stCondLst>
                                        </p:cTn>
                                        <p:tgtEl>
                                          <p:spTgt spid="1131"/>
                                        </p:tgtEl>
                                        <p:attrNameLst>
                                          <p:attrName>style.visibility</p:attrName>
                                        </p:attrNameLst>
                                      </p:cBhvr>
                                      <p:to>
                                        <p:strVal val="visible"/>
                                      </p:to>
                                    </p:set>
                                  </p:childTnLst>
                                </p:cTn>
                              </p:par>
                            </p:childTnLst>
                          </p:cTn>
                        </p:par>
                      </p:childTnLst>
                    </p:cTn>
                  </p:par>
                  <p:par>
                    <p:cTn id="1261" fill="hold">
                      <p:stCondLst>
                        <p:cond delay="indefinite"/>
                      </p:stCondLst>
                      <p:childTnLst>
                        <p:par>
                          <p:cTn id="1262" fill="hold">
                            <p:stCondLst>
                              <p:cond delay="0"/>
                            </p:stCondLst>
                            <p:childTnLst>
                              <p:par>
                                <p:cTn id="1263" nodeType="clickEffect" fill="hold" presetClass="entr" presetID="1">
                                  <p:stCondLst>
                                    <p:cond delay="0"/>
                                  </p:stCondLst>
                                  <p:childTnLst>
                                    <p:set>
                                      <p:cBhvr>
                                        <p:cTn id="1264" dur="1" fill="hold">
                                          <p:stCondLst>
                                            <p:cond delay="0"/>
                                          </p:stCondLst>
                                        </p:cTn>
                                        <p:tgtEl>
                                          <p:spTgt spid="1137"/>
                                        </p:tgtEl>
                                        <p:attrNameLst>
                                          <p:attrName>style.visibility</p:attrName>
                                        </p:attrNameLst>
                                      </p:cBhvr>
                                      <p:to>
                                        <p:strVal val="visible"/>
                                      </p:to>
                                    </p:set>
                                  </p:childTnLst>
                                </p:cTn>
                              </p:par>
                            </p:childTnLst>
                          </p:cTn>
                        </p:par>
                      </p:childTnLst>
                    </p:cTn>
                  </p:par>
                  <p:par>
                    <p:cTn id="1265" fill="hold">
                      <p:stCondLst>
                        <p:cond delay="indefinite"/>
                      </p:stCondLst>
                      <p:childTnLst>
                        <p:par>
                          <p:cTn id="1266" fill="hold">
                            <p:stCondLst>
                              <p:cond delay="0"/>
                            </p:stCondLst>
                            <p:childTnLst>
                              <p:par>
                                <p:cTn id="1267" nodeType="clickEffect" fill="hold" presetClass="entr" presetID="1">
                                  <p:stCondLst>
                                    <p:cond delay="0"/>
                                  </p:stCondLst>
                                  <p:childTnLst>
                                    <p:set>
                                      <p:cBhvr>
                                        <p:cTn id="1268" dur="1" fill="hold">
                                          <p:stCondLst>
                                            <p:cond delay="0"/>
                                          </p:stCondLst>
                                        </p:cTn>
                                        <p:tgtEl>
                                          <p:spTgt spid="1134"/>
                                        </p:tgtEl>
                                        <p:attrNameLst>
                                          <p:attrName>style.visibility</p:attrName>
                                        </p:attrNameLst>
                                      </p:cBhvr>
                                      <p:to>
                                        <p:strVal val="visible"/>
                                      </p:to>
                                    </p:set>
                                  </p:childTnLst>
                                </p:cTn>
                              </p:par>
                            </p:childTnLst>
                          </p:cTn>
                        </p:par>
                      </p:childTnLst>
                    </p:cTn>
                  </p:par>
                  <p:par>
                    <p:cTn id="1269" fill="hold">
                      <p:stCondLst>
                        <p:cond delay="indefinite"/>
                      </p:stCondLst>
                      <p:childTnLst>
                        <p:par>
                          <p:cTn id="1270" fill="hold">
                            <p:stCondLst>
                              <p:cond delay="0"/>
                            </p:stCondLst>
                            <p:childTnLst>
                              <p:par>
                                <p:cTn id="1271" nodeType="clickEffect" fill="hold" presetClass="entr" presetID="1">
                                  <p:stCondLst>
                                    <p:cond delay="0"/>
                                  </p:stCondLst>
                                  <p:childTnLst>
                                    <p:set>
                                      <p:cBhvr>
                                        <p:cTn id="1272" dur="1" fill="hold">
                                          <p:stCondLst>
                                            <p:cond delay="0"/>
                                          </p:stCondLst>
                                        </p:cTn>
                                        <p:tgtEl>
                                          <p:spTgt spid="1140"/>
                                        </p:tgtEl>
                                        <p:attrNameLst>
                                          <p:attrName>style.visibility</p:attrName>
                                        </p:attrNameLst>
                                      </p:cBhvr>
                                      <p:to>
                                        <p:strVal val="visible"/>
                                      </p:to>
                                    </p:set>
                                  </p:childTnLst>
                                </p:cTn>
                              </p:par>
                            </p:childTnLst>
                          </p:cTn>
                        </p:par>
                      </p:childTnLst>
                    </p:cTn>
                  </p:par>
                  <p:par>
                    <p:cTn id="1273" fill="hold">
                      <p:stCondLst>
                        <p:cond delay="indefinite"/>
                      </p:stCondLst>
                      <p:childTnLst>
                        <p:par>
                          <p:cTn id="1274" fill="hold">
                            <p:stCondLst>
                              <p:cond delay="0"/>
                            </p:stCondLst>
                            <p:childTnLst>
                              <p:par>
                                <p:cTn id="1275" nodeType="clickEffect" fill="hold" presetClass="entr" presetID="1">
                                  <p:stCondLst>
                                    <p:cond delay="0"/>
                                  </p:stCondLst>
                                  <p:childTnLst>
                                    <p:set>
                                      <p:cBhvr>
                                        <p:cTn id="1276" dur="1" fill="hold">
                                          <p:stCondLst>
                                            <p:cond delay="0"/>
                                          </p:stCondLst>
                                        </p:cTn>
                                        <p:tgtEl>
                                          <p:spTgt spid="1143"/>
                                        </p:tgtEl>
                                        <p:attrNameLst>
                                          <p:attrName>style.visibility</p:attrName>
                                        </p:attrNameLst>
                                      </p:cBhvr>
                                      <p:to>
                                        <p:strVal val="visible"/>
                                      </p:to>
                                    </p:set>
                                  </p:childTnLst>
                                </p:cTn>
                              </p:par>
                            </p:childTnLst>
                          </p:cTn>
                        </p:par>
                      </p:childTnLst>
                    </p:cTn>
                  </p:par>
                  <p:par>
                    <p:cTn id="1277" fill="hold">
                      <p:stCondLst>
                        <p:cond delay="indefinite"/>
                      </p:stCondLst>
                      <p:childTnLst>
                        <p:par>
                          <p:cTn id="1278" fill="hold">
                            <p:stCondLst>
                              <p:cond delay="0"/>
                            </p:stCondLst>
                            <p:childTnLst>
                              <p:par>
                                <p:cTn id="1279" nodeType="clickEffect" fill="hold" presetClass="entr" presetID="1">
                                  <p:stCondLst>
                                    <p:cond delay="0"/>
                                  </p:stCondLst>
                                  <p:childTnLst>
                                    <p:set>
                                      <p:cBhvr>
                                        <p:cTn id="1280" dur="1" fill="hold">
                                          <p:stCondLst>
                                            <p:cond delay="0"/>
                                          </p:stCondLst>
                                        </p:cTn>
                                        <p:tgtEl>
                                          <p:spTgt spid="114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Multi-way </a:t>
            </a:r>
            <a:r>
              <a:rPr b="1" lang="en-GB" sz="4400" spc="-1" strike="noStrike">
                <a:solidFill>
                  <a:srgbClr val="000000"/>
                </a:solidFill>
                <a:latin typeface="Avenir Next"/>
                <a:ea typeface="Avenir Next"/>
              </a:rPr>
              <a:t>if-else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151" name="CustomShape 2"/>
          <p:cNvSpPr/>
          <p:nvPr/>
        </p:nvSpPr>
        <p:spPr>
          <a:xfrm flipH="1" rot="16200000">
            <a:off x="1461600" y="5314680"/>
            <a:ext cx="487080" cy="110160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52" name="CustomShape 3"/>
          <p:cNvSpPr/>
          <p:nvPr/>
        </p:nvSpPr>
        <p:spPr>
          <a:xfrm>
            <a:off x="3610440" y="2141640"/>
            <a:ext cx="5075640" cy="32947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mark &gt;= 90 )  </a:t>
            </a:r>
            <a:r>
              <a:rPr b="0" lang="en-GB" sz="1600" spc="-1" strike="noStrike">
                <a:solidFill>
                  <a:srgbClr val="a6a6a6"/>
                </a:solidFill>
                <a:latin typeface="Consolas"/>
                <a:ea typeface="Consolas"/>
              </a:rPr>
              <a:t>// 90 and above gets "A" </a:t>
            </a:r>
            <a:br/>
            <a:r>
              <a:rPr b="0" lang="en-GB" sz="1600" spc="-1" strike="noStrike">
                <a:solidFill>
                  <a:srgbClr val="000000"/>
                </a:solidFill>
                <a:latin typeface="Consolas"/>
                <a:ea typeface="Consolas"/>
              </a:rPr>
              <a:t>  cout &lt;&lt; "</a:t>
            </a:r>
            <a:r>
              <a:rPr b="0" lang="en-GB" sz="1600" spc="-1" strike="noStrike">
                <a:solidFill>
                  <a:srgbClr val="8064a2"/>
                </a:solidFill>
                <a:latin typeface="Consolas"/>
                <a:ea typeface="Consolas"/>
              </a:rPr>
              <a:t>A</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else</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mark &gt;= 80 )   </a:t>
            </a:r>
            <a:r>
              <a:rPr b="0" lang="en-GB" sz="1600" spc="-1" strike="noStrike">
                <a:solidFill>
                  <a:srgbClr val="a6a6a6"/>
                </a:solidFill>
                <a:latin typeface="Consolas"/>
                <a:ea typeface="Consolas"/>
              </a:rPr>
              <a:t>// 80-89 gets "B"</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B</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else</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(mark &gt;= 70 )   </a:t>
            </a:r>
            <a:r>
              <a:rPr b="0" lang="en-GB" sz="1600" spc="-1" strike="noStrike">
                <a:solidFill>
                  <a:srgbClr val="a6a6a6"/>
                </a:solidFill>
                <a:latin typeface="Consolas"/>
                <a:ea typeface="Consolas"/>
              </a:rPr>
              <a:t>// 70-79 gets "C"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C</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else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(mark &gt;= 60 )  </a:t>
            </a:r>
            <a:r>
              <a:rPr b="0" lang="en-GB" sz="1600" spc="-1" strike="noStrike">
                <a:solidFill>
                  <a:srgbClr val="a6a6a6"/>
                </a:solidFill>
                <a:latin typeface="Consolas"/>
                <a:ea typeface="Consolas"/>
              </a:rPr>
              <a:t>// 60-69 gets "D"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D</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else</a:t>
            </a: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 less than 60 gets "F"</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F</a:t>
            </a:r>
            <a:r>
              <a:rPr b="0" lang="en-GB" sz="1600" spc="-1" strike="noStrike">
                <a:solidFill>
                  <a:srgbClr val="000000"/>
                </a:solidFill>
                <a:latin typeface="Consolas"/>
                <a:ea typeface="Consolas"/>
              </a:rPr>
              <a:t>";</a:t>
            </a:r>
            <a:endParaRPr b="0" lang="en-GB" sz="1600" spc="-1" strike="noStrike">
              <a:latin typeface="Arial"/>
            </a:endParaRPr>
          </a:p>
        </p:txBody>
      </p:sp>
      <p:sp>
        <p:nvSpPr>
          <p:cNvPr id="1153" name="CustomShape 4"/>
          <p:cNvSpPr/>
          <p:nvPr/>
        </p:nvSpPr>
        <p:spPr>
          <a:xfrm>
            <a:off x="1154520" y="1308960"/>
            <a:ext cx="360" cy="2325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nvGrpSpPr>
          <p:cNvPr id="1154" name="Group 5"/>
          <p:cNvGrpSpPr/>
          <p:nvPr/>
        </p:nvGrpSpPr>
        <p:grpSpPr>
          <a:xfrm>
            <a:off x="286560" y="1542240"/>
            <a:ext cx="3044160" cy="1093680"/>
            <a:chOff x="286560" y="1542240"/>
            <a:chExt cx="3044160" cy="1093680"/>
          </a:xfrm>
        </p:grpSpPr>
        <p:sp>
          <p:nvSpPr>
            <p:cNvPr id="1155" name="CustomShape 6"/>
            <p:cNvSpPr/>
            <p:nvPr/>
          </p:nvSpPr>
          <p:spPr>
            <a:xfrm flipV="1">
              <a:off x="2022120" y="1952640"/>
              <a:ext cx="23400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56" name="CustomShape 7"/>
            <p:cNvSpPr/>
            <p:nvPr/>
          </p:nvSpPr>
          <p:spPr>
            <a:xfrm>
              <a:off x="286560" y="1542240"/>
              <a:ext cx="1734840" cy="8244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mark </a:t>
              </a:r>
              <a:br/>
              <a:r>
                <a:rPr b="0" lang="en-GB" sz="1600" spc="-1" strike="noStrike">
                  <a:solidFill>
                    <a:srgbClr val="000000"/>
                  </a:solidFill>
                  <a:latin typeface="Calibri Light"/>
                  <a:ea typeface="DejaVu Sans"/>
                </a:rPr>
                <a:t>&gt;=90?</a:t>
              </a:r>
              <a:endParaRPr b="0" lang="en-GB" sz="1600" spc="-1" strike="noStrike">
                <a:latin typeface="Arial"/>
              </a:endParaRPr>
            </a:p>
          </p:txBody>
        </p:sp>
        <p:sp>
          <p:nvSpPr>
            <p:cNvPr id="1157" name="CustomShape 8"/>
            <p:cNvSpPr/>
            <p:nvPr/>
          </p:nvSpPr>
          <p:spPr>
            <a:xfrm>
              <a:off x="1154520" y="2367000"/>
              <a:ext cx="360" cy="2689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58" name="CustomShape 9"/>
            <p:cNvSpPr/>
            <p:nvPr/>
          </p:nvSpPr>
          <p:spPr>
            <a:xfrm>
              <a:off x="1808640" y="161424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1159" name="CustomShape 10"/>
            <p:cNvSpPr/>
            <p:nvPr/>
          </p:nvSpPr>
          <p:spPr>
            <a:xfrm>
              <a:off x="1136880" y="224208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1160" name="CustomShape 11"/>
            <p:cNvSpPr/>
            <p:nvPr/>
          </p:nvSpPr>
          <p:spPr>
            <a:xfrm>
              <a:off x="2256840" y="164988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“A”</a:t>
              </a:r>
              <a:endParaRPr b="0" lang="en-GB" sz="1600" spc="-1" strike="noStrike">
                <a:latin typeface="Arial"/>
              </a:endParaRPr>
            </a:p>
          </p:txBody>
        </p:sp>
      </p:grpSp>
      <p:grpSp>
        <p:nvGrpSpPr>
          <p:cNvPr id="1161" name="Group 12"/>
          <p:cNvGrpSpPr/>
          <p:nvPr/>
        </p:nvGrpSpPr>
        <p:grpSpPr>
          <a:xfrm>
            <a:off x="286560" y="2637000"/>
            <a:ext cx="3044160" cy="1079280"/>
            <a:chOff x="286560" y="2637000"/>
            <a:chExt cx="3044160" cy="1079280"/>
          </a:xfrm>
        </p:grpSpPr>
        <p:sp>
          <p:nvSpPr>
            <p:cNvPr id="1162" name="CustomShape 13"/>
            <p:cNvSpPr/>
            <p:nvPr/>
          </p:nvSpPr>
          <p:spPr>
            <a:xfrm flipV="1">
              <a:off x="2022120" y="3047400"/>
              <a:ext cx="23400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63" name="CustomShape 14"/>
            <p:cNvSpPr/>
            <p:nvPr/>
          </p:nvSpPr>
          <p:spPr>
            <a:xfrm>
              <a:off x="286560" y="2637000"/>
              <a:ext cx="1734840" cy="8244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mark </a:t>
              </a:r>
              <a:br/>
              <a:r>
                <a:rPr b="0" lang="en-GB" sz="1600" spc="-1" strike="noStrike">
                  <a:solidFill>
                    <a:srgbClr val="000000"/>
                  </a:solidFill>
                  <a:latin typeface="Calibri Light"/>
                  <a:ea typeface="DejaVu Sans"/>
                </a:rPr>
                <a:t>&gt;=80?</a:t>
              </a:r>
              <a:endParaRPr b="0" lang="en-GB" sz="1600" spc="-1" strike="noStrike">
                <a:latin typeface="Arial"/>
              </a:endParaRPr>
            </a:p>
          </p:txBody>
        </p:sp>
        <p:sp>
          <p:nvSpPr>
            <p:cNvPr id="1164" name="CustomShape 15"/>
            <p:cNvSpPr/>
            <p:nvPr/>
          </p:nvSpPr>
          <p:spPr>
            <a:xfrm>
              <a:off x="1154520" y="3461760"/>
              <a:ext cx="360" cy="2545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65" name="CustomShape 16"/>
            <p:cNvSpPr/>
            <p:nvPr/>
          </p:nvSpPr>
          <p:spPr>
            <a:xfrm>
              <a:off x="1808640" y="270900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1166" name="CustomShape 17"/>
            <p:cNvSpPr/>
            <p:nvPr/>
          </p:nvSpPr>
          <p:spPr>
            <a:xfrm>
              <a:off x="1136880" y="333684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1167" name="CustomShape 18"/>
            <p:cNvSpPr/>
            <p:nvPr/>
          </p:nvSpPr>
          <p:spPr>
            <a:xfrm>
              <a:off x="2256840" y="274464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“B”</a:t>
              </a:r>
              <a:endParaRPr b="0" lang="en-GB" sz="1600" spc="-1" strike="noStrike">
                <a:latin typeface="Arial"/>
              </a:endParaRPr>
            </a:p>
          </p:txBody>
        </p:sp>
      </p:grpSp>
      <p:grpSp>
        <p:nvGrpSpPr>
          <p:cNvPr id="1168" name="Group 19"/>
          <p:cNvGrpSpPr/>
          <p:nvPr/>
        </p:nvGrpSpPr>
        <p:grpSpPr>
          <a:xfrm>
            <a:off x="286560" y="3717000"/>
            <a:ext cx="3044160" cy="1079640"/>
            <a:chOff x="286560" y="3717000"/>
            <a:chExt cx="3044160" cy="1079640"/>
          </a:xfrm>
        </p:grpSpPr>
        <p:sp>
          <p:nvSpPr>
            <p:cNvPr id="1169" name="CustomShape 20"/>
            <p:cNvSpPr/>
            <p:nvPr/>
          </p:nvSpPr>
          <p:spPr>
            <a:xfrm flipV="1">
              <a:off x="2022120" y="4127400"/>
              <a:ext cx="23400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70" name="CustomShape 21"/>
            <p:cNvSpPr/>
            <p:nvPr/>
          </p:nvSpPr>
          <p:spPr>
            <a:xfrm>
              <a:off x="286560" y="3717000"/>
              <a:ext cx="1734840" cy="8244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mark </a:t>
              </a:r>
              <a:br/>
              <a:r>
                <a:rPr b="0" lang="en-GB" sz="1600" spc="-1" strike="noStrike">
                  <a:solidFill>
                    <a:srgbClr val="000000"/>
                  </a:solidFill>
                  <a:latin typeface="Calibri Light"/>
                  <a:ea typeface="DejaVu Sans"/>
                </a:rPr>
                <a:t>&gt;=70?</a:t>
              </a:r>
              <a:endParaRPr b="0" lang="en-GB" sz="1600" spc="-1" strike="noStrike">
                <a:latin typeface="Arial"/>
              </a:endParaRPr>
            </a:p>
          </p:txBody>
        </p:sp>
        <p:sp>
          <p:nvSpPr>
            <p:cNvPr id="1171" name="CustomShape 22"/>
            <p:cNvSpPr/>
            <p:nvPr/>
          </p:nvSpPr>
          <p:spPr>
            <a:xfrm>
              <a:off x="1154520" y="4542120"/>
              <a:ext cx="360" cy="2545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72" name="CustomShape 23"/>
            <p:cNvSpPr/>
            <p:nvPr/>
          </p:nvSpPr>
          <p:spPr>
            <a:xfrm>
              <a:off x="1808640" y="378936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1173" name="CustomShape 24"/>
            <p:cNvSpPr/>
            <p:nvPr/>
          </p:nvSpPr>
          <p:spPr>
            <a:xfrm>
              <a:off x="1136880" y="441720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1174" name="CustomShape 25"/>
            <p:cNvSpPr/>
            <p:nvPr/>
          </p:nvSpPr>
          <p:spPr>
            <a:xfrm>
              <a:off x="2256840" y="382464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“C”</a:t>
              </a:r>
              <a:endParaRPr b="0" lang="en-GB" sz="1600" spc="-1" strike="noStrike">
                <a:latin typeface="Arial"/>
              </a:endParaRPr>
            </a:p>
          </p:txBody>
        </p:sp>
      </p:grpSp>
      <p:grpSp>
        <p:nvGrpSpPr>
          <p:cNvPr id="1175" name="Group 26"/>
          <p:cNvGrpSpPr/>
          <p:nvPr/>
        </p:nvGrpSpPr>
        <p:grpSpPr>
          <a:xfrm>
            <a:off x="286560" y="4797000"/>
            <a:ext cx="3044160" cy="1617120"/>
            <a:chOff x="286560" y="4797000"/>
            <a:chExt cx="3044160" cy="1617120"/>
          </a:xfrm>
        </p:grpSpPr>
        <p:sp>
          <p:nvSpPr>
            <p:cNvPr id="1176" name="CustomShape 27"/>
            <p:cNvSpPr/>
            <p:nvPr/>
          </p:nvSpPr>
          <p:spPr>
            <a:xfrm flipV="1">
              <a:off x="2022120" y="5207400"/>
              <a:ext cx="23400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77" name="CustomShape 28"/>
            <p:cNvSpPr/>
            <p:nvPr/>
          </p:nvSpPr>
          <p:spPr>
            <a:xfrm>
              <a:off x="286560" y="4797000"/>
              <a:ext cx="1734840" cy="8244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mark </a:t>
              </a:r>
              <a:br/>
              <a:r>
                <a:rPr b="0" lang="en-GB" sz="1600" spc="-1" strike="noStrike">
                  <a:solidFill>
                    <a:srgbClr val="000000"/>
                  </a:solidFill>
                  <a:latin typeface="Calibri Light"/>
                  <a:ea typeface="DejaVu Sans"/>
                </a:rPr>
                <a:t>&gt;=60?</a:t>
              </a:r>
              <a:endParaRPr b="0" lang="en-GB" sz="1600" spc="-1" strike="noStrike">
                <a:latin typeface="Arial"/>
              </a:endParaRPr>
            </a:p>
          </p:txBody>
        </p:sp>
        <p:sp>
          <p:nvSpPr>
            <p:cNvPr id="1178" name="CustomShape 29"/>
            <p:cNvSpPr/>
            <p:nvPr/>
          </p:nvSpPr>
          <p:spPr>
            <a:xfrm>
              <a:off x="1808640" y="486936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1179" name="CustomShape 30"/>
            <p:cNvSpPr/>
            <p:nvPr/>
          </p:nvSpPr>
          <p:spPr>
            <a:xfrm>
              <a:off x="1136880" y="549720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1180" name="CustomShape 31"/>
            <p:cNvSpPr/>
            <p:nvPr/>
          </p:nvSpPr>
          <p:spPr>
            <a:xfrm>
              <a:off x="2256840" y="490500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“D”</a:t>
              </a:r>
              <a:endParaRPr b="0" lang="en-GB" sz="1600" spc="-1" strike="noStrike">
                <a:latin typeface="Arial"/>
              </a:endParaRPr>
            </a:p>
          </p:txBody>
        </p:sp>
        <p:sp>
          <p:nvSpPr>
            <p:cNvPr id="1181" name="CustomShape 32"/>
            <p:cNvSpPr/>
            <p:nvPr/>
          </p:nvSpPr>
          <p:spPr>
            <a:xfrm>
              <a:off x="2256840" y="580536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“F”</a:t>
              </a:r>
              <a:endParaRPr b="0" lang="en-GB" sz="1600" spc="-1" strike="noStrike">
                <a:latin typeface="Arial"/>
              </a:endParaRPr>
            </a:p>
          </p:txBody>
        </p:sp>
      </p:grpSp>
      <p:sp>
        <p:nvSpPr>
          <p:cNvPr id="1182" name="CustomShape 3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8E1AFD4-60AE-4E83-ADE8-448F66CB7B4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81" dur="indefinite" restart="never" nodeType="tmRoot">
          <p:childTnLst>
            <p:seq>
              <p:cTn id="1282" dur="indefinite" nodeType="mainSeq">
                <p:childTnLst>
                  <p:par>
                    <p:cTn id="1283" fill="hold">
                      <p:stCondLst>
                        <p:cond delay="indefinite"/>
                      </p:stCondLst>
                      <p:childTnLst>
                        <p:par>
                          <p:cTn id="1284" fill="hold">
                            <p:stCondLst>
                              <p:cond delay="0"/>
                            </p:stCondLst>
                            <p:childTnLst>
                              <p:par>
                                <p:cTn id="1285" nodeType="clickEffect" fill="hold" presetClass="entr" presetID="1">
                                  <p:stCondLst>
                                    <p:cond delay="0"/>
                                  </p:stCondLst>
                                  <p:childTnLst>
                                    <p:set>
                                      <p:cBhvr>
                                        <p:cTn id="1286" dur="1" fill="hold">
                                          <p:stCondLst>
                                            <p:cond delay="0"/>
                                          </p:stCondLst>
                                        </p:cTn>
                                        <p:tgtEl>
                                          <p:spTgt spid="115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Multi-way </a:t>
            </a:r>
            <a:r>
              <a:rPr b="1" lang="en-GB" sz="4400" spc="-1" strike="noStrike">
                <a:solidFill>
                  <a:srgbClr val="000000"/>
                </a:solidFill>
                <a:latin typeface="Avenir Next"/>
                <a:ea typeface="Avenir Next"/>
              </a:rPr>
              <a:t>if-else</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184" name="CustomShape 2"/>
          <p:cNvSpPr/>
          <p:nvPr/>
        </p:nvSpPr>
        <p:spPr>
          <a:xfrm flipH="1" rot="16200000">
            <a:off x="1461600" y="5314680"/>
            <a:ext cx="487080" cy="1101600"/>
          </a:xfrm>
          <a:prstGeom prst="bentConnector2">
            <a:avLst/>
          </a:pr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85" name="CustomShape 3"/>
          <p:cNvSpPr/>
          <p:nvPr/>
        </p:nvSpPr>
        <p:spPr>
          <a:xfrm>
            <a:off x="1154520" y="1308960"/>
            <a:ext cx="360" cy="2325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grpSp>
        <p:nvGrpSpPr>
          <p:cNvPr id="1186" name="Group 4"/>
          <p:cNvGrpSpPr/>
          <p:nvPr/>
        </p:nvGrpSpPr>
        <p:grpSpPr>
          <a:xfrm>
            <a:off x="286560" y="1542240"/>
            <a:ext cx="3044160" cy="1093680"/>
            <a:chOff x="286560" y="1542240"/>
            <a:chExt cx="3044160" cy="1093680"/>
          </a:xfrm>
        </p:grpSpPr>
        <p:sp>
          <p:nvSpPr>
            <p:cNvPr id="1187" name="CustomShape 5"/>
            <p:cNvSpPr/>
            <p:nvPr/>
          </p:nvSpPr>
          <p:spPr>
            <a:xfrm flipV="1">
              <a:off x="2022120" y="1952640"/>
              <a:ext cx="23400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88" name="CustomShape 6"/>
            <p:cNvSpPr/>
            <p:nvPr/>
          </p:nvSpPr>
          <p:spPr>
            <a:xfrm>
              <a:off x="286560" y="1542240"/>
              <a:ext cx="1734840" cy="8244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mark </a:t>
              </a:r>
              <a:br/>
              <a:r>
                <a:rPr b="0" lang="en-GB" sz="1600" spc="-1" strike="noStrike">
                  <a:solidFill>
                    <a:srgbClr val="000000"/>
                  </a:solidFill>
                  <a:latin typeface="Calibri Light"/>
                  <a:ea typeface="DejaVu Sans"/>
                </a:rPr>
                <a:t>&gt;=90?</a:t>
              </a:r>
              <a:endParaRPr b="0" lang="en-GB" sz="1600" spc="-1" strike="noStrike">
                <a:latin typeface="Arial"/>
              </a:endParaRPr>
            </a:p>
          </p:txBody>
        </p:sp>
        <p:sp>
          <p:nvSpPr>
            <p:cNvPr id="1189" name="CustomShape 7"/>
            <p:cNvSpPr/>
            <p:nvPr/>
          </p:nvSpPr>
          <p:spPr>
            <a:xfrm>
              <a:off x="1154520" y="2367000"/>
              <a:ext cx="360" cy="2689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90" name="CustomShape 8"/>
            <p:cNvSpPr/>
            <p:nvPr/>
          </p:nvSpPr>
          <p:spPr>
            <a:xfrm>
              <a:off x="1808640" y="161424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1191" name="CustomShape 9"/>
            <p:cNvSpPr/>
            <p:nvPr/>
          </p:nvSpPr>
          <p:spPr>
            <a:xfrm>
              <a:off x="1136880" y="224208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1192" name="CustomShape 10"/>
            <p:cNvSpPr/>
            <p:nvPr/>
          </p:nvSpPr>
          <p:spPr>
            <a:xfrm>
              <a:off x="2256840" y="164988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“A”</a:t>
              </a:r>
              <a:endParaRPr b="0" lang="en-GB" sz="1600" spc="-1" strike="noStrike">
                <a:latin typeface="Arial"/>
              </a:endParaRPr>
            </a:p>
          </p:txBody>
        </p:sp>
      </p:grpSp>
      <p:grpSp>
        <p:nvGrpSpPr>
          <p:cNvPr id="1193" name="Group 11"/>
          <p:cNvGrpSpPr/>
          <p:nvPr/>
        </p:nvGrpSpPr>
        <p:grpSpPr>
          <a:xfrm>
            <a:off x="286560" y="2637000"/>
            <a:ext cx="3044160" cy="1079280"/>
            <a:chOff x="286560" y="2637000"/>
            <a:chExt cx="3044160" cy="1079280"/>
          </a:xfrm>
        </p:grpSpPr>
        <p:sp>
          <p:nvSpPr>
            <p:cNvPr id="1194" name="CustomShape 12"/>
            <p:cNvSpPr/>
            <p:nvPr/>
          </p:nvSpPr>
          <p:spPr>
            <a:xfrm flipV="1">
              <a:off x="2022120" y="3047400"/>
              <a:ext cx="23400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95" name="CustomShape 13"/>
            <p:cNvSpPr/>
            <p:nvPr/>
          </p:nvSpPr>
          <p:spPr>
            <a:xfrm>
              <a:off x="286560" y="2637000"/>
              <a:ext cx="1734840" cy="8244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mark </a:t>
              </a:r>
              <a:br/>
              <a:r>
                <a:rPr b="0" lang="en-GB" sz="1600" spc="-1" strike="noStrike">
                  <a:solidFill>
                    <a:srgbClr val="000000"/>
                  </a:solidFill>
                  <a:latin typeface="Calibri Light"/>
                  <a:ea typeface="DejaVu Sans"/>
                </a:rPr>
                <a:t>&gt;=80?</a:t>
              </a:r>
              <a:endParaRPr b="0" lang="en-GB" sz="1600" spc="-1" strike="noStrike">
                <a:latin typeface="Arial"/>
              </a:endParaRPr>
            </a:p>
          </p:txBody>
        </p:sp>
        <p:sp>
          <p:nvSpPr>
            <p:cNvPr id="1196" name="CustomShape 14"/>
            <p:cNvSpPr/>
            <p:nvPr/>
          </p:nvSpPr>
          <p:spPr>
            <a:xfrm>
              <a:off x="1154520" y="3461760"/>
              <a:ext cx="360" cy="2545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197" name="CustomShape 15"/>
            <p:cNvSpPr/>
            <p:nvPr/>
          </p:nvSpPr>
          <p:spPr>
            <a:xfrm>
              <a:off x="1808640" y="270900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1198" name="CustomShape 16"/>
            <p:cNvSpPr/>
            <p:nvPr/>
          </p:nvSpPr>
          <p:spPr>
            <a:xfrm>
              <a:off x="1136880" y="333684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1199" name="CustomShape 17"/>
            <p:cNvSpPr/>
            <p:nvPr/>
          </p:nvSpPr>
          <p:spPr>
            <a:xfrm>
              <a:off x="2256840" y="274464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“B”</a:t>
              </a:r>
              <a:endParaRPr b="0" lang="en-GB" sz="1600" spc="-1" strike="noStrike">
                <a:latin typeface="Arial"/>
              </a:endParaRPr>
            </a:p>
          </p:txBody>
        </p:sp>
      </p:grpSp>
      <p:grpSp>
        <p:nvGrpSpPr>
          <p:cNvPr id="1200" name="Group 18"/>
          <p:cNvGrpSpPr/>
          <p:nvPr/>
        </p:nvGrpSpPr>
        <p:grpSpPr>
          <a:xfrm>
            <a:off x="286560" y="3717000"/>
            <a:ext cx="3044160" cy="1079640"/>
            <a:chOff x="286560" y="3717000"/>
            <a:chExt cx="3044160" cy="1079640"/>
          </a:xfrm>
        </p:grpSpPr>
        <p:sp>
          <p:nvSpPr>
            <p:cNvPr id="1201" name="CustomShape 19"/>
            <p:cNvSpPr/>
            <p:nvPr/>
          </p:nvSpPr>
          <p:spPr>
            <a:xfrm flipV="1">
              <a:off x="2022120" y="4127400"/>
              <a:ext cx="23400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202" name="CustomShape 20"/>
            <p:cNvSpPr/>
            <p:nvPr/>
          </p:nvSpPr>
          <p:spPr>
            <a:xfrm>
              <a:off x="286560" y="3717000"/>
              <a:ext cx="1734840" cy="8244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mark </a:t>
              </a:r>
              <a:br/>
              <a:r>
                <a:rPr b="0" lang="en-GB" sz="1600" spc="-1" strike="noStrike">
                  <a:solidFill>
                    <a:srgbClr val="000000"/>
                  </a:solidFill>
                  <a:latin typeface="Calibri Light"/>
                  <a:ea typeface="DejaVu Sans"/>
                </a:rPr>
                <a:t>&gt;=70?</a:t>
              </a:r>
              <a:endParaRPr b="0" lang="en-GB" sz="1600" spc="-1" strike="noStrike">
                <a:latin typeface="Arial"/>
              </a:endParaRPr>
            </a:p>
          </p:txBody>
        </p:sp>
        <p:sp>
          <p:nvSpPr>
            <p:cNvPr id="1203" name="CustomShape 21"/>
            <p:cNvSpPr/>
            <p:nvPr/>
          </p:nvSpPr>
          <p:spPr>
            <a:xfrm>
              <a:off x="1154520" y="4542120"/>
              <a:ext cx="360" cy="25452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204" name="CustomShape 22"/>
            <p:cNvSpPr/>
            <p:nvPr/>
          </p:nvSpPr>
          <p:spPr>
            <a:xfrm>
              <a:off x="1808640" y="378936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1205" name="CustomShape 23"/>
            <p:cNvSpPr/>
            <p:nvPr/>
          </p:nvSpPr>
          <p:spPr>
            <a:xfrm>
              <a:off x="1136880" y="441720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1206" name="CustomShape 24"/>
            <p:cNvSpPr/>
            <p:nvPr/>
          </p:nvSpPr>
          <p:spPr>
            <a:xfrm>
              <a:off x="2256840" y="382464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“C”</a:t>
              </a:r>
              <a:endParaRPr b="0" lang="en-GB" sz="1600" spc="-1" strike="noStrike">
                <a:latin typeface="Arial"/>
              </a:endParaRPr>
            </a:p>
          </p:txBody>
        </p:sp>
      </p:grpSp>
      <p:grpSp>
        <p:nvGrpSpPr>
          <p:cNvPr id="1207" name="Group 25"/>
          <p:cNvGrpSpPr/>
          <p:nvPr/>
        </p:nvGrpSpPr>
        <p:grpSpPr>
          <a:xfrm>
            <a:off x="286560" y="4797000"/>
            <a:ext cx="3044160" cy="1617120"/>
            <a:chOff x="286560" y="4797000"/>
            <a:chExt cx="3044160" cy="1617120"/>
          </a:xfrm>
        </p:grpSpPr>
        <p:sp>
          <p:nvSpPr>
            <p:cNvPr id="1208" name="CustomShape 26"/>
            <p:cNvSpPr/>
            <p:nvPr/>
          </p:nvSpPr>
          <p:spPr>
            <a:xfrm flipV="1">
              <a:off x="2022120" y="5207400"/>
              <a:ext cx="234000" cy="360"/>
            </a:xfrm>
            <a:custGeom>
              <a:avLst/>
              <a:gdLst/>
              <a:ahLst/>
              <a:rect l="l" t="t" r="r" b="b"/>
              <a:pathLst>
                <a:path w="21600" h="21600">
                  <a:moveTo>
                    <a:pt x="0" y="0"/>
                  </a:moveTo>
                  <a:lnTo>
                    <a:pt x="21600" y="21600"/>
                  </a:lnTo>
                </a:path>
              </a:pathLst>
            </a:custGeom>
            <a:noFill/>
            <a:ln w="25560">
              <a:solidFill>
                <a:srgbClr val="4a7ebb"/>
              </a:solidFill>
              <a:round/>
              <a:tailEnd len="lg" type="triangle" w="lg"/>
            </a:ln>
          </p:spPr>
          <p:style>
            <a:lnRef idx="1">
              <a:schemeClr val="accent1"/>
            </a:lnRef>
            <a:fillRef idx="0">
              <a:schemeClr val="accent1"/>
            </a:fillRef>
            <a:effectRef idx="0">
              <a:schemeClr val="accent1"/>
            </a:effectRef>
            <a:fontRef idx="minor"/>
          </p:style>
        </p:sp>
        <p:sp>
          <p:nvSpPr>
            <p:cNvPr id="1209" name="CustomShape 27"/>
            <p:cNvSpPr/>
            <p:nvPr/>
          </p:nvSpPr>
          <p:spPr>
            <a:xfrm>
              <a:off x="286560" y="4797000"/>
              <a:ext cx="1734840" cy="824400"/>
            </a:xfrm>
            <a:prstGeom prst="flowChartDecision">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 </a:t>
              </a:r>
              <a:r>
                <a:rPr b="0" lang="en-GB" sz="1600" spc="-1" strike="noStrike">
                  <a:solidFill>
                    <a:srgbClr val="000000"/>
                  </a:solidFill>
                  <a:latin typeface="Calibri Light"/>
                  <a:ea typeface="DejaVu Sans"/>
                </a:rPr>
                <a:t>mark </a:t>
              </a:r>
              <a:br/>
              <a:r>
                <a:rPr b="0" lang="en-GB" sz="1600" spc="-1" strike="noStrike">
                  <a:solidFill>
                    <a:srgbClr val="000000"/>
                  </a:solidFill>
                  <a:latin typeface="Calibri Light"/>
                  <a:ea typeface="DejaVu Sans"/>
                </a:rPr>
                <a:t>&gt;=60?</a:t>
              </a:r>
              <a:endParaRPr b="0" lang="en-GB" sz="1600" spc="-1" strike="noStrike">
                <a:latin typeface="Arial"/>
              </a:endParaRPr>
            </a:p>
          </p:txBody>
        </p:sp>
        <p:sp>
          <p:nvSpPr>
            <p:cNvPr id="1210" name="CustomShape 28"/>
            <p:cNvSpPr/>
            <p:nvPr/>
          </p:nvSpPr>
          <p:spPr>
            <a:xfrm>
              <a:off x="1808640" y="4869360"/>
              <a:ext cx="34524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Y</a:t>
              </a:r>
              <a:endParaRPr b="0" lang="en-GB" sz="1800" spc="-1" strike="noStrike">
                <a:latin typeface="Arial"/>
              </a:endParaRPr>
            </a:p>
          </p:txBody>
        </p:sp>
        <p:sp>
          <p:nvSpPr>
            <p:cNvPr id="1211" name="CustomShape 29"/>
            <p:cNvSpPr/>
            <p:nvPr/>
          </p:nvSpPr>
          <p:spPr>
            <a:xfrm>
              <a:off x="1136880" y="5497200"/>
              <a:ext cx="371160" cy="3643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000000"/>
                  </a:solidFill>
                  <a:latin typeface="Calibri Light"/>
                  <a:ea typeface="DejaVu Sans"/>
                </a:rPr>
                <a:t>N</a:t>
              </a:r>
              <a:endParaRPr b="0" lang="en-GB" sz="1800" spc="-1" strike="noStrike">
                <a:latin typeface="Arial"/>
              </a:endParaRPr>
            </a:p>
          </p:txBody>
        </p:sp>
        <p:sp>
          <p:nvSpPr>
            <p:cNvPr id="1212" name="CustomShape 30"/>
            <p:cNvSpPr/>
            <p:nvPr/>
          </p:nvSpPr>
          <p:spPr>
            <a:xfrm>
              <a:off x="2256840" y="490500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“D”</a:t>
              </a:r>
              <a:endParaRPr b="0" lang="en-GB" sz="1600" spc="-1" strike="noStrike">
                <a:latin typeface="Arial"/>
              </a:endParaRPr>
            </a:p>
          </p:txBody>
        </p:sp>
        <p:sp>
          <p:nvSpPr>
            <p:cNvPr id="1213" name="CustomShape 31"/>
            <p:cNvSpPr/>
            <p:nvPr/>
          </p:nvSpPr>
          <p:spPr>
            <a:xfrm>
              <a:off x="2256840" y="5805360"/>
              <a:ext cx="1073880" cy="608760"/>
            </a:xfrm>
            <a:prstGeom prst="rect">
              <a:avLst/>
            </a:prstGeom>
            <a:solidFill>
              <a:schemeClr val="accent5">
                <a:lumMod val="20000"/>
                <a:lumOff val="80000"/>
              </a:schemeClr>
            </a:solidFill>
            <a:ln>
              <a:round/>
            </a:ln>
          </p:spPr>
          <p:style>
            <a:lnRef idx="2">
              <a:schemeClr val="accent5"/>
            </a:lnRef>
            <a:fillRef idx="1">
              <a:schemeClr val="lt1"/>
            </a:fillRef>
            <a:effectRef idx="0">
              <a:schemeClr val="accent5"/>
            </a:effectRef>
            <a:fontRef idx="minor"/>
          </p:style>
          <p:txBody>
            <a:bodyPr lIns="90000" rIns="90000" tIns="45000" bIns="45000" anchor="ctr"/>
            <a:p>
              <a:pPr algn="ctr">
                <a:lnSpc>
                  <a:spcPct val="100000"/>
                </a:lnSpc>
              </a:pPr>
              <a:r>
                <a:rPr b="0" lang="en-GB" sz="1600" spc="-1" strike="noStrike">
                  <a:solidFill>
                    <a:srgbClr val="000000"/>
                  </a:solidFill>
                  <a:latin typeface="Calibri Light"/>
                  <a:ea typeface="DejaVu Sans"/>
                </a:rPr>
                <a:t>Print “F”</a:t>
              </a:r>
              <a:endParaRPr b="0" lang="en-GB" sz="1600" spc="-1" strike="noStrike">
                <a:latin typeface="Arial"/>
              </a:endParaRPr>
            </a:p>
          </p:txBody>
        </p:sp>
      </p:grpSp>
      <p:sp>
        <p:nvSpPr>
          <p:cNvPr id="1214" name="CustomShape 32"/>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84AA684-CDEE-4990-A673-2C90AED6EF7D}"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15" name="CustomShape 33"/>
          <p:cNvSpPr/>
          <p:nvPr/>
        </p:nvSpPr>
        <p:spPr>
          <a:xfrm>
            <a:off x="3766320" y="2426760"/>
            <a:ext cx="5075640" cy="26856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mark &gt;= 90 )   </a:t>
            </a:r>
            <a:r>
              <a:rPr b="0" lang="en-GB" sz="1600" spc="-1" strike="noStrike">
                <a:solidFill>
                  <a:srgbClr val="a6a6a6"/>
                </a:solidFill>
                <a:latin typeface="Consolas"/>
                <a:ea typeface="Consolas"/>
              </a:rPr>
              <a:t>// 90 and above gets "A" </a:t>
            </a:r>
            <a:br/>
            <a:r>
              <a:rPr b="0" lang="en-GB" sz="1600" spc="-1" strike="noStrike">
                <a:solidFill>
                  <a:srgbClr val="000000"/>
                </a:solidFill>
                <a:latin typeface="Consolas"/>
                <a:ea typeface="Consolas"/>
              </a:rPr>
              <a:t>  cout &lt;&lt; "</a:t>
            </a:r>
            <a:r>
              <a:rPr b="0" lang="en-GB" sz="1600" spc="-1" strike="noStrike">
                <a:solidFill>
                  <a:srgbClr val="8064a2"/>
                </a:solidFill>
                <a:latin typeface="Consolas"/>
                <a:ea typeface="Consolas"/>
              </a:rPr>
              <a:t>A</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else if</a:t>
            </a:r>
            <a:r>
              <a:rPr b="0" lang="en-GB" sz="1600" spc="-1" strike="noStrike">
                <a:solidFill>
                  <a:srgbClr val="000000"/>
                </a:solidFill>
                <a:latin typeface="Consolas"/>
                <a:ea typeface="Consolas"/>
              </a:rPr>
              <a:t> (mark &gt;= 80 )   </a:t>
            </a:r>
            <a:r>
              <a:rPr b="0" lang="en-GB" sz="1600" spc="-1" strike="noStrike">
                <a:solidFill>
                  <a:srgbClr val="a6a6a6"/>
                </a:solidFill>
                <a:latin typeface="Consolas"/>
                <a:ea typeface="Consolas"/>
              </a:rPr>
              <a:t>// 80-89 gets "B"</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B</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1" lang="en-GB" sz="1600" spc="-1" strike="noStrike">
                <a:solidFill>
                  <a:srgbClr val="000000"/>
                </a:solidFill>
                <a:latin typeface="Consolas"/>
                <a:ea typeface="Consolas"/>
              </a:rPr>
              <a:t>else if</a:t>
            </a:r>
            <a:r>
              <a:rPr b="0" lang="en-GB" sz="1600" spc="-1" strike="noStrike">
                <a:solidFill>
                  <a:srgbClr val="000000"/>
                </a:solidFill>
                <a:latin typeface="Consolas"/>
                <a:ea typeface="Consolas"/>
              </a:rPr>
              <a:t> (mark &gt;= 70 )   </a:t>
            </a:r>
            <a:r>
              <a:rPr b="0" lang="en-GB" sz="1600" spc="-1" strike="noStrike">
                <a:solidFill>
                  <a:srgbClr val="a6a6a6"/>
                </a:solidFill>
                <a:latin typeface="Consolas"/>
                <a:ea typeface="Consolas"/>
              </a:rPr>
              <a:t>// 70-79 gets "C"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C</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else if</a:t>
            </a:r>
            <a:r>
              <a:rPr b="0" lang="en-GB" sz="1600" spc="-1" strike="noStrike">
                <a:solidFill>
                  <a:srgbClr val="000000"/>
                </a:solidFill>
                <a:latin typeface="Consolas"/>
                <a:ea typeface="Consolas"/>
              </a:rPr>
              <a:t> (mark &gt;= 60 )   </a:t>
            </a:r>
            <a:r>
              <a:rPr b="0" lang="en-GB" sz="1600" spc="-1" strike="noStrike">
                <a:solidFill>
                  <a:srgbClr val="a6a6a6"/>
                </a:solidFill>
                <a:latin typeface="Consolas"/>
                <a:ea typeface="Consolas"/>
              </a:rPr>
              <a:t>// 60-69 gets "D"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D</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else</a:t>
            </a:r>
            <a:r>
              <a:rPr b="0" lang="en-GB" sz="1600" spc="-1" strike="noStrike">
                <a:solidFill>
                  <a:srgbClr val="000000"/>
                </a:solidFill>
                <a:latin typeface="Consolas"/>
                <a:ea typeface="Consolas"/>
              </a:rPr>
              <a:t>     </a:t>
            </a:r>
            <a:r>
              <a:rPr b="0" lang="en-GB" sz="1600" spc="-1" strike="noStrike">
                <a:solidFill>
                  <a:srgbClr val="a6a6a6"/>
                </a:solidFill>
                <a:latin typeface="Consolas"/>
                <a:ea typeface="Consolas"/>
              </a:rPr>
              <a:t>// less than 60 gets "F"</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F</a:t>
            </a:r>
            <a:r>
              <a:rPr b="0" lang="en-GB" sz="1600" spc="-1" strike="noStrike">
                <a:solidFill>
                  <a:srgbClr val="000000"/>
                </a:solidFill>
                <a:latin typeface="Consolas"/>
                <a:ea typeface="Consolas"/>
              </a:rPr>
              <a:t>";</a:t>
            </a:r>
            <a:endParaRPr b="0" lang="en-GB" sz="1600" spc="-1" strike="noStrike">
              <a:latin typeface="Arial"/>
            </a:endParaRPr>
          </a:p>
        </p:txBody>
      </p:sp>
      <p:sp>
        <p:nvSpPr>
          <p:cNvPr id="1216" name="CustomShape 34"/>
          <p:cNvSpPr/>
          <p:nvPr/>
        </p:nvSpPr>
        <p:spPr>
          <a:xfrm>
            <a:off x="3728880" y="1768320"/>
            <a:ext cx="5125320" cy="5400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GB" sz="2800" spc="-1" strike="noStrike">
                <a:solidFill>
                  <a:srgbClr val="000000"/>
                </a:solidFill>
                <a:latin typeface="Calibri Light"/>
                <a:ea typeface="Calibri Light"/>
              </a:rPr>
              <a:t>A more compact style is preferred</a:t>
            </a:r>
            <a:endParaRPr b="0" lang="en-GB" sz="2800" spc="-1" strike="noStrike">
              <a:latin typeface="Arial"/>
            </a:endParaRPr>
          </a:p>
        </p:txBody>
      </p:sp>
    </p:spTree>
  </p:cSld>
  <p:timing>
    <p:tnLst>
      <p:par>
        <p:cTn id="1287" dur="indefinite" restart="never" nodeType="tmRoot">
          <p:childTnLst>
            <p:seq>
              <p:cTn id="1288"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GB" sz="4400" spc="-1" strike="noStrike">
                <a:solidFill>
                  <a:srgbClr val="000000"/>
                </a:solidFill>
                <a:latin typeface="Avenir Next"/>
                <a:ea typeface="Avenir Next"/>
              </a:rPr>
              <a:t>Series of </a:t>
            </a:r>
            <a:r>
              <a:rPr b="1" lang="en-GB" sz="4400" spc="-1" strike="noStrike">
                <a:solidFill>
                  <a:srgbClr val="000000"/>
                </a:solidFill>
                <a:latin typeface="Avenir Next"/>
                <a:ea typeface="Avenir Next"/>
              </a:rPr>
              <a:t>if</a:t>
            </a:r>
            <a:r>
              <a:rPr b="0" lang="en-GB" sz="4400" spc="-1" strike="noStrike">
                <a:solidFill>
                  <a:srgbClr val="000000"/>
                </a:solidFill>
                <a:latin typeface="Avenir Next"/>
                <a:ea typeface="Avenir Next"/>
              </a:rPr>
              <a:t> vs. Multi-way </a:t>
            </a:r>
            <a:r>
              <a:rPr b="1" lang="en-GB" sz="4400" spc="-1" strike="noStrike">
                <a:solidFill>
                  <a:srgbClr val="000000"/>
                </a:solidFill>
                <a:latin typeface="Avenir Next"/>
                <a:ea typeface="Avenir Next"/>
              </a:rPr>
              <a:t>if-else</a:t>
            </a:r>
            <a:endParaRPr b="0" lang="en-GB" sz="4400" spc="-1" strike="noStrike">
              <a:latin typeface="Arial"/>
            </a:endParaRPr>
          </a:p>
        </p:txBody>
      </p:sp>
      <p:sp>
        <p:nvSpPr>
          <p:cNvPr id="121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400"/>
              </a:spcBef>
              <a:buClr>
                <a:srgbClr val="000000"/>
              </a:buClr>
              <a:buFont typeface="Arial"/>
              <a:buChar char="•"/>
            </a:pPr>
            <a:r>
              <a:rPr b="0" lang="en-GB" sz="2000" spc="-1" strike="noStrike">
                <a:solidFill>
                  <a:srgbClr val="000000"/>
                </a:solidFill>
                <a:latin typeface="Calibri Light"/>
                <a:ea typeface="Calibri Light"/>
              </a:rPr>
              <a:t>What’s the difference between the following two program segments?</a:t>
            </a:r>
            <a:endParaRPr b="0" lang="en-GB" sz="2000" spc="-1" strike="noStrike">
              <a:latin typeface="Arial"/>
            </a:endParaRPr>
          </a:p>
        </p:txBody>
      </p:sp>
      <p:sp>
        <p:nvSpPr>
          <p:cNvPr id="1219" name="CustomShape 3"/>
          <p:cNvSpPr/>
          <p:nvPr/>
        </p:nvSpPr>
        <p:spPr>
          <a:xfrm>
            <a:off x="587160" y="2404800"/>
            <a:ext cx="3742920" cy="26856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(mark &gt;= 90 ) </a:t>
            </a:r>
            <a:br/>
            <a:r>
              <a:rPr b="0" lang="en-GB" sz="1600" spc="-1" strike="noStrike">
                <a:solidFill>
                  <a:srgbClr val="a6a6a6"/>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A</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else if</a:t>
            </a:r>
            <a:r>
              <a:rPr b="0" lang="en-GB" sz="1600" spc="-1" strike="noStrike">
                <a:solidFill>
                  <a:srgbClr val="000000"/>
                </a:solidFill>
                <a:latin typeface="Consolas"/>
                <a:ea typeface="Consolas"/>
              </a:rPr>
              <a:t> (mark &gt;= 80 )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B</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1" lang="en-GB" sz="1600" spc="-1" strike="noStrike">
                <a:solidFill>
                  <a:srgbClr val="000000"/>
                </a:solidFill>
                <a:latin typeface="Consolas"/>
                <a:ea typeface="Consolas"/>
              </a:rPr>
              <a:t>else if</a:t>
            </a:r>
            <a:r>
              <a:rPr b="0" lang="en-GB" sz="1600" spc="-1" strike="noStrike">
                <a:solidFill>
                  <a:srgbClr val="000000"/>
                </a:solidFill>
                <a:latin typeface="Consolas"/>
                <a:ea typeface="Consolas"/>
              </a:rPr>
              <a:t> (mark &gt;= 70 )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C</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else if</a:t>
            </a:r>
            <a:r>
              <a:rPr b="0" lang="en-GB" sz="1600" spc="-1" strike="noStrike">
                <a:solidFill>
                  <a:srgbClr val="000000"/>
                </a:solidFill>
                <a:latin typeface="Consolas"/>
                <a:ea typeface="Consolas"/>
              </a:rPr>
              <a:t> (mark &gt;= 60 )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D</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else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F</a:t>
            </a:r>
            <a:r>
              <a:rPr b="0" lang="en-GB" sz="1600" spc="-1" strike="noStrike">
                <a:solidFill>
                  <a:srgbClr val="000000"/>
                </a:solidFill>
                <a:latin typeface="Consolas"/>
                <a:ea typeface="Consolas"/>
              </a:rPr>
              <a:t>";</a:t>
            </a:r>
            <a:endParaRPr b="0" lang="en-GB" sz="1600" spc="-1" strike="noStrike">
              <a:latin typeface="Arial"/>
            </a:endParaRPr>
          </a:p>
        </p:txBody>
      </p:sp>
      <p:sp>
        <p:nvSpPr>
          <p:cNvPr id="1220" name="CustomShape 4"/>
          <p:cNvSpPr/>
          <p:nvPr/>
        </p:nvSpPr>
        <p:spPr>
          <a:xfrm>
            <a:off x="4572000" y="2405160"/>
            <a:ext cx="3742920" cy="26856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mark &gt;= 90 )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A</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mark &lt; 90 &amp;&amp; mark &gt;= 80 )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B</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mark &lt; 80 &amp;&amp; mark &gt;= 70 )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C</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mark &lt; 70 &amp;&amp; mark &gt;= 60 )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D</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1" lang="en-GB" sz="1600" spc="-1" strike="noStrike">
                <a:solidFill>
                  <a:srgbClr val="000000"/>
                </a:solidFill>
                <a:latin typeface="Consolas"/>
                <a:ea typeface="Consolas"/>
              </a:rPr>
              <a:t>if</a:t>
            </a:r>
            <a:r>
              <a:rPr b="0" lang="en-GB" sz="1600" spc="-1" strike="noStrike">
                <a:solidFill>
                  <a:srgbClr val="000000"/>
                </a:solidFill>
                <a:latin typeface="Consolas"/>
                <a:ea typeface="Consolas"/>
              </a:rPr>
              <a:t> ( mark &lt; 60 )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F</a:t>
            </a:r>
            <a:r>
              <a:rPr b="0" lang="en-GB" sz="1600" spc="-1" strike="noStrike">
                <a:solidFill>
                  <a:srgbClr val="000000"/>
                </a:solidFill>
                <a:latin typeface="Consolas"/>
                <a:ea typeface="Consolas"/>
              </a:rPr>
              <a:t>";</a:t>
            </a:r>
            <a:endParaRPr b="0" lang="en-GB" sz="1600" spc="-1" strike="noStrike">
              <a:latin typeface="Arial"/>
            </a:endParaRPr>
          </a:p>
        </p:txBody>
      </p:sp>
      <p:sp>
        <p:nvSpPr>
          <p:cNvPr id="1221" name="CustomShape 5"/>
          <p:cNvSpPr/>
          <p:nvPr/>
        </p:nvSpPr>
        <p:spPr>
          <a:xfrm>
            <a:off x="1977120" y="6012000"/>
            <a:ext cx="5322960" cy="457560"/>
          </a:xfrm>
          <a:prstGeom prst="roundRect">
            <a:avLst>
              <a:gd name="adj" fmla="val 16667"/>
            </a:avLst>
          </a:prstGeom>
          <a:ln>
            <a:round/>
          </a:ln>
        </p:spPr>
        <p:style>
          <a:lnRef idx="2">
            <a:schemeClr val="accent6">
              <a:shade val="50000"/>
            </a:schemeClr>
          </a:lnRef>
          <a:fillRef idx="1">
            <a:schemeClr val="accent6"/>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ea typeface="DejaVu Sans"/>
              </a:rPr>
              <a:t>Same program outcome but different performance!</a:t>
            </a:r>
            <a:endParaRPr b="0" lang="en-GB" sz="1800" spc="-1" strike="noStrike">
              <a:latin typeface="Arial"/>
            </a:endParaRPr>
          </a:p>
        </p:txBody>
      </p:sp>
      <p:grpSp>
        <p:nvGrpSpPr>
          <p:cNvPr id="1222" name="Group 6"/>
          <p:cNvGrpSpPr/>
          <p:nvPr/>
        </p:nvGrpSpPr>
        <p:grpSpPr>
          <a:xfrm>
            <a:off x="550440" y="5247720"/>
            <a:ext cx="8073360" cy="558000"/>
            <a:chOff x="550440" y="5247720"/>
            <a:chExt cx="8073360" cy="558000"/>
          </a:xfrm>
        </p:grpSpPr>
        <p:sp>
          <p:nvSpPr>
            <p:cNvPr id="1223" name="CustomShape 7"/>
            <p:cNvSpPr/>
            <p:nvPr/>
          </p:nvSpPr>
          <p:spPr>
            <a:xfrm>
              <a:off x="550440" y="5247720"/>
              <a:ext cx="3779640" cy="55800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Faster, skip remaining if testing once hitting a true condition</a:t>
              </a:r>
              <a:endParaRPr b="0" lang="en-GB" sz="1600" spc="-1" strike="noStrike">
                <a:latin typeface="Arial"/>
              </a:endParaRPr>
            </a:p>
          </p:txBody>
        </p:sp>
        <p:sp>
          <p:nvSpPr>
            <p:cNvPr id="1224" name="CustomShape 8"/>
            <p:cNvSpPr/>
            <p:nvPr/>
          </p:nvSpPr>
          <p:spPr>
            <a:xfrm>
              <a:off x="4638960" y="5247720"/>
              <a:ext cx="3984840" cy="558000"/>
            </a:xfrm>
            <a:prstGeom prst="rect">
              <a:avLst/>
            </a:prstGeom>
            <a:solidFill>
              <a:schemeClr val="accent6">
                <a:lumMod val="20000"/>
                <a:lumOff val="80000"/>
              </a:schemeClr>
            </a:solidFill>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Avenir Next Condensed"/>
                  <a:ea typeface="Avenir Next Condensed"/>
                </a:rPr>
                <a:t>Slower, needs to test all conditions even though only one of them can be true</a:t>
              </a:r>
              <a:endParaRPr b="0" lang="en-GB" sz="1600" spc="-1" strike="noStrike">
                <a:latin typeface="Arial"/>
              </a:endParaRPr>
            </a:p>
          </p:txBody>
        </p:sp>
      </p:grpSp>
      <p:sp>
        <p:nvSpPr>
          <p:cNvPr id="1225" name="CustomShape 9"/>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A01E044-7F1A-4F87-AB2A-0F58F4345874}"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89" dur="indefinite" restart="never" nodeType="tmRoot">
          <p:childTnLst>
            <p:seq>
              <p:cTn id="1290" dur="indefinite" nodeType="mainSeq">
                <p:childTnLst>
                  <p:par>
                    <p:cTn id="1291" fill="hold">
                      <p:stCondLst>
                        <p:cond delay="indefinite"/>
                      </p:stCondLst>
                      <p:childTnLst>
                        <p:par>
                          <p:cTn id="1292" fill="hold">
                            <p:stCondLst>
                              <p:cond delay="0"/>
                            </p:stCondLst>
                            <p:childTnLst>
                              <p:par>
                                <p:cTn id="1293" nodeType="clickEffect" fill="hold" presetClass="entr" presetID="1">
                                  <p:stCondLst>
                                    <p:cond delay="0"/>
                                  </p:stCondLst>
                                  <p:childTnLst>
                                    <p:set>
                                      <p:cBhvr>
                                        <p:cTn id="1294" dur="1" fill="hold">
                                          <p:stCondLst>
                                            <p:cond delay="0"/>
                                          </p:stCondLst>
                                        </p:cTn>
                                        <p:tgtEl>
                                          <p:spTgt spid="1221"/>
                                        </p:tgtEl>
                                        <p:attrNameLst>
                                          <p:attrName>style.visibility</p:attrName>
                                        </p:attrNameLst>
                                      </p:cBhvr>
                                      <p:to>
                                        <p:strVal val="visible"/>
                                      </p:to>
                                    </p:set>
                                  </p:childTnLst>
                                </p:cTn>
                              </p:par>
                            </p:childTnLst>
                          </p:cTn>
                        </p:par>
                      </p:childTnLst>
                    </p:cTn>
                  </p:par>
                  <p:par>
                    <p:cTn id="1295" fill="hold">
                      <p:stCondLst>
                        <p:cond delay="indefinite"/>
                      </p:stCondLst>
                      <p:childTnLst>
                        <p:par>
                          <p:cTn id="1296" fill="hold">
                            <p:stCondLst>
                              <p:cond delay="0"/>
                            </p:stCondLst>
                            <p:childTnLst>
                              <p:par>
                                <p:cTn id="1297" nodeType="clickEffect" fill="hold" presetClass="entr" presetID="1">
                                  <p:stCondLst>
                                    <p:cond delay="0"/>
                                  </p:stCondLst>
                                  <p:childTnLst>
                                    <p:set>
                                      <p:cBhvr>
                                        <p:cTn id="1298" dur="1" fill="hold">
                                          <p:stCondLst>
                                            <p:cond delay="0"/>
                                          </p:stCondLst>
                                        </p:cTn>
                                        <p:tgtEl>
                                          <p:spTgt spid="12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switch</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227" name="CustomShape 2"/>
          <p:cNvSpPr/>
          <p:nvPr/>
        </p:nvSpPr>
        <p:spPr>
          <a:xfrm>
            <a:off x="4823280" y="1422360"/>
            <a:ext cx="4047120" cy="480528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561"/>
              </a:spcBef>
              <a:buClr>
                <a:srgbClr val="000000"/>
              </a:buClr>
              <a:buFont typeface="Arial"/>
              <a:buChar char="•"/>
            </a:pPr>
            <a:r>
              <a:rPr b="0" lang="en-GB" sz="2800" spc="-1" strike="noStrike">
                <a:solidFill>
                  <a:srgbClr val="000000"/>
                </a:solidFill>
                <a:latin typeface="Calibri Light"/>
                <a:ea typeface="Calibri Light"/>
              </a:rPr>
              <a:t>A multi-way branching action can also be achieved using a </a:t>
            </a:r>
            <a:r>
              <a:rPr b="1" lang="en-GB" sz="2800" spc="-1" strike="noStrike">
                <a:solidFill>
                  <a:srgbClr val="e46c0a"/>
                </a:solidFill>
                <a:latin typeface="Calibri Light"/>
                <a:ea typeface="Calibri Light"/>
              </a:rPr>
              <a:t>switch</a:t>
            </a:r>
            <a:r>
              <a:rPr b="0" lang="en-GB" sz="2800" spc="-1" strike="noStrike">
                <a:solidFill>
                  <a:srgbClr val="e46c0a"/>
                </a:solidFill>
                <a:latin typeface="Calibri Light"/>
                <a:ea typeface="Calibri Light"/>
              </a:rPr>
              <a:t> </a:t>
            </a:r>
            <a:r>
              <a:rPr b="0" lang="en-GB" sz="2800" spc="-1" strike="noStrike">
                <a:solidFill>
                  <a:srgbClr val="000000"/>
                </a:solidFill>
                <a:latin typeface="Calibri Light"/>
                <a:ea typeface="Calibri Light"/>
              </a:rPr>
              <a:t>statement</a:t>
            </a:r>
            <a:endParaRPr b="0" lang="en-GB" sz="2800" spc="-1" strike="noStrike">
              <a:latin typeface="Arial"/>
            </a:endParaRPr>
          </a:p>
        </p:txBody>
      </p:sp>
      <p:sp>
        <p:nvSpPr>
          <p:cNvPr id="1228" name="CustomShape 3"/>
          <p:cNvSpPr/>
          <p:nvPr/>
        </p:nvSpPr>
        <p:spPr>
          <a:xfrm>
            <a:off x="536760" y="1422360"/>
            <a:ext cx="4269600" cy="4763880"/>
          </a:xfrm>
          <a:prstGeom prst="rect">
            <a:avLst/>
          </a:prstGeom>
          <a:solidFill>
            <a:schemeClr val="bg2"/>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ea typeface="DejaVu Sans"/>
              </a:rPr>
              <a:t>Syntax</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1" lang="en-GB" sz="2000" spc="-1" strike="noStrike">
                <a:solidFill>
                  <a:srgbClr val="0070c0"/>
                </a:solidFill>
                <a:latin typeface="Calibri Light"/>
                <a:ea typeface="DejaVu Sans"/>
              </a:rPr>
              <a:t>switch</a:t>
            </a:r>
            <a:r>
              <a:rPr b="0" lang="en-GB" sz="2000" spc="-1" strike="noStrike">
                <a:solidFill>
                  <a:srgbClr val="0070c0"/>
                </a:solidFill>
                <a:latin typeface="Calibri Light"/>
                <a:ea typeface="DejaVu Sans"/>
              </a:rPr>
              <a:t> (</a:t>
            </a:r>
            <a:r>
              <a:rPr b="0" lang="en-GB" sz="2000" spc="-1" strike="noStrike">
                <a:solidFill>
                  <a:srgbClr val="e46c0a"/>
                </a:solidFill>
                <a:latin typeface="Calibri Light"/>
                <a:ea typeface="DejaVu Sans"/>
              </a:rPr>
              <a:t>controlling_expression</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1" lang="en-GB" sz="2000" spc="-1" strike="noStrike">
                <a:solidFill>
                  <a:srgbClr val="0070c0"/>
                </a:solidFill>
                <a:latin typeface="Calibri Light"/>
                <a:ea typeface="DejaVu Sans"/>
              </a:rPr>
              <a:t>case</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constant_1</a:t>
            </a:r>
            <a:r>
              <a:rPr b="1"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0000"/>
                </a:solidFill>
                <a:latin typeface="Calibri Light"/>
                <a:ea typeface="DejaVu Sans"/>
              </a:rPr>
              <a:t>statement_1</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1" lang="en-GB" sz="2000" spc="-1" strike="noStrike">
                <a:solidFill>
                  <a:srgbClr val="0070c0"/>
                </a:solidFill>
                <a:latin typeface="Calibri Light"/>
                <a:ea typeface="DejaVu Sans"/>
              </a:rPr>
              <a:t>break</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1" lang="en-GB" sz="2000" spc="-1" strike="noStrike">
                <a:solidFill>
                  <a:srgbClr val="0070c0"/>
                </a:solidFill>
                <a:latin typeface="Calibri Light"/>
                <a:ea typeface="DejaVu Sans"/>
              </a:rPr>
              <a:t>case</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constant_2</a:t>
            </a:r>
            <a:r>
              <a:rPr b="1" lang="en-GB" sz="2000" spc="-1" strike="noStrike">
                <a:solidFill>
                  <a:srgbClr val="0070c0"/>
                </a:solidFill>
                <a:latin typeface="Calibri Light"/>
                <a:ea typeface="DejaVu Sans"/>
              </a:rPr>
              <a:t>:</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0000"/>
                </a:solidFill>
                <a:latin typeface="Calibri Light"/>
                <a:ea typeface="DejaVu Sans"/>
              </a:rPr>
              <a:t>statement_2</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1" lang="en-GB" sz="2000" spc="-1" strike="noStrike">
                <a:solidFill>
                  <a:srgbClr val="0070c0"/>
                </a:solidFill>
                <a:latin typeface="Calibri Light"/>
                <a:ea typeface="DejaVu Sans"/>
              </a:rPr>
              <a:t>break</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1" lang="en-GB" sz="2000" spc="-1" strike="noStrike">
                <a:solidFill>
                  <a:srgbClr val="0070c0"/>
                </a:solidFill>
                <a:latin typeface="Calibri Light"/>
                <a:ea typeface="DejaVu Sans"/>
              </a:rPr>
              <a:t>case</a:t>
            </a:r>
            <a:r>
              <a:rPr b="0" lang="en-GB" sz="2000" spc="-1" strike="noStrike">
                <a:solidFill>
                  <a:srgbClr val="0070c0"/>
                </a:solidFill>
                <a:latin typeface="Calibri Light"/>
                <a:ea typeface="DejaVu Sans"/>
              </a:rPr>
              <a:t> </a:t>
            </a:r>
            <a:r>
              <a:rPr b="0" lang="en-GB" sz="2000" spc="-1" strike="noStrike">
                <a:solidFill>
                  <a:srgbClr val="77933c"/>
                </a:solidFill>
                <a:latin typeface="Calibri Light"/>
                <a:ea typeface="DejaVu Sans"/>
              </a:rPr>
              <a:t>constant_n</a:t>
            </a:r>
            <a:r>
              <a:rPr b="1"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0000"/>
                </a:solidFill>
                <a:latin typeface="Calibri Light"/>
                <a:ea typeface="DejaVu Sans"/>
              </a:rPr>
              <a:t>statement_n</a:t>
            </a:r>
            <a:r>
              <a:rPr b="0" lang="en-GB" sz="2000" spc="-1" strike="noStrike">
                <a:solidFill>
                  <a:srgbClr val="0070c0"/>
                </a:solidFill>
                <a:latin typeface="Calibri Light"/>
                <a:ea typeface="DejaVu Sans"/>
              </a:rPr>
              <a: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1" lang="en-GB" sz="2000" spc="-1" strike="noStrike">
                <a:solidFill>
                  <a:srgbClr val="0070c0"/>
                </a:solidFill>
                <a:latin typeface="Calibri Light"/>
                <a:ea typeface="DejaVu Sans"/>
              </a:rPr>
              <a:t>break</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1" lang="en-GB" sz="2000" spc="-1" strike="noStrike">
                <a:solidFill>
                  <a:srgbClr val="0070c0"/>
                </a:solidFill>
                <a:latin typeface="Calibri Light"/>
                <a:ea typeface="DejaVu Sans"/>
              </a:rPr>
              <a:t>default:</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r>
              <a:rPr b="0" lang="en-GB" sz="2000" spc="-1" strike="noStrike">
                <a:solidFill>
                  <a:srgbClr val="000000"/>
                </a:solidFill>
                <a:latin typeface="Calibri Light"/>
                <a:ea typeface="DejaVu Sans"/>
              </a:rPr>
              <a:t>default_statement</a:t>
            </a:r>
            <a:r>
              <a:rPr b="0" lang="en-GB" sz="2000" spc="-1" strike="noStrike">
                <a:solidFill>
                  <a:srgbClr val="0070c0"/>
                </a:solidFill>
                <a:latin typeface="Calibri Light"/>
                <a:ea typeface="DejaVu Sans"/>
              </a:rPr>
              <a:t>; </a:t>
            </a:r>
            <a:endParaRPr b="0" lang="en-GB" sz="2000" spc="-1" strike="noStrike">
              <a:latin typeface="Arial"/>
            </a:endParaRPr>
          </a:p>
          <a:p>
            <a:pPr>
              <a:lnSpc>
                <a:spcPct val="100000"/>
              </a:lnSpc>
            </a:pPr>
            <a:r>
              <a:rPr b="0" lang="en-GB" sz="2000" spc="-1" strike="noStrike">
                <a:solidFill>
                  <a:srgbClr val="0070c0"/>
                </a:solidFill>
                <a:latin typeface="Calibri Light"/>
                <a:ea typeface="DejaVu Sans"/>
              </a:rPr>
              <a:t>	</a:t>
            </a:r>
            <a:r>
              <a:rPr b="0" lang="en-GB" sz="2000" spc="-1" strike="noStrike">
                <a:solidFill>
                  <a:srgbClr val="0070c0"/>
                </a:solidFill>
                <a:latin typeface="Calibri Light"/>
                <a:ea typeface="DejaVu Sans"/>
              </a:rPr>
              <a:t>} </a:t>
            </a:r>
            <a:endParaRPr b="0" lang="en-GB" sz="2000" spc="-1" strike="noStrike">
              <a:latin typeface="Arial"/>
            </a:endParaRPr>
          </a:p>
        </p:txBody>
      </p:sp>
      <p:sp>
        <p:nvSpPr>
          <p:cNvPr id="1229" name="CustomShape 4"/>
          <p:cNvSpPr/>
          <p:nvPr/>
        </p:nvSpPr>
        <p:spPr>
          <a:xfrm>
            <a:off x="4308840" y="3455280"/>
            <a:ext cx="4672080" cy="1441080"/>
          </a:xfrm>
          <a:prstGeom prst="roundRect">
            <a:avLst>
              <a:gd name="adj" fmla="val 16667"/>
            </a:avLst>
          </a:prstGeom>
          <a:solidFill>
            <a:schemeClr val="accent6">
              <a:lumMod val="20000"/>
              <a:lumOff val="80000"/>
            </a:schemeClr>
          </a:solidFill>
          <a:ln>
            <a:round/>
          </a:ln>
          <a:effectLst>
            <a:outerShdw algn="tl" blurRad="50800" dir="2700000" dist="38100" rotWithShape="0">
              <a:srgbClr val="000000">
                <a:alpha val="40000"/>
              </a:srgbClr>
            </a:outerShdw>
          </a:effectLst>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2000" spc="-1" strike="noStrike">
                <a:solidFill>
                  <a:srgbClr val="000000"/>
                </a:solidFill>
                <a:latin typeface="Calibri Light"/>
                <a:ea typeface="DejaVu Sans"/>
              </a:rPr>
              <a:t>The </a:t>
            </a:r>
            <a:r>
              <a:rPr b="0" lang="en-GB" sz="2000" spc="-1" strike="noStrike">
                <a:solidFill>
                  <a:srgbClr val="e46c0a"/>
                </a:solidFill>
                <a:latin typeface="Calibri Light"/>
                <a:ea typeface="DejaVu Sans"/>
              </a:rPr>
              <a:t>controlling expression </a:t>
            </a:r>
            <a:r>
              <a:rPr b="0" lang="en-GB" sz="2000" spc="-1" strike="noStrike">
                <a:solidFill>
                  <a:srgbClr val="000000"/>
                </a:solidFill>
                <a:latin typeface="Calibri Light"/>
                <a:ea typeface="DejaVu Sans"/>
              </a:rPr>
              <a:t>in a switch statement must return either a </a:t>
            </a:r>
            <a:br/>
            <a:r>
              <a:rPr b="1" lang="en-GB" sz="2000" spc="-1" strike="noStrike">
                <a:solidFill>
                  <a:srgbClr val="4bacc6"/>
                </a:solidFill>
                <a:latin typeface="Calibri Light"/>
                <a:ea typeface="DejaVu Sans"/>
              </a:rPr>
              <a:t>Boolean value, an integer or a character</a:t>
            </a:r>
            <a:endParaRPr b="0" lang="en-GB" sz="2000" spc="-1" strike="noStrike">
              <a:latin typeface="Arial"/>
            </a:endParaRPr>
          </a:p>
        </p:txBody>
      </p:sp>
      <p:sp>
        <p:nvSpPr>
          <p:cNvPr id="1230" name="CustomShape 5"/>
          <p:cNvSpPr/>
          <p:nvPr/>
        </p:nvSpPr>
        <p:spPr>
          <a:xfrm flipH="1" flipV="1">
            <a:off x="3885480" y="2171880"/>
            <a:ext cx="580680" cy="1282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231" name="CustomShape 6"/>
          <p:cNvSpPr/>
          <p:nvPr/>
        </p:nvSpPr>
        <p:spPr>
          <a:xfrm>
            <a:off x="5171760" y="5232600"/>
            <a:ext cx="1305720" cy="789840"/>
          </a:xfrm>
          <a:prstGeom prst="roundRect">
            <a:avLst>
              <a:gd name="adj" fmla="val 16667"/>
            </a:avLst>
          </a:prstGeom>
          <a:solidFill>
            <a:schemeClr val="accent6">
              <a:lumMod val="20000"/>
              <a:lumOff val="80000"/>
            </a:schemeClr>
          </a:solidFill>
          <a:ln>
            <a:round/>
          </a:ln>
          <a:effectLst>
            <a:outerShdw algn="tl" blurRad="50800" dir="2700000" dist="38100" rotWithShape="0">
              <a:srgbClr val="000000">
                <a:alpha val="40000"/>
              </a:srgbClr>
            </a:outerShdw>
          </a:effectLst>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2000" spc="-1" strike="noStrike">
                <a:solidFill>
                  <a:srgbClr val="000000"/>
                </a:solidFill>
                <a:latin typeface="Calibri Light"/>
                <a:ea typeface="DejaVu Sans"/>
              </a:rPr>
              <a:t>optional</a:t>
            </a:r>
            <a:endParaRPr b="0" lang="en-GB" sz="2000" spc="-1" strike="noStrike">
              <a:latin typeface="Arial"/>
            </a:endParaRPr>
          </a:p>
        </p:txBody>
      </p:sp>
      <p:sp>
        <p:nvSpPr>
          <p:cNvPr id="1232" name="CustomShape 7"/>
          <p:cNvSpPr/>
          <p:nvPr/>
        </p:nvSpPr>
        <p:spPr>
          <a:xfrm>
            <a:off x="4192200" y="5232600"/>
            <a:ext cx="274680" cy="53460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233" name="CustomShape 8"/>
          <p:cNvSpPr/>
          <p:nvPr/>
        </p:nvSpPr>
        <p:spPr>
          <a:xfrm flipH="1" flipV="1">
            <a:off x="4466880" y="5476680"/>
            <a:ext cx="703080" cy="1497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234" name="CustomShape 9"/>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6EF8E3F-0615-4A57-B67B-2E707C8CAB15}"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Tree>
  </p:cSld>
  <p:timing>
    <p:tnLst>
      <p:par>
        <p:cTn id="1299" dur="indefinite" restart="never" nodeType="tmRoot">
          <p:childTnLst>
            <p:seq>
              <p:cTn id="1300"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switch</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236" name="CustomShape 2"/>
          <p:cNvSpPr/>
          <p:nvPr/>
        </p:nvSpPr>
        <p:spPr>
          <a:xfrm>
            <a:off x="2675520" y="1086480"/>
            <a:ext cx="5169600" cy="54518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85000"/>
              </a:lnSpc>
            </a:pPr>
            <a:r>
              <a:rPr b="0" lang="en-GB" sz="1800" spc="-1" strike="noStrike">
                <a:solidFill>
                  <a:srgbClr val="000000"/>
                </a:solidFill>
                <a:latin typeface="Consolas"/>
                <a:ea typeface="Consolas"/>
              </a:rPr>
              <a:t>	</a:t>
            </a:r>
            <a:r>
              <a:rPr b="0" lang="en-GB" sz="1800" spc="-1" strike="noStrike">
                <a:solidFill>
                  <a:srgbClr val="000000"/>
                </a:solidFill>
                <a:latin typeface="Menlo"/>
                <a:ea typeface="Menlo"/>
              </a:rPr>
              <a:t>char grade;</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cin &gt;&gt; grade;</a:t>
            </a:r>
            <a:endParaRPr b="0" lang="en-GB" sz="1800" spc="-1" strike="noStrike">
              <a:latin typeface="Arial"/>
            </a:endParaRPr>
          </a:p>
          <a:p>
            <a:pPr>
              <a:lnSpc>
                <a:spcPct val="85000"/>
              </a:lnSpc>
            </a:pPr>
            <a:r>
              <a:rPr b="1" lang="en-GB" sz="1400" spc="-1" strike="noStrike">
                <a:solidFill>
                  <a:srgbClr val="e46c0a"/>
                </a:solidFill>
                <a:latin typeface="Menlo"/>
                <a:ea typeface="Menlo"/>
              </a:rPr>
              <a:t>	</a:t>
            </a:r>
            <a:r>
              <a:rPr b="1" lang="en-GB" sz="1800" spc="-1" strike="noStrike">
                <a:solidFill>
                  <a:srgbClr val="e46c0a"/>
                </a:solidFill>
                <a:latin typeface="Menlo"/>
                <a:ea typeface="Menlo"/>
              </a:rPr>
              <a:t>switch</a:t>
            </a:r>
            <a:r>
              <a:rPr b="0" lang="en-GB" sz="1800" spc="-1" strike="noStrike">
                <a:solidFill>
                  <a:srgbClr val="e46c0a"/>
                </a:solidFill>
                <a:latin typeface="Menlo"/>
                <a:ea typeface="Menlo"/>
              </a:rPr>
              <a:t> </a:t>
            </a:r>
            <a:r>
              <a:rPr b="0" lang="en-GB" sz="1800" spc="-1" strike="noStrike">
                <a:solidFill>
                  <a:srgbClr val="000000"/>
                </a:solidFill>
                <a:latin typeface="Menlo"/>
                <a:ea typeface="Menlo"/>
              </a:rPr>
              <a:t>( grade ) </a:t>
            </a:r>
            <a:br/>
            <a:r>
              <a:rPr b="0" lang="en-GB" sz="1800" spc="-1" strike="noStrike">
                <a:solidFill>
                  <a:srgbClr val="000000"/>
                </a:solidFill>
                <a:latin typeface="Menlo"/>
                <a:ea typeface="Menlo"/>
              </a:rPr>
              <a:t>	</a:t>
            </a:r>
            <a:r>
              <a:rPr b="0" lang="en-GB" sz="1800" spc="-1" strike="noStrike">
                <a:solidFill>
                  <a:srgbClr val="000000"/>
                </a:solidFill>
                <a:latin typeface="Menlo"/>
                <a:ea typeface="Menlo"/>
              </a:rPr>
              <a:t>{</a:t>
            </a:r>
            <a:br/>
            <a:r>
              <a:rPr b="0" lang="en-GB" sz="1800" spc="-1" strike="noStrike">
                <a:solidFill>
                  <a:srgbClr val="000000"/>
                </a:solidFill>
                <a:latin typeface="Menlo"/>
                <a:ea typeface="Menlo"/>
              </a:rPr>
              <a:t>	</a:t>
            </a:r>
            <a:r>
              <a:rPr b="1" lang="en-GB" sz="1800" spc="-1" strike="noStrike">
                <a:solidFill>
                  <a:srgbClr val="e46c0a"/>
                </a:solidFill>
                <a:latin typeface="Menlo"/>
                <a:ea typeface="Menlo"/>
              </a:rPr>
              <a:t>case</a:t>
            </a:r>
            <a:r>
              <a:rPr b="0" lang="en-GB" sz="1800" spc="-1" strike="noStrike">
                <a:solidFill>
                  <a:srgbClr val="e46c0a"/>
                </a:solidFill>
                <a:latin typeface="Menlo"/>
                <a:ea typeface="Menlo"/>
              </a:rPr>
              <a:t> </a:t>
            </a:r>
            <a:r>
              <a:rPr b="0" lang="en-GB" sz="1800" spc="-1" strike="noStrike">
                <a:solidFill>
                  <a:srgbClr val="000000"/>
                </a:solidFill>
                <a:latin typeface="Menlo"/>
                <a:ea typeface="Menlo"/>
              </a:rPr>
              <a:t>‘A’</a:t>
            </a:r>
            <a:r>
              <a:rPr b="1"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a:t>
            </a:r>
            <a:r>
              <a:rPr b="0" lang="en-GB" sz="1800" spc="-1" strike="noStrike">
                <a:solidFill>
                  <a:srgbClr val="8064a2"/>
                </a:solidFill>
                <a:latin typeface="Menlo"/>
                <a:ea typeface="Menlo"/>
              </a:rPr>
              <a:t>grade point is 4.0</a:t>
            </a:r>
            <a:r>
              <a:rPr b="0" lang="en-GB" sz="1800" spc="-1" strike="noStrike">
                <a:solidFill>
                  <a:srgbClr val="000000"/>
                </a:solidFill>
                <a:latin typeface="Menlo"/>
                <a:ea typeface="Menlo"/>
              </a:rPr>
              <a:t>";</a:t>
            </a:r>
            <a:b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1" lang="en-GB" sz="1800" spc="-1" strike="noStrike">
                <a:solidFill>
                  <a:srgbClr val="e46c0a"/>
                </a:solidFill>
                <a:latin typeface="Menlo"/>
                <a:ea typeface="Menlo"/>
              </a:rPr>
              <a:t>break</a:t>
            </a:r>
            <a:r>
              <a:rPr b="0"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1" lang="en-GB" sz="1800" spc="-1" strike="noStrike">
                <a:solidFill>
                  <a:srgbClr val="e46c0a"/>
                </a:solidFill>
                <a:latin typeface="Menlo"/>
                <a:ea typeface="Menlo"/>
              </a:rPr>
              <a:t>case</a:t>
            </a:r>
            <a:r>
              <a:rPr b="0" lang="en-GB" sz="1800" spc="-1" strike="noStrike">
                <a:solidFill>
                  <a:srgbClr val="e46c0a"/>
                </a:solidFill>
                <a:latin typeface="Menlo"/>
                <a:ea typeface="Menlo"/>
              </a:rPr>
              <a:t> </a:t>
            </a:r>
            <a:r>
              <a:rPr b="0" lang="en-GB" sz="1800" spc="-1" strike="noStrike">
                <a:solidFill>
                  <a:srgbClr val="000000"/>
                </a:solidFill>
                <a:latin typeface="Menlo"/>
                <a:ea typeface="Menlo"/>
              </a:rPr>
              <a:t>‘B’</a:t>
            </a:r>
            <a:r>
              <a:rPr b="1"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a:t>
            </a:r>
            <a:r>
              <a:rPr b="0" lang="en-GB" sz="1800" spc="-1" strike="noStrike">
                <a:solidFill>
                  <a:srgbClr val="8064a2"/>
                </a:solidFill>
                <a:latin typeface="Menlo"/>
                <a:ea typeface="Menlo"/>
              </a:rPr>
              <a:t>grade point is 3.0</a:t>
            </a:r>
            <a:r>
              <a:rPr b="0" lang="en-GB" sz="1800" spc="-1" strike="noStrike">
                <a:solidFill>
                  <a:srgbClr val="000000"/>
                </a:solidFill>
                <a:latin typeface="Menlo"/>
                <a:ea typeface="Menlo"/>
              </a:rPr>
              <a:t>";</a:t>
            </a:r>
            <a:b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1" lang="en-GB" sz="1800" spc="-1" strike="noStrike">
                <a:solidFill>
                  <a:srgbClr val="e46c0a"/>
                </a:solidFill>
                <a:latin typeface="Menlo"/>
                <a:ea typeface="Menlo"/>
              </a:rPr>
              <a:t>break</a:t>
            </a:r>
            <a:r>
              <a:rPr b="0"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1" lang="en-GB" sz="1800" spc="-1" strike="noStrike">
                <a:solidFill>
                  <a:srgbClr val="e46c0a"/>
                </a:solidFill>
                <a:latin typeface="Menlo"/>
                <a:ea typeface="Menlo"/>
              </a:rPr>
              <a:t>case</a:t>
            </a:r>
            <a:r>
              <a:rPr b="0" lang="en-GB" sz="1800" spc="-1" strike="noStrike">
                <a:solidFill>
                  <a:srgbClr val="e46c0a"/>
                </a:solidFill>
                <a:latin typeface="Menlo"/>
                <a:ea typeface="Menlo"/>
              </a:rPr>
              <a:t> </a:t>
            </a:r>
            <a:r>
              <a:rPr b="0" lang="en-GB" sz="1800" spc="-1" strike="noStrike">
                <a:solidFill>
                  <a:srgbClr val="000000"/>
                </a:solidFill>
                <a:latin typeface="Menlo"/>
                <a:ea typeface="Menlo"/>
              </a:rPr>
              <a:t>‘C’</a:t>
            </a:r>
            <a:r>
              <a:rPr b="1"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a:t>
            </a:r>
            <a:r>
              <a:rPr b="0" lang="en-GB" sz="1800" spc="-1" strike="noStrike">
                <a:solidFill>
                  <a:srgbClr val="8064a2"/>
                </a:solidFill>
                <a:latin typeface="Menlo"/>
                <a:ea typeface="Menlo"/>
              </a:rPr>
              <a:t>grade point is 2.0</a:t>
            </a:r>
            <a:r>
              <a:rPr b="0"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1" lang="en-GB" sz="1800" spc="-1" strike="noStrike">
                <a:solidFill>
                  <a:srgbClr val="e46c0a"/>
                </a:solidFill>
                <a:latin typeface="Menlo"/>
                <a:ea typeface="Menlo"/>
              </a:rPr>
              <a:t>break</a:t>
            </a:r>
            <a:r>
              <a:rPr b="0"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1" lang="en-GB" sz="1800" spc="-1" strike="noStrike">
                <a:solidFill>
                  <a:srgbClr val="e46c0a"/>
                </a:solidFill>
                <a:latin typeface="Menlo"/>
                <a:ea typeface="Menlo"/>
              </a:rPr>
              <a:t>case</a:t>
            </a:r>
            <a:r>
              <a:rPr b="0" lang="en-GB" sz="1800" spc="-1" strike="noStrike">
                <a:solidFill>
                  <a:srgbClr val="e46c0a"/>
                </a:solidFill>
                <a:latin typeface="Menlo"/>
                <a:ea typeface="Menlo"/>
              </a:rPr>
              <a:t> </a:t>
            </a:r>
            <a:r>
              <a:rPr b="0" lang="en-GB" sz="1800" spc="-1" strike="noStrike">
                <a:solidFill>
                  <a:srgbClr val="000000"/>
                </a:solidFill>
                <a:latin typeface="Menlo"/>
                <a:ea typeface="Menlo"/>
              </a:rPr>
              <a:t>‘D’</a:t>
            </a:r>
            <a:r>
              <a:rPr b="1"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a:t>
            </a:r>
            <a:r>
              <a:rPr b="0" lang="en-GB" sz="1800" spc="-1" strike="noStrike">
                <a:solidFill>
                  <a:srgbClr val="8064a2"/>
                </a:solidFill>
                <a:latin typeface="Menlo"/>
                <a:ea typeface="Menlo"/>
              </a:rPr>
              <a:t>grade point is 1.0</a:t>
            </a:r>
            <a:r>
              <a:rPr b="0"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1" lang="en-GB" sz="1800" spc="-1" strike="noStrike">
                <a:solidFill>
                  <a:srgbClr val="e46c0a"/>
                </a:solidFill>
                <a:latin typeface="Menlo"/>
                <a:ea typeface="Menlo"/>
              </a:rPr>
              <a:t>break</a:t>
            </a:r>
            <a:r>
              <a:rPr b="0"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1" lang="en-GB" sz="1800" spc="-1" strike="noStrike">
                <a:solidFill>
                  <a:srgbClr val="e46c0a"/>
                </a:solidFill>
                <a:latin typeface="Menlo"/>
                <a:ea typeface="Menlo"/>
              </a:rPr>
              <a:t>case</a:t>
            </a:r>
            <a:r>
              <a:rPr b="0" lang="en-GB" sz="1800" spc="-1" strike="noStrike">
                <a:solidFill>
                  <a:srgbClr val="e46c0a"/>
                </a:solidFill>
                <a:latin typeface="Menlo"/>
                <a:ea typeface="Menlo"/>
              </a:rPr>
              <a:t> </a:t>
            </a:r>
            <a:r>
              <a:rPr b="0" lang="en-GB" sz="1800" spc="-1" strike="noStrike">
                <a:solidFill>
                  <a:srgbClr val="000000"/>
                </a:solidFill>
                <a:latin typeface="Menlo"/>
                <a:ea typeface="Menlo"/>
              </a:rPr>
              <a:t>‘F’</a:t>
            </a:r>
            <a:r>
              <a:rPr b="1"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a:t>
            </a:r>
            <a:r>
              <a:rPr b="0" lang="en-GB" sz="1800" spc="-1" strike="noStrike">
                <a:solidFill>
                  <a:srgbClr val="8064a2"/>
                </a:solidFill>
                <a:latin typeface="Menlo"/>
                <a:ea typeface="Menlo"/>
              </a:rPr>
              <a:t>grade point is 0.0</a:t>
            </a:r>
            <a:r>
              <a:rPr b="0"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break;</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1" lang="en-GB" sz="1800" spc="-1" strike="noStrike">
                <a:solidFill>
                  <a:srgbClr val="e46c0a"/>
                </a:solidFill>
                <a:latin typeface="Menlo"/>
                <a:ea typeface="Menlo"/>
              </a:rPr>
              <a:t>default</a:t>
            </a:r>
            <a:r>
              <a:rPr b="1"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	</a:t>
            </a:r>
            <a:r>
              <a:rPr b="0" lang="en-GB" sz="1800" spc="-1" strike="noStrike">
                <a:solidFill>
                  <a:srgbClr val="000000"/>
                </a:solidFill>
                <a:latin typeface="Menlo"/>
                <a:ea typeface="Menlo"/>
              </a:rPr>
              <a:t>cout &lt;&lt; "</a:t>
            </a:r>
            <a:r>
              <a:rPr b="0" lang="en-GB" sz="1800" spc="-1" strike="noStrike">
                <a:solidFill>
                  <a:srgbClr val="8064a2"/>
                </a:solidFill>
                <a:latin typeface="Menlo"/>
                <a:ea typeface="Menlo"/>
              </a:rPr>
              <a:t>grade is invalid</a:t>
            </a:r>
            <a:r>
              <a:rPr b="0" lang="en-GB" sz="1800" spc="-1" strike="noStrike">
                <a:solidFill>
                  <a:srgbClr val="000000"/>
                </a:solidFill>
                <a:latin typeface="Menlo"/>
                <a:ea typeface="Menlo"/>
              </a:rPr>
              <a:t>";</a:t>
            </a:r>
            <a:endParaRPr b="0" lang="en-GB" sz="1800" spc="-1" strike="noStrike">
              <a:latin typeface="Arial"/>
            </a:endParaRPr>
          </a:p>
          <a:p>
            <a:pPr>
              <a:lnSpc>
                <a:spcPct val="85000"/>
              </a:lnSpc>
            </a:pPr>
            <a:r>
              <a:rPr b="0" lang="en-GB" sz="1800" spc="-1" strike="noStrike">
                <a:solidFill>
                  <a:srgbClr val="000000"/>
                </a:solidFill>
                <a:latin typeface="Menlo"/>
                <a:ea typeface="Menlo"/>
              </a:rPr>
              <a:t>	</a:t>
            </a:r>
            <a:r>
              <a:rPr b="0" lang="en-GB" sz="1800" spc="-1" strike="noStrike">
                <a:solidFill>
                  <a:srgbClr val="000000"/>
                </a:solidFill>
                <a:latin typeface="Menlo"/>
                <a:ea typeface="Menlo"/>
              </a:rPr>
              <a:t>}</a:t>
            </a:r>
            <a:endParaRPr b="0" lang="en-GB" sz="1800" spc="-1" strike="noStrike">
              <a:latin typeface="Arial"/>
            </a:endParaRPr>
          </a:p>
        </p:txBody>
      </p:sp>
      <p:sp>
        <p:nvSpPr>
          <p:cNvPr id="123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43E93BD-7C97-4794-BDCC-D6C2FB59388F}" type="slidenum">
              <a:rPr b="0" lang="en-GB" sz="1200" spc="-1" strike="noStrike">
                <a:solidFill>
                  <a:srgbClr val="8b8b8b"/>
                </a:solidFill>
                <a:latin typeface="Calibri Light"/>
                <a:ea typeface="Calibri Light"/>
              </a:rPr>
              <a:t>&lt;number&gt;</a:t>
            </a:fld>
            <a:endParaRPr b="0" lang="en-GB" sz="1200" spc="-1" strike="noStrike">
              <a:latin typeface="Arial"/>
            </a:endParaRPr>
          </a:p>
        </p:txBody>
      </p:sp>
      <p:grpSp>
        <p:nvGrpSpPr>
          <p:cNvPr id="1238" name="Group 4"/>
          <p:cNvGrpSpPr/>
          <p:nvPr/>
        </p:nvGrpSpPr>
        <p:grpSpPr>
          <a:xfrm>
            <a:off x="107280" y="1311840"/>
            <a:ext cx="2733840" cy="2880360"/>
            <a:chOff x="107280" y="1311840"/>
            <a:chExt cx="2733840" cy="2880360"/>
          </a:xfrm>
        </p:grpSpPr>
        <p:sp>
          <p:nvSpPr>
            <p:cNvPr id="1239" name="CustomShape 5"/>
            <p:cNvSpPr/>
            <p:nvPr/>
          </p:nvSpPr>
          <p:spPr>
            <a:xfrm>
              <a:off x="290520" y="1669320"/>
              <a:ext cx="2550600" cy="25228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marL="11160">
                <a:lnSpc>
                  <a:spcPct val="100000"/>
                </a:lnSpc>
              </a:pPr>
              <a:r>
                <a:rPr b="0" lang="en-GB" sz="1600" spc="-1" strike="noStrike">
                  <a:solidFill>
                    <a:srgbClr val="000000"/>
                  </a:solidFill>
                  <a:latin typeface="Avenir Next Condensed"/>
                  <a:ea typeface="Avenir Next Condensed"/>
                </a:rPr>
                <a:t>The </a:t>
              </a:r>
              <a:r>
                <a:rPr b="0" lang="en-GB" sz="1600" spc="-1" strike="noStrike">
                  <a:solidFill>
                    <a:srgbClr val="9bbb59"/>
                  </a:solidFill>
                  <a:latin typeface="Avenir Next Condensed"/>
                  <a:ea typeface="Avenir Next Condensed"/>
                </a:rPr>
                <a:t>constants</a:t>
              </a:r>
              <a:r>
                <a:rPr b="0" lang="en-GB" sz="1600" spc="-1" strike="noStrike">
                  <a:solidFill>
                    <a:srgbClr val="000000"/>
                  </a:solidFill>
                  <a:latin typeface="Avenir Next Condensed"/>
                  <a:ea typeface="Avenir Next Condensed"/>
                </a:rPr>
                <a:t> given after the </a:t>
              </a:r>
              <a:r>
                <a:rPr b="1" lang="en-GB" sz="1600" spc="-1" strike="noStrike">
                  <a:solidFill>
                    <a:srgbClr val="000000"/>
                  </a:solidFill>
                  <a:latin typeface="Avenir Next Condensed"/>
                  <a:ea typeface="Avenir Next Condensed"/>
                </a:rPr>
                <a:t>case</a:t>
              </a:r>
              <a:r>
                <a:rPr b="0" lang="en-GB" sz="1600" spc="-1" strike="noStrike">
                  <a:solidFill>
                    <a:srgbClr val="000000"/>
                  </a:solidFill>
                  <a:latin typeface="Avenir Next Condensed"/>
                  <a:ea typeface="Avenir Next Condensed"/>
                </a:rPr>
                <a:t> keywords are checked in order until the first that equals the value of the </a:t>
              </a:r>
              <a:r>
                <a:rPr b="0" lang="en-GB" sz="1600" spc="-1" strike="noStrike">
                  <a:solidFill>
                    <a:srgbClr val="e46c0a"/>
                  </a:solidFill>
                  <a:latin typeface="Avenir Next Condensed"/>
                  <a:ea typeface="Avenir Next Condensed"/>
                </a:rPr>
                <a:t>controlling_expression </a:t>
              </a:r>
              <a:r>
                <a:rPr b="0" lang="en-GB" sz="1600" spc="-1" strike="noStrike">
                  <a:solidFill>
                    <a:srgbClr val="000000"/>
                  </a:solidFill>
                  <a:latin typeface="Avenir Next Condensed"/>
                  <a:ea typeface="Avenir Next Condensed"/>
                </a:rPr>
                <a:t>is found, and then the following statements are executed</a:t>
              </a:r>
              <a:endParaRPr b="0" lang="en-GB" sz="1600" spc="-1" strike="noStrike">
                <a:latin typeface="Arial"/>
              </a:endParaRPr>
            </a:p>
          </p:txBody>
        </p:sp>
        <p:sp>
          <p:nvSpPr>
            <p:cNvPr id="1240" name="CustomShape 6"/>
            <p:cNvSpPr/>
            <p:nvPr/>
          </p:nvSpPr>
          <p:spPr>
            <a:xfrm>
              <a:off x="107280" y="1311840"/>
              <a:ext cx="366120" cy="36612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2</a:t>
              </a:r>
              <a:endParaRPr b="0" lang="en-GB" sz="1800" spc="-1" strike="noStrike">
                <a:latin typeface="Arial"/>
              </a:endParaRPr>
            </a:p>
          </p:txBody>
        </p:sp>
      </p:grpSp>
      <p:grpSp>
        <p:nvGrpSpPr>
          <p:cNvPr id="1241" name="Group 7"/>
          <p:cNvGrpSpPr/>
          <p:nvPr/>
        </p:nvGrpSpPr>
        <p:grpSpPr>
          <a:xfrm>
            <a:off x="5260320" y="741600"/>
            <a:ext cx="3544200" cy="1975320"/>
            <a:chOff x="5260320" y="741600"/>
            <a:chExt cx="3544200" cy="1975320"/>
          </a:xfrm>
        </p:grpSpPr>
        <p:sp>
          <p:nvSpPr>
            <p:cNvPr id="1242" name="CustomShape 8"/>
            <p:cNvSpPr/>
            <p:nvPr/>
          </p:nvSpPr>
          <p:spPr>
            <a:xfrm>
              <a:off x="5768640" y="924120"/>
              <a:ext cx="3035880" cy="17928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When a </a:t>
              </a:r>
              <a:r>
                <a:rPr b="1" lang="en-GB" sz="1600" spc="-1" strike="noStrike">
                  <a:solidFill>
                    <a:srgbClr val="000000"/>
                  </a:solidFill>
                  <a:latin typeface="Avenir Next Condensed"/>
                  <a:ea typeface="Avenir Next Condensed"/>
                </a:rPr>
                <a:t>switch</a:t>
              </a:r>
              <a:r>
                <a:rPr b="0" lang="en-GB" sz="1600" spc="-1" strike="noStrike">
                  <a:solidFill>
                    <a:srgbClr val="000000"/>
                  </a:solidFill>
                  <a:latin typeface="Avenir Next Condensed"/>
                  <a:ea typeface="Avenir Next Condensed"/>
                </a:rPr>
                <a:t> statement is executed, the </a:t>
              </a:r>
              <a:r>
                <a:rPr b="0" lang="en-GB" sz="1600" spc="-1" strike="noStrike">
                  <a:solidFill>
                    <a:srgbClr val="e46c0a"/>
                  </a:solidFill>
                  <a:latin typeface="Avenir Next Condensed"/>
                  <a:ea typeface="Avenir Next Condensed"/>
                </a:rPr>
                <a:t>controlling_expression </a:t>
              </a:r>
              <a:r>
                <a:rPr b="0" lang="en-GB" sz="1600" spc="-1" strike="noStrike">
                  <a:solidFill>
                    <a:srgbClr val="000000"/>
                  </a:solidFill>
                  <a:latin typeface="Avenir Next Condensed"/>
                  <a:ea typeface="Avenir Next Condensed"/>
                </a:rPr>
                <a:t>is evaluated,</a:t>
              </a:r>
              <a:endParaRPr b="0" lang="en-GB" sz="1600" spc="-1" strike="noStrike">
                <a:latin typeface="Arial"/>
              </a:endParaRPr>
            </a:p>
            <a:p>
              <a:pPr>
                <a:lnSpc>
                  <a:spcPct val="100000"/>
                </a:lnSpc>
              </a:pPr>
              <a:r>
                <a:rPr b="0" lang="en-GB" sz="1600" spc="-1" strike="noStrike">
                  <a:solidFill>
                    <a:srgbClr val="000000"/>
                  </a:solidFill>
                  <a:latin typeface="Avenir Next Condensed"/>
                  <a:ea typeface="Avenir Next Condensed"/>
                </a:rPr>
                <a:t>the value of which must be one of Boolean, integer or character types</a:t>
              </a:r>
              <a:endParaRPr b="0" lang="en-GB" sz="1600" spc="-1" strike="noStrike">
                <a:latin typeface="Arial"/>
              </a:endParaRPr>
            </a:p>
          </p:txBody>
        </p:sp>
        <p:sp>
          <p:nvSpPr>
            <p:cNvPr id="1243" name="CustomShape 9"/>
            <p:cNvSpPr/>
            <p:nvPr/>
          </p:nvSpPr>
          <p:spPr>
            <a:xfrm>
              <a:off x="5492160" y="741600"/>
              <a:ext cx="366120" cy="36612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1</a:t>
              </a:r>
              <a:endParaRPr b="0" lang="en-GB" sz="1800" spc="-1" strike="noStrike">
                <a:latin typeface="Arial"/>
              </a:endParaRPr>
            </a:p>
          </p:txBody>
        </p:sp>
        <p:sp>
          <p:nvSpPr>
            <p:cNvPr id="1244" name="CustomShape 10"/>
            <p:cNvSpPr/>
            <p:nvPr/>
          </p:nvSpPr>
          <p:spPr>
            <a:xfrm flipH="1">
              <a:off x="5259960" y="1462680"/>
              <a:ext cx="507240" cy="308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245" name="CustomShape 11"/>
          <p:cNvSpPr/>
          <p:nvPr/>
        </p:nvSpPr>
        <p:spPr>
          <a:xfrm flipV="1">
            <a:off x="2858760" y="2305080"/>
            <a:ext cx="290160" cy="979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nvGrpSpPr>
          <p:cNvPr id="1246" name="Group 12"/>
          <p:cNvGrpSpPr/>
          <p:nvPr/>
        </p:nvGrpSpPr>
        <p:grpSpPr>
          <a:xfrm>
            <a:off x="73440" y="3812760"/>
            <a:ext cx="3515760" cy="1329840"/>
            <a:chOff x="73440" y="3812760"/>
            <a:chExt cx="3515760" cy="1329840"/>
          </a:xfrm>
        </p:grpSpPr>
        <p:sp>
          <p:nvSpPr>
            <p:cNvPr id="1247" name="CustomShape 13"/>
            <p:cNvSpPr/>
            <p:nvPr/>
          </p:nvSpPr>
          <p:spPr>
            <a:xfrm>
              <a:off x="290520" y="4079880"/>
              <a:ext cx="2632320" cy="10627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marL="11160">
                <a:lnSpc>
                  <a:spcPct val="100000"/>
                </a:lnSpc>
              </a:pPr>
              <a:r>
                <a:rPr b="0" lang="en-GB" sz="1600" spc="-1" strike="noStrike">
                  <a:solidFill>
                    <a:srgbClr val="000000"/>
                  </a:solidFill>
                  <a:latin typeface="Avenir Next Condensed"/>
                  <a:ea typeface="Avenir Next Condensed"/>
                </a:rPr>
                <a:t>The </a:t>
              </a:r>
              <a:r>
                <a:rPr b="1" lang="en-GB" sz="1600" spc="-1" strike="noStrike">
                  <a:solidFill>
                    <a:srgbClr val="000000"/>
                  </a:solidFill>
                  <a:latin typeface="Avenir Next Condensed"/>
                  <a:ea typeface="Avenir Next Condensed"/>
                </a:rPr>
                <a:t>switch</a:t>
              </a:r>
              <a:r>
                <a:rPr b="0" lang="en-GB" sz="1600" spc="-1" strike="noStrike">
                  <a:solidFill>
                    <a:srgbClr val="000000"/>
                  </a:solidFill>
                  <a:latin typeface="Avenir Next Condensed"/>
                  <a:ea typeface="Avenir Next Condensed"/>
                </a:rPr>
                <a:t> statement ends when a </a:t>
              </a:r>
              <a:r>
                <a:rPr b="1" lang="en-GB" sz="1600" spc="-1" strike="noStrike">
                  <a:solidFill>
                    <a:srgbClr val="000000"/>
                  </a:solidFill>
                  <a:latin typeface="Avenir Next Condensed"/>
                  <a:ea typeface="Avenir Next Condensed"/>
                </a:rPr>
                <a:t>break</a:t>
              </a:r>
              <a:r>
                <a:rPr b="0" lang="en-GB" sz="1600" spc="-1" strike="noStrike">
                  <a:solidFill>
                    <a:srgbClr val="000000"/>
                  </a:solidFill>
                  <a:latin typeface="Avenir Next Condensed"/>
                  <a:ea typeface="Avenir Next Condensed"/>
                </a:rPr>
                <a:t> statement is encountered</a:t>
              </a:r>
              <a:endParaRPr b="0" lang="en-GB" sz="1600" spc="-1" strike="noStrike">
                <a:latin typeface="Arial"/>
              </a:endParaRPr>
            </a:p>
          </p:txBody>
        </p:sp>
        <p:sp>
          <p:nvSpPr>
            <p:cNvPr id="1248" name="CustomShape 14"/>
            <p:cNvSpPr/>
            <p:nvPr/>
          </p:nvSpPr>
          <p:spPr>
            <a:xfrm>
              <a:off x="73440" y="3812760"/>
              <a:ext cx="366120" cy="36612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3</a:t>
              </a:r>
              <a:endParaRPr b="0" lang="en-GB" sz="1800" spc="-1" strike="noStrike">
                <a:latin typeface="Arial"/>
              </a:endParaRPr>
            </a:p>
          </p:txBody>
        </p:sp>
        <p:sp>
          <p:nvSpPr>
            <p:cNvPr id="1249" name="CustomShape 15"/>
            <p:cNvSpPr/>
            <p:nvPr/>
          </p:nvSpPr>
          <p:spPr>
            <a:xfrm flipV="1">
              <a:off x="2923920" y="3969000"/>
              <a:ext cx="665280" cy="694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250" name="Group 16"/>
          <p:cNvGrpSpPr/>
          <p:nvPr/>
        </p:nvGrpSpPr>
        <p:grpSpPr>
          <a:xfrm>
            <a:off x="73440" y="5186160"/>
            <a:ext cx="3075480" cy="1916280"/>
            <a:chOff x="73440" y="5186160"/>
            <a:chExt cx="3075480" cy="1916280"/>
          </a:xfrm>
        </p:grpSpPr>
        <p:sp>
          <p:nvSpPr>
            <p:cNvPr id="1251" name="CustomShape 17"/>
            <p:cNvSpPr/>
            <p:nvPr/>
          </p:nvSpPr>
          <p:spPr>
            <a:xfrm>
              <a:off x="145440" y="5553000"/>
              <a:ext cx="2777760" cy="15494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marL="11160">
                <a:lnSpc>
                  <a:spcPct val="100000"/>
                </a:lnSpc>
              </a:pPr>
              <a:r>
                <a:rPr b="0" lang="en-GB" sz="1600" spc="-1" strike="noStrike">
                  <a:solidFill>
                    <a:srgbClr val="000000"/>
                  </a:solidFill>
                  <a:latin typeface="Avenir Next Condensed"/>
                  <a:ea typeface="Avenir Next Condensed"/>
                </a:rPr>
                <a:t>If none of the constants matches the value of the </a:t>
              </a:r>
              <a:r>
                <a:rPr b="0" lang="en-GB" sz="1600" spc="-1" strike="noStrike">
                  <a:solidFill>
                    <a:srgbClr val="e46c0a"/>
                  </a:solidFill>
                  <a:latin typeface="Avenir Next Condensed"/>
                  <a:ea typeface="Avenir Next Condensed"/>
                </a:rPr>
                <a:t>controlling_expression</a:t>
              </a:r>
              <a:r>
                <a:rPr b="0" lang="en-GB" sz="1600" spc="-1" strike="noStrike">
                  <a:solidFill>
                    <a:srgbClr val="000000"/>
                  </a:solidFill>
                  <a:latin typeface="Avenir Next Condensed"/>
                  <a:ea typeface="Avenir Next Condensed"/>
                </a:rPr>
                <a:t>, then the </a:t>
              </a:r>
              <a:r>
                <a:rPr b="0" lang="en-GB" sz="1600" spc="-1" strike="noStrike">
                  <a:solidFill>
                    <a:srgbClr val="0070c0"/>
                  </a:solidFill>
                  <a:latin typeface="Avenir Next Condensed"/>
                  <a:ea typeface="Avenir Next Condensed"/>
                </a:rPr>
                <a:t>default_statement</a:t>
              </a:r>
              <a:r>
                <a:rPr b="0" lang="en-GB" sz="1600" spc="-1" strike="noStrike">
                  <a:solidFill>
                    <a:srgbClr val="000000"/>
                  </a:solidFill>
                  <a:latin typeface="Avenir Next Condensed"/>
                  <a:ea typeface="Avenir Next Condensed"/>
                </a:rPr>
                <a:t> is executed</a:t>
              </a:r>
              <a:endParaRPr b="0" lang="en-GB" sz="1600" spc="-1" strike="noStrike">
                <a:latin typeface="Arial"/>
              </a:endParaRPr>
            </a:p>
          </p:txBody>
        </p:sp>
        <p:sp>
          <p:nvSpPr>
            <p:cNvPr id="1252" name="CustomShape 18"/>
            <p:cNvSpPr/>
            <p:nvPr/>
          </p:nvSpPr>
          <p:spPr>
            <a:xfrm>
              <a:off x="73440" y="5186160"/>
              <a:ext cx="366120" cy="36612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lIns="90000" rIns="90000" tIns="45000" bIns="45000" anchor="ctr"/>
            <a:p>
              <a:pPr algn="ctr">
                <a:lnSpc>
                  <a:spcPct val="100000"/>
                </a:lnSpc>
              </a:pPr>
              <a:r>
                <a:rPr b="1" lang="en-GB" sz="1800" spc="-1" strike="noStrike">
                  <a:solidFill>
                    <a:srgbClr val="ffffff"/>
                  </a:solidFill>
                  <a:latin typeface="Calibri Light"/>
                  <a:ea typeface="DejaVu Sans"/>
                </a:rPr>
                <a:t>4</a:t>
              </a:r>
              <a:endParaRPr b="0" lang="en-GB" sz="1800" spc="-1" strike="noStrike">
                <a:latin typeface="Arial"/>
              </a:endParaRPr>
            </a:p>
          </p:txBody>
        </p:sp>
        <p:sp>
          <p:nvSpPr>
            <p:cNvPr id="1253" name="CustomShape 19"/>
            <p:cNvSpPr/>
            <p:nvPr/>
          </p:nvSpPr>
          <p:spPr>
            <a:xfrm flipV="1">
              <a:off x="2923920" y="5681520"/>
              <a:ext cx="225000" cy="360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Tree>
  </p:cSld>
  <p:timing>
    <p:tnLst>
      <p:par>
        <p:cTn id="1301" dur="indefinite" restart="never" nodeType="tmRoot">
          <p:childTnLst>
            <p:seq>
              <p:cTn id="1302" dur="indefinite" nodeType="mainSeq">
                <p:childTnLst>
                  <p:par>
                    <p:cTn id="1303" fill="hold">
                      <p:stCondLst>
                        <p:cond delay="indefinite"/>
                      </p:stCondLst>
                      <p:childTnLst>
                        <p:par>
                          <p:cTn id="1304" fill="hold">
                            <p:stCondLst>
                              <p:cond delay="0"/>
                            </p:stCondLst>
                            <p:childTnLst>
                              <p:par>
                                <p:cTn id="1305" nodeType="clickEffect" fill="hold" presetClass="entr" presetID="1">
                                  <p:stCondLst>
                                    <p:cond delay="0"/>
                                  </p:stCondLst>
                                  <p:childTnLst>
                                    <p:set>
                                      <p:cBhvr>
                                        <p:cTn id="1306" dur="1" fill="hold">
                                          <p:stCondLst>
                                            <p:cond delay="0"/>
                                          </p:stCondLst>
                                        </p:cTn>
                                        <p:tgtEl>
                                          <p:spTgt spid="1241"/>
                                        </p:tgtEl>
                                        <p:attrNameLst>
                                          <p:attrName>style.visibility</p:attrName>
                                        </p:attrNameLst>
                                      </p:cBhvr>
                                      <p:to>
                                        <p:strVal val="visible"/>
                                      </p:to>
                                    </p:set>
                                  </p:childTnLst>
                                </p:cTn>
                              </p:par>
                            </p:childTnLst>
                          </p:cTn>
                        </p:par>
                      </p:childTnLst>
                    </p:cTn>
                  </p:par>
                  <p:par>
                    <p:cTn id="1307" fill="hold">
                      <p:stCondLst>
                        <p:cond delay="indefinite"/>
                      </p:stCondLst>
                      <p:childTnLst>
                        <p:par>
                          <p:cTn id="1308" fill="hold">
                            <p:stCondLst>
                              <p:cond delay="0"/>
                            </p:stCondLst>
                            <p:childTnLst>
                              <p:par>
                                <p:cTn id="1309" nodeType="clickEffect" fill="hold" presetClass="entr" presetID="1">
                                  <p:stCondLst>
                                    <p:cond delay="0"/>
                                  </p:stCondLst>
                                  <p:childTnLst>
                                    <p:set>
                                      <p:cBhvr>
                                        <p:cTn id="1310" dur="1" fill="hold">
                                          <p:stCondLst>
                                            <p:cond delay="0"/>
                                          </p:stCondLst>
                                        </p:cTn>
                                        <p:tgtEl>
                                          <p:spTgt spid="1238"/>
                                        </p:tgtEl>
                                        <p:attrNameLst>
                                          <p:attrName>style.visibility</p:attrName>
                                        </p:attrNameLst>
                                      </p:cBhvr>
                                      <p:to>
                                        <p:strVal val="visible"/>
                                      </p:to>
                                    </p:set>
                                  </p:childTnLst>
                                </p:cTn>
                              </p:par>
                              <p:par>
                                <p:cTn id="1311" nodeType="withEffect" fill="hold" presetClass="entr" presetID="1">
                                  <p:stCondLst>
                                    <p:cond delay="0"/>
                                  </p:stCondLst>
                                  <p:childTnLst>
                                    <p:set>
                                      <p:cBhvr>
                                        <p:cTn id="1312" dur="1" fill="hold">
                                          <p:stCondLst>
                                            <p:cond delay="0"/>
                                          </p:stCondLst>
                                        </p:cTn>
                                        <p:tgtEl>
                                          <p:spTgt spid="1245"/>
                                        </p:tgtEl>
                                        <p:attrNameLst>
                                          <p:attrName>style.visibility</p:attrName>
                                        </p:attrNameLst>
                                      </p:cBhvr>
                                      <p:to>
                                        <p:strVal val="visible"/>
                                      </p:to>
                                    </p:set>
                                  </p:childTnLst>
                                </p:cTn>
                              </p:par>
                            </p:childTnLst>
                          </p:cTn>
                        </p:par>
                      </p:childTnLst>
                    </p:cTn>
                  </p:par>
                  <p:par>
                    <p:cTn id="1313" fill="hold">
                      <p:stCondLst>
                        <p:cond delay="indefinite"/>
                      </p:stCondLst>
                      <p:childTnLst>
                        <p:par>
                          <p:cTn id="1314" fill="hold">
                            <p:stCondLst>
                              <p:cond delay="0"/>
                            </p:stCondLst>
                            <p:childTnLst>
                              <p:par>
                                <p:cTn id="1315" nodeType="clickEffect" fill="hold" presetClass="entr" presetID="1">
                                  <p:stCondLst>
                                    <p:cond delay="0"/>
                                  </p:stCondLst>
                                  <p:childTnLst>
                                    <p:set>
                                      <p:cBhvr>
                                        <p:cTn id="1316" dur="1" fill="hold">
                                          <p:stCondLst>
                                            <p:cond delay="0"/>
                                          </p:stCondLst>
                                        </p:cTn>
                                        <p:tgtEl>
                                          <p:spTgt spid="1246"/>
                                        </p:tgtEl>
                                        <p:attrNameLst>
                                          <p:attrName>style.visibility</p:attrName>
                                        </p:attrNameLst>
                                      </p:cBhvr>
                                      <p:to>
                                        <p:strVal val="visible"/>
                                      </p:to>
                                    </p:set>
                                  </p:childTnLst>
                                </p:cTn>
                              </p:par>
                            </p:childTnLst>
                          </p:cTn>
                        </p:par>
                      </p:childTnLst>
                    </p:cTn>
                  </p:par>
                  <p:par>
                    <p:cTn id="1317" fill="hold">
                      <p:stCondLst>
                        <p:cond delay="indefinite"/>
                      </p:stCondLst>
                      <p:childTnLst>
                        <p:par>
                          <p:cTn id="1318" fill="hold">
                            <p:stCondLst>
                              <p:cond delay="0"/>
                            </p:stCondLst>
                            <p:childTnLst>
                              <p:par>
                                <p:cTn id="1319" nodeType="clickEffect" fill="hold" presetClass="entr" presetID="1">
                                  <p:stCondLst>
                                    <p:cond delay="0"/>
                                  </p:stCondLst>
                                  <p:childTnLst>
                                    <p:set>
                                      <p:cBhvr>
                                        <p:cTn id="1320" dur="1" fill="hold">
                                          <p:stCondLst>
                                            <p:cond delay="0"/>
                                          </p:stCondLst>
                                        </p:cTn>
                                        <p:tgtEl>
                                          <p:spTgt spid="125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switch</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255" name="CustomShape 2"/>
          <p:cNvSpPr/>
          <p:nvPr/>
        </p:nvSpPr>
        <p:spPr>
          <a:xfrm>
            <a:off x="223200" y="1153080"/>
            <a:ext cx="4348080" cy="46112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0" rIns="90000" tIns="45000" bIns="45000" anchor="ctr"/>
          <a:p>
            <a:pPr>
              <a:lnSpc>
                <a:spcPct val="90000"/>
              </a:lnSpc>
            </a:pPr>
            <a:r>
              <a:rPr b="0" lang="en-GB" sz="1400" spc="-1" strike="noStrike">
                <a:solidFill>
                  <a:srgbClr val="000000"/>
                </a:solidFill>
                <a:latin typeface="Consolas"/>
                <a:ea typeface="Menlo"/>
              </a:rPr>
              <a:t>  </a:t>
            </a:r>
            <a:r>
              <a:rPr b="0" lang="en-GB" sz="1400" spc="-1" strike="noStrike">
                <a:solidFill>
                  <a:srgbClr val="000000"/>
                </a:solidFill>
                <a:latin typeface="Menlo"/>
                <a:ea typeface="Menlo"/>
              </a:rPr>
              <a:t>char grade;</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grade;</a:t>
            </a:r>
            <a:endParaRPr b="0" lang="en-GB" sz="1400" spc="-1" strike="noStrike">
              <a:latin typeface="Arial"/>
            </a:endParaRPr>
          </a:p>
          <a:p>
            <a:pPr>
              <a:lnSpc>
                <a:spcPct val="90000"/>
              </a:lnSpc>
            </a:pPr>
            <a:r>
              <a:rPr b="1" lang="en-GB" sz="1400" spc="-1" strike="noStrike">
                <a:solidFill>
                  <a:srgbClr val="e46c0a"/>
                </a:solidFill>
                <a:latin typeface="Menlo"/>
                <a:ea typeface="Menlo"/>
              </a:rPr>
              <a:t>  </a:t>
            </a:r>
            <a:r>
              <a:rPr b="1" lang="en-GB" sz="1400" spc="-1" strike="noStrike">
                <a:solidFill>
                  <a:srgbClr val="e46c0a"/>
                </a:solidFill>
                <a:latin typeface="Menlo"/>
                <a:ea typeface="Menlo"/>
              </a:rPr>
              <a:t>switch</a:t>
            </a:r>
            <a:r>
              <a:rPr b="0" lang="en-GB" sz="1400" spc="-1" strike="noStrike">
                <a:solidFill>
                  <a:srgbClr val="e46c0a"/>
                </a:solidFill>
                <a:latin typeface="Menlo"/>
                <a:ea typeface="Menlo"/>
              </a:rPr>
              <a:t> </a:t>
            </a:r>
            <a:r>
              <a:rPr b="0" lang="en-GB" sz="1400" spc="-1" strike="noStrike">
                <a:solidFill>
                  <a:srgbClr val="000000"/>
                </a:solidFill>
                <a:latin typeface="Menlo"/>
                <a:ea typeface="Menlo"/>
              </a:rPr>
              <a:t>( grade ) </a:t>
            </a:r>
            <a:br/>
            <a:r>
              <a:rPr b="0" lang="en-GB" sz="1400" spc="-1" strike="noStrike">
                <a:solidFill>
                  <a:srgbClr val="000000"/>
                </a:solidFill>
                <a:latin typeface="Menlo"/>
                <a:ea typeface="Menlo"/>
              </a:rPr>
              <a:t>  {</a:t>
            </a:r>
            <a:br/>
            <a:r>
              <a:rPr b="0" lang="en-GB" sz="1400" spc="-1" strike="noStrike">
                <a:solidFill>
                  <a:srgbClr val="000000"/>
                </a:solidFill>
                <a:latin typeface="Menlo"/>
                <a:ea typeface="Menlo"/>
              </a:rPr>
              <a:t>  </a:t>
            </a:r>
            <a:r>
              <a:rPr b="1" lang="en-GB" sz="1400" spc="-1" strike="noStrike">
                <a:solidFill>
                  <a:srgbClr val="e46c0a"/>
                </a:solidFill>
                <a:latin typeface="Menlo"/>
                <a:ea typeface="Menlo"/>
              </a:rPr>
              <a:t>case</a:t>
            </a:r>
            <a:r>
              <a:rPr b="0" lang="en-GB" sz="1400" spc="-1" strike="noStrike">
                <a:solidFill>
                  <a:srgbClr val="e46c0a"/>
                </a:solidFill>
                <a:latin typeface="Menlo"/>
                <a:ea typeface="Menlo"/>
              </a:rPr>
              <a:t> </a:t>
            </a:r>
            <a:r>
              <a:rPr b="0" lang="en-GB" sz="1400" spc="-1" strike="noStrike">
                <a:solidFill>
                  <a:srgbClr val="000000"/>
                </a:solidFill>
                <a:latin typeface="Menlo"/>
                <a:ea typeface="Menlo"/>
              </a:rPr>
              <a:t>‘A’</a:t>
            </a:r>
            <a:r>
              <a:rPr b="1"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point is 4.0</a:t>
            </a:r>
            <a:r>
              <a:rPr b="0" lang="en-GB" sz="1400" spc="-1" strike="noStrike">
                <a:solidFill>
                  <a:srgbClr val="000000"/>
                </a:solidFill>
                <a:latin typeface="Menlo"/>
                <a:ea typeface="Menlo"/>
              </a:rPr>
              <a:t>";</a:t>
            </a:r>
            <a:br/>
            <a:r>
              <a:rPr b="0" lang="en-GB" sz="1400" spc="-1" strike="noStrike">
                <a:solidFill>
                  <a:srgbClr val="000000"/>
                </a:solidFill>
                <a:latin typeface="Menlo"/>
                <a:ea typeface="Menlo"/>
              </a:rPr>
              <a:t>    </a:t>
            </a:r>
            <a:r>
              <a:rPr b="1" lang="en-GB" sz="1400" spc="-1" strike="noStrike">
                <a:solidFill>
                  <a:srgbClr val="e46c0a"/>
                </a:solidFill>
                <a:latin typeface="Menlo"/>
                <a:ea typeface="Menlo"/>
              </a:rPr>
              <a:t>break</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case</a:t>
            </a:r>
            <a:r>
              <a:rPr b="0" lang="en-GB" sz="1400" spc="-1" strike="noStrike">
                <a:solidFill>
                  <a:srgbClr val="e46c0a"/>
                </a:solidFill>
                <a:latin typeface="Menlo"/>
                <a:ea typeface="Menlo"/>
              </a:rPr>
              <a:t> </a:t>
            </a:r>
            <a:r>
              <a:rPr b="0" lang="en-GB" sz="1400" spc="-1" strike="noStrike">
                <a:solidFill>
                  <a:srgbClr val="000000"/>
                </a:solidFill>
                <a:latin typeface="Menlo"/>
                <a:ea typeface="Menlo"/>
              </a:rPr>
              <a:t>‘B’</a:t>
            </a:r>
            <a:r>
              <a:rPr b="1"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point is 3.0</a:t>
            </a:r>
            <a:r>
              <a:rPr b="0" lang="en-GB" sz="1400" spc="-1" strike="noStrike">
                <a:solidFill>
                  <a:srgbClr val="000000"/>
                </a:solidFill>
                <a:latin typeface="Menlo"/>
                <a:ea typeface="Menlo"/>
              </a:rPr>
              <a:t>";</a:t>
            </a:r>
            <a:br/>
            <a:r>
              <a:rPr b="0" lang="en-GB" sz="1400" spc="-1" strike="noStrike">
                <a:solidFill>
                  <a:srgbClr val="000000"/>
                </a:solidFill>
                <a:latin typeface="Menlo"/>
                <a:ea typeface="Menlo"/>
              </a:rPr>
              <a:t>    </a:t>
            </a:r>
            <a:r>
              <a:rPr b="1" lang="en-GB" sz="1400" spc="-1" strike="noStrike">
                <a:solidFill>
                  <a:srgbClr val="e46c0a"/>
                </a:solidFill>
                <a:latin typeface="Menlo"/>
                <a:ea typeface="Menlo"/>
              </a:rPr>
              <a:t>break</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case</a:t>
            </a:r>
            <a:r>
              <a:rPr b="0" lang="en-GB" sz="1400" spc="-1" strike="noStrike">
                <a:solidFill>
                  <a:srgbClr val="e46c0a"/>
                </a:solidFill>
                <a:latin typeface="Menlo"/>
                <a:ea typeface="Menlo"/>
              </a:rPr>
              <a:t> </a:t>
            </a:r>
            <a:r>
              <a:rPr b="0" lang="en-GB" sz="1400" spc="-1" strike="noStrike">
                <a:solidFill>
                  <a:srgbClr val="000000"/>
                </a:solidFill>
                <a:latin typeface="Menlo"/>
                <a:ea typeface="Menlo"/>
              </a:rPr>
              <a:t>‘C’</a:t>
            </a:r>
            <a:r>
              <a:rPr b="1"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point is 2.0</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break</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case</a:t>
            </a:r>
            <a:r>
              <a:rPr b="0" lang="en-GB" sz="1400" spc="-1" strike="noStrike">
                <a:solidFill>
                  <a:srgbClr val="e46c0a"/>
                </a:solidFill>
                <a:latin typeface="Menlo"/>
                <a:ea typeface="Menlo"/>
              </a:rPr>
              <a:t> </a:t>
            </a:r>
            <a:r>
              <a:rPr b="0" lang="en-GB" sz="1400" spc="-1" strike="noStrike">
                <a:solidFill>
                  <a:srgbClr val="000000"/>
                </a:solidFill>
                <a:latin typeface="Menlo"/>
                <a:ea typeface="Menlo"/>
              </a:rPr>
              <a:t>‘D’</a:t>
            </a:r>
            <a:r>
              <a:rPr b="1"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point is 1.0</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break</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case</a:t>
            </a:r>
            <a:r>
              <a:rPr b="0" lang="en-GB" sz="1400" spc="-1" strike="noStrike">
                <a:solidFill>
                  <a:srgbClr val="e46c0a"/>
                </a:solidFill>
                <a:latin typeface="Menlo"/>
                <a:ea typeface="Menlo"/>
              </a:rPr>
              <a:t> </a:t>
            </a:r>
            <a:r>
              <a:rPr b="0" lang="en-GB" sz="1400" spc="-1" strike="noStrike">
                <a:solidFill>
                  <a:srgbClr val="000000"/>
                </a:solidFill>
                <a:latin typeface="Menlo"/>
                <a:ea typeface="Menlo"/>
              </a:rPr>
              <a:t>‘F’</a:t>
            </a:r>
            <a:r>
              <a:rPr b="1"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point is 0.0</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break;</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1" lang="en-GB" sz="1400" spc="-1" strike="noStrike">
                <a:solidFill>
                  <a:srgbClr val="e46c0a"/>
                </a:solidFill>
                <a:latin typeface="Menlo"/>
                <a:ea typeface="Menlo"/>
              </a:rPr>
              <a:t>default</a:t>
            </a:r>
            <a:r>
              <a:rPr b="1"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is invalid</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a:t>
            </a:r>
            <a:endParaRPr b="0" lang="en-GB" sz="1400" spc="-1" strike="noStrike">
              <a:latin typeface="Arial"/>
            </a:endParaRPr>
          </a:p>
        </p:txBody>
      </p:sp>
      <p:sp>
        <p:nvSpPr>
          <p:cNvPr id="125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DCD1781-0D15-45BC-A248-83D84C07AF01}"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57" name="CustomShape 4"/>
          <p:cNvSpPr/>
          <p:nvPr/>
        </p:nvSpPr>
        <p:spPr>
          <a:xfrm>
            <a:off x="4398120" y="1743840"/>
            <a:ext cx="194724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DejaVu Sans"/>
              </a:rPr>
              <a:t>is equivalent to</a:t>
            </a:r>
            <a:endParaRPr b="0" lang="en-GB" sz="1800" spc="-1" strike="noStrike">
              <a:latin typeface="Arial"/>
            </a:endParaRPr>
          </a:p>
        </p:txBody>
      </p:sp>
      <p:sp>
        <p:nvSpPr>
          <p:cNvPr id="1258" name="CustomShape 5"/>
          <p:cNvSpPr/>
          <p:nvPr/>
        </p:nvSpPr>
        <p:spPr>
          <a:xfrm>
            <a:off x="4378680" y="2235240"/>
            <a:ext cx="4348080" cy="3403080"/>
          </a:xfrm>
          <a:prstGeom prst="rect">
            <a:avLst/>
          </a:prstGeom>
          <a:solidFill>
            <a:schemeClr val="accent3">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0" rIns="90000" tIns="45000" bIns="45000" anchor="ctr"/>
          <a:p>
            <a:pPr>
              <a:lnSpc>
                <a:spcPct val="90000"/>
              </a:lnSpc>
            </a:pPr>
            <a:r>
              <a:rPr b="0" lang="en-GB" sz="1400" spc="-1" strike="noStrike">
                <a:solidFill>
                  <a:srgbClr val="000000"/>
                </a:solidFill>
                <a:latin typeface="Consolas"/>
                <a:ea typeface="Menlo"/>
              </a:rPr>
              <a:t>  </a:t>
            </a:r>
            <a:r>
              <a:rPr b="0" lang="en-GB" sz="1400" spc="-1" strike="noStrike">
                <a:solidFill>
                  <a:srgbClr val="000000"/>
                </a:solidFill>
                <a:latin typeface="Menlo"/>
                <a:ea typeface="Menlo"/>
              </a:rPr>
              <a:t>char grade;</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cin &gt;&gt; grade;</a:t>
            </a:r>
            <a:endParaRPr b="0" lang="en-GB" sz="1400" spc="-1" strike="noStrike">
              <a:latin typeface="Arial"/>
            </a:endParaRPr>
          </a:p>
          <a:p>
            <a:pPr>
              <a:lnSpc>
                <a:spcPct val="90000"/>
              </a:lnSpc>
            </a:pPr>
            <a:r>
              <a:rPr b="1" lang="en-GB" sz="1400" spc="-1" strike="noStrike">
                <a:solidFill>
                  <a:srgbClr val="e46c0a"/>
                </a:solidFill>
                <a:latin typeface="Menlo"/>
                <a:ea typeface="Menlo"/>
              </a:rPr>
              <a:t>  </a:t>
            </a:r>
            <a:r>
              <a:rPr b="1" lang="en-GB" sz="1400" spc="-1" strike="noStrike">
                <a:solidFill>
                  <a:srgbClr val="e46c0a"/>
                </a:solidFill>
                <a:latin typeface="Menlo"/>
                <a:ea typeface="Menlo"/>
              </a:rPr>
              <a:t>if</a:t>
            </a:r>
            <a:r>
              <a:rPr b="0" lang="en-GB" sz="1400" spc="-1" strike="noStrike">
                <a:solidFill>
                  <a:srgbClr val="e46c0a"/>
                </a:solidFill>
                <a:latin typeface="Menlo"/>
                <a:ea typeface="Menlo"/>
              </a:rPr>
              <a:t> </a:t>
            </a:r>
            <a:r>
              <a:rPr b="0" lang="en-GB" sz="1400" spc="-1" strike="noStrike">
                <a:solidFill>
                  <a:srgbClr val="000000"/>
                </a:solidFill>
                <a:latin typeface="Menlo"/>
                <a:ea typeface="Menlo"/>
              </a:rPr>
              <a:t>(grade == ‘A’) </a:t>
            </a:r>
            <a:br/>
            <a:r>
              <a:rPr b="0" lang="en-GB" sz="1400" spc="-1" strike="noStrike">
                <a:solidFill>
                  <a:srgbClr val="000000"/>
                </a:solidFill>
                <a:latin typeface="Menlo"/>
                <a:ea typeface="Menlo"/>
              </a:rPr>
              <a:t>    cout &lt;&lt; "</a:t>
            </a:r>
            <a:r>
              <a:rPr b="0" lang="en-GB" sz="1400" spc="-1" strike="noStrike">
                <a:solidFill>
                  <a:srgbClr val="8064a2"/>
                </a:solidFill>
                <a:latin typeface="Menlo"/>
                <a:ea typeface="Menlo"/>
              </a:rPr>
              <a:t>grade point is 4.0</a:t>
            </a:r>
            <a:r>
              <a:rPr b="0" lang="en-GB" sz="1400" spc="-1" strike="noStrike">
                <a:solidFill>
                  <a:srgbClr val="000000"/>
                </a:solidFill>
                <a:latin typeface="Menlo"/>
                <a:ea typeface="Menlo"/>
              </a:rPr>
              <a:t>";</a:t>
            </a:r>
            <a:br/>
            <a:r>
              <a:rPr b="0" lang="en-GB" sz="1400" spc="-1" strike="noStrike">
                <a:solidFill>
                  <a:srgbClr val="000000"/>
                </a:solidFill>
                <a:latin typeface="Menlo"/>
                <a:ea typeface="Menlo"/>
              </a:rPr>
              <a:t>  else if (grade == ‘B’</a:t>
            </a:r>
            <a:r>
              <a:rPr b="1"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point is 3.0</a:t>
            </a:r>
            <a:r>
              <a:rPr b="0" lang="en-GB" sz="1400" spc="-1" strike="noStrike">
                <a:solidFill>
                  <a:srgbClr val="000000"/>
                </a:solidFill>
                <a:latin typeface="Menlo"/>
                <a:ea typeface="Menlo"/>
              </a:rPr>
              <a:t>";</a:t>
            </a:r>
            <a:br/>
            <a:r>
              <a:rPr b="0" lang="en-GB" sz="1400" spc="-1" strike="noStrike">
                <a:solidFill>
                  <a:srgbClr val="000000"/>
                </a:solidFill>
                <a:latin typeface="Menlo"/>
                <a:ea typeface="Menlo"/>
              </a:rPr>
              <a:t>  else if (grade == ‘C’</a:t>
            </a:r>
            <a:r>
              <a:rPr b="1"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point is 2.0</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else if (grade == ‘D’</a:t>
            </a:r>
            <a:r>
              <a:rPr b="1"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point is 1.0</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else if (grade == ‘F’</a:t>
            </a:r>
            <a:r>
              <a:rPr b="1" lang="en-GB" sz="1400" spc="-1" strike="noStrike">
                <a:solidFill>
                  <a:srgbClr val="000000"/>
                </a:solidFill>
                <a:latin typeface="Menlo"/>
                <a:ea typeface="Menlo"/>
              </a:rPr>
              <a:t>)</a:t>
            </a:r>
            <a:r>
              <a:rPr b="0" lang="en-GB" sz="1400" spc="-1" strike="noStrike">
                <a:solidFill>
                  <a:srgbClr val="000000"/>
                </a:solidFill>
                <a:latin typeface="Menlo"/>
                <a:ea typeface="Menlo"/>
              </a:rPr>
              <a:t>    </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point is 0.0</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else</a:t>
            </a:r>
            <a:endParaRPr b="0" lang="en-GB" sz="1400" spc="-1" strike="noStrike">
              <a:latin typeface="Arial"/>
            </a:endParaRPr>
          </a:p>
          <a:p>
            <a:pPr>
              <a:lnSpc>
                <a:spcPct val="90000"/>
              </a:lnSpc>
            </a:pPr>
            <a:r>
              <a:rPr b="0" lang="en-GB" sz="1400" spc="-1" strike="noStrike">
                <a:solidFill>
                  <a:srgbClr val="000000"/>
                </a:solidFill>
                <a:latin typeface="Menlo"/>
                <a:ea typeface="Menlo"/>
              </a:rPr>
              <a:t>    </a:t>
            </a:r>
            <a:r>
              <a:rPr b="0" lang="en-GB" sz="1400" spc="-1" strike="noStrike">
                <a:solidFill>
                  <a:srgbClr val="000000"/>
                </a:solidFill>
                <a:latin typeface="Menlo"/>
                <a:ea typeface="Menlo"/>
              </a:rPr>
              <a:t>cout &lt;&lt; "</a:t>
            </a:r>
            <a:r>
              <a:rPr b="0" lang="en-GB" sz="1400" spc="-1" strike="noStrike">
                <a:solidFill>
                  <a:srgbClr val="8064a2"/>
                </a:solidFill>
                <a:latin typeface="Menlo"/>
                <a:ea typeface="Menlo"/>
              </a:rPr>
              <a:t>grade is invalid</a:t>
            </a:r>
            <a:r>
              <a:rPr b="0" lang="en-GB" sz="1400" spc="-1" strike="noStrike">
                <a:solidFill>
                  <a:srgbClr val="000000"/>
                </a:solidFill>
                <a:latin typeface="Menlo"/>
                <a:ea typeface="Menlo"/>
              </a:rPr>
              <a:t>";</a:t>
            </a:r>
            <a:endParaRPr b="0" lang="en-GB" sz="1400" spc="-1" strike="noStrike">
              <a:latin typeface="Arial"/>
            </a:endParaRPr>
          </a:p>
          <a:p>
            <a:pPr>
              <a:lnSpc>
                <a:spcPct val="90000"/>
              </a:lnSpc>
            </a:pPr>
            <a:r>
              <a:rPr b="0" lang="en-GB" sz="1400" spc="-1" strike="noStrike">
                <a:solidFill>
                  <a:srgbClr val="000000"/>
                </a:solidFill>
                <a:latin typeface="Menlo"/>
                <a:ea typeface="Menlo"/>
              </a:rPr>
              <a:t>  </a:t>
            </a:r>
            <a:endParaRPr b="0" lang="en-GB" sz="1400" spc="-1" strike="noStrike">
              <a:latin typeface="Arial"/>
            </a:endParaRPr>
          </a:p>
        </p:txBody>
      </p:sp>
      <p:sp>
        <p:nvSpPr>
          <p:cNvPr id="1259" name="CustomShape 6"/>
          <p:cNvSpPr/>
          <p:nvPr/>
        </p:nvSpPr>
        <p:spPr>
          <a:xfrm>
            <a:off x="654120" y="5899680"/>
            <a:ext cx="7664040" cy="912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The switch statement is sometimes preferably especially when it can show clearly the flow of control depends on the value of </a:t>
            </a:r>
            <a:r>
              <a:rPr b="0" lang="en-GB" sz="1800" spc="-1" strike="noStrike">
                <a:solidFill>
                  <a:srgbClr val="000000"/>
                </a:solidFill>
                <a:latin typeface="Menlo"/>
                <a:ea typeface="Menlo"/>
              </a:rPr>
              <a:t>grade</a:t>
            </a:r>
            <a:r>
              <a:rPr b="0" lang="en-GB" sz="1800" spc="-1" strike="noStrike">
                <a:solidFill>
                  <a:srgbClr val="000000"/>
                </a:solidFill>
                <a:latin typeface="Calibri Light"/>
                <a:ea typeface="Menlo"/>
              </a:rPr>
              <a:t> only.</a:t>
            </a:r>
            <a:endParaRPr b="0" lang="en-GB" sz="1800" spc="-1" strike="noStrike">
              <a:latin typeface="Arial"/>
            </a:endParaRPr>
          </a:p>
        </p:txBody>
      </p:sp>
    </p:spTree>
  </p:cSld>
  <p:timing>
    <p:tnLst>
      <p:par>
        <p:cTn id="1321" dur="indefinite" restart="never" nodeType="tmRoot">
          <p:childTnLst>
            <p:seq>
              <p:cTn id="1322"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nSpc>
                <a:spcPct val="100000"/>
              </a:lnSpc>
            </a:pPr>
            <a:r>
              <a:rPr b="1" lang="en-GB" sz="4400" spc="-1" strike="noStrike">
                <a:solidFill>
                  <a:srgbClr val="000000"/>
                </a:solidFill>
                <a:latin typeface="Avenir Next"/>
                <a:ea typeface="Avenir Next"/>
              </a:rPr>
              <a:t>switch</a:t>
            </a:r>
            <a:r>
              <a:rPr b="0" lang="en-GB" sz="4400" spc="-1" strike="noStrike">
                <a:solidFill>
                  <a:srgbClr val="000000"/>
                </a:solidFill>
                <a:latin typeface="Avenir Next"/>
                <a:ea typeface="Avenir Next"/>
              </a:rPr>
              <a:t> Statement</a:t>
            </a:r>
            <a:endParaRPr b="0" lang="en-GB" sz="4400" spc="-1" strike="noStrike">
              <a:latin typeface="Arial"/>
            </a:endParaRPr>
          </a:p>
        </p:txBody>
      </p:sp>
      <p:sp>
        <p:nvSpPr>
          <p:cNvPr id="1261" name="CustomShape 2"/>
          <p:cNvSpPr/>
          <p:nvPr/>
        </p:nvSpPr>
        <p:spPr>
          <a:xfrm>
            <a:off x="457200" y="1281240"/>
            <a:ext cx="4339800" cy="5439600"/>
          </a:xfrm>
          <a:prstGeom prst="rect">
            <a:avLst/>
          </a:prstGeom>
          <a:solidFill>
            <a:schemeClr val="accent5">
              <a:lumMod val="40000"/>
              <a:lumOff val="6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ts val="18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switch</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 mark / 10 ) {</a:t>
            </a:r>
            <a:b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0</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1</a:t>
            </a:r>
            <a:r>
              <a:rPr b="1" lang="en-GB" sz="1600" spc="-1" strike="noStrike">
                <a:solidFill>
                  <a:srgbClr val="000000"/>
                </a:solidFill>
                <a:latin typeface="Consolas"/>
                <a:ea typeface="Consolas"/>
              </a:rPr>
              <a:t>:</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2</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3</a:t>
            </a:r>
            <a:r>
              <a:rPr b="1" lang="en-GB" sz="1600" spc="-1" strike="noStrike">
                <a:solidFill>
                  <a:srgbClr val="000000"/>
                </a:solidFill>
                <a:latin typeface="Consolas"/>
                <a:ea typeface="Consolas"/>
              </a:rPr>
              <a:t>:</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4</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5</a:t>
            </a:r>
            <a:r>
              <a:rPr b="1" lang="en-GB" sz="1600" spc="-1" strike="noStrike">
                <a:solidFill>
                  <a:srgbClr val="000000"/>
                </a:solidFill>
                <a:latin typeface="Consolas"/>
                <a:ea typeface="Consolas"/>
              </a:rPr>
              <a:t>:</a:t>
            </a:r>
            <a:endParaRPr b="0" lang="en-GB" sz="1600" spc="-1" strike="noStrike">
              <a:latin typeface="Arial"/>
            </a:endParaRPr>
          </a:p>
          <a:p>
            <a:pPr>
              <a:lnSpc>
                <a:spcPts val="18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grade = ‘F’;</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0" lang="en-GB" sz="1600" spc="-1" strike="noStrike">
                <a:solidFill>
                  <a:srgbClr val="000000"/>
                </a:solidFill>
                <a:latin typeface="Consolas"/>
                <a:ea typeface="Consolas"/>
              </a:rPr>
              <a:t>;</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6</a:t>
            </a:r>
            <a:r>
              <a:rPr b="1" lang="en-GB" sz="1600" spc="-1" strike="noStrike">
                <a:solidFill>
                  <a:srgbClr val="000000"/>
                </a:solidFill>
                <a:latin typeface="Consolas"/>
                <a:ea typeface="Consolas"/>
              </a:rPr>
              <a:t>:</a:t>
            </a:r>
            <a:endParaRPr b="0" lang="en-GB" sz="1600" spc="-1" strike="noStrike">
              <a:latin typeface="Arial"/>
            </a:endParaRPr>
          </a:p>
          <a:p>
            <a:pPr>
              <a:lnSpc>
                <a:spcPts val="18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grade = ‘D’;</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0" lang="en-GB" sz="1600" spc="-1" strike="noStrike">
                <a:solidFill>
                  <a:srgbClr val="000000"/>
                </a:solidFill>
                <a:latin typeface="Consolas"/>
                <a:ea typeface="Consolas"/>
              </a:rPr>
              <a:t>;</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7</a:t>
            </a:r>
            <a:r>
              <a:rPr b="1" lang="en-GB" sz="1600" spc="-1" strike="noStrike">
                <a:solidFill>
                  <a:srgbClr val="000000"/>
                </a:solidFill>
                <a:latin typeface="Consolas"/>
                <a:ea typeface="Consolas"/>
              </a:rPr>
              <a:t>:</a:t>
            </a:r>
            <a:endParaRPr b="0" lang="en-GB" sz="1600" spc="-1" strike="noStrike">
              <a:latin typeface="Arial"/>
            </a:endParaRPr>
          </a:p>
          <a:p>
            <a:pPr>
              <a:lnSpc>
                <a:spcPts val="18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grade = ‘C’;</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0" lang="en-GB" sz="1600" spc="-1" strike="noStrike">
                <a:solidFill>
                  <a:srgbClr val="000000"/>
                </a:solidFill>
                <a:latin typeface="Consolas"/>
                <a:ea typeface="Consolas"/>
              </a:rPr>
              <a:t>;</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8</a:t>
            </a:r>
            <a:r>
              <a:rPr b="1" lang="en-GB" sz="1600" spc="-1" strike="noStrike">
                <a:solidFill>
                  <a:srgbClr val="000000"/>
                </a:solidFill>
                <a:latin typeface="Consolas"/>
                <a:ea typeface="Consolas"/>
              </a:rPr>
              <a:t>:</a:t>
            </a:r>
            <a:endParaRPr b="0" lang="en-GB" sz="1600" spc="-1" strike="noStrike">
              <a:latin typeface="Arial"/>
            </a:endParaRPr>
          </a:p>
          <a:p>
            <a:pPr>
              <a:lnSpc>
                <a:spcPts val="18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grade = ‘B’;</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0" lang="en-GB" sz="1600" spc="-1" strike="noStrike">
                <a:solidFill>
                  <a:srgbClr val="000000"/>
                </a:solidFill>
                <a:latin typeface="Consolas"/>
                <a:ea typeface="Consolas"/>
              </a:rPr>
              <a:t>;</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9</a:t>
            </a:r>
            <a:r>
              <a:rPr b="1" lang="en-GB" sz="1600" spc="-1" strike="noStrike">
                <a:solidFill>
                  <a:srgbClr val="000000"/>
                </a:solidFill>
                <a:latin typeface="Consolas"/>
                <a:ea typeface="Consolas"/>
              </a:rPr>
              <a:t>:</a:t>
            </a:r>
            <a:endParaRPr b="0" lang="en-GB" sz="1600" spc="-1" strike="noStrike">
              <a:latin typeface="Arial"/>
            </a:endParaRPr>
          </a:p>
          <a:p>
            <a:pPr>
              <a:lnSpc>
                <a:spcPts val="18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e46c0a"/>
                </a:solidFill>
                <a:latin typeface="Consolas"/>
                <a:ea typeface="Consolas"/>
              </a:rPr>
              <a:t>case</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10</a:t>
            </a:r>
            <a:r>
              <a:rPr b="1" lang="en-GB" sz="1600" spc="-1" strike="noStrike">
                <a:solidFill>
                  <a:srgbClr val="000000"/>
                </a:solidFill>
                <a:latin typeface="Consolas"/>
                <a:ea typeface="Consolas"/>
              </a:rPr>
              <a:t>:</a:t>
            </a:r>
            <a:endParaRPr b="0" lang="en-GB" sz="1600" spc="-1" strike="noStrike">
              <a:latin typeface="Arial"/>
            </a:endParaRPr>
          </a:p>
          <a:p>
            <a:pPr>
              <a:lnSpc>
                <a:spcPts val="1800"/>
              </a:lnSpc>
            </a:pP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1" lang="en-GB" sz="1600" spc="-1" strike="noStrike">
                <a:solidFill>
                  <a:srgbClr val="000000"/>
                </a:solidFill>
                <a:latin typeface="Consolas"/>
                <a:ea typeface="Consolas"/>
              </a:rPr>
              <a:t>    </a:t>
            </a:r>
            <a:r>
              <a:rPr b="0" lang="en-GB" sz="1600" spc="-1" strike="noStrike">
                <a:solidFill>
                  <a:srgbClr val="000000"/>
                </a:solidFill>
                <a:latin typeface="Consolas"/>
                <a:ea typeface="Consolas"/>
              </a:rPr>
              <a:t>grade = ‘A’;</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break</a:t>
            </a:r>
            <a:r>
              <a:rPr b="0" lang="en-GB" sz="1600" spc="-1" strike="noStrike">
                <a:solidFill>
                  <a:srgbClr val="000000"/>
                </a:solidFill>
                <a:latin typeface="Consolas"/>
                <a:ea typeface="Consolas"/>
              </a:rPr>
              <a:t>;</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default</a:t>
            </a:r>
            <a:r>
              <a:rPr b="1" lang="en-GB" sz="1600" spc="-1" strike="noStrike">
                <a:solidFill>
                  <a:srgbClr val="000000"/>
                </a:solidFill>
                <a:latin typeface="Consolas"/>
                <a:ea typeface="Consolas"/>
              </a:rPr>
              <a:t>:</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8064a2"/>
                </a:solidFill>
                <a:latin typeface="Consolas"/>
                <a:ea typeface="Consolas"/>
              </a:rPr>
              <a:t>invalid mark</a:t>
            </a:r>
            <a:r>
              <a:rPr b="0" lang="en-GB" sz="1600" spc="-1" strike="noStrike">
                <a:solidFill>
                  <a:srgbClr val="000000"/>
                </a:solidFill>
                <a:latin typeface="Consolas"/>
                <a:ea typeface="Consolas"/>
              </a:rPr>
              <a:t>";</a:t>
            </a:r>
            <a:endParaRPr b="0" lang="en-GB" sz="1600" spc="-1" strike="noStrike">
              <a:latin typeface="Arial"/>
            </a:endParaRPr>
          </a:p>
          <a:p>
            <a:pPr>
              <a:lnSpc>
                <a:spcPts val="18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p:txBody>
      </p:sp>
      <p:sp>
        <p:nvSpPr>
          <p:cNvPr id="126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A9EA23D-6052-4721-8909-CA62E97F36A0}" type="slidenum">
              <a:rPr b="0" lang="en-GB" sz="1200" spc="-1" strike="noStrike">
                <a:solidFill>
                  <a:srgbClr val="8b8b8b"/>
                </a:solidFill>
                <a:latin typeface="Calibri Light"/>
                <a:ea typeface="Calibri Light"/>
              </a:rPr>
              <a:t>&lt;number&gt;</a:t>
            </a:fld>
            <a:endParaRPr b="0" lang="en-GB" sz="1200" spc="-1" strike="noStrike">
              <a:latin typeface="Arial"/>
            </a:endParaRPr>
          </a:p>
        </p:txBody>
      </p:sp>
      <p:sp>
        <p:nvSpPr>
          <p:cNvPr id="1263" name="CustomShape 4"/>
          <p:cNvSpPr/>
          <p:nvPr/>
        </p:nvSpPr>
        <p:spPr>
          <a:xfrm>
            <a:off x="5111640" y="716040"/>
            <a:ext cx="2148120" cy="394920"/>
          </a:xfrm>
          <a:prstGeom prst="rect">
            <a:avLst/>
          </a:prstGeom>
          <a:noFill/>
          <a:ln>
            <a:noFill/>
          </a:ln>
        </p:spPr>
        <p:style>
          <a:lnRef idx="2">
            <a:schemeClr val="accent1"/>
          </a:lnRef>
          <a:fillRef idx="1">
            <a:schemeClr val="lt1"/>
          </a:fillRef>
          <a:effectRef idx="0">
            <a:schemeClr val="accent1"/>
          </a:effectRef>
          <a:fontRef idx="minor"/>
        </p:style>
        <p:txBody>
          <a:bodyPr wrap="none" lIns="90000" rIns="90000" tIns="45000" bIns="45000"/>
          <a:p>
            <a:pPr>
              <a:lnSpc>
                <a:spcPct val="100000"/>
              </a:lnSpc>
            </a:pPr>
            <a:r>
              <a:rPr b="0" lang="en-GB" sz="2000" spc="-1" strike="noStrike">
                <a:solidFill>
                  <a:srgbClr val="000000"/>
                </a:solidFill>
                <a:latin typeface="Avenir Next"/>
                <a:ea typeface="Avenir Next"/>
              </a:rPr>
              <a:t>more examples</a:t>
            </a:r>
            <a:endParaRPr b="0" lang="en-GB" sz="2000" spc="-1" strike="noStrike">
              <a:latin typeface="Arial"/>
            </a:endParaRPr>
          </a:p>
        </p:txBody>
      </p:sp>
      <p:sp>
        <p:nvSpPr>
          <p:cNvPr id="1264" name="CustomShape 5"/>
          <p:cNvSpPr/>
          <p:nvPr/>
        </p:nvSpPr>
        <p:spPr>
          <a:xfrm>
            <a:off x="4572000" y="1215000"/>
            <a:ext cx="3035880" cy="13060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Assuming that </a:t>
            </a:r>
            <a:r>
              <a:rPr b="0" lang="en-GB" sz="1600" spc="-1" strike="noStrike">
                <a:solidFill>
                  <a:srgbClr val="31859c"/>
                </a:solidFill>
                <a:latin typeface="Consolas"/>
                <a:ea typeface="Consolas"/>
              </a:rPr>
              <a:t>mark</a:t>
            </a:r>
            <a:r>
              <a:rPr b="0" lang="en-GB" sz="1600" spc="-1" strike="noStrike">
                <a:solidFill>
                  <a:srgbClr val="31859c"/>
                </a:solidFill>
                <a:latin typeface="Avenir Next Condensed"/>
                <a:ea typeface="Avenir Next Condensed"/>
              </a:rPr>
              <a:t> </a:t>
            </a:r>
            <a:r>
              <a:rPr b="0" lang="en-GB" sz="1600" spc="-1" strike="noStrike">
                <a:solidFill>
                  <a:srgbClr val="000000"/>
                </a:solidFill>
                <a:latin typeface="Avenir Next Condensed"/>
                <a:ea typeface="Avenir Next Condensed"/>
              </a:rPr>
              <a:t>is of type </a:t>
            </a:r>
            <a:r>
              <a:rPr b="0" lang="en-GB" sz="1600" spc="-1" strike="noStrike">
                <a:solidFill>
                  <a:srgbClr val="31859c"/>
                </a:solidFill>
                <a:latin typeface="Consolas"/>
                <a:ea typeface="Consolas"/>
              </a:rPr>
              <a:t>int </a:t>
            </a:r>
            <a:r>
              <a:rPr b="0" lang="en-GB" sz="1600" spc="-1" strike="noStrike">
                <a:solidFill>
                  <a:srgbClr val="000000"/>
                </a:solidFill>
                <a:latin typeface="Avenir Next Condensed"/>
                <a:ea typeface="Avenir Next Condensed"/>
              </a:rPr>
              <a:t>with range 0 to 100.  Note that this is an integer division which results in an integer value.</a:t>
            </a:r>
            <a:endParaRPr b="0" lang="en-GB" sz="1600" spc="-1" strike="noStrike">
              <a:latin typeface="Arial"/>
            </a:endParaRPr>
          </a:p>
        </p:txBody>
      </p:sp>
      <p:sp>
        <p:nvSpPr>
          <p:cNvPr id="1265" name="CustomShape 6"/>
          <p:cNvSpPr/>
          <p:nvPr/>
        </p:nvSpPr>
        <p:spPr>
          <a:xfrm flipH="1" flipV="1">
            <a:off x="3555360" y="1602360"/>
            <a:ext cx="1015200" cy="1501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66" name="CustomShape 7"/>
          <p:cNvSpPr/>
          <p:nvPr/>
        </p:nvSpPr>
        <p:spPr>
          <a:xfrm>
            <a:off x="4933080" y="2448720"/>
            <a:ext cx="3753000" cy="36561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DejaVu Sans"/>
              </a:rPr>
              <a:t>What is the range of mark for grade to be assigned ‘A’? </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for grade to be assigned ‘B’?</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for grade to be assigned ‘C’?</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for grade to be assigned ‘D’?</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for grade to be assigned ‘F’?</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ea typeface="DejaVu Sans"/>
              </a:rPr>
              <a:t>What if mark is out of the range 0 to 100?</a:t>
            </a:r>
            <a:endParaRPr b="0" lang="en-GB" sz="1800" spc="-1" strike="noStrike">
              <a:latin typeface="Arial"/>
            </a:endParaRPr>
          </a:p>
        </p:txBody>
      </p:sp>
      <p:sp>
        <p:nvSpPr>
          <p:cNvPr id="1267" name="CustomShape 8"/>
          <p:cNvSpPr/>
          <p:nvPr/>
        </p:nvSpPr>
        <p:spPr>
          <a:xfrm>
            <a:off x="6566040" y="2776680"/>
            <a:ext cx="98532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Calibri Light"/>
                <a:ea typeface="DejaVu Sans"/>
              </a:rPr>
              <a:t>90-100</a:t>
            </a:r>
            <a:endParaRPr b="0" lang="en-GB" sz="1800" spc="-1" strike="noStrike">
              <a:latin typeface="Arial"/>
            </a:endParaRPr>
          </a:p>
        </p:txBody>
      </p:sp>
      <p:sp>
        <p:nvSpPr>
          <p:cNvPr id="1268" name="CustomShape 9"/>
          <p:cNvSpPr/>
          <p:nvPr/>
        </p:nvSpPr>
        <p:spPr>
          <a:xfrm>
            <a:off x="7694640" y="3244320"/>
            <a:ext cx="840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Calibri Light"/>
                <a:ea typeface="DejaVu Sans"/>
              </a:rPr>
              <a:t>80-89</a:t>
            </a:r>
            <a:endParaRPr b="0" lang="en-GB" sz="1800" spc="-1" strike="noStrike">
              <a:latin typeface="Arial"/>
            </a:endParaRPr>
          </a:p>
        </p:txBody>
      </p:sp>
      <p:sp>
        <p:nvSpPr>
          <p:cNvPr id="1269" name="CustomShape 10"/>
          <p:cNvSpPr/>
          <p:nvPr/>
        </p:nvSpPr>
        <p:spPr>
          <a:xfrm>
            <a:off x="7694640" y="3816720"/>
            <a:ext cx="840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Calibri Light"/>
                <a:ea typeface="DejaVu Sans"/>
              </a:rPr>
              <a:t>70-79</a:t>
            </a:r>
            <a:endParaRPr b="0" lang="en-GB" sz="1800" spc="-1" strike="noStrike">
              <a:latin typeface="Arial"/>
            </a:endParaRPr>
          </a:p>
        </p:txBody>
      </p:sp>
      <p:sp>
        <p:nvSpPr>
          <p:cNvPr id="1270" name="CustomShape 11"/>
          <p:cNvSpPr/>
          <p:nvPr/>
        </p:nvSpPr>
        <p:spPr>
          <a:xfrm>
            <a:off x="7694640" y="4349160"/>
            <a:ext cx="84060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Calibri Light"/>
                <a:ea typeface="DejaVu Sans"/>
              </a:rPr>
              <a:t>60-69</a:t>
            </a:r>
            <a:endParaRPr b="0" lang="en-GB" sz="1800" spc="-1" strike="noStrike">
              <a:latin typeface="Arial"/>
            </a:endParaRPr>
          </a:p>
        </p:txBody>
      </p:sp>
      <p:sp>
        <p:nvSpPr>
          <p:cNvPr id="1271" name="CustomShape 12"/>
          <p:cNvSpPr/>
          <p:nvPr/>
        </p:nvSpPr>
        <p:spPr>
          <a:xfrm>
            <a:off x="7708680" y="4910400"/>
            <a:ext cx="69588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Calibri Light"/>
                <a:ea typeface="DejaVu Sans"/>
              </a:rPr>
              <a:t>0-59</a:t>
            </a:r>
            <a:endParaRPr b="0" lang="en-GB" sz="1800" spc="-1" strike="noStrike">
              <a:latin typeface="Arial"/>
            </a:endParaRPr>
          </a:p>
        </p:txBody>
      </p:sp>
      <p:sp>
        <p:nvSpPr>
          <p:cNvPr id="1272" name="CustomShape 13"/>
          <p:cNvSpPr/>
          <p:nvPr/>
        </p:nvSpPr>
        <p:spPr>
          <a:xfrm>
            <a:off x="5686920" y="5865120"/>
            <a:ext cx="2999160" cy="11865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31859c"/>
                </a:solidFill>
                <a:latin typeface="Calibri Light"/>
                <a:ea typeface="DejaVu Sans"/>
              </a:rPr>
              <a:t>The program will output </a:t>
            </a:r>
            <a:br/>
            <a:r>
              <a:rPr b="0" lang="en-GB" sz="1800" spc="-1" strike="noStrike">
                <a:solidFill>
                  <a:srgbClr val="31859c"/>
                </a:solidFill>
                <a:latin typeface="Calibri Light"/>
                <a:ea typeface="DejaVu Sans"/>
              </a:rPr>
              <a:t>“invalid mark” on screen</a:t>
            </a:r>
            <a:endParaRPr b="0" lang="en-GB" sz="1800" spc="-1" strike="noStrike">
              <a:latin typeface="Arial"/>
            </a:endParaRPr>
          </a:p>
        </p:txBody>
      </p:sp>
    </p:spTree>
  </p:cSld>
  <p:timing>
    <p:tnLst>
      <p:par>
        <p:cTn id="1323" dur="indefinite" restart="never" nodeType="tmRoot">
          <p:childTnLst>
            <p:seq>
              <p:cTn id="1324" dur="indefinite" nodeType="mainSeq">
                <p:childTnLst>
                  <p:par>
                    <p:cTn id="1325" fill="hold">
                      <p:stCondLst>
                        <p:cond delay="indefinite"/>
                      </p:stCondLst>
                      <p:childTnLst>
                        <p:par>
                          <p:cTn id="1326" fill="hold">
                            <p:stCondLst>
                              <p:cond delay="0"/>
                            </p:stCondLst>
                            <p:childTnLst>
                              <p:par>
                                <p:cTn id="1327" nodeType="clickEffect" fill="hold" presetClass="entr" presetID="1">
                                  <p:stCondLst>
                                    <p:cond delay="0"/>
                                  </p:stCondLst>
                                  <p:childTnLst>
                                    <p:set>
                                      <p:cBhvr>
                                        <p:cTn id="1328" dur="1" fill="hold">
                                          <p:stCondLst>
                                            <p:cond delay="0"/>
                                          </p:stCondLst>
                                        </p:cTn>
                                        <p:tgtEl>
                                          <p:spTgt spid="1261"/>
                                        </p:tgtEl>
                                        <p:attrNameLst>
                                          <p:attrName>style.visibility</p:attrName>
                                        </p:attrNameLst>
                                      </p:cBhvr>
                                      <p:to>
                                        <p:strVal val="visible"/>
                                      </p:to>
                                    </p:set>
                                  </p:childTnLst>
                                </p:cTn>
                              </p:par>
                              <p:par>
                                <p:cTn id="1329" nodeType="withEffect" fill="hold" presetClass="entr" presetID="1">
                                  <p:stCondLst>
                                    <p:cond delay="0"/>
                                  </p:stCondLst>
                                  <p:childTnLst>
                                    <p:set>
                                      <p:cBhvr>
                                        <p:cTn id="1330" dur="1" fill="hold">
                                          <p:stCondLst>
                                            <p:cond delay="0"/>
                                          </p:stCondLst>
                                        </p:cTn>
                                        <p:tgtEl>
                                          <p:spTgt spid="1265"/>
                                        </p:tgtEl>
                                        <p:attrNameLst>
                                          <p:attrName>style.visibility</p:attrName>
                                        </p:attrNameLst>
                                      </p:cBhvr>
                                      <p:to>
                                        <p:strVal val="visible"/>
                                      </p:to>
                                    </p:set>
                                  </p:childTnLst>
                                </p:cTn>
                              </p:par>
                              <p:par>
                                <p:cTn id="1331" nodeType="withEffect" fill="hold" presetClass="entr" presetID="1">
                                  <p:stCondLst>
                                    <p:cond delay="0"/>
                                  </p:stCondLst>
                                  <p:childTnLst>
                                    <p:set>
                                      <p:cBhvr>
                                        <p:cTn id="1332" dur="1" fill="hold">
                                          <p:stCondLst>
                                            <p:cond delay="0"/>
                                          </p:stCondLst>
                                        </p:cTn>
                                        <p:tgtEl>
                                          <p:spTgt spid="1264"/>
                                        </p:tgtEl>
                                        <p:attrNameLst>
                                          <p:attrName>style.visibility</p:attrName>
                                        </p:attrNameLst>
                                      </p:cBhvr>
                                      <p:to>
                                        <p:strVal val="visible"/>
                                      </p:to>
                                    </p:set>
                                  </p:childTnLst>
                                </p:cTn>
                              </p:par>
                            </p:childTnLst>
                          </p:cTn>
                        </p:par>
                      </p:childTnLst>
                    </p:cTn>
                  </p:par>
                  <p:par>
                    <p:cTn id="1333" fill="hold">
                      <p:stCondLst>
                        <p:cond delay="indefinite"/>
                      </p:stCondLst>
                      <p:childTnLst>
                        <p:par>
                          <p:cTn id="1334" fill="hold">
                            <p:stCondLst>
                              <p:cond delay="0"/>
                            </p:stCondLst>
                            <p:childTnLst>
                              <p:par>
                                <p:cTn id="1335" nodeType="clickEffect" fill="hold" presetClass="entr" presetID="1">
                                  <p:stCondLst>
                                    <p:cond delay="0"/>
                                  </p:stCondLst>
                                  <p:childTnLst>
                                    <p:set>
                                      <p:cBhvr>
                                        <p:cTn id="1336" dur="1" fill="hold">
                                          <p:stCondLst>
                                            <p:cond delay="0"/>
                                          </p:stCondLst>
                                        </p:cTn>
                                        <p:tgtEl>
                                          <p:spTgt spid="1266"/>
                                        </p:tgtEl>
                                        <p:attrNameLst>
                                          <p:attrName>style.visibility</p:attrName>
                                        </p:attrNameLst>
                                      </p:cBhvr>
                                      <p:to>
                                        <p:strVal val="visible"/>
                                      </p:to>
                                    </p:set>
                                  </p:childTnLst>
                                </p:cTn>
                              </p:par>
                            </p:childTnLst>
                          </p:cTn>
                        </p:par>
                      </p:childTnLst>
                    </p:cTn>
                  </p:par>
                  <p:par>
                    <p:cTn id="1337" fill="hold">
                      <p:stCondLst>
                        <p:cond delay="indefinite"/>
                      </p:stCondLst>
                      <p:childTnLst>
                        <p:par>
                          <p:cTn id="1338" fill="hold">
                            <p:stCondLst>
                              <p:cond delay="0"/>
                            </p:stCondLst>
                            <p:childTnLst>
                              <p:par>
                                <p:cTn id="1339" nodeType="clickEffect" fill="hold" presetClass="entr" presetID="1">
                                  <p:stCondLst>
                                    <p:cond delay="0"/>
                                  </p:stCondLst>
                                  <p:childTnLst>
                                    <p:set>
                                      <p:cBhvr>
                                        <p:cTn id="1340" dur="1" fill="hold">
                                          <p:stCondLst>
                                            <p:cond delay="0"/>
                                          </p:stCondLst>
                                        </p:cTn>
                                        <p:tgtEl>
                                          <p:spTgt spid="1267"/>
                                        </p:tgtEl>
                                        <p:attrNameLst>
                                          <p:attrName>style.visibility</p:attrName>
                                        </p:attrNameLst>
                                      </p:cBhvr>
                                      <p:to>
                                        <p:strVal val="visible"/>
                                      </p:to>
                                    </p:set>
                                  </p:childTnLst>
                                </p:cTn>
                              </p:par>
                            </p:childTnLst>
                          </p:cTn>
                        </p:par>
                      </p:childTnLst>
                    </p:cTn>
                  </p:par>
                  <p:par>
                    <p:cTn id="1341" fill="hold">
                      <p:stCondLst>
                        <p:cond delay="indefinite"/>
                      </p:stCondLst>
                      <p:childTnLst>
                        <p:par>
                          <p:cTn id="1342" fill="hold">
                            <p:stCondLst>
                              <p:cond delay="0"/>
                            </p:stCondLst>
                            <p:childTnLst>
                              <p:par>
                                <p:cTn id="1343" nodeType="clickEffect" fill="hold" presetClass="entr" presetID="1">
                                  <p:stCondLst>
                                    <p:cond delay="0"/>
                                  </p:stCondLst>
                                  <p:childTnLst>
                                    <p:set>
                                      <p:cBhvr>
                                        <p:cTn id="1344" dur="1" fill="hold">
                                          <p:stCondLst>
                                            <p:cond delay="0"/>
                                          </p:stCondLst>
                                        </p:cTn>
                                        <p:tgtEl>
                                          <p:spTgt spid="1268"/>
                                        </p:tgtEl>
                                        <p:attrNameLst>
                                          <p:attrName>style.visibility</p:attrName>
                                        </p:attrNameLst>
                                      </p:cBhvr>
                                      <p:to>
                                        <p:strVal val="visible"/>
                                      </p:to>
                                    </p:set>
                                  </p:childTnLst>
                                </p:cTn>
                              </p:par>
                            </p:childTnLst>
                          </p:cTn>
                        </p:par>
                      </p:childTnLst>
                    </p:cTn>
                  </p:par>
                  <p:par>
                    <p:cTn id="1345" fill="hold">
                      <p:stCondLst>
                        <p:cond delay="indefinite"/>
                      </p:stCondLst>
                      <p:childTnLst>
                        <p:par>
                          <p:cTn id="1346" fill="hold">
                            <p:stCondLst>
                              <p:cond delay="0"/>
                            </p:stCondLst>
                            <p:childTnLst>
                              <p:par>
                                <p:cTn id="1347" nodeType="clickEffect" fill="hold" presetClass="entr" presetID="1">
                                  <p:stCondLst>
                                    <p:cond delay="0"/>
                                  </p:stCondLst>
                                  <p:childTnLst>
                                    <p:set>
                                      <p:cBhvr>
                                        <p:cTn id="1348" dur="1" fill="hold">
                                          <p:stCondLst>
                                            <p:cond delay="0"/>
                                          </p:stCondLst>
                                        </p:cTn>
                                        <p:tgtEl>
                                          <p:spTgt spid="1269"/>
                                        </p:tgtEl>
                                        <p:attrNameLst>
                                          <p:attrName>style.visibility</p:attrName>
                                        </p:attrNameLst>
                                      </p:cBhvr>
                                      <p:to>
                                        <p:strVal val="visible"/>
                                      </p:to>
                                    </p:set>
                                  </p:childTnLst>
                                </p:cTn>
                              </p:par>
                            </p:childTnLst>
                          </p:cTn>
                        </p:par>
                      </p:childTnLst>
                    </p:cTn>
                  </p:par>
                  <p:par>
                    <p:cTn id="1349" fill="hold">
                      <p:stCondLst>
                        <p:cond delay="indefinite"/>
                      </p:stCondLst>
                      <p:childTnLst>
                        <p:par>
                          <p:cTn id="1350" fill="hold">
                            <p:stCondLst>
                              <p:cond delay="0"/>
                            </p:stCondLst>
                            <p:childTnLst>
                              <p:par>
                                <p:cTn id="1351" nodeType="clickEffect" fill="hold" presetClass="entr" presetID="1">
                                  <p:stCondLst>
                                    <p:cond delay="0"/>
                                  </p:stCondLst>
                                  <p:childTnLst>
                                    <p:set>
                                      <p:cBhvr>
                                        <p:cTn id="1352" dur="1" fill="hold">
                                          <p:stCondLst>
                                            <p:cond delay="0"/>
                                          </p:stCondLst>
                                        </p:cTn>
                                        <p:tgtEl>
                                          <p:spTgt spid="1270"/>
                                        </p:tgtEl>
                                        <p:attrNameLst>
                                          <p:attrName>style.visibility</p:attrName>
                                        </p:attrNameLst>
                                      </p:cBhvr>
                                      <p:to>
                                        <p:strVal val="visible"/>
                                      </p:to>
                                    </p:set>
                                  </p:childTnLst>
                                </p:cTn>
                              </p:par>
                            </p:childTnLst>
                          </p:cTn>
                        </p:par>
                      </p:childTnLst>
                    </p:cTn>
                  </p:par>
                  <p:par>
                    <p:cTn id="1353" fill="hold">
                      <p:stCondLst>
                        <p:cond delay="indefinite"/>
                      </p:stCondLst>
                      <p:childTnLst>
                        <p:par>
                          <p:cTn id="1354" fill="hold">
                            <p:stCondLst>
                              <p:cond delay="0"/>
                            </p:stCondLst>
                            <p:childTnLst>
                              <p:par>
                                <p:cTn id="1355" nodeType="clickEffect" fill="hold" presetClass="entr" presetID="1">
                                  <p:stCondLst>
                                    <p:cond delay="0"/>
                                  </p:stCondLst>
                                  <p:childTnLst>
                                    <p:set>
                                      <p:cBhvr>
                                        <p:cTn id="1356" dur="1" fill="hold">
                                          <p:stCondLst>
                                            <p:cond delay="0"/>
                                          </p:stCondLst>
                                        </p:cTn>
                                        <p:tgtEl>
                                          <p:spTgt spid="1271"/>
                                        </p:tgtEl>
                                        <p:attrNameLst>
                                          <p:attrName>style.visibility</p:attrName>
                                        </p:attrNameLst>
                                      </p:cBhvr>
                                      <p:to>
                                        <p:strVal val="visible"/>
                                      </p:to>
                                    </p:set>
                                  </p:childTnLst>
                                </p:cTn>
                              </p:par>
                            </p:childTnLst>
                          </p:cTn>
                        </p:par>
                      </p:childTnLst>
                    </p:cTn>
                  </p:par>
                  <p:par>
                    <p:cTn id="1357" fill="hold">
                      <p:stCondLst>
                        <p:cond delay="indefinite"/>
                      </p:stCondLst>
                      <p:childTnLst>
                        <p:par>
                          <p:cTn id="1358" fill="hold">
                            <p:stCondLst>
                              <p:cond delay="0"/>
                            </p:stCondLst>
                            <p:childTnLst>
                              <p:par>
                                <p:cTn id="1359" nodeType="clickEffect" fill="hold" presetClass="entr" presetID="1">
                                  <p:stCondLst>
                                    <p:cond delay="0"/>
                                  </p:stCondLst>
                                  <p:childTnLst>
                                    <p:set>
                                      <p:cBhvr>
                                        <p:cTn id="1360" dur="1" fill="hold">
                                          <p:stCondLst>
                                            <p:cond delay="0"/>
                                          </p:stCondLst>
                                        </p:cTn>
                                        <p:tgtEl>
                                          <p:spTgt spid="12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10423</TotalTime>
  <Application>LibreOffice/6.0.7.3$Linux_X86_64 LibreOffice_project/00m0$Build-3</Application>
  <Words>14897</Words>
  <Paragraphs>2449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2014-07-29T08:55:03Z</dcterms:created>
  <dc:creator>ykchoi</dc:creator>
  <dc:description/>
  <dc:language>en-GB</dc:language>
  <cp:lastModifiedBy/>
  <cp:lastPrinted>2017-09-13T13:37:06Z</cp:lastPrinted>
  <dcterms:modified xsi:type="dcterms:W3CDTF">2020-09-27T12:30:37Z</dcterms:modified>
  <cp:revision>463</cp:revision>
  <dc:subject/>
  <dc:title>ENGG1340 / COMP2113</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143</vt:i4>
  </property>
</Properties>
</file>