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37.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_rels/notesSlide37.xml.rels" ContentType="application/vnd.openxmlformats-package.relationships+xml"/>
  <Override PartName="/ppt/notesSlides/_rels/notesSlide21.xml.rels" ContentType="application/vnd.openxmlformats-package.relationships+xml"/>
  <Override PartName="/ppt/notesSlides/_rels/notesSlide7.xml.rels" ContentType="application/vnd.openxmlformats-package.relationships+xml"/>
  <Override PartName="/ppt/notesSlides/_rels/notesSlide34.xml.rels" ContentType="application/vnd.openxmlformats-package.relationships+xml"/>
  <Override PartName="/ppt/notesSlides/_rels/notesSlide9.xml.rels" ContentType="application/vnd.openxmlformats-package.relationships+xml"/>
  <Override PartName="/ppt/notesSlides/notesSlide9.xml" ContentType="application/vnd.openxmlformats-officedocument.presentationml.notesSlide+xml"/>
  <Override PartName="/ppt/media/image1.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10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109.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106.xml.rels" ContentType="application/vnd.openxmlformats-package.relationships+xml"/>
  <Override PartName="/ppt/slides/_rels/slide99.xml.rels" ContentType="application/vnd.openxmlformats-package.relationships+xml"/>
  <Override PartName="/ppt/slides/_rels/slide95.xml.rels" ContentType="application/vnd.openxmlformats-package.relationships+xml"/>
  <Override PartName="/ppt/slides/_rels/slide89.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02.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112.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111.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110.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03.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13.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114.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115.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104.xml.rels" ContentType="application/vnd.openxmlformats-package.relationships+xml"/>
  <Override PartName="/ppt/slides/_rels/slide56.xml.rels" ContentType="application/vnd.openxmlformats-package.relationships+xml"/>
  <Override PartName="/ppt/slides/_rels/slide105.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110.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111.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alibri Light"/>
              </a:rPr>
              <a:t>Click to move the slide</a:t>
            </a:r>
            <a:endParaRPr b="0" lang="en-US" sz="1800" spc="-1" strike="noStrike">
              <a:solidFill>
                <a:srgbClr val="000000"/>
              </a:solidFill>
              <a:latin typeface="Calibri Light"/>
            </a:endParaRPr>
          </a:p>
        </p:txBody>
      </p:sp>
      <p:sp>
        <p:nvSpPr>
          <p:cNvPr id="125"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126"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&lt;header&gt;</a:t>
            </a:r>
            <a:endParaRPr b="0" lang="en-GB" sz="1400" spc="-1" strike="noStrike">
              <a:latin typeface="Times New Roman"/>
            </a:endParaRPr>
          </a:p>
        </p:txBody>
      </p:sp>
      <p:sp>
        <p:nvSpPr>
          <p:cNvPr id="127"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&lt;date/time&gt;</a:t>
            </a:r>
            <a:endParaRPr b="0" lang="en-GB" sz="1400" spc="-1" strike="noStrike">
              <a:latin typeface="Times New Roman"/>
            </a:endParaRPr>
          </a:p>
        </p:txBody>
      </p:sp>
      <p:sp>
        <p:nvSpPr>
          <p:cNvPr id="128"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&lt;footer&gt;</a:t>
            </a:r>
            <a:endParaRPr b="0" lang="en-GB" sz="1400" spc="-1" strike="noStrike">
              <a:latin typeface="Times New Roman"/>
            </a:endParaRPr>
          </a:p>
        </p:txBody>
      </p:sp>
      <p:sp>
        <p:nvSpPr>
          <p:cNvPr id="129" name="PlaceHolder 6"/>
          <p:cNvSpPr>
            <a:spLocks noGrp="1"/>
          </p:cNvSpPr>
          <p:nvPr>
            <p:ph type="sldNum"/>
          </p:nvPr>
        </p:nvSpPr>
        <p:spPr>
          <a:xfrm>
            <a:off x="4278960" y="10157400"/>
            <a:ext cx="3280680" cy="534240"/>
          </a:xfrm>
          <a:prstGeom prst="rect">
            <a:avLst/>
          </a:prstGeom>
        </p:spPr>
        <p:txBody>
          <a:bodyPr lIns="0" rIns="0" tIns="0" bIns="0" anchor="b"/>
          <a:p>
            <a:pPr algn="r"/>
            <a:fld id="{1BF6DF34-C04E-4E36-9D5D-6E912418A8BB}"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9" name="PlaceHolder 1"/>
          <p:cNvSpPr>
            <a:spLocks noGrp="1"/>
          </p:cNvSpPr>
          <p:nvPr>
            <p:ph type="sldImg"/>
          </p:nvPr>
        </p:nvSpPr>
        <p:spPr>
          <a:xfrm>
            <a:off x="1143000" y="685800"/>
            <a:ext cx="4571640" cy="3428640"/>
          </a:xfrm>
          <a:prstGeom prst="rect">
            <a:avLst/>
          </a:prstGeom>
        </p:spPr>
      </p:sp>
      <p:sp>
        <p:nvSpPr>
          <p:cNvPr id="2500"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2501" name="TextShape 3"/>
          <p:cNvSpPr txBox="1"/>
          <p:nvPr/>
        </p:nvSpPr>
        <p:spPr>
          <a:xfrm>
            <a:off x="3884760" y="8685360"/>
            <a:ext cx="2971440" cy="456840"/>
          </a:xfrm>
          <a:prstGeom prst="rect">
            <a:avLst/>
          </a:prstGeom>
          <a:noFill/>
          <a:ln>
            <a:noFill/>
          </a:ln>
        </p:spPr>
        <p:txBody>
          <a:bodyPr anchor="b"/>
          <a:p>
            <a:pPr algn="r">
              <a:lnSpc>
                <a:spcPct val="100000"/>
              </a:lnSpc>
            </a:pPr>
            <a:fld id="{B53BC4CA-B65E-4BC9-B7F7-1287F0767E5C}"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2" name="PlaceHolder 1"/>
          <p:cNvSpPr>
            <a:spLocks noGrp="1"/>
          </p:cNvSpPr>
          <p:nvPr>
            <p:ph type="sldImg"/>
          </p:nvPr>
        </p:nvSpPr>
        <p:spPr>
          <a:xfrm>
            <a:off x="1143000" y="685800"/>
            <a:ext cx="4571640" cy="3428640"/>
          </a:xfrm>
          <a:prstGeom prst="rect">
            <a:avLst/>
          </a:prstGeom>
        </p:spPr>
      </p:sp>
      <p:sp>
        <p:nvSpPr>
          <p:cNvPr id="2503"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2504" name="TextShape 3"/>
          <p:cNvSpPr txBox="1"/>
          <p:nvPr/>
        </p:nvSpPr>
        <p:spPr>
          <a:xfrm>
            <a:off x="3884760" y="8685360"/>
            <a:ext cx="2971440" cy="456840"/>
          </a:xfrm>
          <a:prstGeom prst="rect">
            <a:avLst/>
          </a:prstGeom>
          <a:noFill/>
          <a:ln>
            <a:noFill/>
          </a:ln>
        </p:spPr>
        <p:txBody>
          <a:bodyPr anchor="b"/>
          <a:p>
            <a:pPr algn="r">
              <a:lnSpc>
                <a:spcPct val="100000"/>
              </a:lnSpc>
            </a:pPr>
            <a:fld id="{1553ED3F-BC8E-452E-BBCB-C1EE90BC6349}"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5" name="PlaceHolder 1"/>
          <p:cNvSpPr>
            <a:spLocks noGrp="1"/>
          </p:cNvSpPr>
          <p:nvPr>
            <p:ph type="sldImg"/>
          </p:nvPr>
        </p:nvSpPr>
        <p:spPr>
          <a:xfrm>
            <a:off x="1143000" y="685800"/>
            <a:ext cx="4571640" cy="3428640"/>
          </a:xfrm>
          <a:prstGeom prst="rect">
            <a:avLst/>
          </a:prstGeom>
        </p:spPr>
      </p:sp>
      <p:sp>
        <p:nvSpPr>
          <p:cNvPr id="2506" name="PlaceHolder 2"/>
          <p:cNvSpPr>
            <a:spLocks noGrp="1"/>
          </p:cNvSpPr>
          <p:nvPr>
            <p:ph type="body"/>
          </p:nvPr>
        </p:nvSpPr>
        <p:spPr>
          <a:xfrm>
            <a:off x="685800" y="4343400"/>
            <a:ext cx="5486040" cy="4114440"/>
          </a:xfrm>
          <a:prstGeom prst="rect">
            <a:avLst/>
          </a:prstGeom>
        </p:spPr>
        <p:txBody>
          <a:bodyPr>
            <a:normAutofit/>
          </a:bodyPr>
          <a:p>
            <a:endParaRPr b="0" lang="en-GB" sz="2000" spc="-1" strike="noStrike">
              <a:latin typeface="Arial"/>
            </a:endParaRPr>
          </a:p>
        </p:txBody>
      </p:sp>
      <p:sp>
        <p:nvSpPr>
          <p:cNvPr id="2507" name="TextShape 3"/>
          <p:cNvSpPr txBox="1"/>
          <p:nvPr/>
        </p:nvSpPr>
        <p:spPr>
          <a:xfrm>
            <a:off x="3884760" y="8685360"/>
            <a:ext cx="2971440" cy="456840"/>
          </a:xfrm>
          <a:prstGeom prst="rect">
            <a:avLst/>
          </a:prstGeom>
          <a:noFill/>
          <a:ln>
            <a:noFill/>
          </a:ln>
        </p:spPr>
        <p:txBody>
          <a:bodyPr anchor="b"/>
          <a:p>
            <a:pPr algn="r">
              <a:lnSpc>
                <a:spcPct val="100000"/>
              </a:lnSpc>
            </a:pPr>
            <a:fld id="{334A09C4-9088-452B-B6E1-49079DE174EC}"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3" name="PlaceHolder 1"/>
          <p:cNvSpPr>
            <a:spLocks noGrp="1"/>
          </p:cNvSpPr>
          <p:nvPr>
            <p:ph type="sldImg"/>
          </p:nvPr>
        </p:nvSpPr>
        <p:spPr>
          <a:xfrm>
            <a:off x="1143000" y="685800"/>
            <a:ext cx="4571640" cy="3428640"/>
          </a:xfrm>
          <a:prstGeom prst="rect">
            <a:avLst/>
          </a:prstGeom>
        </p:spPr>
      </p:sp>
      <p:sp>
        <p:nvSpPr>
          <p:cNvPr id="2494"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2495" name="TextShape 3"/>
          <p:cNvSpPr txBox="1"/>
          <p:nvPr/>
        </p:nvSpPr>
        <p:spPr>
          <a:xfrm>
            <a:off x="3884760" y="8685360"/>
            <a:ext cx="2971440" cy="456840"/>
          </a:xfrm>
          <a:prstGeom prst="rect">
            <a:avLst/>
          </a:prstGeom>
          <a:noFill/>
          <a:ln>
            <a:noFill/>
          </a:ln>
        </p:spPr>
        <p:txBody>
          <a:bodyPr anchor="b"/>
          <a:p>
            <a:pPr algn="r">
              <a:lnSpc>
                <a:spcPct val="100000"/>
              </a:lnSpc>
            </a:pPr>
            <a:fld id="{9303B846-82F7-493F-9BED-D93B59C805C7}"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6" name="PlaceHolder 1"/>
          <p:cNvSpPr>
            <a:spLocks noGrp="1"/>
          </p:cNvSpPr>
          <p:nvPr>
            <p:ph type="sldImg"/>
          </p:nvPr>
        </p:nvSpPr>
        <p:spPr>
          <a:xfrm>
            <a:off x="1143000" y="685800"/>
            <a:ext cx="4571640" cy="3428640"/>
          </a:xfrm>
          <a:prstGeom prst="rect">
            <a:avLst/>
          </a:prstGeom>
        </p:spPr>
      </p:sp>
      <p:sp>
        <p:nvSpPr>
          <p:cNvPr id="2497"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2498" name="TextShape 3"/>
          <p:cNvSpPr txBox="1"/>
          <p:nvPr/>
        </p:nvSpPr>
        <p:spPr>
          <a:xfrm>
            <a:off x="3884760" y="8685360"/>
            <a:ext cx="2971440" cy="456840"/>
          </a:xfrm>
          <a:prstGeom prst="rect">
            <a:avLst/>
          </a:prstGeom>
          <a:noFill/>
          <a:ln>
            <a:noFill/>
          </a:ln>
        </p:spPr>
        <p:txBody>
          <a:bodyPr anchor="b"/>
          <a:p>
            <a:pPr algn="r">
              <a:lnSpc>
                <a:spcPct val="100000"/>
              </a:lnSpc>
            </a:pPr>
            <a:fld id="{ABDC2197-1938-4568-BEAD-1658B7AA690B}"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2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2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3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3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4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4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48"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50"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5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53"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5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58"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59"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6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6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63"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6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6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67"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69"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0"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72"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4"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5"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77"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8"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9"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80"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81"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82"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89"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91"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93"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94"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98"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99"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00"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0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0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04"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0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07"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08"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10"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11"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1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1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15"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16"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18"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19"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20"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21"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22"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23"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2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2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2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2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2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2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76920"/>
            <a:ext cx="7772040" cy="2109960"/>
          </a:xfrm>
          <a:prstGeom prst="rect">
            <a:avLst/>
          </a:prstGeom>
        </p:spPr>
        <p:txBody>
          <a:bodyPr anchor="ctr"/>
          <a:p>
            <a:pPr>
              <a:lnSpc>
                <a:spcPct val="100000"/>
              </a:lnSpc>
            </a:pPr>
            <a:r>
              <a:rPr b="0" lang="en-US" sz="4400" spc="-1" strike="noStrike">
                <a:solidFill>
                  <a:srgbClr val="000000"/>
                </a:solidFill>
                <a:latin typeface="Avenir Next"/>
                <a:ea typeface="Avenir Next"/>
              </a:rPr>
              <a:t>Click to </a:t>
            </a:r>
            <a:r>
              <a:rPr b="0" lang="en-US" sz="4400" spc="-1" strike="noStrike">
                <a:solidFill>
                  <a:srgbClr val="000000"/>
                </a:solidFill>
                <a:latin typeface="Avenir Next"/>
                <a:ea typeface="Avenir Next"/>
              </a:rPr>
              <a:t>edit </a:t>
            </a:r>
            <a:r>
              <a:rPr b="0" lang="en-US" sz="4400" spc="-1" strike="noStrike">
                <a:solidFill>
                  <a:srgbClr val="000000"/>
                </a:solidFill>
                <a:latin typeface="Avenir Next"/>
                <a:ea typeface="Avenir Next"/>
              </a:rPr>
              <a:t>Master </a:t>
            </a:r>
            <a:r>
              <a:rPr b="0" lang="en-US" sz="4400" spc="-1" strike="noStrike">
                <a:solidFill>
                  <a:srgbClr val="000000"/>
                </a:solidFill>
                <a:latin typeface="Avenir Next"/>
                <a:ea typeface="Avenir Next"/>
              </a:rPr>
              <a:t>title style</a:t>
            </a:r>
            <a:endParaRPr b="0" lang="en-US" sz="4400" spc="-1" strike="noStrike">
              <a:solidFill>
                <a:srgbClr val="000000"/>
              </a:solidFill>
              <a:latin typeface="Calibri Light"/>
            </a:endParaRPr>
          </a:p>
        </p:txBody>
      </p:sp>
      <p:sp>
        <p:nvSpPr>
          <p:cNvPr id="1" name="Line 2"/>
          <p:cNvSpPr/>
          <p:nvPr/>
        </p:nvSpPr>
        <p:spPr>
          <a:xfrm flipV="1">
            <a:off x="685800" y="4392720"/>
            <a:ext cx="7772400" cy="25920"/>
          </a:xfrm>
          <a:prstGeom prst="line">
            <a:avLst/>
          </a:prstGeom>
          <a:ln w="9360">
            <a:solidFill>
              <a:schemeClr val="bg1">
                <a:lumMod val="85000"/>
              </a:schemeClr>
            </a:solidFill>
            <a:round/>
          </a:ln>
        </p:spPr>
        <p:style>
          <a:lnRef idx="2">
            <a:schemeClr val="dk1"/>
          </a:lnRef>
          <a:fillRef idx="0">
            <a:schemeClr val="dk1"/>
          </a:fillRef>
          <a:effectRef idx="1">
            <a:schemeClr val="dk1"/>
          </a:effectRef>
          <a:fontRef idx="minor"/>
        </p:style>
      </p:sp>
      <p:sp>
        <p:nvSpPr>
          <p:cNvPr id="2" name="PlaceHolder 3"/>
          <p:cNvSpPr>
            <a:spLocks noGrp="1"/>
          </p:cNvSpPr>
          <p:nvPr>
            <p:ph type="dt"/>
          </p:nvPr>
        </p:nvSpPr>
        <p:spPr>
          <a:xfrm>
            <a:off x="457200" y="6356520"/>
            <a:ext cx="2133360" cy="364680"/>
          </a:xfrm>
          <a:prstGeom prst="rect">
            <a:avLst/>
          </a:prstGeom>
        </p:spPr>
        <p:txBody>
          <a:bodyPr anchor="ctr"/>
          <a:p>
            <a:endParaRPr b="0" lang="en-GB" sz="2400" spc="-1" strike="noStrike">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p>
            <a:pPr algn="ctr">
              <a:lnSpc>
                <a:spcPct val="100000"/>
              </a:lnSpc>
            </a:pPr>
            <a:r>
              <a:rPr b="0" lang="en-GB" sz="1200" spc="-1" strike="noStrike">
                <a:solidFill>
                  <a:srgbClr val="8b8b8b"/>
                </a:solidFill>
                <a:latin typeface="Calibri Light"/>
              </a:rPr>
              <a:t>EN</a:t>
            </a:r>
            <a:r>
              <a:rPr b="0" lang="en-GB" sz="1200" spc="-1" strike="noStrike">
                <a:solidFill>
                  <a:srgbClr val="8b8b8b"/>
                </a:solidFill>
                <a:latin typeface="Calibri Light"/>
              </a:rPr>
              <a:t>GG</a:t>
            </a:r>
            <a:r>
              <a:rPr b="0" lang="en-GB" sz="1200" spc="-1" strike="noStrike">
                <a:solidFill>
                  <a:srgbClr val="8b8b8b"/>
                </a:solidFill>
                <a:latin typeface="Calibri Light"/>
              </a:rPr>
              <a:t>11</a:t>
            </a:r>
            <a:r>
              <a:rPr b="0" lang="en-GB" sz="1200" spc="-1" strike="noStrike">
                <a:solidFill>
                  <a:srgbClr val="8b8b8b"/>
                </a:solidFill>
                <a:latin typeface="Calibri Light"/>
              </a:rPr>
              <a:t>12</a:t>
            </a:r>
            <a:r>
              <a:rPr b="0" lang="en-GB" sz="1200" spc="-1" strike="noStrike">
                <a:solidFill>
                  <a:srgbClr val="8b8b8b"/>
                </a:solidFill>
                <a:latin typeface="Calibri Light"/>
              </a:rPr>
              <a:t>-</a:t>
            </a:r>
            <a:r>
              <a:rPr b="0" lang="en-GB" sz="1200" spc="-1" strike="noStrike">
                <a:solidFill>
                  <a:srgbClr val="8b8b8b"/>
                </a:solidFill>
                <a:latin typeface="Calibri Light"/>
              </a:rPr>
              <a:t>14 </a:t>
            </a:r>
            <a:r>
              <a:rPr b="0" lang="en-GB" sz="1200" spc="-1" strike="noStrike">
                <a:solidFill>
                  <a:srgbClr val="8b8b8b"/>
                </a:solidFill>
                <a:latin typeface="Calibri Light"/>
              </a:rPr>
              <a:t>Lin</a:t>
            </a:r>
            <a:r>
              <a:rPr b="0" lang="en-GB" sz="1200" spc="-1" strike="noStrike">
                <a:solidFill>
                  <a:srgbClr val="8b8b8b"/>
                </a:solidFill>
                <a:latin typeface="Calibri Light"/>
              </a:rPr>
              <a:t>ke</a:t>
            </a:r>
            <a:r>
              <a:rPr b="0" lang="en-GB" sz="1200" spc="-1" strike="noStrike">
                <a:solidFill>
                  <a:srgbClr val="8b8b8b"/>
                </a:solidFill>
                <a:latin typeface="Calibri Light"/>
              </a:rPr>
              <a:t>d </a:t>
            </a:r>
            <a:r>
              <a:rPr b="0" lang="en-GB" sz="1200" spc="-1" strike="noStrike">
                <a:solidFill>
                  <a:srgbClr val="8b8b8b"/>
                </a:solidFill>
                <a:latin typeface="Calibri Light"/>
              </a:rPr>
              <a:t>Lis</a:t>
            </a:r>
            <a:r>
              <a:rPr b="0" lang="en-GB" sz="1200" spc="-1" strike="noStrike">
                <a:solidFill>
                  <a:srgbClr val="8b8b8b"/>
                </a:solidFill>
                <a:latin typeface="Calibri Light"/>
              </a:rPr>
              <a:t>t</a:t>
            </a:r>
            <a:endParaRPr b="0" lang="en-GB" sz="1200" spc="-1" strike="noStrike">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785F3355-8DC5-458B-8FD5-961BFDF6D81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Light"/>
              </a:rPr>
              <a:t>Click to edit the outline text format</a:t>
            </a:r>
            <a:endParaRPr b="0" lang="en-US" sz="3200" spc="-1" strike="noStrike">
              <a:solidFill>
                <a:srgbClr val="000000"/>
              </a:solidFill>
              <a:latin typeface="Calibr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Light"/>
              </a:rPr>
              <a:t>Second Outline Level</a:t>
            </a:r>
            <a:endParaRPr b="0" lang="en-US" sz="2400" spc="-1" strike="noStrike">
              <a:solidFill>
                <a:srgbClr val="000000"/>
              </a:solidFill>
              <a:latin typeface="Calibr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Light"/>
              </a:rPr>
              <a:t>Third Outline Level</a:t>
            </a:r>
            <a:endParaRPr b="0" lang="en-US" sz="2000" spc="-1" strike="noStrike">
              <a:solidFill>
                <a:srgbClr val="000000"/>
              </a:solidFill>
              <a:latin typeface="Calibr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Light"/>
              </a:rPr>
              <a:t>Fourth Outline Level</a:t>
            </a:r>
            <a:endParaRPr b="0" lang="en-US" sz="2000" spc="-1" strike="noStrike">
              <a:solidFill>
                <a:srgbClr val="000000"/>
              </a:solidFill>
              <a:latin typeface="Calibr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Light"/>
              </a:rPr>
              <a:t>Fifth Outline Level</a:t>
            </a:r>
            <a:endParaRPr b="0" lang="en-US" sz="2000" spc="-1" strike="noStrike">
              <a:solidFill>
                <a:srgbClr val="000000"/>
              </a:solidFill>
              <a:latin typeface="Calibr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Light"/>
              </a:rPr>
              <a:t>Sixth Outline Level</a:t>
            </a:r>
            <a:endParaRPr b="0" lang="en-US" sz="2000" spc="-1" strike="noStrike">
              <a:solidFill>
                <a:srgbClr val="000000"/>
              </a:solidFill>
              <a:latin typeface="Calibr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Light"/>
              </a:rPr>
              <a:t>Seventh Outline Level</a:t>
            </a:r>
            <a:endParaRPr b="0" lang="en-US" sz="2000" spc="-1" strike="noStrike">
              <a:solidFill>
                <a:srgbClr val="000000"/>
              </a:solidFill>
              <a:latin typeface="Calibri Ligh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2640"/>
          </a:xfrm>
          <a:prstGeom prst="rect">
            <a:avLst/>
          </a:prstGeom>
        </p:spPr>
        <p:txBody>
          <a:bodyPr anchor="ctr"/>
          <a:p>
            <a:pPr>
              <a:lnSpc>
                <a:spcPct val="100000"/>
              </a:lnSpc>
            </a:pPr>
            <a:r>
              <a:rPr b="0" lang="en-US" sz="4400" spc="-1" strike="noStrike">
                <a:solidFill>
                  <a:srgbClr val="000000"/>
                </a:solidFill>
                <a:latin typeface="Avenir Next"/>
                <a:ea typeface="Avenir Next"/>
              </a:rPr>
              <a:t>C</a:t>
            </a:r>
            <a:r>
              <a:rPr b="0" lang="en-US" sz="4400" spc="-1" strike="noStrike">
                <a:solidFill>
                  <a:srgbClr val="000000"/>
                </a:solidFill>
                <a:latin typeface="Avenir Next"/>
                <a:ea typeface="Avenir Next"/>
              </a:rPr>
              <a:t>l</a:t>
            </a:r>
            <a:r>
              <a:rPr b="0" lang="en-US" sz="4400" spc="-1" strike="noStrike">
                <a:solidFill>
                  <a:srgbClr val="000000"/>
                </a:solidFill>
                <a:latin typeface="Avenir Next"/>
                <a:ea typeface="Avenir Next"/>
              </a:rPr>
              <a:t>i</a:t>
            </a:r>
            <a:r>
              <a:rPr b="0" lang="en-US" sz="4400" spc="-1" strike="noStrike">
                <a:solidFill>
                  <a:srgbClr val="000000"/>
                </a:solidFill>
                <a:latin typeface="Avenir Next"/>
                <a:ea typeface="Avenir Next"/>
              </a:rPr>
              <a:t>c</a:t>
            </a:r>
            <a:r>
              <a:rPr b="0" lang="en-US" sz="4400" spc="-1" strike="noStrike">
                <a:solidFill>
                  <a:srgbClr val="000000"/>
                </a:solidFill>
                <a:latin typeface="Avenir Next"/>
                <a:ea typeface="Avenir Next"/>
              </a:rPr>
              <a:t>k</a:t>
            </a:r>
            <a:r>
              <a:rPr b="0" lang="en-US" sz="4400" spc="-1" strike="noStrike">
                <a:solidFill>
                  <a:srgbClr val="000000"/>
                </a:solidFill>
                <a:latin typeface="Avenir Next"/>
                <a:ea typeface="Avenir Next"/>
              </a:rPr>
              <a:t> </a:t>
            </a:r>
            <a:r>
              <a:rPr b="0" lang="en-US" sz="4400" spc="-1" strike="noStrike">
                <a:solidFill>
                  <a:srgbClr val="000000"/>
                </a:solidFill>
                <a:latin typeface="Avenir Next"/>
                <a:ea typeface="Avenir Next"/>
              </a:rPr>
              <a:t>t</a:t>
            </a:r>
            <a:r>
              <a:rPr b="0" lang="en-US" sz="4400" spc="-1" strike="noStrike">
                <a:solidFill>
                  <a:srgbClr val="000000"/>
                </a:solidFill>
                <a:latin typeface="Avenir Next"/>
                <a:ea typeface="Avenir Next"/>
              </a:rPr>
              <a:t>o</a:t>
            </a:r>
            <a:r>
              <a:rPr b="0" lang="en-US" sz="4400" spc="-1" strike="noStrike">
                <a:solidFill>
                  <a:srgbClr val="000000"/>
                </a:solidFill>
                <a:latin typeface="Avenir Next"/>
                <a:ea typeface="Avenir Next"/>
              </a:rPr>
              <a:t> </a:t>
            </a:r>
            <a:r>
              <a:rPr b="0" lang="en-US" sz="4400" spc="-1" strike="noStrike">
                <a:solidFill>
                  <a:srgbClr val="000000"/>
                </a:solidFill>
                <a:latin typeface="Avenir Next"/>
                <a:ea typeface="Avenir Next"/>
              </a:rPr>
              <a:t>e</a:t>
            </a:r>
            <a:r>
              <a:rPr b="0" lang="en-US" sz="4400" spc="-1" strike="noStrike">
                <a:solidFill>
                  <a:srgbClr val="000000"/>
                </a:solidFill>
                <a:latin typeface="Avenir Next"/>
                <a:ea typeface="Avenir Next"/>
              </a:rPr>
              <a:t>d</a:t>
            </a:r>
            <a:r>
              <a:rPr b="0" lang="en-US" sz="4400" spc="-1" strike="noStrike">
                <a:solidFill>
                  <a:srgbClr val="000000"/>
                </a:solidFill>
                <a:latin typeface="Avenir Next"/>
                <a:ea typeface="Avenir Next"/>
              </a:rPr>
              <a:t>i</a:t>
            </a:r>
            <a:r>
              <a:rPr b="0" lang="en-US" sz="4400" spc="-1" strike="noStrike">
                <a:solidFill>
                  <a:srgbClr val="000000"/>
                </a:solidFill>
                <a:latin typeface="Avenir Next"/>
                <a:ea typeface="Avenir Next"/>
              </a:rPr>
              <a:t>t </a:t>
            </a:r>
            <a:r>
              <a:rPr b="0" lang="en-US" sz="4400" spc="-1" strike="noStrike">
                <a:solidFill>
                  <a:srgbClr val="000000"/>
                </a:solidFill>
                <a:latin typeface="Avenir Next"/>
                <a:ea typeface="Avenir Next"/>
              </a:rPr>
              <a:t>M</a:t>
            </a:r>
            <a:r>
              <a:rPr b="0" lang="en-US" sz="4400" spc="-1" strike="noStrike">
                <a:solidFill>
                  <a:srgbClr val="000000"/>
                </a:solidFill>
                <a:latin typeface="Avenir Next"/>
                <a:ea typeface="Avenir Next"/>
              </a:rPr>
              <a:t>a</a:t>
            </a:r>
            <a:r>
              <a:rPr b="0" lang="en-US" sz="4400" spc="-1" strike="noStrike">
                <a:solidFill>
                  <a:srgbClr val="000000"/>
                </a:solidFill>
                <a:latin typeface="Avenir Next"/>
                <a:ea typeface="Avenir Next"/>
              </a:rPr>
              <a:t>s</a:t>
            </a:r>
            <a:r>
              <a:rPr b="0" lang="en-US" sz="4400" spc="-1" strike="noStrike">
                <a:solidFill>
                  <a:srgbClr val="000000"/>
                </a:solidFill>
                <a:latin typeface="Avenir Next"/>
                <a:ea typeface="Avenir Next"/>
              </a:rPr>
              <a:t>t</a:t>
            </a:r>
            <a:r>
              <a:rPr b="0" lang="en-US" sz="4400" spc="-1" strike="noStrike">
                <a:solidFill>
                  <a:srgbClr val="000000"/>
                </a:solidFill>
                <a:latin typeface="Avenir Next"/>
                <a:ea typeface="Avenir Next"/>
              </a:rPr>
              <a:t>e</a:t>
            </a:r>
            <a:r>
              <a:rPr b="0" lang="en-US" sz="4400" spc="-1" strike="noStrike">
                <a:solidFill>
                  <a:srgbClr val="000000"/>
                </a:solidFill>
                <a:latin typeface="Avenir Next"/>
                <a:ea typeface="Avenir Next"/>
              </a:rPr>
              <a:t>r </a:t>
            </a:r>
            <a:r>
              <a:rPr b="0" lang="en-US" sz="4400" spc="-1" strike="noStrike">
                <a:solidFill>
                  <a:srgbClr val="000000"/>
                </a:solidFill>
                <a:latin typeface="Avenir Next"/>
                <a:ea typeface="Avenir Next"/>
              </a:rPr>
              <a:t>t</a:t>
            </a:r>
            <a:r>
              <a:rPr b="0" lang="en-US" sz="4400" spc="-1" strike="noStrike">
                <a:solidFill>
                  <a:srgbClr val="000000"/>
                </a:solidFill>
                <a:latin typeface="Avenir Next"/>
                <a:ea typeface="Avenir Next"/>
              </a:rPr>
              <a:t>i</a:t>
            </a:r>
            <a:r>
              <a:rPr b="0" lang="en-US" sz="4400" spc="-1" strike="noStrike">
                <a:solidFill>
                  <a:srgbClr val="000000"/>
                </a:solidFill>
                <a:latin typeface="Avenir Next"/>
                <a:ea typeface="Avenir Next"/>
              </a:rPr>
              <a:t>t</a:t>
            </a:r>
            <a:r>
              <a:rPr b="0" lang="en-US" sz="4400" spc="-1" strike="noStrike">
                <a:solidFill>
                  <a:srgbClr val="000000"/>
                </a:solidFill>
                <a:latin typeface="Avenir Next"/>
                <a:ea typeface="Avenir Next"/>
              </a:rPr>
              <a:t>l</a:t>
            </a:r>
            <a:r>
              <a:rPr b="0" lang="en-US" sz="4400" spc="-1" strike="noStrike">
                <a:solidFill>
                  <a:srgbClr val="000000"/>
                </a:solidFill>
                <a:latin typeface="Avenir Next"/>
                <a:ea typeface="Avenir Next"/>
              </a:rPr>
              <a:t>e</a:t>
            </a:r>
            <a:r>
              <a:rPr b="0" lang="en-US" sz="4400" spc="-1" strike="noStrike">
                <a:solidFill>
                  <a:srgbClr val="000000"/>
                </a:solidFill>
                <a:latin typeface="Avenir Next"/>
                <a:ea typeface="Avenir Next"/>
              </a:rPr>
              <a:t> </a:t>
            </a:r>
            <a:r>
              <a:rPr b="0" lang="en-US" sz="4400" spc="-1" strike="noStrike">
                <a:solidFill>
                  <a:srgbClr val="000000"/>
                </a:solidFill>
                <a:latin typeface="Avenir Next"/>
                <a:ea typeface="Avenir Next"/>
              </a:rPr>
              <a:t>s</a:t>
            </a:r>
            <a:r>
              <a:rPr b="0" lang="en-US" sz="4400" spc="-1" strike="noStrike">
                <a:solidFill>
                  <a:srgbClr val="000000"/>
                </a:solidFill>
                <a:latin typeface="Avenir Next"/>
                <a:ea typeface="Avenir Next"/>
              </a:rPr>
              <a:t>t</a:t>
            </a:r>
            <a:r>
              <a:rPr b="0" lang="en-US" sz="4400" spc="-1" strike="noStrike">
                <a:solidFill>
                  <a:srgbClr val="000000"/>
                </a:solidFill>
                <a:latin typeface="Avenir Next"/>
                <a:ea typeface="Avenir Next"/>
              </a:rPr>
              <a:t>y</a:t>
            </a:r>
            <a:r>
              <a:rPr b="0" lang="en-US" sz="4400" spc="-1" strike="noStrike">
                <a:solidFill>
                  <a:srgbClr val="000000"/>
                </a:solidFill>
                <a:latin typeface="Avenir Next"/>
                <a:ea typeface="Avenir Next"/>
              </a:rPr>
              <a:t>l</a:t>
            </a:r>
            <a:r>
              <a:rPr b="0" lang="en-US" sz="4400" spc="-1" strike="noStrike">
                <a:solidFill>
                  <a:srgbClr val="000000"/>
                </a:solidFill>
                <a:latin typeface="Avenir Next"/>
                <a:ea typeface="Avenir Next"/>
              </a:rPr>
              <a:t>e</a:t>
            </a:r>
            <a:endParaRPr b="0" lang="en-US" sz="4400" spc="-1" strike="noStrike">
              <a:solidFill>
                <a:srgbClr val="000000"/>
              </a:solidFill>
              <a:latin typeface="Calibri Light"/>
            </a:endParaRPr>
          </a:p>
        </p:txBody>
      </p:sp>
      <p:sp>
        <p:nvSpPr>
          <p:cNvPr id="43"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Click to edit Master text styles</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Second level</a:t>
            </a:r>
            <a:endParaRPr b="0" lang="en-US" sz="2000" spc="-1" strike="noStrike">
              <a:solidFill>
                <a:srgbClr val="000000"/>
              </a:solidFill>
              <a:latin typeface="Calibri Light"/>
            </a:endParaRPr>
          </a:p>
          <a:p>
            <a:pPr lvl="2" marL="1143000" indent="-228240">
              <a:lnSpc>
                <a:spcPct val="100000"/>
              </a:lnSpc>
              <a:spcBef>
                <a:spcPts val="360"/>
              </a:spcBef>
              <a:buClr>
                <a:srgbClr val="000000"/>
              </a:buClr>
              <a:buFont typeface="Arial"/>
              <a:buChar char="•"/>
            </a:pPr>
            <a:r>
              <a:rPr b="0" lang="en-US" sz="1800" spc="-1" strike="noStrike">
                <a:solidFill>
                  <a:srgbClr val="000000"/>
                </a:solidFill>
                <a:latin typeface="Calibri Light"/>
                <a:ea typeface="Calibri Light"/>
              </a:rPr>
              <a:t>Third level</a:t>
            </a:r>
            <a:endParaRPr b="0" lang="en-US" sz="1800" spc="-1" strike="noStrike">
              <a:solidFill>
                <a:srgbClr val="000000"/>
              </a:solidFill>
              <a:latin typeface="Calibri Light"/>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Calibri Light"/>
                <a:ea typeface="Calibri Light"/>
              </a:rPr>
              <a:t>Fourth level</a:t>
            </a:r>
            <a:endParaRPr b="0" lang="en-US" sz="1800" spc="-1" strike="noStrike">
              <a:solidFill>
                <a:srgbClr val="000000"/>
              </a:solidFill>
              <a:latin typeface="Calibri Light"/>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Calibri Light"/>
                <a:ea typeface="Calibri Light"/>
              </a:rPr>
              <a:t>Fifth level</a:t>
            </a:r>
            <a:endParaRPr b="0" lang="en-US" sz="1800" spc="-1" strike="noStrike">
              <a:solidFill>
                <a:srgbClr val="000000"/>
              </a:solidFill>
              <a:latin typeface="Calibri Light"/>
            </a:endParaRPr>
          </a:p>
        </p:txBody>
      </p:sp>
      <p:sp>
        <p:nvSpPr>
          <p:cNvPr id="44" name="PlaceHolder 3"/>
          <p:cNvSpPr>
            <a:spLocks noGrp="1"/>
          </p:cNvSpPr>
          <p:nvPr>
            <p:ph type="dt"/>
          </p:nvPr>
        </p:nvSpPr>
        <p:spPr>
          <a:xfrm>
            <a:off x="457200" y="6356520"/>
            <a:ext cx="2133360" cy="364680"/>
          </a:xfrm>
          <a:prstGeom prst="rect">
            <a:avLst/>
          </a:prstGeom>
        </p:spPr>
        <p:txBody>
          <a:bodyPr anchor="ctr"/>
          <a:p>
            <a:endParaRPr b="0" lang="en-GB" sz="2400" spc="-1" strike="noStrike">
              <a:latin typeface="Times New Roman"/>
            </a:endParaRPr>
          </a:p>
        </p:txBody>
      </p:sp>
      <p:sp>
        <p:nvSpPr>
          <p:cNvPr id="45" name="PlaceHolder 4"/>
          <p:cNvSpPr>
            <a:spLocks noGrp="1"/>
          </p:cNvSpPr>
          <p:nvPr>
            <p:ph type="ftr"/>
          </p:nvPr>
        </p:nvSpPr>
        <p:spPr>
          <a:xfrm>
            <a:off x="3124080" y="6356520"/>
            <a:ext cx="2895120" cy="364680"/>
          </a:xfrm>
          <a:prstGeom prst="rect">
            <a:avLst/>
          </a:prstGeom>
        </p:spPr>
        <p:txBody>
          <a:bodyPr anchor="ctr"/>
          <a:p>
            <a:pPr algn="ctr">
              <a:lnSpc>
                <a:spcPct val="100000"/>
              </a:lnSpc>
            </a:pPr>
            <a:r>
              <a:rPr b="0" lang="en-GB" sz="1200" spc="-1" strike="noStrike">
                <a:solidFill>
                  <a:srgbClr val="8b8b8b"/>
                </a:solidFill>
                <a:latin typeface="Calibri Light"/>
              </a:rPr>
              <a:t>EN</a:t>
            </a:r>
            <a:r>
              <a:rPr b="0" lang="en-GB" sz="1200" spc="-1" strike="noStrike">
                <a:solidFill>
                  <a:srgbClr val="8b8b8b"/>
                </a:solidFill>
                <a:latin typeface="Calibri Light"/>
              </a:rPr>
              <a:t>GG</a:t>
            </a:r>
            <a:r>
              <a:rPr b="0" lang="en-GB" sz="1200" spc="-1" strike="noStrike">
                <a:solidFill>
                  <a:srgbClr val="8b8b8b"/>
                </a:solidFill>
                <a:latin typeface="Calibri Light"/>
              </a:rPr>
              <a:t>11</a:t>
            </a:r>
            <a:r>
              <a:rPr b="0" lang="en-GB" sz="1200" spc="-1" strike="noStrike">
                <a:solidFill>
                  <a:srgbClr val="8b8b8b"/>
                </a:solidFill>
                <a:latin typeface="Calibri Light"/>
              </a:rPr>
              <a:t>12</a:t>
            </a:r>
            <a:r>
              <a:rPr b="0" lang="en-GB" sz="1200" spc="-1" strike="noStrike">
                <a:solidFill>
                  <a:srgbClr val="8b8b8b"/>
                </a:solidFill>
                <a:latin typeface="Calibri Light"/>
              </a:rPr>
              <a:t>-</a:t>
            </a:r>
            <a:r>
              <a:rPr b="0" lang="en-GB" sz="1200" spc="-1" strike="noStrike">
                <a:solidFill>
                  <a:srgbClr val="8b8b8b"/>
                </a:solidFill>
                <a:latin typeface="Calibri Light"/>
              </a:rPr>
              <a:t>14 </a:t>
            </a:r>
            <a:r>
              <a:rPr b="0" lang="en-GB" sz="1200" spc="-1" strike="noStrike">
                <a:solidFill>
                  <a:srgbClr val="8b8b8b"/>
                </a:solidFill>
                <a:latin typeface="Calibri Light"/>
              </a:rPr>
              <a:t>Lin</a:t>
            </a:r>
            <a:r>
              <a:rPr b="0" lang="en-GB" sz="1200" spc="-1" strike="noStrike">
                <a:solidFill>
                  <a:srgbClr val="8b8b8b"/>
                </a:solidFill>
                <a:latin typeface="Calibri Light"/>
              </a:rPr>
              <a:t>ke</a:t>
            </a:r>
            <a:r>
              <a:rPr b="0" lang="en-GB" sz="1200" spc="-1" strike="noStrike">
                <a:solidFill>
                  <a:srgbClr val="8b8b8b"/>
                </a:solidFill>
                <a:latin typeface="Calibri Light"/>
              </a:rPr>
              <a:t>d </a:t>
            </a:r>
            <a:r>
              <a:rPr b="0" lang="en-GB" sz="1200" spc="-1" strike="noStrike">
                <a:solidFill>
                  <a:srgbClr val="8b8b8b"/>
                </a:solidFill>
                <a:latin typeface="Calibri Light"/>
              </a:rPr>
              <a:t>Lis</a:t>
            </a:r>
            <a:r>
              <a:rPr b="0" lang="en-GB" sz="1200" spc="-1" strike="noStrike">
                <a:solidFill>
                  <a:srgbClr val="8b8b8b"/>
                </a:solidFill>
                <a:latin typeface="Calibri Light"/>
              </a:rPr>
              <a:t>t</a:t>
            </a:r>
            <a:endParaRPr b="0" lang="en-GB" sz="1200" spc="-1" strike="noStrike">
              <a:latin typeface="Times New Roman"/>
            </a:endParaRPr>
          </a:p>
        </p:txBody>
      </p:sp>
      <p:sp>
        <p:nvSpPr>
          <p:cNvPr id="46" name="PlaceHolder 5"/>
          <p:cNvSpPr>
            <a:spLocks noGrp="1"/>
          </p:cNvSpPr>
          <p:nvPr>
            <p:ph type="sldNum"/>
          </p:nvPr>
        </p:nvSpPr>
        <p:spPr>
          <a:xfrm>
            <a:off x="6553080" y="6356520"/>
            <a:ext cx="2133360" cy="364680"/>
          </a:xfrm>
          <a:prstGeom prst="rect">
            <a:avLst/>
          </a:prstGeom>
        </p:spPr>
        <p:txBody>
          <a:bodyPr anchor="ctr"/>
          <a:p>
            <a:pPr algn="r">
              <a:lnSpc>
                <a:spcPct val="100000"/>
              </a:lnSpc>
            </a:pPr>
            <a:fld id="{CDAABDF9-67A3-41D9-9EF4-EED2AE4E448B}" type="slidenum">
              <a:rPr b="0" lang="en-GB" sz="1200" spc="-1" strike="noStrike">
                <a:solidFill>
                  <a:srgbClr val="8b8b8b"/>
                </a:solidFill>
                <a:latin typeface="Calibri Light"/>
                <a:ea typeface="Calibri Light"/>
              </a:rPr>
              <a:t>1</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722160" y="4406760"/>
            <a:ext cx="7772040" cy="1361880"/>
          </a:xfrm>
          <a:prstGeom prst="rect">
            <a:avLst/>
          </a:prstGeom>
        </p:spPr>
        <p:txBody>
          <a:bodyPr/>
          <a:p>
            <a:pPr>
              <a:lnSpc>
                <a:spcPct val="100000"/>
              </a:lnSpc>
            </a:pPr>
            <a:r>
              <a:rPr b="1" lang="en-US" sz="4000" spc="-1" strike="noStrike" cap="all">
                <a:solidFill>
                  <a:srgbClr val="000000"/>
                </a:solidFill>
                <a:latin typeface="Avenir Next"/>
                <a:ea typeface="Avenir Next"/>
              </a:rPr>
              <a:t>C</a:t>
            </a:r>
            <a:r>
              <a:rPr b="1" lang="en-US" sz="4000" spc="-1" strike="noStrike" cap="all">
                <a:solidFill>
                  <a:srgbClr val="000000"/>
                </a:solidFill>
                <a:latin typeface="Avenir Next"/>
                <a:ea typeface="Avenir Next"/>
              </a:rPr>
              <a:t>l</a:t>
            </a:r>
            <a:r>
              <a:rPr b="1" lang="en-US" sz="4000" spc="-1" strike="noStrike" cap="all">
                <a:solidFill>
                  <a:srgbClr val="000000"/>
                </a:solidFill>
                <a:latin typeface="Avenir Next"/>
                <a:ea typeface="Avenir Next"/>
              </a:rPr>
              <a:t>i</a:t>
            </a:r>
            <a:r>
              <a:rPr b="1" lang="en-US" sz="4000" spc="-1" strike="noStrike" cap="all">
                <a:solidFill>
                  <a:srgbClr val="000000"/>
                </a:solidFill>
                <a:latin typeface="Avenir Next"/>
                <a:ea typeface="Avenir Next"/>
              </a:rPr>
              <a:t>c</a:t>
            </a:r>
            <a:r>
              <a:rPr b="1" lang="en-US" sz="4000" spc="-1" strike="noStrike" cap="all">
                <a:solidFill>
                  <a:srgbClr val="000000"/>
                </a:solidFill>
                <a:latin typeface="Avenir Next"/>
                <a:ea typeface="Avenir Next"/>
              </a:rPr>
              <a:t>k</a:t>
            </a:r>
            <a:r>
              <a:rPr b="1" lang="en-US" sz="4000" spc="-1" strike="noStrike" cap="all">
                <a:solidFill>
                  <a:srgbClr val="000000"/>
                </a:solidFill>
                <a:latin typeface="Avenir Next"/>
                <a:ea typeface="Avenir Next"/>
              </a:rPr>
              <a:t> </a:t>
            </a:r>
            <a:r>
              <a:rPr b="1" lang="en-US" sz="4000" spc="-1" strike="noStrike" cap="all">
                <a:solidFill>
                  <a:srgbClr val="000000"/>
                </a:solidFill>
                <a:latin typeface="Avenir Next"/>
                <a:ea typeface="Avenir Next"/>
              </a:rPr>
              <a:t>t</a:t>
            </a:r>
            <a:r>
              <a:rPr b="1" lang="en-US" sz="4000" spc="-1" strike="noStrike" cap="all">
                <a:solidFill>
                  <a:srgbClr val="000000"/>
                </a:solidFill>
                <a:latin typeface="Avenir Next"/>
                <a:ea typeface="Avenir Next"/>
              </a:rPr>
              <a:t>o</a:t>
            </a:r>
            <a:r>
              <a:rPr b="1" lang="en-US" sz="4000" spc="-1" strike="noStrike" cap="all">
                <a:solidFill>
                  <a:srgbClr val="000000"/>
                </a:solidFill>
                <a:latin typeface="Avenir Next"/>
                <a:ea typeface="Avenir Next"/>
              </a:rPr>
              <a:t> </a:t>
            </a:r>
            <a:r>
              <a:rPr b="1" lang="en-US" sz="4000" spc="-1" strike="noStrike" cap="all">
                <a:solidFill>
                  <a:srgbClr val="000000"/>
                </a:solidFill>
                <a:latin typeface="Avenir Next"/>
                <a:ea typeface="Avenir Next"/>
              </a:rPr>
              <a:t>e</a:t>
            </a:r>
            <a:r>
              <a:rPr b="1" lang="en-US" sz="4000" spc="-1" strike="noStrike" cap="all">
                <a:solidFill>
                  <a:srgbClr val="000000"/>
                </a:solidFill>
                <a:latin typeface="Avenir Next"/>
                <a:ea typeface="Avenir Next"/>
              </a:rPr>
              <a:t>d</a:t>
            </a:r>
            <a:r>
              <a:rPr b="1" lang="en-US" sz="4000" spc="-1" strike="noStrike" cap="all">
                <a:solidFill>
                  <a:srgbClr val="000000"/>
                </a:solidFill>
                <a:latin typeface="Avenir Next"/>
                <a:ea typeface="Avenir Next"/>
              </a:rPr>
              <a:t>i</a:t>
            </a:r>
            <a:r>
              <a:rPr b="1" lang="en-US" sz="4000" spc="-1" strike="noStrike" cap="all">
                <a:solidFill>
                  <a:srgbClr val="000000"/>
                </a:solidFill>
                <a:latin typeface="Avenir Next"/>
                <a:ea typeface="Avenir Next"/>
              </a:rPr>
              <a:t>t</a:t>
            </a:r>
            <a:r>
              <a:rPr b="1" lang="en-US" sz="4000" spc="-1" strike="noStrike" cap="all">
                <a:solidFill>
                  <a:srgbClr val="000000"/>
                </a:solidFill>
                <a:latin typeface="Avenir Next"/>
                <a:ea typeface="Avenir Next"/>
              </a:rPr>
              <a:t> </a:t>
            </a:r>
            <a:r>
              <a:rPr b="1" lang="en-US" sz="4000" spc="-1" strike="noStrike" cap="all">
                <a:solidFill>
                  <a:srgbClr val="000000"/>
                </a:solidFill>
                <a:latin typeface="Avenir Next"/>
                <a:ea typeface="Avenir Next"/>
              </a:rPr>
              <a:t>M</a:t>
            </a:r>
            <a:r>
              <a:rPr b="1" lang="en-US" sz="4000" spc="-1" strike="noStrike" cap="all">
                <a:solidFill>
                  <a:srgbClr val="000000"/>
                </a:solidFill>
                <a:latin typeface="Avenir Next"/>
                <a:ea typeface="Avenir Next"/>
              </a:rPr>
              <a:t>a</a:t>
            </a:r>
            <a:r>
              <a:rPr b="1" lang="en-US" sz="4000" spc="-1" strike="noStrike" cap="all">
                <a:solidFill>
                  <a:srgbClr val="000000"/>
                </a:solidFill>
                <a:latin typeface="Avenir Next"/>
                <a:ea typeface="Avenir Next"/>
              </a:rPr>
              <a:t>s</a:t>
            </a:r>
            <a:r>
              <a:rPr b="1" lang="en-US" sz="4000" spc="-1" strike="noStrike" cap="all">
                <a:solidFill>
                  <a:srgbClr val="000000"/>
                </a:solidFill>
                <a:latin typeface="Avenir Next"/>
                <a:ea typeface="Avenir Next"/>
              </a:rPr>
              <a:t>t</a:t>
            </a:r>
            <a:r>
              <a:rPr b="1" lang="en-US" sz="4000" spc="-1" strike="noStrike" cap="all">
                <a:solidFill>
                  <a:srgbClr val="000000"/>
                </a:solidFill>
                <a:latin typeface="Avenir Next"/>
                <a:ea typeface="Avenir Next"/>
              </a:rPr>
              <a:t>e</a:t>
            </a:r>
            <a:r>
              <a:rPr b="1" lang="en-US" sz="4000" spc="-1" strike="noStrike" cap="all">
                <a:solidFill>
                  <a:srgbClr val="000000"/>
                </a:solidFill>
                <a:latin typeface="Avenir Next"/>
                <a:ea typeface="Avenir Next"/>
              </a:rPr>
              <a:t>r</a:t>
            </a:r>
            <a:r>
              <a:rPr b="1" lang="en-US" sz="4000" spc="-1" strike="noStrike" cap="all">
                <a:solidFill>
                  <a:srgbClr val="000000"/>
                </a:solidFill>
                <a:latin typeface="Avenir Next"/>
                <a:ea typeface="Avenir Next"/>
              </a:rPr>
              <a:t> </a:t>
            </a:r>
            <a:r>
              <a:rPr b="1" lang="en-US" sz="4000" spc="-1" strike="noStrike" cap="all">
                <a:solidFill>
                  <a:srgbClr val="000000"/>
                </a:solidFill>
                <a:latin typeface="Avenir Next"/>
                <a:ea typeface="Avenir Next"/>
              </a:rPr>
              <a:t>t</a:t>
            </a:r>
            <a:r>
              <a:rPr b="1" lang="en-US" sz="4000" spc="-1" strike="noStrike" cap="all">
                <a:solidFill>
                  <a:srgbClr val="000000"/>
                </a:solidFill>
                <a:latin typeface="Avenir Next"/>
                <a:ea typeface="Avenir Next"/>
              </a:rPr>
              <a:t>i</a:t>
            </a:r>
            <a:r>
              <a:rPr b="1" lang="en-US" sz="4000" spc="-1" strike="noStrike" cap="all">
                <a:solidFill>
                  <a:srgbClr val="000000"/>
                </a:solidFill>
                <a:latin typeface="Avenir Next"/>
                <a:ea typeface="Avenir Next"/>
              </a:rPr>
              <a:t>t</a:t>
            </a:r>
            <a:r>
              <a:rPr b="1" lang="en-US" sz="4000" spc="-1" strike="noStrike" cap="all">
                <a:solidFill>
                  <a:srgbClr val="000000"/>
                </a:solidFill>
                <a:latin typeface="Avenir Next"/>
                <a:ea typeface="Avenir Next"/>
              </a:rPr>
              <a:t>l</a:t>
            </a:r>
            <a:r>
              <a:rPr b="1" lang="en-US" sz="4000" spc="-1" strike="noStrike" cap="all">
                <a:solidFill>
                  <a:srgbClr val="000000"/>
                </a:solidFill>
                <a:latin typeface="Avenir Next"/>
                <a:ea typeface="Avenir Next"/>
              </a:rPr>
              <a:t>e</a:t>
            </a:r>
            <a:r>
              <a:rPr b="1" lang="en-US" sz="4000" spc="-1" strike="noStrike" cap="all">
                <a:solidFill>
                  <a:srgbClr val="000000"/>
                </a:solidFill>
                <a:latin typeface="Avenir Next"/>
                <a:ea typeface="Avenir Next"/>
              </a:rPr>
              <a:t> </a:t>
            </a:r>
            <a:r>
              <a:rPr b="1" lang="en-US" sz="4000" spc="-1" strike="noStrike" cap="all">
                <a:solidFill>
                  <a:srgbClr val="000000"/>
                </a:solidFill>
                <a:latin typeface="Avenir Next"/>
                <a:ea typeface="Avenir Next"/>
              </a:rPr>
              <a:t>s</a:t>
            </a:r>
            <a:r>
              <a:rPr b="1" lang="en-US" sz="4000" spc="-1" strike="noStrike" cap="all">
                <a:solidFill>
                  <a:srgbClr val="000000"/>
                </a:solidFill>
                <a:latin typeface="Avenir Next"/>
                <a:ea typeface="Avenir Next"/>
              </a:rPr>
              <a:t>t</a:t>
            </a:r>
            <a:r>
              <a:rPr b="1" lang="en-US" sz="4000" spc="-1" strike="noStrike" cap="all">
                <a:solidFill>
                  <a:srgbClr val="000000"/>
                </a:solidFill>
                <a:latin typeface="Avenir Next"/>
                <a:ea typeface="Avenir Next"/>
              </a:rPr>
              <a:t>y</a:t>
            </a:r>
            <a:r>
              <a:rPr b="1" lang="en-US" sz="4000" spc="-1" strike="noStrike" cap="all">
                <a:solidFill>
                  <a:srgbClr val="000000"/>
                </a:solidFill>
                <a:latin typeface="Avenir Next"/>
                <a:ea typeface="Avenir Next"/>
              </a:rPr>
              <a:t>l</a:t>
            </a:r>
            <a:r>
              <a:rPr b="1" lang="en-US" sz="4000" spc="-1" strike="noStrike" cap="all">
                <a:solidFill>
                  <a:srgbClr val="000000"/>
                </a:solidFill>
                <a:latin typeface="Avenir Next"/>
                <a:ea typeface="Avenir Next"/>
              </a:rPr>
              <a:t>e</a:t>
            </a:r>
            <a:endParaRPr b="0" lang="en-US" sz="4000" spc="-1" strike="noStrike">
              <a:solidFill>
                <a:srgbClr val="000000"/>
              </a:solidFill>
              <a:latin typeface="Calibri Light"/>
            </a:endParaRPr>
          </a:p>
        </p:txBody>
      </p:sp>
      <p:sp>
        <p:nvSpPr>
          <p:cNvPr id="84" name="PlaceHolder 2"/>
          <p:cNvSpPr>
            <a:spLocks noGrp="1"/>
          </p:cNvSpPr>
          <p:nvPr>
            <p:ph type="body"/>
          </p:nvPr>
        </p:nvSpPr>
        <p:spPr>
          <a:xfrm>
            <a:off x="722160" y="2906640"/>
            <a:ext cx="7772040" cy="1499760"/>
          </a:xfrm>
          <a:prstGeom prst="rect">
            <a:avLst/>
          </a:prstGeom>
        </p:spPr>
        <p:txBody>
          <a:bodyPr anchor="b"/>
          <a:p>
            <a:pPr>
              <a:lnSpc>
                <a:spcPct val="100000"/>
              </a:lnSpc>
              <a:spcBef>
                <a:spcPts val="400"/>
              </a:spcBef>
            </a:pPr>
            <a:r>
              <a:rPr b="0" lang="en-US" sz="2000" spc="-1" strike="noStrike">
                <a:solidFill>
                  <a:srgbClr val="8b8b8b"/>
                </a:solidFill>
                <a:latin typeface="Calibri Light"/>
                <a:ea typeface="Calibri Light"/>
              </a:rPr>
              <a:t>Click to edit Master text styles</a:t>
            </a:r>
            <a:endParaRPr b="0" lang="en-US" sz="2000" spc="-1" strike="noStrike">
              <a:solidFill>
                <a:srgbClr val="000000"/>
              </a:solidFill>
              <a:latin typeface="Calibri Light"/>
            </a:endParaRPr>
          </a:p>
        </p:txBody>
      </p:sp>
      <p:sp>
        <p:nvSpPr>
          <p:cNvPr id="85" name="PlaceHolder 3"/>
          <p:cNvSpPr>
            <a:spLocks noGrp="1"/>
          </p:cNvSpPr>
          <p:nvPr>
            <p:ph type="dt"/>
          </p:nvPr>
        </p:nvSpPr>
        <p:spPr>
          <a:xfrm>
            <a:off x="457200" y="6356520"/>
            <a:ext cx="2133360" cy="364680"/>
          </a:xfrm>
          <a:prstGeom prst="rect">
            <a:avLst/>
          </a:prstGeom>
        </p:spPr>
        <p:txBody>
          <a:bodyPr anchor="ctr"/>
          <a:p>
            <a:endParaRPr b="0" lang="en-GB" sz="2400" spc="-1" strike="noStrike">
              <a:latin typeface="Times New Roman"/>
            </a:endParaRPr>
          </a:p>
        </p:txBody>
      </p:sp>
      <p:sp>
        <p:nvSpPr>
          <p:cNvPr id="86" name="PlaceHolder 4"/>
          <p:cNvSpPr>
            <a:spLocks noGrp="1"/>
          </p:cNvSpPr>
          <p:nvPr>
            <p:ph type="ftr"/>
          </p:nvPr>
        </p:nvSpPr>
        <p:spPr>
          <a:xfrm>
            <a:off x="3124080" y="6356520"/>
            <a:ext cx="2895120" cy="364680"/>
          </a:xfrm>
          <a:prstGeom prst="rect">
            <a:avLst/>
          </a:prstGeom>
        </p:spPr>
        <p:txBody>
          <a:bodyPr anchor="ctr"/>
          <a:p>
            <a:pPr algn="ctr">
              <a:lnSpc>
                <a:spcPct val="100000"/>
              </a:lnSpc>
            </a:pPr>
            <a:r>
              <a:rPr b="0" lang="en-GB" sz="1200" spc="-1" strike="noStrike">
                <a:solidFill>
                  <a:srgbClr val="8b8b8b"/>
                </a:solidFill>
                <a:latin typeface="Calibri Light"/>
              </a:rPr>
              <a:t>ENG</a:t>
            </a:r>
            <a:r>
              <a:rPr b="0" lang="en-GB" sz="1200" spc="-1" strike="noStrike">
                <a:solidFill>
                  <a:srgbClr val="8b8b8b"/>
                </a:solidFill>
                <a:latin typeface="Calibri Light"/>
              </a:rPr>
              <a:t>G11</a:t>
            </a:r>
            <a:r>
              <a:rPr b="0" lang="en-GB" sz="1200" spc="-1" strike="noStrike">
                <a:solidFill>
                  <a:srgbClr val="8b8b8b"/>
                </a:solidFill>
                <a:latin typeface="Calibri Light"/>
              </a:rPr>
              <a:t>12-</a:t>
            </a:r>
            <a:r>
              <a:rPr b="0" lang="en-GB" sz="1200" spc="-1" strike="noStrike">
                <a:solidFill>
                  <a:srgbClr val="8b8b8b"/>
                </a:solidFill>
                <a:latin typeface="Calibri Light"/>
              </a:rPr>
              <a:t>14 </a:t>
            </a:r>
            <a:r>
              <a:rPr b="0" lang="en-GB" sz="1200" spc="-1" strike="noStrike">
                <a:solidFill>
                  <a:srgbClr val="8b8b8b"/>
                </a:solidFill>
                <a:latin typeface="Calibri Light"/>
              </a:rPr>
              <a:t>Link</a:t>
            </a:r>
            <a:r>
              <a:rPr b="0" lang="en-GB" sz="1200" spc="-1" strike="noStrike">
                <a:solidFill>
                  <a:srgbClr val="8b8b8b"/>
                </a:solidFill>
                <a:latin typeface="Calibri Light"/>
              </a:rPr>
              <a:t>ed </a:t>
            </a:r>
            <a:r>
              <a:rPr b="0" lang="en-GB" sz="1200" spc="-1" strike="noStrike">
                <a:solidFill>
                  <a:srgbClr val="8b8b8b"/>
                </a:solidFill>
                <a:latin typeface="Calibri Light"/>
              </a:rPr>
              <a:t>List</a:t>
            </a:r>
            <a:endParaRPr b="0" lang="en-GB" sz="1200" spc="-1" strike="noStrike">
              <a:latin typeface="Times New Roman"/>
            </a:endParaRPr>
          </a:p>
        </p:txBody>
      </p:sp>
      <p:sp>
        <p:nvSpPr>
          <p:cNvPr id="87" name="PlaceHolder 5"/>
          <p:cNvSpPr>
            <a:spLocks noGrp="1"/>
          </p:cNvSpPr>
          <p:nvPr>
            <p:ph type="sldNum"/>
          </p:nvPr>
        </p:nvSpPr>
        <p:spPr>
          <a:xfrm>
            <a:off x="6553080" y="6356520"/>
            <a:ext cx="2133360" cy="364680"/>
          </a:xfrm>
          <a:prstGeom prst="rect">
            <a:avLst/>
          </a:prstGeom>
        </p:spPr>
        <p:txBody>
          <a:bodyPr anchor="ctr"/>
          <a:p>
            <a:pPr algn="r">
              <a:lnSpc>
                <a:spcPct val="100000"/>
              </a:lnSpc>
            </a:pPr>
            <a:fld id="{D141A718-1E5E-45B7-BBBD-2CA7B5F9E69F}" type="slidenum">
              <a:rPr b="0" lang="en-GB" sz="1200" spc="-1" strike="noStrike">
                <a:solidFill>
                  <a:srgbClr val="8b8b8b"/>
                </a:solidFill>
                <a:latin typeface="Calibri Light"/>
                <a:ea typeface="Calibri Light"/>
              </a:rPr>
              <a:t>1</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ebookcentral.proquest.com/lib/HKUHK/detail.action?docID=5174548" TargetMode="External"/><Relationship Id="rId2" Type="http://schemas.openxmlformats.org/officeDocument/2006/relationships/hyperlink" Target="http://www.cplusplus.com/doc/tutorial/pointers/" TargetMode="External"/><Relationship Id="rId3" Type="http://schemas.openxmlformats.org/officeDocument/2006/relationships/hyperlink" Target="http://www.cplusplus.com/doc/tutorial/dynamic/" TargetMode="External"/><Relationship Id="rId4"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685800" y="2176920"/>
            <a:ext cx="7772040" cy="2109960"/>
          </a:xfrm>
          <a:prstGeom prst="rect">
            <a:avLst/>
          </a:prstGeom>
          <a:noFill/>
          <a:ln>
            <a:noFill/>
          </a:ln>
        </p:spPr>
        <p:txBody>
          <a:bodyPr anchor="ctr">
            <a:normAutofit/>
          </a:bodyPr>
          <a:p>
            <a:pPr>
              <a:lnSpc>
                <a:spcPct val="100000"/>
              </a:lnSpc>
              <a:spcBef>
                <a:spcPts val="601"/>
              </a:spcBef>
              <a:spcAft>
                <a:spcPts val="601"/>
              </a:spcAft>
            </a:pPr>
            <a:r>
              <a:rPr b="0" lang="en-US" sz="1800" spc="-1" strike="noStrike">
                <a:solidFill>
                  <a:srgbClr val="000000"/>
                </a:solidFill>
                <a:latin typeface="Avenir Next"/>
                <a:ea typeface="Avenir Next"/>
              </a:rPr>
              <a:t>Module 8 Guidance Notes</a:t>
            </a:r>
            <a:br/>
            <a:br/>
            <a:r>
              <a:rPr b="0" lang="en-US" sz="4800" spc="-1" strike="noStrike">
                <a:solidFill>
                  <a:srgbClr val="000000"/>
                </a:solidFill>
                <a:latin typeface="Avenir Next"/>
                <a:ea typeface="Avenir Next"/>
              </a:rPr>
              <a:t>Pointers,</a:t>
            </a:r>
            <a:br/>
            <a:r>
              <a:rPr b="0" lang="en-US" sz="4800" spc="-1" strike="noStrike">
                <a:solidFill>
                  <a:srgbClr val="000000"/>
                </a:solidFill>
                <a:latin typeface="Avenir Next"/>
                <a:ea typeface="Avenir Next"/>
              </a:rPr>
              <a:t>Dynamic Memory &amp;</a:t>
            </a:r>
            <a:br/>
            <a:r>
              <a:rPr b="0" lang="en-US" sz="4800" spc="-1" strike="noStrike">
                <a:solidFill>
                  <a:srgbClr val="000000"/>
                </a:solidFill>
                <a:latin typeface="Avenir Next"/>
                <a:ea typeface="Avenir Next"/>
              </a:rPr>
              <a:t>Linked Lists</a:t>
            </a:r>
            <a:endParaRPr b="0" lang="en-US" sz="4800" spc="-1" strike="noStrike">
              <a:solidFill>
                <a:srgbClr val="000000"/>
              </a:solidFill>
              <a:latin typeface="Calibri Light"/>
            </a:endParaRPr>
          </a:p>
        </p:txBody>
      </p:sp>
      <p:sp>
        <p:nvSpPr>
          <p:cNvPr id="131" name="TextShape 2"/>
          <p:cNvSpPr txBox="1"/>
          <p:nvPr/>
        </p:nvSpPr>
        <p:spPr>
          <a:xfrm>
            <a:off x="685800" y="4573080"/>
            <a:ext cx="6400440" cy="882000"/>
          </a:xfrm>
          <a:prstGeom prst="rect">
            <a:avLst/>
          </a:prstGeom>
          <a:noFill/>
          <a:ln>
            <a:noFill/>
          </a:ln>
        </p:spPr>
        <p:txBody>
          <a:bodyPr>
            <a:normAutofit/>
          </a:bodyPr>
          <a:p>
            <a:pPr>
              <a:lnSpc>
                <a:spcPct val="105000"/>
              </a:lnSpc>
              <a:spcBef>
                <a:spcPts val="499"/>
              </a:spcBef>
              <a:spcAft>
                <a:spcPts val="499"/>
              </a:spcAft>
            </a:pPr>
            <a:r>
              <a:rPr b="0" lang="en-GB" sz="1200" spc="-1" strike="noStrike">
                <a:solidFill>
                  <a:srgbClr val="8b8b8b"/>
                </a:solidFill>
                <a:latin typeface="Calibri Light"/>
                <a:ea typeface="Calibri Light"/>
              </a:rPr>
              <a:t>ENGG1340</a:t>
            </a:r>
            <a:br/>
            <a:r>
              <a:rPr b="0" lang="en-GB" sz="1600" spc="-1" strike="noStrike">
                <a:solidFill>
                  <a:srgbClr val="8b8b8b"/>
                </a:solidFill>
                <a:latin typeface="Calibri Light"/>
                <a:ea typeface="Calibri Light"/>
              </a:rPr>
              <a:t>Computer Programming II</a:t>
            </a:r>
            <a:br/>
            <a:endParaRPr b="0" lang="en-GB" sz="1600" spc="-1" strike="noStrike">
              <a:latin typeface="Arial"/>
            </a:endParaRPr>
          </a:p>
        </p:txBody>
      </p:sp>
      <p:sp>
        <p:nvSpPr>
          <p:cNvPr id="132" name="CustomShape 3"/>
          <p:cNvSpPr/>
          <p:nvPr/>
        </p:nvSpPr>
        <p:spPr>
          <a:xfrm>
            <a:off x="3603240" y="4571640"/>
            <a:ext cx="2470680" cy="882000"/>
          </a:xfrm>
          <a:prstGeom prst="rect">
            <a:avLst/>
          </a:prstGeom>
          <a:noFill/>
          <a:ln>
            <a:noFill/>
          </a:ln>
        </p:spPr>
        <p:style>
          <a:lnRef idx="0"/>
          <a:fillRef idx="0"/>
          <a:effectRef idx="0"/>
          <a:fontRef idx="minor"/>
        </p:style>
        <p:txBody>
          <a:bodyPr>
            <a:normAutofit/>
          </a:bodyPr>
          <a:p>
            <a:pPr>
              <a:lnSpc>
                <a:spcPct val="105000"/>
              </a:lnSpc>
              <a:spcBef>
                <a:spcPts val="499"/>
              </a:spcBef>
              <a:spcAft>
                <a:spcPts val="499"/>
              </a:spcAft>
            </a:pPr>
            <a:r>
              <a:rPr b="0" lang="en-GB" sz="1200" spc="-1" strike="noStrike">
                <a:solidFill>
                  <a:srgbClr val="8b8b8b"/>
                </a:solidFill>
                <a:latin typeface="Calibri Light"/>
                <a:ea typeface="Calibri Light"/>
              </a:rPr>
              <a:t>COMP2113</a:t>
            </a:r>
            <a:br/>
            <a:r>
              <a:rPr b="0" lang="en-GB" sz="1600" spc="-1" strike="noStrike">
                <a:solidFill>
                  <a:srgbClr val="8b8b8b"/>
                </a:solidFill>
                <a:latin typeface="Calibri Light"/>
                <a:ea typeface="Calibri Light"/>
              </a:rPr>
              <a:t>Programming Technologies</a:t>
            </a:r>
            <a:endParaRPr b="0" lang="en-GB"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Memory Address</a:t>
            </a:r>
            <a:endParaRPr b="0" lang="en-US" sz="4400" spc="-1" strike="noStrike">
              <a:solidFill>
                <a:srgbClr val="000000"/>
              </a:solidFill>
              <a:latin typeface="Calibri Light"/>
            </a:endParaRPr>
          </a:p>
        </p:txBody>
      </p:sp>
      <p:sp>
        <p:nvSpPr>
          <p:cNvPr id="158" name="TextShape 2"/>
          <p:cNvSpPr txBox="1"/>
          <p:nvPr/>
        </p:nvSpPr>
        <p:spPr>
          <a:xfrm>
            <a:off x="286560" y="1319040"/>
            <a:ext cx="8584200" cy="204192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main memory of a computer can be regarded as a collection of </a:t>
            </a:r>
            <a:r>
              <a:rPr b="0" lang="en-US" sz="2400" spc="-1" strike="noStrike">
                <a:solidFill>
                  <a:srgbClr val="31859c"/>
                </a:solidFill>
                <a:latin typeface="Calibri Light"/>
                <a:ea typeface="Calibri Light"/>
              </a:rPr>
              <a:t>consecutively numbered</a:t>
            </a:r>
            <a:r>
              <a:rPr b="1" lang="en-US" sz="2400" spc="-1" strike="noStrike">
                <a:solidFill>
                  <a:srgbClr val="e46c0a"/>
                </a:solidFill>
                <a:latin typeface="Calibri Light"/>
                <a:ea typeface="Calibri Light"/>
              </a:rPr>
              <a:t> </a:t>
            </a:r>
            <a:r>
              <a:rPr b="0" lang="en-US" sz="2400" spc="-1" strike="noStrike">
                <a:solidFill>
                  <a:srgbClr val="000000"/>
                </a:solidFill>
                <a:latin typeface="Calibri Light"/>
                <a:ea typeface="Calibri Light"/>
              </a:rPr>
              <a:t>memory cells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Each memory cell has a minimal size that the computer can manage (e.g., one byte) </a:t>
            </a:r>
            <a:endParaRPr b="0" lang="en-US" sz="2400" spc="-1" strike="noStrike">
              <a:solidFill>
                <a:srgbClr val="000000"/>
              </a:solidFill>
              <a:latin typeface="Calibri Light"/>
            </a:endParaRPr>
          </a:p>
        </p:txBody>
      </p:sp>
      <p:sp>
        <p:nvSpPr>
          <p:cNvPr id="159" name="TextShape 3"/>
          <p:cNvSpPr txBox="1"/>
          <p:nvPr/>
        </p:nvSpPr>
        <p:spPr>
          <a:xfrm>
            <a:off x="6553080" y="6356520"/>
            <a:ext cx="2133360" cy="364680"/>
          </a:xfrm>
          <a:prstGeom prst="rect">
            <a:avLst/>
          </a:prstGeom>
          <a:noFill/>
          <a:ln>
            <a:noFill/>
          </a:ln>
        </p:spPr>
        <p:txBody>
          <a:bodyPr anchor="ctr"/>
          <a:p>
            <a:pPr algn="r">
              <a:lnSpc>
                <a:spcPct val="100000"/>
              </a:lnSpc>
            </a:pPr>
            <a:fld id="{F2BF2E06-A14F-4CF3-AE18-0586B12A018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aphicFrame>
        <p:nvGraphicFramePr>
          <p:cNvPr id="160" name="Table 4"/>
          <p:cNvGraphicFramePr/>
          <p:nvPr/>
        </p:nvGraphicFramePr>
        <p:xfrm>
          <a:off x="6220800" y="3395160"/>
          <a:ext cx="1489680" cy="2167200"/>
        </p:xfrm>
        <a:graphic>
          <a:graphicData uri="http://schemas.openxmlformats.org/drawingml/2006/table">
            <a:tbl>
              <a:tblPr/>
              <a:tblGrid>
                <a:gridCol w="1490040"/>
              </a:tblGrid>
              <a:tr h="337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37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37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37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37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37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37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37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161" name="CustomShape 5"/>
          <p:cNvSpPr/>
          <p:nvPr/>
        </p:nvSpPr>
        <p:spPr>
          <a:xfrm>
            <a:off x="286560" y="3361320"/>
            <a:ext cx="4623840" cy="2041920"/>
          </a:xfrm>
          <a:custGeom>
            <a:avLst/>
            <a:gdLst/>
            <a:ahLst/>
            <a:rect l="l" t="t" r="r" b="b"/>
            <a:pathLst>
              <a:path w="8584442" h="4909279">
                <a:moveTo>
                  <a:pt x="0" y="0"/>
                </a:moveTo>
                <a:lnTo>
                  <a:pt x="8584442" y="0"/>
                </a:lnTo>
                <a:lnTo>
                  <a:pt x="8584442" y="4909279"/>
                </a:lnTo>
                <a:lnTo>
                  <a:pt x="0" y="4909279"/>
                </a:lnTo>
                <a:lnTo>
                  <a:pt x="0" y="0"/>
                </a:lnTo>
                <a:close/>
              </a:path>
            </a:pathLst>
          </a:custGeom>
          <a:noFill/>
          <a:ln>
            <a:noFill/>
          </a:ln>
        </p:spPr>
        <p:style>
          <a:lnRef idx="0"/>
          <a:fillRef idx="0"/>
          <a:effectRef idx="0"/>
          <a:fontRef idx="minor"/>
        </p:style>
        <p:txBody>
          <a:bodyPr/>
          <a:p>
            <a:pPr marL="343080" indent="-342720">
              <a:lnSpc>
                <a:spcPct val="100000"/>
              </a:lnSpc>
              <a:spcBef>
                <a:spcPts val="1199"/>
              </a:spcBef>
              <a:buClr>
                <a:srgbClr val="000000"/>
              </a:buClr>
              <a:buFont typeface="Arial"/>
              <a:buChar char="•"/>
            </a:pPr>
            <a:r>
              <a:rPr b="0" lang="en-GB" sz="2400" spc="-1" strike="noStrike">
                <a:solidFill>
                  <a:srgbClr val="000000"/>
                </a:solidFill>
                <a:latin typeface="Calibri Light"/>
              </a:rPr>
              <a:t>The </a:t>
            </a:r>
            <a:r>
              <a:rPr b="0" lang="en-GB" sz="2400" spc="-1" strike="noStrike">
                <a:solidFill>
                  <a:srgbClr val="31859c"/>
                </a:solidFill>
                <a:latin typeface="Calibri Light"/>
              </a:rPr>
              <a:t>unique number </a:t>
            </a:r>
            <a:r>
              <a:rPr b="0" lang="en-GB" sz="2400" spc="-1" strike="noStrike">
                <a:solidFill>
                  <a:srgbClr val="000000"/>
                </a:solidFill>
                <a:latin typeface="Calibri Light"/>
              </a:rPr>
              <a:t>assigned to each memory cell is called its </a:t>
            </a:r>
            <a:r>
              <a:rPr b="0" lang="en-GB" sz="2400" spc="-1" strike="noStrike">
                <a:solidFill>
                  <a:srgbClr val="e46c0a"/>
                </a:solidFill>
                <a:latin typeface="Calibri Light"/>
              </a:rPr>
              <a:t>address</a:t>
            </a:r>
            <a:r>
              <a:rPr b="0" lang="en-GB" sz="2400" spc="-1" strike="noStrike">
                <a:solidFill>
                  <a:srgbClr val="000000"/>
                </a:solidFill>
                <a:latin typeface="Calibri Light"/>
              </a:rPr>
              <a:t>, which is used to locate the memory cell in main memory </a:t>
            </a:r>
            <a:endParaRPr b="0" lang="en-GB" sz="2400" spc="-1" strike="noStrike">
              <a:latin typeface="Arial"/>
            </a:endParaRPr>
          </a:p>
        </p:txBody>
      </p:sp>
      <p:sp>
        <p:nvSpPr>
          <p:cNvPr id="162" name="CustomShape 6"/>
          <p:cNvSpPr/>
          <p:nvPr/>
        </p:nvSpPr>
        <p:spPr>
          <a:xfrm>
            <a:off x="6029280" y="3068640"/>
            <a:ext cx="15771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halkduster"/>
              </a:rPr>
              <a:t>Main memory</a:t>
            </a:r>
            <a:endParaRPr b="0" lang="en-GB" sz="1600" spc="-1" strike="noStrike">
              <a:latin typeface="Arial"/>
            </a:endParaRPr>
          </a:p>
        </p:txBody>
      </p:sp>
      <p:grpSp>
        <p:nvGrpSpPr>
          <p:cNvPr id="163" name="Group 7"/>
          <p:cNvGrpSpPr/>
          <p:nvPr/>
        </p:nvGrpSpPr>
        <p:grpSpPr>
          <a:xfrm>
            <a:off x="5080680" y="3386520"/>
            <a:ext cx="1255680" cy="2179080"/>
            <a:chOff x="5080680" y="3386520"/>
            <a:chExt cx="1255680" cy="2179080"/>
          </a:xfrm>
        </p:grpSpPr>
        <p:sp>
          <p:nvSpPr>
            <p:cNvPr id="164" name="CustomShape 8"/>
            <p:cNvSpPr/>
            <p:nvPr/>
          </p:nvSpPr>
          <p:spPr>
            <a:xfrm>
              <a:off x="5376600" y="3386520"/>
              <a:ext cx="959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10111022</a:t>
              </a:r>
              <a:endParaRPr b="0" lang="en-GB" sz="1200" spc="-1" strike="noStrike">
                <a:latin typeface="Arial"/>
              </a:endParaRPr>
            </a:p>
          </p:txBody>
        </p:sp>
        <p:sp>
          <p:nvSpPr>
            <p:cNvPr id="165" name="CustomShape 9"/>
            <p:cNvSpPr/>
            <p:nvPr/>
          </p:nvSpPr>
          <p:spPr>
            <a:xfrm>
              <a:off x="5376600" y="3659040"/>
              <a:ext cx="959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10111023</a:t>
              </a:r>
              <a:endParaRPr b="0" lang="en-GB" sz="1200" spc="-1" strike="noStrike">
                <a:latin typeface="Arial"/>
              </a:endParaRPr>
            </a:p>
          </p:txBody>
        </p:sp>
        <p:sp>
          <p:nvSpPr>
            <p:cNvPr id="166" name="CustomShape 10"/>
            <p:cNvSpPr/>
            <p:nvPr/>
          </p:nvSpPr>
          <p:spPr>
            <a:xfrm>
              <a:off x="5376600" y="3931200"/>
              <a:ext cx="959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10111024</a:t>
              </a:r>
              <a:endParaRPr b="0" lang="en-GB" sz="1200" spc="-1" strike="noStrike">
                <a:latin typeface="Arial"/>
              </a:endParaRPr>
            </a:p>
          </p:txBody>
        </p:sp>
        <p:sp>
          <p:nvSpPr>
            <p:cNvPr id="167" name="CustomShape 11"/>
            <p:cNvSpPr/>
            <p:nvPr/>
          </p:nvSpPr>
          <p:spPr>
            <a:xfrm>
              <a:off x="5376600" y="4203720"/>
              <a:ext cx="959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10111025</a:t>
              </a:r>
              <a:endParaRPr b="0" lang="en-GB" sz="1200" spc="-1" strike="noStrike">
                <a:latin typeface="Arial"/>
              </a:endParaRPr>
            </a:p>
          </p:txBody>
        </p:sp>
        <p:sp>
          <p:nvSpPr>
            <p:cNvPr id="168" name="CustomShape 12"/>
            <p:cNvSpPr/>
            <p:nvPr/>
          </p:nvSpPr>
          <p:spPr>
            <a:xfrm>
              <a:off x="5376600" y="4475880"/>
              <a:ext cx="959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10111026</a:t>
              </a:r>
              <a:endParaRPr b="0" lang="en-GB" sz="1200" spc="-1" strike="noStrike">
                <a:latin typeface="Arial"/>
              </a:endParaRPr>
            </a:p>
          </p:txBody>
        </p:sp>
        <p:sp>
          <p:nvSpPr>
            <p:cNvPr id="169" name="CustomShape 13"/>
            <p:cNvSpPr/>
            <p:nvPr/>
          </p:nvSpPr>
          <p:spPr>
            <a:xfrm>
              <a:off x="5376600" y="4748040"/>
              <a:ext cx="959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10111027</a:t>
              </a:r>
              <a:endParaRPr b="0" lang="en-GB" sz="1200" spc="-1" strike="noStrike">
                <a:latin typeface="Arial"/>
              </a:endParaRPr>
            </a:p>
          </p:txBody>
        </p:sp>
        <p:sp>
          <p:nvSpPr>
            <p:cNvPr id="170" name="CustomShape 14"/>
            <p:cNvSpPr/>
            <p:nvPr/>
          </p:nvSpPr>
          <p:spPr>
            <a:xfrm>
              <a:off x="5376600" y="5020560"/>
              <a:ext cx="959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10111028</a:t>
              </a:r>
              <a:endParaRPr b="0" lang="en-GB" sz="1200" spc="-1" strike="noStrike">
                <a:latin typeface="Arial"/>
              </a:endParaRPr>
            </a:p>
          </p:txBody>
        </p:sp>
        <p:sp>
          <p:nvSpPr>
            <p:cNvPr id="171" name="CustomShape 15"/>
            <p:cNvSpPr/>
            <p:nvPr/>
          </p:nvSpPr>
          <p:spPr>
            <a:xfrm>
              <a:off x="5376600" y="5292720"/>
              <a:ext cx="959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10111029</a:t>
              </a:r>
              <a:endParaRPr b="0" lang="en-GB" sz="1200" spc="-1" strike="noStrike">
                <a:latin typeface="Arial"/>
              </a:endParaRPr>
            </a:p>
          </p:txBody>
        </p:sp>
        <p:sp>
          <p:nvSpPr>
            <p:cNvPr id="172" name="CustomShape 16"/>
            <p:cNvSpPr/>
            <p:nvPr/>
          </p:nvSpPr>
          <p:spPr>
            <a:xfrm>
              <a:off x="5080680" y="3776040"/>
              <a:ext cx="399600" cy="1323000"/>
            </a:xfrm>
            <a:prstGeom prst="rect">
              <a:avLst/>
            </a:prstGeom>
            <a:noFill/>
            <a:ln>
              <a:noFill/>
            </a:ln>
          </p:spPr>
          <p:style>
            <a:lnRef idx="0"/>
            <a:fillRef idx="0"/>
            <a:effectRef idx="0"/>
            <a:fontRef idx="minor"/>
          </p:style>
          <p:txBody>
            <a:bodyPr wrap="none" lIns="90000" rIns="90000" tIns="45000" bIns="45000" vert="vert270" rot="16200000"/>
            <a:p>
              <a:pPr>
                <a:lnSpc>
                  <a:spcPct val="100000"/>
                </a:lnSpc>
              </a:pPr>
              <a:r>
                <a:rPr b="0" lang="en-GB" sz="1400" spc="-1" strike="noStrike">
                  <a:solidFill>
                    <a:srgbClr val="000000"/>
                  </a:solidFill>
                  <a:latin typeface="Calibri Light"/>
                </a:rPr>
                <a:t>Memory Address</a:t>
              </a:r>
              <a:endParaRPr b="0" lang="en-GB" sz="1400" spc="-1" strike="noStrike">
                <a:latin typeface="Arial"/>
              </a:endParaRPr>
            </a:p>
          </p:txBody>
        </p:sp>
      </p:grpSp>
      <p:sp>
        <p:nvSpPr>
          <p:cNvPr id="173" name="CustomShape 17"/>
          <p:cNvSpPr/>
          <p:nvPr/>
        </p:nvSpPr>
        <p:spPr>
          <a:xfrm>
            <a:off x="7710840" y="3668400"/>
            <a:ext cx="194400" cy="1083960"/>
          </a:xfrm>
          <a:prstGeom prst="righ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74" name="CustomShape 18"/>
          <p:cNvSpPr/>
          <p:nvPr/>
        </p:nvSpPr>
        <p:spPr>
          <a:xfrm>
            <a:off x="7907760" y="4038840"/>
            <a:ext cx="303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i</a:t>
            </a:r>
            <a:endParaRPr b="0" lang="en-GB" sz="1600" spc="-1" strike="noStrike">
              <a:latin typeface="Arial"/>
            </a:endParaRPr>
          </a:p>
        </p:txBody>
      </p:sp>
      <p:sp>
        <p:nvSpPr>
          <p:cNvPr id="175" name="CustomShape 19"/>
          <p:cNvSpPr/>
          <p:nvPr/>
        </p:nvSpPr>
        <p:spPr>
          <a:xfrm>
            <a:off x="6858720" y="4748040"/>
            <a:ext cx="1998360" cy="22842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Regular"/>
              </a:rPr>
              <a:t>A memory space of an integer size (4 bytes) is allocated by the variable declaration</a:t>
            </a:r>
            <a:r>
              <a:rPr b="0" lang="en-GB" sz="1800" spc="-1" strike="noStrike">
                <a:solidFill>
                  <a:srgbClr val="000000"/>
                </a:solidFill>
                <a:latin typeface="Calibri Light"/>
              </a:rPr>
              <a:t> </a:t>
            </a:r>
            <a:br/>
            <a:r>
              <a:rPr b="0" lang="en-GB" sz="1800" spc="-1" strike="noStrike">
                <a:solidFill>
                  <a:srgbClr val="31859c"/>
                </a:solidFill>
                <a:latin typeface="Consolas"/>
                <a:ea typeface="Consolas Regular"/>
              </a:rPr>
              <a:t>int i;</a:t>
            </a:r>
            <a:r>
              <a:rPr b="0" lang="en-GB" sz="1800" spc="-1" strike="noStrike">
                <a:solidFill>
                  <a:srgbClr val="000000"/>
                </a:solidFill>
                <a:latin typeface="Calibri Light"/>
                <a:ea typeface="Consolas Regular"/>
              </a:rPr>
              <a:t> </a:t>
            </a:r>
            <a:endParaRPr b="0" lang="en-GB" sz="1800" spc="-1" strike="noStrike">
              <a:latin typeface="Arial"/>
            </a:endParaRPr>
          </a:p>
        </p:txBody>
      </p:sp>
      <p:sp>
        <p:nvSpPr>
          <p:cNvPr id="176" name="CustomShape 20"/>
          <p:cNvSpPr/>
          <p:nvPr/>
        </p:nvSpPr>
        <p:spPr>
          <a:xfrm>
            <a:off x="3177720" y="5675040"/>
            <a:ext cx="3516840" cy="486720"/>
          </a:xfrm>
          <a:prstGeom prst="rect">
            <a:avLst/>
          </a:prstGeom>
          <a:solidFill>
            <a:srgbClr val="ffff00"/>
          </a:solidFill>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Regular"/>
              </a:rPr>
              <a:t>The </a:t>
            </a:r>
            <a:r>
              <a:rPr b="0" lang="en-GB" sz="1600" spc="-1" strike="noStrike">
                <a:solidFill>
                  <a:srgbClr val="e46c0a"/>
                </a:solidFill>
                <a:latin typeface="Avenir Next Condensed Regular"/>
              </a:rPr>
              <a:t>address</a:t>
            </a:r>
            <a:r>
              <a:rPr b="0" lang="en-GB" sz="1600" spc="-1" strike="noStrike">
                <a:solidFill>
                  <a:srgbClr val="000000"/>
                </a:solidFill>
                <a:latin typeface="Avenir Next Condensed Regular"/>
              </a:rPr>
              <a:t> of </a:t>
            </a:r>
            <a:r>
              <a:rPr b="0" lang="en-GB" sz="1600" spc="-1" strike="noStrike">
                <a:solidFill>
                  <a:srgbClr val="000000"/>
                </a:solidFill>
                <a:latin typeface="Consolas"/>
                <a:ea typeface="Consolas Regular"/>
              </a:rPr>
              <a:t>i</a:t>
            </a:r>
            <a:r>
              <a:rPr b="0" lang="en-GB" sz="1600" spc="-1" strike="noStrike">
                <a:solidFill>
                  <a:srgbClr val="000000"/>
                </a:solidFill>
                <a:latin typeface="Avenir Next Condensed Regular"/>
                <a:ea typeface="Consolas Regular"/>
              </a:rPr>
              <a:t> is </a:t>
            </a:r>
            <a:r>
              <a:rPr b="0" lang="en-GB" sz="1600" spc="-1" strike="noStrike">
                <a:solidFill>
                  <a:srgbClr val="000000"/>
                </a:solidFill>
                <a:latin typeface="Consolas"/>
                <a:ea typeface="Consolas Regular"/>
              </a:rPr>
              <a:t>10111023</a:t>
            </a:r>
            <a:r>
              <a:rPr b="0" lang="en-GB" sz="1600" spc="-1" strike="noStrike">
                <a:solidFill>
                  <a:srgbClr val="000000"/>
                </a:solidFill>
                <a:latin typeface="Avenir Next Condensed Regular"/>
                <a:ea typeface="Consolas Regular"/>
              </a:rPr>
              <a:t>.</a:t>
            </a:r>
            <a:endParaRPr b="0" lang="en-GB" sz="1600" spc="-1" strike="noStrike">
              <a:latin typeface="Arial"/>
            </a:endParaRPr>
          </a:p>
        </p:txBody>
      </p:sp>
    </p:spTree>
  </p:cSld>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73"/>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174"/>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17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Dynamic Array Input</a:t>
            </a:r>
            <a:endParaRPr b="0" lang="en-US" sz="4400" spc="-1" strike="noStrike">
              <a:solidFill>
                <a:srgbClr val="000000"/>
              </a:solidFill>
              <a:latin typeface="Calibri Light"/>
            </a:endParaRPr>
          </a:p>
        </p:txBody>
      </p:sp>
      <p:sp>
        <p:nvSpPr>
          <p:cNvPr id="2217" name="TextShape 2"/>
          <p:cNvSpPr txBox="1"/>
          <p:nvPr/>
        </p:nvSpPr>
        <p:spPr>
          <a:xfrm>
            <a:off x="457200" y="1446120"/>
            <a:ext cx="8354520" cy="467964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obtain a large number from the user input as an arbitrarily long string of digits.  Hence, we need an array that can grow its capacity dynamically to store the arbitrarily long string.</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following helper function has been written for you to read in a long string of digits and store it in a dynamic array.</a:t>
            </a:r>
            <a:br/>
            <a:br/>
            <a:br/>
            <a:r>
              <a:rPr b="0" lang="en-US" sz="2400" spc="-1" strike="noStrike">
                <a:solidFill>
                  <a:srgbClr val="000000"/>
                </a:solidFill>
                <a:latin typeface="Calibri Light"/>
              </a:rPr>
              <a:t> </a:t>
            </a:r>
            <a:endParaRPr b="0" lang="en-US" sz="2400" spc="-1" strike="noStrike">
              <a:solidFill>
                <a:srgbClr val="000000"/>
              </a:solidFill>
              <a:latin typeface="Calibri Light"/>
            </a:endParaRPr>
          </a:p>
        </p:txBody>
      </p:sp>
      <p:sp>
        <p:nvSpPr>
          <p:cNvPr id="2218" name="TextShape 3"/>
          <p:cNvSpPr txBox="1"/>
          <p:nvPr/>
        </p:nvSpPr>
        <p:spPr>
          <a:xfrm>
            <a:off x="6553080" y="6356520"/>
            <a:ext cx="2133360" cy="364680"/>
          </a:xfrm>
          <a:prstGeom prst="rect">
            <a:avLst/>
          </a:prstGeom>
          <a:noFill/>
          <a:ln>
            <a:noFill/>
          </a:ln>
        </p:spPr>
        <p:txBody>
          <a:bodyPr anchor="ctr"/>
          <a:p>
            <a:pPr algn="r">
              <a:lnSpc>
                <a:spcPct val="100000"/>
              </a:lnSpc>
            </a:pPr>
            <a:fld id="{E689000C-A63D-447B-9E7C-3690AAC93F6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219" name="CustomShape 4"/>
          <p:cNvSpPr/>
          <p:nvPr/>
        </p:nvSpPr>
        <p:spPr>
          <a:xfrm>
            <a:off x="1306440" y="3817080"/>
            <a:ext cx="7176600" cy="16344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808080"/>
                </a:solidFill>
                <a:latin typeface="Consolas"/>
              </a:rPr>
              <a:t>// get a number from a user</a:t>
            </a:r>
            <a:endParaRPr b="0" lang="en-GB" sz="1400" spc="-1" strike="noStrike">
              <a:latin typeface="Arial"/>
            </a:endParaRPr>
          </a:p>
          <a:p>
            <a:pPr>
              <a:lnSpc>
                <a:spcPct val="100000"/>
              </a:lnSpc>
            </a:pPr>
            <a:r>
              <a:rPr b="0" lang="en-GB" sz="1400" spc="-1" strike="noStrike">
                <a:solidFill>
                  <a:srgbClr val="808080"/>
                </a:solidFill>
                <a:latin typeface="Consolas"/>
              </a:rPr>
              <a:t>// by reading character by character until a space is hit</a:t>
            </a:r>
            <a:endParaRPr b="0" lang="en-GB" sz="1400" spc="-1" strike="noStrike">
              <a:latin typeface="Arial"/>
            </a:endParaRPr>
          </a:p>
          <a:p>
            <a:pPr>
              <a:lnSpc>
                <a:spcPct val="100000"/>
              </a:lnSpc>
            </a:pPr>
            <a:r>
              <a:rPr b="0" lang="en-GB" sz="1400" spc="-1" strike="noStrike">
                <a:solidFill>
                  <a:srgbClr val="808080"/>
                </a:solidFill>
                <a:latin typeface="Consolas"/>
              </a:rPr>
              <a:t>// use dynamic array to store the digits</a:t>
            </a:r>
            <a:endParaRPr b="0" lang="en-GB" sz="1400" spc="-1" strike="noStrike">
              <a:latin typeface="Arial"/>
            </a:endParaRPr>
          </a:p>
          <a:p>
            <a:pPr>
              <a:lnSpc>
                <a:spcPct val="100000"/>
              </a:lnSpc>
            </a:pPr>
            <a:r>
              <a:rPr b="0" lang="en-GB" sz="1400" spc="-1" strike="noStrike">
                <a:solidFill>
                  <a:srgbClr val="808080"/>
                </a:solidFill>
                <a:latin typeface="Consolas"/>
              </a:rPr>
              <a:t>// digits:  character array that stores the digits of the number</a:t>
            </a:r>
            <a:endParaRPr b="0" lang="en-GB" sz="1400" spc="-1" strike="noStrike">
              <a:latin typeface="Arial"/>
            </a:endParaRPr>
          </a:p>
          <a:p>
            <a:pPr>
              <a:lnSpc>
                <a:spcPct val="100000"/>
              </a:lnSpc>
            </a:pPr>
            <a:r>
              <a:rPr b="0" lang="en-GB" sz="1400" spc="-1" strike="noStrike">
                <a:solidFill>
                  <a:srgbClr val="808080"/>
                </a:solidFill>
                <a:latin typeface="Consolas"/>
              </a:rPr>
              <a:t>// numDigits: number of digits read from input</a:t>
            </a:r>
            <a:endParaRPr b="0" lang="en-GB" sz="1400" spc="-1" strike="noStrike">
              <a:latin typeface="Arial"/>
            </a:endParaRPr>
          </a:p>
          <a:p>
            <a:pPr>
              <a:lnSpc>
                <a:spcPct val="100000"/>
              </a:lnSpc>
            </a:pPr>
            <a:r>
              <a:rPr b="0" lang="en-GB" sz="1400" spc="-1" strike="noStrike">
                <a:solidFill>
                  <a:srgbClr val="000000"/>
                </a:solidFill>
                <a:latin typeface="Consolas"/>
              </a:rPr>
              <a:t>void input_num(char * &amp; digits, int &amp; numDigits);</a:t>
            </a:r>
            <a:endParaRPr b="0" lang="en-GB" sz="1400" spc="-1" strike="noStrike">
              <a:latin typeface="Arial"/>
            </a:endParaRPr>
          </a:p>
        </p:txBody>
      </p:sp>
    </p:spTree>
  </p:cSld>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Linked Lists for Large Numbers</a:t>
            </a:r>
            <a:endParaRPr b="0" lang="en-US" sz="4400" spc="-1" strike="noStrike">
              <a:solidFill>
                <a:srgbClr val="000000"/>
              </a:solidFill>
              <a:latin typeface="Calibri Light"/>
            </a:endParaRPr>
          </a:p>
        </p:txBody>
      </p:sp>
      <p:sp>
        <p:nvSpPr>
          <p:cNvPr id="2221"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 large number is segmented into chunks of 5 digits, starting from the least significant digit.  The </a:t>
            </a:r>
            <a:r>
              <a:rPr b="1" lang="en-US" sz="2400" spc="-1" strike="noStrike">
                <a:solidFill>
                  <a:srgbClr val="e46c0a"/>
                </a:solidFill>
                <a:latin typeface="Calibri Light"/>
                <a:ea typeface="Calibri Light"/>
              </a:rPr>
              <a:t>value</a:t>
            </a:r>
            <a:r>
              <a:rPr b="0" lang="en-US" sz="2400" spc="-1" strike="noStrike">
                <a:solidFill>
                  <a:srgbClr val="e46c0a"/>
                </a:solidFill>
                <a:latin typeface="Calibri Light"/>
                <a:ea typeface="Calibri Light"/>
              </a:rPr>
              <a:t> </a:t>
            </a:r>
            <a:r>
              <a:rPr b="0" lang="en-US" sz="2400" spc="-1" strike="noStrike">
                <a:solidFill>
                  <a:srgbClr val="000000"/>
                </a:solidFill>
                <a:latin typeface="Calibri Light"/>
                <a:ea typeface="Calibri Light"/>
              </a:rPr>
              <a:t>of each chunk is then stored in a node of a linked list.</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define a node structure as:</a:t>
            </a:r>
            <a:endParaRPr b="0" lang="en-US" sz="2400" spc="-1" strike="noStrike">
              <a:solidFill>
                <a:srgbClr val="000000"/>
              </a:solidFill>
              <a:latin typeface="Calibri Light"/>
            </a:endParaRPr>
          </a:p>
        </p:txBody>
      </p:sp>
      <p:sp>
        <p:nvSpPr>
          <p:cNvPr id="2222" name="TextShape 3"/>
          <p:cNvSpPr txBox="1"/>
          <p:nvPr/>
        </p:nvSpPr>
        <p:spPr>
          <a:xfrm>
            <a:off x="6553080" y="6356520"/>
            <a:ext cx="2133360" cy="364680"/>
          </a:xfrm>
          <a:prstGeom prst="rect">
            <a:avLst/>
          </a:prstGeom>
          <a:noFill/>
          <a:ln>
            <a:noFill/>
          </a:ln>
        </p:spPr>
        <p:txBody>
          <a:bodyPr anchor="ctr"/>
          <a:p>
            <a:pPr algn="r">
              <a:lnSpc>
                <a:spcPct val="100000"/>
              </a:lnSpc>
            </a:pPr>
            <a:fld id="{973B0743-E469-4559-B51D-5D42227D982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223" name="CustomShape 4"/>
          <p:cNvSpPr/>
          <p:nvPr/>
        </p:nvSpPr>
        <p:spPr>
          <a:xfrm>
            <a:off x="833400" y="2662560"/>
            <a:ext cx="12495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Segoe Print"/>
              </a:rPr>
              <a:t>Example:</a:t>
            </a:r>
            <a:endParaRPr b="0" lang="en-GB" sz="1800" spc="-1" strike="noStrike">
              <a:latin typeface="Arial"/>
            </a:endParaRPr>
          </a:p>
        </p:txBody>
      </p:sp>
      <p:sp>
        <p:nvSpPr>
          <p:cNvPr id="2224" name="CustomShape 5"/>
          <p:cNvSpPr/>
          <p:nvPr/>
        </p:nvSpPr>
        <p:spPr>
          <a:xfrm>
            <a:off x="433800" y="3103560"/>
            <a:ext cx="6082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For the number 12345678, the linked list looks like:</a:t>
            </a:r>
            <a:endParaRPr b="0" lang="en-GB" sz="1800" spc="-1" strike="noStrike">
              <a:latin typeface="Arial"/>
            </a:endParaRPr>
          </a:p>
        </p:txBody>
      </p:sp>
      <p:sp>
        <p:nvSpPr>
          <p:cNvPr id="2225" name="CustomShape 6"/>
          <p:cNvSpPr/>
          <p:nvPr/>
        </p:nvSpPr>
        <p:spPr>
          <a:xfrm>
            <a:off x="351000" y="4142520"/>
            <a:ext cx="69750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For the number 43323000089500012, the linked looks like:</a:t>
            </a:r>
            <a:endParaRPr b="0" lang="en-GB" sz="1800" spc="-1" strike="noStrike">
              <a:latin typeface="Arial"/>
            </a:endParaRPr>
          </a:p>
        </p:txBody>
      </p:sp>
      <p:grpSp>
        <p:nvGrpSpPr>
          <p:cNvPr id="2226" name="Group 7"/>
          <p:cNvGrpSpPr/>
          <p:nvPr/>
        </p:nvGrpSpPr>
        <p:grpSpPr>
          <a:xfrm>
            <a:off x="2795040" y="3545640"/>
            <a:ext cx="1207440" cy="328680"/>
            <a:chOff x="2795040" y="3545640"/>
            <a:chExt cx="1207440" cy="328680"/>
          </a:xfrm>
        </p:grpSpPr>
        <p:sp>
          <p:nvSpPr>
            <p:cNvPr id="2227" name="CustomShape 8"/>
            <p:cNvSpPr/>
            <p:nvPr/>
          </p:nvSpPr>
          <p:spPr>
            <a:xfrm>
              <a:off x="2795040" y="35456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123</a:t>
              </a:r>
              <a:endParaRPr b="0" lang="en-GB" sz="1800" spc="-1" strike="noStrike">
                <a:latin typeface="Arial"/>
              </a:endParaRPr>
            </a:p>
          </p:txBody>
        </p:sp>
        <p:sp>
          <p:nvSpPr>
            <p:cNvPr id="2228" name="CustomShape 9"/>
            <p:cNvSpPr/>
            <p:nvPr/>
          </p:nvSpPr>
          <p:spPr>
            <a:xfrm>
              <a:off x="3570480" y="35456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229" name="Group 10"/>
          <p:cNvGrpSpPr/>
          <p:nvPr/>
        </p:nvGrpSpPr>
        <p:grpSpPr>
          <a:xfrm>
            <a:off x="4339440" y="3545640"/>
            <a:ext cx="1207440" cy="328680"/>
            <a:chOff x="4339440" y="3545640"/>
            <a:chExt cx="1207440" cy="328680"/>
          </a:xfrm>
        </p:grpSpPr>
        <p:sp>
          <p:nvSpPr>
            <p:cNvPr id="2230" name="CustomShape 11"/>
            <p:cNvSpPr/>
            <p:nvPr/>
          </p:nvSpPr>
          <p:spPr>
            <a:xfrm>
              <a:off x="4339440" y="35456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45678</a:t>
              </a:r>
              <a:endParaRPr b="0" lang="en-GB" sz="1800" spc="-1" strike="noStrike">
                <a:latin typeface="Arial"/>
              </a:endParaRPr>
            </a:p>
          </p:txBody>
        </p:sp>
        <p:sp>
          <p:nvSpPr>
            <p:cNvPr id="2231" name="CustomShape 12"/>
            <p:cNvSpPr/>
            <p:nvPr/>
          </p:nvSpPr>
          <p:spPr>
            <a:xfrm>
              <a:off x="5114880" y="35456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232" name="CustomShape 13"/>
          <p:cNvSpPr/>
          <p:nvPr/>
        </p:nvSpPr>
        <p:spPr>
          <a:xfrm flipV="1">
            <a:off x="3785400" y="370980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33" name="CustomShape 14"/>
          <p:cNvSpPr/>
          <p:nvPr/>
        </p:nvSpPr>
        <p:spPr>
          <a:xfrm>
            <a:off x="5343120" y="371412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234" name="Group 15"/>
          <p:cNvGrpSpPr/>
          <p:nvPr/>
        </p:nvGrpSpPr>
        <p:grpSpPr>
          <a:xfrm>
            <a:off x="5784840" y="3596400"/>
            <a:ext cx="91800" cy="228600"/>
            <a:chOff x="5784840" y="3596400"/>
            <a:chExt cx="91800" cy="228600"/>
          </a:xfrm>
        </p:grpSpPr>
        <p:sp>
          <p:nvSpPr>
            <p:cNvPr id="2235" name="Line 16"/>
            <p:cNvSpPr/>
            <p:nvPr/>
          </p:nvSpPr>
          <p:spPr>
            <a:xfrm>
              <a:off x="5784840" y="3596400"/>
              <a:ext cx="360" cy="228600"/>
            </a:xfrm>
            <a:prstGeom prst="line">
              <a:avLst/>
            </a:prstGeom>
            <a:ln>
              <a:round/>
            </a:ln>
          </p:spPr>
          <p:style>
            <a:lnRef idx="2">
              <a:schemeClr val="accent1"/>
            </a:lnRef>
            <a:fillRef idx="0">
              <a:schemeClr val="accent1"/>
            </a:fillRef>
            <a:effectRef idx="1">
              <a:schemeClr val="accent1"/>
            </a:effectRef>
            <a:fontRef idx="minor"/>
          </p:style>
        </p:sp>
        <p:sp>
          <p:nvSpPr>
            <p:cNvPr id="2236" name="Line 17"/>
            <p:cNvSpPr/>
            <p:nvPr/>
          </p:nvSpPr>
          <p:spPr>
            <a:xfrm>
              <a:off x="5830560" y="3630240"/>
              <a:ext cx="360" cy="160920"/>
            </a:xfrm>
            <a:prstGeom prst="line">
              <a:avLst/>
            </a:prstGeom>
            <a:ln>
              <a:round/>
            </a:ln>
          </p:spPr>
          <p:style>
            <a:lnRef idx="2">
              <a:schemeClr val="accent1"/>
            </a:lnRef>
            <a:fillRef idx="0">
              <a:schemeClr val="accent1"/>
            </a:fillRef>
            <a:effectRef idx="1">
              <a:schemeClr val="accent1"/>
            </a:effectRef>
            <a:fontRef idx="minor"/>
          </p:style>
        </p:sp>
        <p:sp>
          <p:nvSpPr>
            <p:cNvPr id="2237" name="Line 18"/>
            <p:cNvSpPr/>
            <p:nvPr/>
          </p:nvSpPr>
          <p:spPr>
            <a:xfrm>
              <a:off x="5876280" y="3654720"/>
              <a:ext cx="360" cy="111960"/>
            </a:xfrm>
            <a:prstGeom prst="line">
              <a:avLst/>
            </a:prstGeom>
            <a:ln>
              <a:round/>
            </a:ln>
          </p:spPr>
          <p:style>
            <a:lnRef idx="2">
              <a:schemeClr val="accent1"/>
            </a:lnRef>
            <a:fillRef idx="0">
              <a:schemeClr val="accent1"/>
            </a:fillRef>
            <a:effectRef idx="1">
              <a:schemeClr val="accent1"/>
            </a:effectRef>
            <a:fontRef idx="minor"/>
          </p:style>
        </p:sp>
      </p:grpSp>
      <p:grpSp>
        <p:nvGrpSpPr>
          <p:cNvPr id="2238" name="Group 19"/>
          <p:cNvGrpSpPr/>
          <p:nvPr/>
        </p:nvGrpSpPr>
        <p:grpSpPr>
          <a:xfrm>
            <a:off x="3012480" y="4581360"/>
            <a:ext cx="1207080" cy="328680"/>
            <a:chOff x="3012480" y="4581360"/>
            <a:chExt cx="1207080" cy="328680"/>
          </a:xfrm>
        </p:grpSpPr>
        <p:sp>
          <p:nvSpPr>
            <p:cNvPr id="2239" name="CustomShape 20"/>
            <p:cNvSpPr/>
            <p:nvPr/>
          </p:nvSpPr>
          <p:spPr>
            <a:xfrm>
              <a:off x="3012480" y="458136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32300</a:t>
              </a:r>
              <a:endParaRPr b="0" lang="en-GB" sz="1800" spc="-1" strike="noStrike">
                <a:latin typeface="Arial"/>
              </a:endParaRPr>
            </a:p>
          </p:txBody>
        </p:sp>
        <p:sp>
          <p:nvSpPr>
            <p:cNvPr id="2240" name="CustomShape 21"/>
            <p:cNvSpPr/>
            <p:nvPr/>
          </p:nvSpPr>
          <p:spPr>
            <a:xfrm>
              <a:off x="3787560" y="458136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241" name="Group 22"/>
          <p:cNvGrpSpPr/>
          <p:nvPr/>
        </p:nvGrpSpPr>
        <p:grpSpPr>
          <a:xfrm>
            <a:off x="4556880" y="4581360"/>
            <a:ext cx="1207440" cy="328680"/>
            <a:chOff x="4556880" y="4581360"/>
            <a:chExt cx="1207440" cy="328680"/>
          </a:xfrm>
        </p:grpSpPr>
        <p:sp>
          <p:nvSpPr>
            <p:cNvPr id="2242" name="CustomShape 23"/>
            <p:cNvSpPr/>
            <p:nvPr/>
          </p:nvSpPr>
          <p:spPr>
            <a:xfrm>
              <a:off x="4556880" y="458136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895</a:t>
              </a:r>
              <a:endParaRPr b="0" lang="en-GB" sz="1800" spc="-1" strike="noStrike">
                <a:latin typeface="Arial"/>
              </a:endParaRPr>
            </a:p>
          </p:txBody>
        </p:sp>
        <p:sp>
          <p:nvSpPr>
            <p:cNvPr id="2243" name="CustomShape 24"/>
            <p:cNvSpPr/>
            <p:nvPr/>
          </p:nvSpPr>
          <p:spPr>
            <a:xfrm>
              <a:off x="5332320" y="458136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244" name="Group 25"/>
          <p:cNvGrpSpPr/>
          <p:nvPr/>
        </p:nvGrpSpPr>
        <p:grpSpPr>
          <a:xfrm>
            <a:off x="6101280" y="4581360"/>
            <a:ext cx="1207440" cy="328680"/>
            <a:chOff x="6101280" y="4581360"/>
            <a:chExt cx="1207440" cy="328680"/>
          </a:xfrm>
        </p:grpSpPr>
        <p:sp>
          <p:nvSpPr>
            <p:cNvPr id="2245" name="CustomShape 26"/>
            <p:cNvSpPr/>
            <p:nvPr/>
          </p:nvSpPr>
          <p:spPr>
            <a:xfrm>
              <a:off x="6101280" y="458136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12</a:t>
              </a:r>
              <a:endParaRPr b="0" lang="en-GB" sz="1800" spc="-1" strike="noStrike">
                <a:latin typeface="Arial"/>
              </a:endParaRPr>
            </a:p>
          </p:txBody>
        </p:sp>
        <p:sp>
          <p:nvSpPr>
            <p:cNvPr id="2246" name="CustomShape 27"/>
            <p:cNvSpPr/>
            <p:nvPr/>
          </p:nvSpPr>
          <p:spPr>
            <a:xfrm>
              <a:off x="6876720" y="458136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247" name="CustomShape 28"/>
          <p:cNvSpPr/>
          <p:nvPr/>
        </p:nvSpPr>
        <p:spPr>
          <a:xfrm flipV="1">
            <a:off x="4002840" y="474516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48" name="CustomShape 29"/>
          <p:cNvSpPr/>
          <p:nvPr/>
        </p:nvSpPr>
        <p:spPr>
          <a:xfrm flipV="1">
            <a:off x="5547240" y="474516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49" name="CustomShape 30"/>
          <p:cNvSpPr/>
          <p:nvPr/>
        </p:nvSpPr>
        <p:spPr>
          <a:xfrm>
            <a:off x="7104960" y="474948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250" name="Group 31"/>
          <p:cNvGrpSpPr/>
          <p:nvPr/>
        </p:nvGrpSpPr>
        <p:grpSpPr>
          <a:xfrm>
            <a:off x="7546680" y="4631760"/>
            <a:ext cx="91800" cy="228600"/>
            <a:chOff x="7546680" y="4631760"/>
            <a:chExt cx="91800" cy="228600"/>
          </a:xfrm>
        </p:grpSpPr>
        <p:sp>
          <p:nvSpPr>
            <p:cNvPr id="2251" name="Line 32"/>
            <p:cNvSpPr/>
            <p:nvPr/>
          </p:nvSpPr>
          <p:spPr>
            <a:xfrm>
              <a:off x="7546680" y="4631760"/>
              <a:ext cx="360" cy="228600"/>
            </a:xfrm>
            <a:prstGeom prst="line">
              <a:avLst/>
            </a:prstGeom>
            <a:ln>
              <a:round/>
            </a:ln>
          </p:spPr>
          <p:style>
            <a:lnRef idx="2">
              <a:schemeClr val="accent1"/>
            </a:lnRef>
            <a:fillRef idx="0">
              <a:schemeClr val="accent1"/>
            </a:fillRef>
            <a:effectRef idx="1">
              <a:schemeClr val="accent1"/>
            </a:effectRef>
            <a:fontRef idx="minor"/>
          </p:style>
        </p:sp>
        <p:sp>
          <p:nvSpPr>
            <p:cNvPr id="2252" name="Line 33"/>
            <p:cNvSpPr/>
            <p:nvPr/>
          </p:nvSpPr>
          <p:spPr>
            <a:xfrm>
              <a:off x="7592400" y="4665960"/>
              <a:ext cx="360" cy="160560"/>
            </a:xfrm>
            <a:prstGeom prst="line">
              <a:avLst/>
            </a:prstGeom>
            <a:ln>
              <a:round/>
            </a:ln>
          </p:spPr>
          <p:style>
            <a:lnRef idx="2">
              <a:schemeClr val="accent1"/>
            </a:lnRef>
            <a:fillRef idx="0">
              <a:schemeClr val="accent1"/>
            </a:fillRef>
            <a:effectRef idx="1">
              <a:schemeClr val="accent1"/>
            </a:effectRef>
            <a:fontRef idx="minor"/>
          </p:style>
        </p:sp>
        <p:sp>
          <p:nvSpPr>
            <p:cNvPr id="2253" name="Line 34"/>
            <p:cNvSpPr/>
            <p:nvPr/>
          </p:nvSpPr>
          <p:spPr>
            <a:xfrm>
              <a:off x="7638120" y="4690440"/>
              <a:ext cx="360" cy="111600"/>
            </a:xfrm>
            <a:prstGeom prst="line">
              <a:avLst/>
            </a:prstGeom>
            <a:ln>
              <a:round/>
            </a:ln>
          </p:spPr>
          <p:style>
            <a:lnRef idx="2">
              <a:schemeClr val="accent1"/>
            </a:lnRef>
            <a:fillRef idx="0">
              <a:schemeClr val="accent1"/>
            </a:fillRef>
            <a:effectRef idx="1">
              <a:schemeClr val="accent1"/>
            </a:effectRef>
            <a:fontRef idx="minor"/>
          </p:style>
        </p:sp>
      </p:grpSp>
      <p:grpSp>
        <p:nvGrpSpPr>
          <p:cNvPr id="2254" name="Group 35"/>
          <p:cNvGrpSpPr/>
          <p:nvPr/>
        </p:nvGrpSpPr>
        <p:grpSpPr>
          <a:xfrm>
            <a:off x="1476000" y="4584960"/>
            <a:ext cx="1207440" cy="328680"/>
            <a:chOff x="1476000" y="4584960"/>
            <a:chExt cx="1207440" cy="328680"/>
          </a:xfrm>
        </p:grpSpPr>
        <p:sp>
          <p:nvSpPr>
            <p:cNvPr id="2255" name="CustomShape 36"/>
            <p:cNvSpPr/>
            <p:nvPr/>
          </p:nvSpPr>
          <p:spPr>
            <a:xfrm>
              <a:off x="1476000" y="458496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43</a:t>
              </a:r>
              <a:endParaRPr b="0" lang="en-GB" sz="1800" spc="-1" strike="noStrike">
                <a:latin typeface="Arial"/>
              </a:endParaRPr>
            </a:p>
          </p:txBody>
        </p:sp>
        <p:sp>
          <p:nvSpPr>
            <p:cNvPr id="2256" name="CustomShape 37"/>
            <p:cNvSpPr/>
            <p:nvPr/>
          </p:nvSpPr>
          <p:spPr>
            <a:xfrm>
              <a:off x="2251440" y="458496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257" name="CustomShape 38"/>
          <p:cNvSpPr/>
          <p:nvPr/>
        </p:nvSpPr>
        <p:spPr>
          <a:xfrm flipV="1">
            <a:off x="2466720" y="474876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58" name="CustomShape 39"/>
          <p:cNvSpPr/>
          <p:nvPr/>
        </p:nvSpPr>
        <p:spPr>
          <a:xfrm>
            <a:off x="4943160" y="5302080"/>
            <a:ext cx="2206080" cy="13413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rPr>
              <a:t>struct Node</a:t>
            </a:r>
            <a:endParaRPr b="0" lang="en-GB" sz="1400" spc="-1" strike="noStrike">
              <a:latin typeface="Arial"/>
            </a:endParaRPr>
          </a:p>
          <a:p>
            <a:pPr>
              <a:lnSpc>
                <a:spcPct val="100000"/>
              </a:lnSpc>
            </a:pP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int value;</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Node * next;</a:t>
            </a:r>
            <a:endParaRPr b="0" lang="en-GB" sz="1400" spc="-1" strike="noStrike">
              <a:latin typeface="Arial"/>
            </a:endParaRPr>
          </a:p>
          <a:p>
            <a:pPr>
              <a:lnSpc>
                <a:spcPct val="100000"/>
              </a:lnSpc>
            </a:pPr>
            <a:r>
              <a:rPr b="0" lang="en-GB" sz="1400" spc="-1" strike="noStrike">
                <a:solidFill>
                  <a:srgbClr val="000000"/>
                </a:solidFill>
                <a:latin typeface="Consolas"/>
              </a:rPr>
              <a:t>};</a:t>
            </a:r>
            <a:endParaRPr b="0" lang="en-GB" sz="1400" spc="-1" strike="noStrike">
              <a:latin typeface="Arial"/>
            </a:endParaRPr>
          </a:p>
        </p:txBody>
      </p:sp>
    </p:spTree>
  </p:cSld>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Linked Lists for Large Numbers</a:t>
            </a:r>
            <a:endParaRPr b="0" lang="en-US" sz="4400" spc="-1" strike="noStrike">
              <a:solidFill>
                <a:srgbClr val="000000"/>
              </a:solidFill>
              <a:latin typeface="Calibri Light"/>
            </a:endParaRPr>
          </a:p>
        </p:txBody>
      </p:sp>
      <p:sp>
        <p:nvSpPr>
          <p:cNvPr id="2260" name="TextShape 2"/>
          <p:cNvSpPr txBox="1"/>
          <p:nvPr/>
        </p:nvSpPr>
        <p:spPr>
          <a:xfrm>
            <a:off x="6553080" y="6356520"/>
            <a:ext cx="2133360" cy="364680"/>
          </a:xfrm>
          <a:prstGeom prst="rect">
            <a:avLst/>
          </a:prstGeom>
          <a:noFill/>
          <a:ln>
            <a:noFill/>
          </a:ln>
        </p:spPr>
        <p:txBody>
          <a:bodyPr anchor="ctr"/>
          <a:p>
            <a:pPr algn="r">
              <a:lnSpc>
                <a:spcPct val="100000"/>
              </a:lnSpc>
            </a:pPr>
            <a:fld id="{F1084233-19A4-4C7C-A942-92712B17C2D3}"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261" name="CustomShape 3"/>
          <p:cNvSpPr/>
          <p:nvPr/>
        </p:nvSpPr>
        <p:spPr>
          <a:xfrm>
            <a:off x="380520" y="1533240"/>
            <a:ext cx="2971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Segoe Print"/>
              </a:rPr>
              <a:t>How to build such a list?</a:t>
            </a:r>
            <a:endParaRPr b="0" lang="en-GB" sz="1800" spc="-1" strike="noStrike">
              <a:latin typeface="Arial"/>
            </a:endParaRPr>
          </a:p>
        </p:txBody>
      </p:sp>
      <p:sp>
        <p:nvSpPr>
          <p:cNvPr id="2262" name="CustomShape 4"/>
          <p:cNvSpPr/>
          <p:nvPr/>
        </p:nvSpPr>
        <p:spPr>
          <a:xfrm>
            <a:off x="-179640" y="1902600"/>
            <a:ext cx="8390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Scan the array of digits in reverse, and create a node for every 5 digits.</a:t>
            </a:r>
            <a:endParaRPr b="0" lang="en-GB" sz="1800" spc="-1" strike="noStrike">
              <a:latin typeface="Arial"/>
            </a:endParaRPr>
          </a:p>
        </p:txBody>
      </p:sp>
      <p:graphicFrame>
        <p:nvGraphicFramePr>
          <p:cNvPr id="2263" name="Table 5"/>
          <p:cNvGraphicFramePr/>
          <p:nvPr/>
        </p:nvGraphicFramePr>
        <p:xfrm>
          <a:off x="1778040" y="2328480"/>
          <a:ext cx="6095520" cy="370440"/>
        </p:xfrm>
        <a:graphic>
          <a:graphicData uri="http://schemas.openxmlformats.org/drawingml/2006/table">
            <a:tbl>
              <a:tblPr/>
              <a:tblGrid>
                <a:gridCol w="358560"/>
                <a:gridCol w="358560"/>
                <a:gridCol w="358560"/>
                <a:gridCol w="358560"/>
                <a:gridCol w="358560"/>
                <a:gridCol w="358560"/>
                <a:gridCol w="358560"/>
                <a:gridCol w="358560"/>
                <a:gridCol w="358560"/>
                <a:gridCol w="358560"/>
                <a:gridCol w="358560"/>
                <a:gridCol w="358560"/>
                <a:gridCol w="358560"/>
                <a:gridCol w="358560"/>
                <a:gridCol w="358560"/>
                <a:gridCol w="358560"/>
                <a:gridCol w="358560"/>
              </a:tblGrid>
              <a:tr h="370440">
                <a:tc>
                  <a:txBody>
                    <a:bodyPr/>
                    <a:p>
                      <a:pPr algn="ctr">
                        <a:lnSpc>
                          <a:spcPct val="100000"/>
                        </a:lnSpc>
                      </a:pPr>
                      <a:r>
                        <a:rPr b="0" lang="en-GB" sz="1800" spc="-1" strike="noStrike">
                          <a:solidFill>
                            <a:srgbClr val="000000"/>
                          </a:solidFill>
                          <a:latin typeface="Calibri Light"/>
                        </a:rPr>
                        <a:t>4</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8</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9</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5</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1</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2</a:t>
                      </a:r>
                      <a:endParaRPr b="0" lang="en-GB" sz="1800" spc="-1" strike="noStrike">
                        <a:latin typeface="Arial"/>
                      </a:endParaRPr>
                    </a:p>
                  </a:txBody>
                  <a:tcPr marL="91440" marR="91440">
                    <a:noFill/>
                  </a:tcPr>
                </a:tc>
              </a:tr>
            </a:tbl>
          </a:graphicData>
        </a:graphic>
      </p:graphicFrame>
      <p:sp>
        <p:nvSpPr>
          <p:cNvPr id="2264" name="CustomShape 6"/>
          <p:cNvSpPr/>
          <p:nvPr/>
        </p:nvSpPr>
        <p:spPr>
          <a:xfrm rot="5400000">
            <a:off x="6842520" y="2136960"/>
            <a:ext cx="286200" cy="1516680"/>
          </a:xfrm>
          <a:prstGeom prst="rightBrace">
            <a:avLst>
              <a:gd name="adj1" fmla="val 8333"/>
              <a:gd name="adj2" fmla="val 50000"/>
            </a:avLst>
          </a:prstGeom>
          <a:noFill/>
          <a:ln>
            <a:solidFill>
              <a:srgbClr val="ff6600"/>
            </a:solidFill>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65" name="CustomShape 7"/>
          <p:cNvSpPr/>
          <p:nvPr/>
        </p:nvSpPr>
        <p:spPr>
          <a:xfrm>
            <a:off x="271800" y="5199840"/>
            <a:ext cx="3985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Eventually, the linked list is built:</a:t>
            </a:r>
            <a:endParaRPr b="0" lang="en-GB" sz="1800" spc="-1" strike="noStrike">
              <a:latin typeface="Arial"/>
            </a:endParaRPr>
          </a:p>
        </p:txBody>
      </p:sp>
      <p:grpSp>
        <p:nvGrpSpPr>
          <p:cNvPr id="2266" name="Group 8"/>
          <p:cNvGrpSpPr/>
          <p:nvPr/>
        </p:nvGrpSpPr>
        <p:grpSpPr>
          <a:xfrm>
            <a:off x="3741840" y="5671440"/>
            <a:ext cx="1207440" cy="328680"/>
            <a:chOff x="3741840" y="5671440"/>
            <a:chExt cx="1207440" cy="328680"/>
          </a:xfrm>
        </p:grpSpPr>
        <p:sp>
          <p:nvSpPr>
            <p:cNvPr id="2267" name="CustomShape 9"/>
            <p:cNvSpPr/>
            <p:nvPr/>
          </p:nvSpPr>
          <p:spPr>
            <a:xfrm>
              <a:off x="3741840" y="56714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32300</a:t>
              </a:r>
              <a:endParaRPr b="0" lang="en-GB" sz="1800" spc="-1" strike="noStrike">
                <a:latin typeface="Arial"/>
              </a:endParaRPr>
            </a:p>
          </p:txBody>
        </p:sp>
        <p:sp>
          <p:nvSpPr>
            <p:cNvPr id="2268" name="CustomShape 10"/>
            <p:cNvSpPr/>
            <p:nvPr/>
          </p:nvSpPr>
          <p:spPr>
            <a:xfrm>
              <a:off x="4517280" y="56714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269" name="Group 11"/>
          <p:cNvGrpSpPr/>
          <p:nvPr/>
        </p:nvGrpSpPr>
        <p:grpSpPr>
          <a:xfrm>
            <a:off x="2608200" y="4626720"/>
            <a:ext cx="1207440" cy="328680"/>
            <a:chOff x="2608200" y="4626720"/>
            <a:chExt cx="1207440" cy="328680"/>
          </a:xfrm>
        </p:grpSpPr>
        <p:sp>
          <p:nvSpPr>
            <p:cNvPr id="2270" name="CustomShape 12"/>
            <p:cNvSpPr/>
            <p:nvPr/>
          </p:nvSpPr>
          <p:spPr>
            <a:xfrm>
              <a:off x="2608200" y="462672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895</a:t>
              </a:r>
              <a:endParaRPr b="0" lang="en-GB" sz="1800" spc="-1" strike="noStrike">
                <a:latin typeface="Arial"/>
              </a:endParaRPr>
            </a:p>
          </p:txBody>
        </p:sp>
        <p:sp>
          <p:nvSpPr>
            <p:cNvPr id="2271" name="CustomShape 13"/>
            <p:cNvSpPr/>
            <p:nvPr/>
          </p:nvSpPr>
          <p:spPr>
            <a:xfrm>
              <a:off x="3383640" y="462672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272" name="Group 14"/>
          <p:cNvGrpSpPr/>
          <p:nvPr/>
        </p:nvGrpSpPr>
        <p:grpSpPr>
          <a:xfrm>
            <a:off x="6830640" y="5671440"/>
            <a:ext cx="1207440" cy="328680"/>
            <a:chOff x="6830640" y="5671440"/>
            <a:chExt cx="1207440" cy="328680"/>
          </a:xfrm>
        </p:grpSpPr>
        <p:sp>
          <p:nvSpPr>
            <p:cNvPr id="2273" name="CustomShape 15"/>
            <p:cNvSpPr/>
            <p:nvPr/>
          </p:nvSpPr>
          <p:spPr>
            <a:xfrm>
              <a:off x="6830640" y="56714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12</a:t>
              </a:r>
              <a:endParaRPr b="0" lang="en-GB" sz="1800" spc="-1" strike="noStrike">
                <a:latin typeface="Arial"/>
              </a:endParaRPr>
            </a:p>
          </p:txBody>
        </p:sp>
        <p:sp>
          <p:nvSpPr>
            <p:cNvPr id="2274" name="CustomShape 16"/>
            <p:cNvSpPr/>
            <p:nvPr/>
          </p:nvSpPr>
          <p:spPr>
            <a:xfrm>
              <a:off x="7606080" y="56714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275" name="CustomShape 17"/>
          <p:cNvSpPr/>
          <p:nvPr/>
        </p:nvSpPr>
        <p:spPr>
          <a:xfrm flipV="1">
            <a:off x="3598560" y="479088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76" name="CustomShape 18"/>
          <p:cNvSpPr/>
          <p:nvPr/>
        </p:nvSpPr>
        <p:spPr>
          <a:xfrm>
            <a:off x="7834320" y="583956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277" name="Group 19"/>
          <p:cNvGrpSpPr/>
          <p:nvPr/>
        </p:nvGrpSpPr>
        <p:grpSpPr>
          <a:xfrm>
            <a:off x="8276040" y="5721840"/>
            <a:ext cx="91800" cy="228600"/>
            <a:chOff x="8276040" y="5721840"/>
            <a:chExt cx="91800" cy="228600"/>
          </a:xfrm>
        </p:grpSpPr>
        <p:sp>
          <p:nvSpPr>
            <p:cNvPr id="2278" name="Line 20"/>
            <p:cNvSpPr/>
            <p:nvPr/>
          </p:nvSpPr>
          <p:spPr>
            <a:xfrm>
              <a:off x="8276040" y="5721840"/>
              <a:ext cx="360" cy="228600"/>
            </a:xfrm>
            <a:prstGeom prst="line">
              <a:avLst/>
            </a:prstGeom>
            <a:ln>
              <a:round/>
            </a:ln>
          </p:spPr>
          <p:style>
            <a:lnRef idx="2">
              <a:schemeClr val="accent1"/>
            </a:lnRef>
            <a:fillRef idx="0">
              <a:schemeClr val="accent1"/>
            </a:fillRef>
            <a:effectRef idx="1">
              <a:schemeClr val="accent1"/>
            </a:effectRef>
            <a:fontRef idx="minor"/>
          </p:style>
        </p:sp>
        <p:sp>
          <p:nvSpPr>
            <p:cNvPr id="2279" name="Line 21"/>
            <p:cNvSpPr/>
            <p:nvPr/>
          </p:nvSpPr>
          <p:spPr>
            <a:xfrm>
              <a:off x="8321760" y="5756040"/>
              <a:ext cx="360" cy="160560"/>
            </a:xfrm>
            <a:prstGeom prst="line">
              <a:avLst/>
            </a:prstGeom>
            <a:ln>
              <a:round/>
            </a:ln>
          </p:spPr>
          <p:style>
            <a:lnRef idx="2">
              <a:schemeClr val="accent1"/>
            </a:lnRef>
            <a:fillRef idx="0">
              <a:schemeClr val="accent1"/>
            </a:fillRef>
            <a:effectRef idx="1">
              <a:schemeClr val="accent1"/>
            </a:effectRef>
            <a:fontRef idx="minor"/>
          </p:style>
        </p:sp>
        <p:sp>
          <p:nvSpPr>
            <p:cNvPr id="2280" name="Line 22"/>
            <p:cNvSpPr/>
            <p:nvPr/>
          </p:nvSpPr>
          <p:spPr>
            <a:xfrm>
              <a:off x="8367480" y="5780520"/>
              <a:ext cx="360" cy="111600"/>
            </a:xfrm>
            <a:prstGeom prst="line">
              <a:avLst/>
            </a:prstGeom>
            <a:ln>
              <a:round/>
            </a:ln>
          </p:spPr>
          <p:style>
            <a:lnRef idx="2">
              <a:schemeClr val="accent1"/>
            </a:lnRef>
            <a:fillRef idx="0">
              <a:schemeClr val="accent1"/>
            </a:fillRef>
            <a:effectRef idx="1">
              <a:schemeClr val="accent1"/>
            </a:effectRef>
            <a:fontRef idx="minor"/>
          </p:style>
        </p:sp>
      </p:grpSp>
      <p:grpSp>
        <p:nvGrpSpPr>
          <p:cNvPr id="2281" name="Group 23"/>
          <p:cNvGrpSpPr/>
          <p:nvPr/>
        </p:nvGrpSpPr>
        <p:grpSpPr>
          <a:xfrm>
            <a:off x="2205720" y="5675040"/>
            <a:ext cx="1207440" cy="328680"/>
            <a:chOff x="2205720" y="5675040"/>
            <a:chExt cx="1207440" cy="328680"/>
          </a:xfrm>
        </p:grpSpPr>
        <p:sp>
          <p:nvSpPr>
            <p:cNvPr id="2282" name="CustomShape 24"/>
            <p:cNvSpPr/>
            <p:nvPr/>
          </p:nvSpPr>
          <p:spPr>
            <a:xfrm>
              <a:off x="2205720" y="56750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43</a:t>
              </a:r>
              <a:endParaRPr b="0" lang="en-GB" sz="1800" spc="-1" strike="noStrike">
                <a:latin typeface="Arial"/>
              </a:endParaRPr>
            </a:p>
          </p:txBody>
        </p:sp>
        <p:sp>
          <p:nvSpPr>
            <p:cNvPr id="2283" name="CustomShape 25"/>
            <p:cNvSpPr/>
            <p:nvPr/>
          </p:nvSpPr>
          <p:spPr>
            <a:xfrm>
              <a:off x="2981160" y="56750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284" name="CustomShape 26"/>
          <p:cNvSpPr/>
          <p:nvPr/>
        </p:nvSpPr>
        <p:spPr>
          <a:xfrm flipV="1">
            <a:off x="3196080" y="583884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285" name="Group 27"/>
          <p:cNvGrpSpPr/>
          <p:nvPr/>
        </p:nvGrpSpPr>
        <p:grpSpPr>
          <a:xfrm>
            <a:off x="4149360" y="2943000"/>
            <a:ext cx="1207440" cy="328680"/>
            <a:chOff x="4149360" y="2943000"/>
            <a:chExt cx="1207440" cy="328680"/>
          </a:xfrm>
        </p:grpSpPr>
        <p:sp>
          <p:nvSpPr>
            <p:cNvPr id="2286" name="CustomShape 28"/>
            <p:cNvSpPr/>
            <p:nvPr/>
          </p:nvSpPr>
          <p:spPr>
            <a:xfrm>
              <a:off x="4149360" y="294300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12</a:t>
              </a:r>
              <a:endParaRPr b="0" lang="en-GB" sz="1800" spc="-1" strike="noStrike">
                <a:latin typeface="Arial"/>
              </a:endParaRPr>
            </a:p>
          </p:txBody>
        </p:sp>
        <p:sp>
          <p:nvSpPr>
            <p:cNvPr id="2287" name="CustomShape 29"/>
            <p:cNvSpPr/>
            <p:nvPr/>
          </p:nvSpPr>
          <p:spPr>
            <a:xfrm>
              <a:off x="4924800" y="294300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288" name="CustomShape 30"/>
          <p:cNvSpPr/>
          <p:nvPr/>
        </p:nvSpPr>
        <p:spPr>
          <a:xfrm>
            <a:off x="5153040" y="311112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289" name="Group 31"/>
          <p:cNvGrpSpPr/>
          <p:nvPr/>
        </p:nvGrpSpPr>
        <p:grpSpPr>
          <a:xfrm>
            <a:off x="5594760" y="2993400"/>
            <a:ext cx="91800" cy="228600"/>
            <a:chOff x="5594760" y="2993400"/>
            <a:chExt cx="91800" cy="228600"/>
          </a:xfrm>
        </p:grpSpPr>
        <p:sp>
          <p:nvSpPr>
            <p:cNvPr id="2290" name="Line 32"/>
            <p:cNvSpPr/>
            <p:nvPr/>
          </p:nvSpPr>
          <p:spPr>
            <a:xfrm>
              <a:off x="5594760" y="2993400"/>
              <a:ext cx="360" cy="228600"/>
            </a:xfrm>
            <a:prstGeom prst="line">
              <a:avLst/>
            </a:prstGeom>
            <a:ln>
              <a:round/>
            </a:ln>
          </p:spPr>
          <p:style>
            <a:lnRef idx="2">
              <a:schemeClr val="accent1"/>
            </a:lnRef>
            <a:fillRef idx="0">
              <a:schemeClr val="accent1"/>
            </a:fillRef>
            <a:effectRef idx="1">
              <a:schemeClr val="accent1"/>
            </a:effectRef>
            <a:fontRef idx="minor"/>
          </p:style>
        </p:sp>
        <p:sp>
          <p:nvSpPr>
            <p:cNvPr id="2291" name="Line 33"/>
            <p:cNvSpPr/>
            <p:nvPr/>
          </p:nvSpPr>
          <p:spPr>
            <a:xfrm>
              <a:off x="5640480" y="3027600"/>
              <a:ext cx="360" cy="160560"/>
            </a:xfrm>
            <a:prstGeom prst="line">
              <a:avLst/>
            </a:prstGeom>
            <a:ln>
              <a:round/>
            </a:ln>
          </p:spPr>
          <p:style>
            <a:lnRef idx="2">
              <a:schemeClr val="accent1"/>
            </a:lnRef>
            <a:fillRef idx="0">
              <a:schemeClr val="accent1"/>
            </a:fillRef>
            <a:effectRef idx="1">
              <a:schemeClr val="accent1"/>
            </a:effectRef>
            <a:fontRef idx="minor"/>
          </p:style>
        </p:sp>
        <p:sp>
          <p:nvSpPr>
            <p:cNvPr id="2292" name="Line 34"/>
            <p:cNvSpPr/>
            <p:nvPr/>
          </p:nvSpPr>
          <p:spPr>
            <a:xfrm>
              <a:off x="5686200" y="3052080"/>
              <a:ext cx="360" cy="111600"/>
            </a:xfrm>
            <a:prstGeom prst="line">
              <a:avLst/>
            </a:prstGeom>
            <a:ln>
              <a:round/>
            </a:ln>
          </p:spPr>
          <p:style>
            <a:lnRef idx="2">
              <a:schemeClr val="accent1"/>
            </a:lnRef>
            <a:fillRef idx="0">
              <a:schemeClr val="accent1"/>
            </a:fillRef>
            <a:effectRef idx="1">
              <a:schemeClr val="accent1"/>
            </a:effectRef>
            <a:fontRef idx="minor"/>
          </p:style>
        </p:sp>
      </p:grpSp>
      <p:sp>
        <p:nvSpPr>
          <p:cNvPr id="2293" name="CustomShape 35"/>
          <p:cNvSpPr/>
          <p:nvPr/>
        </p:nvSpPr>
        <p:spPr>
          <a:xfrm>
            <a:off x="-313200" y="3424320"/>
            <a:ext cx="91803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Create a node for the next 5 digits and insert it to the head of the linked list.   </a:t>
            </a:r>
            <a:endParaRPr b="0" lang="en-GB" sz="1800" spc="-1" strike="noStrike">
              <a:latin typeface="Arial"/>
            </a:endParaRPr>
          </a:p>
        </p:txBody>
      </p:sp>
      <p:graphicFrame>
        <p:nvGraphicFramePr>
          <p:cNvPr id="2294" name="Table 36"/>
          <p:cNvGraphicFramePr/>
          <p:nvPr/>
        </p:nvGraphicFramePr>
        <p:xfrm>
          <a:off x="1778040" y="3849840"/>
          <a:ext cx="6095520" cy="370440"/>
        </p:xfrm>
        <a:graphic>
          <a:graphicData uri="http://schemas.openxmlformats.org/drawingml/2006/table">
            <a:tbl>
              <a:tblPr/>
              <a:tblGrid>
                <a:gridCol w="358560"/>
                <a:gridCol w="358560"/>
                <a:gridCol w="358560"/>
                <a:gridCol w="358560"/>
                <a:gridCol w="358560"/>
                <a:gridCol w="358560"/>
                <a:gridCol w="358560"/>
                <a:gridCol w="358560"/>
                <a:gridCol w="358560"/>
                <a:gridCol w="358560"/>
                <a:gridCol w="358560"/>
                <a:gridCol w="358560"/>
                <a:gridCol w="358560"/>
                <a:gridCol w="358560"/>
                <a:gridCol w="358560"/>
                <a:gridCol w="358560"/>
                <a:gridCol w="358560"/>
              </a:tblGrid>
              <a:tr h="370440">
                <a:tc>
                  <a:txBody>
                    <a:bodyPr/>
                    <a:p>
                      <a:pPr algn="ctr">
                        <a:lnSpc>
                          <a:spcPct val="100000"/>
                        </a:lnSpc>
                      </a:pPr>
                      <a:r>
                        <a:rPr b="0" lang="en-GB" sz="1800" spc="-1" strike="noStrike">
                          <a:solidFill>
                            <a:srgbClr val="000000"/>
                          </a:solidFill>
                          <a:latin typeface="Calibri Light"/>
                        </a:rPr>
                        <a:t>4</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8</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9</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5</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1</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2</a:t>
                      </a:r>
                      <a:endParaRPr b="0" lang="en-GB" sz="1800" spc="-1" strike="noStrike">
                        <a:latin typeface="Arial"/>
                      </a:endParaRPr>
                    </a:p>
                  </a:txBody>
                  <a:tcPr marL="91440" marR="91440">
                    <a:noFill/>
                  </a:tcPr>
                </a:tc>
              </a:tr>
            </a:tbl>
          </a:graphicData>
        </a:graphic>
      </p:graphicFrame>
      <p:sp>
        <p:nvSpPr>
          <p:cNvPr id="2295" name="CustomShape 37"/>
          <p:cNvSpPr/>
          <p:nvPr/>
        </p:nvSpPr>
        <p:spPr>
          <a:xfrm rot="5400000">
            <a:off x="5045400" y="3605400"/>
            <a:ext cx="286200" cy="1516680"/>
          </a:xfrm>
          <a:prstGeom prst="rightBrace">
            <a:avLst>
              <a:gd name="adj1" fmla="val 8333"/>
              <a:gd name="adj2" fmla="val 50000"/>
            </a:avLst>
          </a:prstGeom>
          <a:noFill/>
          <a:ln>
            <a:solidFill>
              <a:srgbClr val="ff6600"/>
            </a:solidFill>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296" name="Group 38"/>
          <p:cNvGrpSpPr/>
          <p:nvPr/>
        </p:nvGrpSpPr>
        <p:grpSpPr>
          <a:xfrm>
            <a:off x="4149360" y="4623120"/>
            <a:ext cx="1207440" cy="328680"/>
            <a:chOff x="4149360" y="4623120"/>
            <a:chExt cx="1207440" cy="328680"/>
          </a:xfrm>
        </p:grpSpPr>
        <p:sp>
          <p:nvSpPr>
            <p:cNvPr id="2297" name="CustomShape 39"/>
            <p:cNvSpPr/>
            <p:nvPr/>
          </p:nvSpPr>
          <p:spPr>
            <a:xfrm>
              <a:off x="4149360" y="462312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12</a:t>
              </a:r>
              <a:endParaRPr b="0" lang="en-GB" sz="1800" spc="-1" strike="noStrike">
                <a:latin typeface="Arial"/>
              </a:endParaRPr>
            </a:p>
          </p:txBody>
        </p:sp>
        <p:sp>
          <p:nvSpPr>
            <p:cNvPr id="2298" name="CustomShape 40"/>
            <p:cNvSpPr/>
            <p:nvPr/>
          </p:nvSpPr>
          <p:spPr>
            <a:xfrm>
              <a:off x="4924800" y="462312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299" name="CustomShape 41"/>
          <p:cNvSpPr/>
          <p:nvPr/>
        </p:nvSpPr>
        <p:spPr>
          <a:xfrm>
            <a:off x="5153040" y="479160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300" name="Group 42"/>
          <p:cNvGrpSpPr/>
          <p:nvPr/>
        </p:nvGrpSpPr>
        <p:grpSpPr>
          <a:xfrm>
            <a:off x="5594760" y="4673880"/>
            <a:ext cx="91800" cy="228600"/>
            <a:chOff x="5594760" y="4673880"/>
            <a:chExt cx="91800" cy="228600"/>
          </a:xfrm>
        </p:grpSpPr>
        <p:sp>
          <p:nvSpPr>
            <p:cNvPr id="2301" name="Line 43"/>
            <p:cNvSpPr/>
            <p:nvPr/>
          </p:nvSpPr>
          <p:spPr>
            <a:xfrm>
              <a:off x="5594760" y="4673880"/>
              <a:ext cx="360" cy="228600"/>
            </a:xfrm>
            <a:prstGeom prst="line">
              <a:avLst/>
            </a:prstGeom>
            <a:ln>
              <a:round/>
            </a:ln>
          </p:spPr>
          <p:style>
            <a:lnRef idx="2">
              <a:schemeClr val="accent1"/>
            </a:lnRef>
            <a:fillRef idx="0">
              <a:schemeClr val="accent1"/>
            </a:fillRef>
            <a:effectRef idx="1">
              <a:schemeClr val="accent1"/>
            </a:effectRef>
            <a:fontRef idx="minor"/>
          </p:style>
        </p:sp>
        <p:sp>
          <p:nvSpPr>
            <p:cNvPr id="2302" name="Line 44"/>
            <p:cNvSpPr/>
            <p:nvPr/>
          </p:nvSpPr>
          <p:spPr>
            <a:xfrm>
              <a:off x="5640480" y="4707720"/>
              <a:ext cx="360" cy="160920"/>
            </a:xfrm>
            <a:prstGeom prst="line">
              <a:avLst/>
            </a:prstGeom>
            <a:ln>
              <a:round/>
            </a:ln>
          </p:spPr>
          <p:style>
            <a:lnRef idx="2">
              <a:schemeClr val="accent1"/>
            </a:lnRef>
            <a:fillRef idx="0">
              <a:schemeClr val="accent1"/>
            </a:fillRef>
            <a:effectRef idx="1">
              <a:schemeClr val="accent1"/>
            </a:effectRef>
            <a:fontRef idx="minor"/>
          </p:style>
        </p:sp>
        <p:sp>
          <p:nvSpPr>
            <p:cNvPr id="2303" name="Line 45"/>
            <p:cNvSpPr/>
            <p:nvPr/>
          </p:nvSpPr>
          <p:spPr>
            <a:xfrm>
              <a:off x="5686200" y="473220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2304" name="CustomShape 46"/>
          <p:cNvSpPr/>
          <p:nvPr/>
        </p:nvSpPr>
        <p:spPr>
          <a:xfrm>
            <a:off x="3246840" y="2946600"/>
            <a:ext cx="432000" cy="32868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2305" name="CustomShape 47"/>
          <p:cNvSpPr/>
          <p:nvPr/>
        </p:nvSpPr>
        <p:spPr>
          <a:xfrm>
            <a:off x="3462480" y="3111120"/>
            <a:ext cx="6699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06" name="CustomShape 48"/>
          <p:cNvSpPr/>
          <p:nvPr/>
        </p:nvSpPr>
        <p:spPr>
          <a:xfrm>
            <a:off x="2705760" y="29725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2307" name="CustomShape 49"/>
          <p:cNvSpPr/>
          <p:nvPr/>
        </p:nvSpPr>
        <p:spPr>
          <a:xfrm>
            <a:off x="1746360" y="4630680"/>
            <a:ext cx="432000" cy="32868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2308" name="CustomShape 50"/>
          <p:cNvSpPr/>
          <p:nvPr/>
        </p:nvSpPr>
        <p:spPr>
          <a:xfrm>
            <a:off x="1962000" y="4795200"/>
            <a:ext cx="6699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09" name="CustomShape 51"/>
          <p:cNvSpPr/>
          <p:nvPr/>
        </p:nvSpPr>
        <p:spPr>
          <a:xfrm>
            <a:off x="1204920" y="46566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grpSp>
        <p:nvGrpSpPr>
          <p:cNvPr id="2310" name="Group 52"/>
          <p:cNvGrpSpPr/>
          <p:nvPr/>
        </p:nvGrpSpPr>
        <p:grpSpPr>
          <a:xfrm>
            <a:off x="5273640" y="5671440"/>
            <a:ext cx="1207440" cy="328680"/>
            <a:chOff x="5273640" y="5671440"/>
            <a:chExt cx="1207440" cy="328680"/>
          </a:xfrm>
        </p:grpSpPr>
        <p:sp>
          <p:nvSpPr>
            <p:cNvPr id="2311" name="CustomShape 53"/>
            <p:cNvSpPr/>
            <p:nvPr/>
          </p:nvSpPr>
          <p:spPr>
            <a:xfrm>
              <a:off x="5273640" y="56714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895</a:t>
              </a:r>
              <a:endParaRPr b="0" lang="en-GB" sz="1800" spc="-1" strike="noStrike">
                <a:latin typeface="Arial"/>
              </a:endParaRPr>
            </a:p>
          </p:txBody>
        </p:sp>
        <p:sp>
          <p:nvSpPr>
            <p:cNvPr id="2312" name="CustomShape 54"/>
            <p:cNvSpPr/>
            <p:nvPr/>
          </p:nvSpPr>
          <p:spPr>
            <a:xfrm>
              <a:off x="6049080" y="56714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313" name="CustomShape 55"/>
          <p:cNvSpPr/>
          <p:nvPr/>
        </p:nvSpPr>
        <p:spPr>
          <a:xfrm flipV="1">
            <a:off x="6264000" y="583524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14" name="CustomShape 56"/>
          <p:cNvSpPr/>
          <p:nvPr/>
        </p:nvSpPr>
        <p:spPr>
          <a:xfrm flipV="1">
            <a:off x="4719600" y="584244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15" name="CustomShape 57"/>
          <p:cNvSpPr/>
          <p:nvPr/>
        </p:nvSpPr>
        <p:spPr>
          <a:xfrm>
            <a:off x="1303920" y="5671440"/>
            <a:ext cx="432000" cy="32868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2316" name="CustomShape 58"/>
          <p:cNvSpPr/>
          <p:nvPr/>
        </p:nvSpPr>
        <p:spPr>
          <a:xfrm>
            <a:off x="1519560" y="5835960"/>
            <a:ext cx="6699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17" name="CustomShape 59"/>
          <p:cNvSpPr/>
          <p:nvPr/>
        </p:nvSpPr>
        <p:spPr>
          <a:xfrm>
            <a:off x="762840" y="569736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2318" name="CustomShape 60"/>
          <p:cNvSpPr/>
          <p:nvPr/>
        </p:nvSpPr>
        <p:spPr>
          <a:xfrm>
            <a:off x="5964480" y="4490640"/>
            <a:ext cx="3067560" cy="79668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rPr>
              <a:t>Is the linked list built in a forward or a backward manner?</a:t>
            </a:r>
            <a:endParaRPr b="0" lang="en-GB" sz="1600" spc="-1" strike="noStrike">
              <a:latin typeface="Arial"/>
            </a:endParaRPr>
          </a:p>
        </p:txBody>
      </p:sp>
    </p:spTree>
  </p:cSld>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9" name="TextShape 1"/>
          <p:cNvSpPr txBox="1"/>
          <p:nvPr/>
        </p:nvSpPr>
        <p:spPr>
          <a:xfrm>
            <a:off x="457200" y="236160"/>
            <a:ext cx="8229240" cy="588960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Now, we write a function </a:t>
            </a:r>
            <a:r>
              <a:rPr b="0" lang="en-US" sz="2000" spc="-1" strike="noStrike">
                <a:solidFill>
                  <a:srgbClr val="000000"/>
                </a:solidFill>
                <a:latin typeface="Consolas"/>
                <a:ea typeface="Calibri Light"/>
              </a:rPr>
              <a:t>Node * create_num_list() </a:t>
            </a:r>
            <a:r>
              <a:rPr b="0" lang="en-US" sz="2400" spc="-1" strike="noStrike">
                <a:solidFill>
                  <a:srgbClr val="000000"/>
                </a:solidFill>
                <a:latin typeface="Calibri Light"/>
                <a:ea typeface="Calibri Light"/>
              </a:rPr>
              <a:t>to create a linked list for a number: </a:t>
            </a:r>
            <a:br/>
            <a:r>
              <a:rPr b="0" lang="en-US" sz="2400" spc="-1" strike="noStrike">
                <a:solidFill>
                  <a:srgbClr val="000000"/>
                </a:solidFill>
                <a:latin typeface="Calibri Light"/>
              </a:rPr>
              <a:t> </a:t>
            </a:r>
            <a:endParaRPr b="0" lang="en-US" sz="2400" spc="-1" strike="noStrike">
              <a:solidFill>
                <a:srgbClr val="000000"/>
              </a:solidFill>
              <a:latin typeface="Calibri Light"/>
            </a:endParaRPr>
          </a:p>
        </p:txBody>
      </p:sp>
      <p:sp>
        <p:nvSpPr>
          <p:cNvPr id="2320" name="TextShape 2"/>
          <p:cNvSpPr txBox="1"/>
          <p:nvPr/>
        </p:nvSpPr>
        <p:spPr>
          <a:xfrm>
            <a:off x="6553080" y="6356520"/>
            <a:ext cx="2133360" cy="364680"/>
          </a:xfrm>
          <a:prstGeom prst="rect">
            <a:avLst/>
          </a:prstGeom>
          <a:noFill/>
          <a:ln>
            <a:noFill/>
          </a:ln>
        </p:spPr>
        <p:txBody>
          <a:bodyPr anchor="ctr"/>
          <a:p>
            <a:pPr algn="r">
              <a:lnSpc>
                <a:spcPct val="100000"/>
              </a:lnSpc>
            </a:pPr>
            <a:fld id="{15CE2AA5-75A3-4422-955A-8EEF1C7F65D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321" name="CustomShape 3"/>
          <p:cNvSpPr/>
          <p:nvPr/>
        </p:nvSpPr>
        <p:spPr>
          <a:xfrm>
            <a:off x="457200" y="1282680"/>
            <a:ext cx="8229240" cy="51559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808080"/>
                </a:solidFill>
                <a:latin typeface="Consolas"/>
              </a:rPr>
              <a:t>// get a large integer from user input</a:t>
            </a:r>
            <a:endParaRPr b="0" lang="en-GB" sz="1400" spc="-1" strike="noStrike">
              <a:latin typeface="Arial"/>
            </a:endParaRPr>
          </a:p>
          <a:p>
            <a:pPr>
              <a:lnSpc>
                <a:spcPct val="100000"/>
              </a:lnSpc>
            </a:pPr>
            <a:r>
              <a:rPr b="0" lang="en-GB" sz="1400" spc="-1" strike="noStrike">
                <a:solidFill>
                  <a:srgbClr val="808080"/>
                </a:solidFill>
                <a:latin typeface="Consolas"/>
              </a:rPr>
              <a:t>// and store in a linked list of Node </a:t>
            </a:r>
            <a:endParaRPr b="0" lang="en-GB" sz="1400" spc="-1" strike="noStrike">
              <a:latin typeface="Arial"/>
            </a:endParaRPr>
          </a:p>
          <a:p>
            <a:pPr>
              <a:lnSpc>
                <a:spcPct val="100000"/>
              </a:lnSpc>
            </a:pPr>
            <a:r>
              <a:rPr b="0" lang="en-GB" sz="1400" spc="-1" strike="noStrike">
                <a:solidFill>
                  <a:srgbClr val="808080"/>
                </a:solidFill>
                <a:latin typeface="Consolas"/>
              </a:rPr>
              <a:t>// each node stores the value of a trunk of 5 digits </a:t>
            </a:r>
            <a:endParaRPr b="0" lang="en-GB" sz="1400" spc="-1" strike="noStrike">
              <a:latin typeface="Arial"/>
            </a:endParaRPr>
          </a:p>
          <a:p>
            <a:pPr>
              <a:lnSpc>
                <a:spcPct val="100000"/>
              </a:lnSpc>
            </a:pPr>
            <a:r>
              <a:rPr b="0" lang="en-GB" sz="1400" spc="-1" strike="noStrike">
                <a:solidFill>
                  <a:srgbClr val="808080"/>
                </a:solidFill>
                <a:latin typeface="Consolas"/>
              </a:rPr>
              <a:t>// e.g., if the input is 43323000089500012, the linked list is</a:t>
            </a:r>
            <a:endParaRPr b="0" lang="en-GB" sz="1400" spc="-1" strike="noStrike">
              <a:latin typeface="Arial"/>
            </a:endParaRPr>
          </a:p>
          <a:p>
            <a:pPr>
              <a:lnSpc>
                <a:spcPct val="100000"/>
              </a:lnSpc>
            </a:pPr>
            <a:r>
              <a:rPr b="0" lang="en-GB" sz="1400" spc="-1" strike="noStrike">
                <a:solidFill>
                  <a:srgbClr val="808080"/>
                </a:solidFill>
                <a:latin typeface="Consolas"/>
              </a:rPr>
              <a:t>// 43 -&gt; 32300 -&gt; 895 -&gt; 12 -&gt; NULL</a:t>
            </a:r>
            <a:endParaRPr b="0" lang="en-GB" sz="1400" spc="-1" strike="noStrike">
              <a:latin typeface="Arial"/>
            </a:endParaRPr>
          </a:p>
          <a:p>
            <a:pPr>
              <a:lnSpc>
                <a:spcPct val="100000"/>
              </a:lnSpc>
            </a:pPr>
            <a:r>
              <a:rPr b="0" lang="en-GB" sz="1400" spc="-1" strike="noStrike">
                <a:solidFill>
                  <a:srgbClr val="80808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Node * create_num_list()</a:t>
            </a:r>
            <a:endParaRPr b="0" lang="en-GB" sz="1400" spc="-1" strike="noStrike">
              <a:latin typeface="Arial"/>
            </a:endParaRPr>
          </a:p>
          <a:p>
            <a:pPr>
              <a:lnSpc>
                <a:spcPct val="100000"/>
              </a:lnSpc>
            </a:pP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ff0000"/>
                </a:solidFill>
                <a:latin typeface="Consolas"/>
              </a:rPr>
              <a:t>// TASK 1a: declare a pointer pointing to the head of the link list</a:t>
            </a:r>
            <a:endParaRPr b="0" lang="en-GB" sz="1400" spc="-1" strike="noStrike">
              <a:latin typeface="Arial"/>
            </a:endParaRPr>
          </a:p>
          <a:p>
            <a:pPr>
              <a:lnSpc>
                <a:spcPct val="100000"/>
              </a:lnSpc>
            </a:pPr>
            <a:r>
              <a:rPr b="0" lang="en-GB" sz="1400" spc="-1" strike="noStrike">
                <a:solidFill>
                  <a:srgbClr val="ff0000"/>
                </a:solidFill>
                <a:latin typeface="Consola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string str;</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char * digits = NULL;  </a:t>
            </a:r>
            <a:r>
              <a:rPr b="0" lang="en-GB" sz="1400" spc="-1" strike="noStrike">
                <a:solidFill>
                  <a:srgbClr val="7f7f7f"/>
                </a:solidFill>
                <a:latin typeface="Consolas"/>
              </a:rPr>
              <a:t>// a dynamic array for storing an input number</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int numDigits;</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int val;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7f7f7f"/>
                </a:solidFill>
                <a:latin typeface="Consolas"/>
              </a:rPr>
              <a:t>// get a number from the user</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input_num( digits, numDigits);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a:t>
            </a:r>
            <a:endParaRPr b="0" lang="en-GB" sz="1400" spc="-1" strike="noStrike">
              <a:latin typeface="Arial"/>
            </a:endParaRPr>
          </a:p>
        </p:txBody>
      </p:sp>
      <p:sp>
        <p:nvSpPr>
          <p:cNvPr id="2322" name="CustomShape 4"/>
          <p:cNvSpPr/>
          <p:nvPr/>
        </p:nvSpPr>
        <p:spPr>
          <a:xfrm>
            <a:off x="5893560" y="769320"/>
            <a:ext cx="3067560" cy="130464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rPr>
              <a:t>TASK 1a: Declare a pointer pointing to the head node of the linked list and initialize it as a null pointer</a:t>
            </a:r>
            <a:endParaRPr b="0" lang="en-GB" sz="1600" spc="-1" strike="noStrike">
              <a:latin typeface="Arial"/>
            </a:endParaRPr>
          </a:p>
        </p:txBody>
      </p:sp>
      <p:sp>
        <p:nvSpPr>
          <p:cNvPr id="2323" name="CustomShape 5"/>
          <p:cNvSpPr/>
          <p:nvPr/>
        </p:nvSpPr>
        <p:spPr>
          <a:xfrm flipH="1">
            <a:off x="2468880" y="2073960"/>
            <a:ext cx="4957560" cy="147132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324" name="CustomShape 6"/>
          <p:cNvSpPr/>
          <p:nvPr/>
        </p:nvSpPr>
        <p:spPr>
          <a:xfrm>
            <a:off x="5964480" y="4737600"/>
            <a:ext cx="3067560" cy="115416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rPr>
              <a:t>We call </a:t>
            </a:r>
            <a:r>
              <a:rPr b="0" lang="en-GB" sz="1400" spc="-1" strike="noStrike">
                <a:solidFill>
                  <a:srgbClr val="000000"/>
                </a:solidFill>
                <a:latin typeface="Consolas"/>
              </a:rPr>
              <a:t>input_num()</a:t>
            </a:r>
            <a:r>
              <a:rPr b="0" lang="en-GB" sz="1600" spc="-1" strike="noStrike">
                <a:solidFill>
                  <a:srgbClr val="000000"/>
                </a:solidFill>
                <a:latin typeface="Segoe Print"/>
              </a:rPr>
              <a:t> here to get a number from the user and store it in a dynamic array</a:t>
            </a:r>
            <a:endParaRPr b="0" lang="en-GB" sz="1600" spc="-1" strike="noStrike">
              <a:latin typeface="Arial"/>
            </a:endParaRPr>
          </a:p>
        </p:txBody>
      </p:sp>
      <p:sp>
        <p:nvSpPr>
          <p:cNvPr id="2325" name="CustomShape 7"/>
          <p:cNvSpPr/>
          <p:nvPr/>
        </p:nvSpPr>
        <p:spPr>
          <a:xfrm flipH="1">
            <a:off x="4232880" y="5315040"/>
            <a:ext cx="1730520" cy="828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Tree>
  </p:cSld>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6" name="TextShape 1"/>
          <p:cNvSpPr txBox="1"/>
          <p:nvPr/>
        </p:nvSpPr>
        <p:spPr>
          <a:xfrm>
            <a:off x="264600" y="386640"/>
            <a:ext cx="8421840" cy="573912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Still working in </a:t>
            </a:r>
            <a:r>
              <a:rPr b="0" lang="en-US" sz="2000" spc="-1" strike="noStrike">
                <a:solidFill>
                  <a:srgbClr val="000000"/>
                </a:solidFill>
                <a:latin typeface="Consolas"/>
                <a:ea typeface="Calibri Light"/>
              </a:rPr>
              <a:t>Node * create_num_list() </a:t>
            </a:r>
            <a:r>
              <a:rPr b="0" lang="en-US" sz="2400" spc="-1" strike="noStrike">
                <a:solidFill>
                  <a:srgbClr val="000000"/>
                </a:solidFill>
                <a:latin typeface="Calibri Light"/>
                <a:ea typeface="Calibri Light"/>
              </a:rPr>
              <a:t>…</a:t>
            </a:r>
            <a:br/>
            <a:r>
              <a:rPr b="0" lang="en-US" sz="2400" spc="-1" strike="noStrike">
                <a:solidFill>
                  <a:srgbClr val="000000"/>
                </a:solidFill>
                <a:latin typeface="Calibri Light"/>
              </a:rPr>
              <a:t> </a:t>
            </a:r>
            <a:endParaRPr b="0" lang="en-US" sz="2400" spc="-1" strike="noStrike">
              <a:solidFill>
                <a:srgbClr val="000000"/>
              </a:solidFill>
              <a:latin typeface="Calibri Light"/>
            </a:endParaRPr>
          </a:p>
        </p:txBody>
      </p:sp>
      <p:sp>
        <p:nvSpPr>
          <p:cNvPr id="2327" name="TextShape 2"/>
          <p:cNvSpPr txBox="1"/>
          <p:nvPr/>
        </p:nvSpPr>
        <p:spPr>
          <a:xfrm>
            <a:off x="6553080" y="6356520"/>
            <a:ext cx="2133360" cy="364680"/>
          </a:xfrm>
          <a:prstGeom prst="rect">
            <a:avLst/>
          </a:prstGeom>
          <a:noFill/>
          <a:ln>
            <a:noFill/>
          </a:ln>
        </p:spPr>
        <p:txBody>
          <a:bodyPr anchor="ctr"/>
          <a:p>
            <a:pPr algn="r">
              <a:lnSpc>
                <a:spcPct val="100000"/>
              </a:lnSpc>
            </a:pPr>
            <a:fld id="{D82D9107-D771-4210-B90E-D5E9D39DEFA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328" name="CustomShape 3"/>
          <p:cNvSpPr/>
          <p:nvPr/>
        </p:nvSpPr>
        <p:spPr>
          <a:xfrm>
            <a:off x="457200" y="1005480"/>
            <a:ext cx="8229240" cy="54331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rPr>
              <a:t>Node * create_num_list()</a:t>
            </a:r>
            <a:endParaRPr b="0" lang="en-GB" sz="1400" spc="-1" strike="noStrike">
              <a:latin typeface="Arial"/>
            </a:endParaRPr>
          </a:p>
          <a:p>
            <a:pPr>
              <a:lnSpc>
                <a:spcPct val="100000"/>
              </a:lnSpc>
            </a:pP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7f7f7f"/>
                </a:solidFill>
                <a:latin typeface="Consolas"/>
              </a:rPr>
              <a:t>// scan the digits in reverse, and create a list of nodes for</a:t>
            </a:r>
            <a:endParaRPr b="0" lang="en-GB" sz="1400" spc="-1" strike="noStrike">
              <a:latin typeface="Arial"/>
            </a:endParaRPr>
          </a:p>
          <a:p>
            <a:pPr>
              <a:lnSpc>
                <a:spcPct val="100000"/>
              </a:lnSpc>
            </a:pPr>
            <a:r>
              <a:rPr b="0" lang="en-GB" sz="1400" spc="-1" strike="noStrike">
                <a:solidFill>
                  <a:srgbClr val="7f7f7f"/>
                </a:solidFill>
                <a:latin typeface="Consolas"/>
              </a:rPr>
              <a:t>    </a:t>
            </a:r>
            <a:r>
              <a:rPr b="0" lang="en-GB" sz="1400" spc="-1" strike="noStrike">
                <a:solidFill>
                  <a:srgbClr val="7f7f7f"/>
                </a:solidFill>
                <a:latin typeface="Consolas"/>
              </a:rPr>
              <a:t>// the value of every 5 digits</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str.clear();</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for (int i = numDigits-1; i &gt;=0; --i) {</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str = digits[i] + str;</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if (str.length()==5) {</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val = </a:t>
            </a:r>
            <a:r>
              <a:rPr b="0" lang="en-GB" sz="1400" spc="-1" strike="noStrike">
                <a:solidFill>
                  <a:srgbClr val="31859c"/>
                </a:solidFill>
                <a:latin typeface="Consolas"/>
              </a:rPr>
              <a:t>atoi</a:t>
            </a:r>
            <a:r>
              <a:rPr b="0" lang="en-GB" sz="1400" spc="-1" strike="noStrike">
                <a:solidFill>
                  <a:srgbClr val="000000"/>
                </a:solidFill>
                <a:latin typeface="Consolas"/>
              </a:rPr>
              <a:t>(str.c_str());</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ff0000"/>
                </a:solidFill>
                <a:latin typeface="Consolas"/>
              </a:rPr>
              <a:t>// TASK 1b: insert a value as a node to the head of the list</a:t>
            </a:r>
            <a:endParaRPr b="0" lang="en-GB" sz="1400" spc="-1" strike="noStrike">
              <a:latin typeface="Arial"/>
            </a:endParaRPr>
          </a:p>
          <a:p>
            <a:pPr>
              <a:lnSpc>
                <a:spcPct val="100000"/>
              </a:lnSpc>
            </a:pPr>
            <a:r>
              <a:rPr b="0" lang="en-GB" sz="1400" spc="-1" strike="noStrike">
                <a:solidFill>
                  <a:srgbClr val="000000"/>
                </a:solidFill>
                <a:latin typeface="Consola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str.clear();</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	</a:t>
            </a: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	</a:t>
            </a: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a:t>
            </a:r>
            <a:endParaRPr b="0" lang="en-GB" sz="1400" spc="-1" strike="noStrike">
              <a:latin typeface="Arial"/>
            </a:endParaRPr>
          </a:p>
        </p:txBody>
      </p:sp>
      <p:sp>
        <p:nvSpPr>
          <p:cNvPr id="2329" name="CustomShape 4"/>
          <p:cNvSpPr/>
          <p:nvPr/>
        </p:nvSpPr>
        <p:spPr>
          <a:xfrm>
            <a:off x="5339160" y="4754520"/>
            <a:ext cx="3666960" cy="120312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rPr>
              <a:t>TASK 1b: insert a value to the head of list.  </a:t>
            </a:r>
            <a:r>
              <a:rPr b="1" lang="en-GB" sz="1600" spc="-1" strike="noStrike">
                <a:solidFill>
                  <a:srgbClr val="ff0000"/>
                </a:solidFill>
                <a:latin typeface="Segoe Print"/>
              </a:rPr>
              <a:t>Copy and modify a function that you learned in class for this.</a:t>
            </a:r>
            <a:endParaRPr b="0" lang="en-GB" sz="1600" spc="-1" strike="noStrike">
              <a:latin typeface="Arial"/>
            </a:endParaRPr>
          </a:p>
        </p:txBody>
      </p:sp>
      <p:sp>
        <p:nvSpPr>
          <p:cNvPr id="2330" name="CustomShape 5"/>
          <p:cNvSpPr/>
          <p:nvPr/>
        </p:nvSpPr>
        <p:spPr>
          <a:xfrm flipH="1" flipV="1">
            <a:off x="3148920" y="4366800"/>
            <a:ext cx="2189520" cy="98928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331" name="CustomShape 6"/>
          <p:cNvSpPr/>
          <p:nvPr/>
        </p:nvSpPr>
        <p:spPr>
          <a:xfrm>
            <a:off x="5841000" y="1244880"/>
            <a:ext cx="3067560" cy="66024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rPr>
              <a:t>scan the digits in reverse from the array</a:t>
            </a:r>
            <a:endParaRPr b="0" lang="en-GB" sz="1400" spc="-1" strike="noStrike">
              <a:latin typeface="Arial"/>
            </a:endParaRPr>
          </a:p>
        </p:txBody>
      </p:sp>
      <p:sp>
        <p:nvSpPr>
          <p:cNvPr id="2332" name="CustomShape 7"/>
          <p:cNvSpPr/>
          <p:nvPr/>
        </p:nvSpPr>
        <p:spPr>
          <a:xfrm flipH="1">
            <a:off x="4638600" y="1575000"/>
            <a:ext cx="1201320" cy="15717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333" name="CustomShape 8"/>
          <p:cNvSpPr/>
          <p:nvPr/>
        </p:nvSpPr>
        <p:spPr>
          <a:xfrm>
            <a:off x="5465160" y="2943360"/>
            <a:ext cx="3540600" cy="32976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rPr>
              <a:t>compose a substring for the digits</a:t>
            </a:r>
            <a:endParaRPr b="0" lang="en-GB" sz="1400" spc="-1" strike="noStrike">
              <a:latin typeface="Arial"/>
            </a:endParaRPr>
          </a:p>
        </p:txBody>
      </p:sp>
      <p:sp>
        <p:nvSpPr>
          <p:cNvPr id="2334" name="CustomShape 9"/>
          <p:cNvSpPr/>
          <p:nvPr/>
        </p:nvSpPr>
        <p:spPr>
          <a:xfrm flipH="1">
            <a:off x="3752280" y="3108240"/>
            <a:ext cx="1711800" cy="3369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335" name="CustomShape 10"/>
          <p:cNvSpPr/>
          <p:nvPr/>
        </p:nvSpPr>
        <p:spPr>
          <a:xfrm>
            <a:off x="5841000" y="3279960"/>
            <a:ext cx="3067560" cy="33084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rPr>
              <a:t>for every 5 digits scanned,</a:t>
            </a:r>
            <a:endParaRPr b="0" lang="en-GB" sz="1400" spc="-1" strike="noStrike">
              <a:latin typeface="Arial"/>
            </a:endParaRPr>
          </a:p>
        </p:txBody>
      </p:sp>
      <p:sp>
        <p:nvSpPr>
          <p:cNvPr id="2336" name="CustomShape 11"/>
          <p:cNvSpPr/>
          <p:nvPr/>
        </p:nvSpPr>
        <p:spPr>
          <a:xfrm flipH="1">
            <a:off x="3774960" y="3445560"/>
            <a:ext cx="2065680" cy="1717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337" name="CustomShape 12"/>
          <p:cNvSpPr/>
          <p:nvPr/>
        </p:nvSpPr>
        <p:spPr>
          <a:xfrm>
            <a:off x="5740560" y="3617640"/>
            <a:ext cx="3265200" cy="48960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rPr>
              <a:t>take the value of the string (</a:t>
            </a:r>
            <a:r>
              <a:rPr b="0" lang="en-GB" sz="1200" spc="-1" strike="noStrike">
                <a:solidFill>
                  <a:srgbClr val="000000"/>
                </a:solidFill>
                <a:latin typeface="Consolas"/>
                <a:ea typeface="Menlo Regular"/>
              </a:rPr>
              <a:t>atoi</a:t>
            </a:r>
            <a:r>
              <a:rPr b="0" lang="en-GB" sz="1200" spc="-1" strike="noStrike">
                <a:solidFill>
                  <a:srgbClr val="000000"/>
                </a:solidFill>
                <a:latin typeface="Segoe Print"/>
                <a:ea typeface="Menlo Regular"/>
              </a:rPr>
              <a:t> </a:t>
            </a:r>
            <a:r>
              <a:rPr b="0" lang="en-GB" sz="1400" spc="-1" strike="noStrike">
                <a:solidFill>
                  <a:srgbClr val="000000"/>
                </a:solidFill>
                <a:latin typeface="Segoe Print"/>
                <a:ea typeface="Menlo Regular"/>
              </a:rPr>
              <a:t>converts a </a:t>
            </a:r>
            <a:r>
              <a:rPr b="0" lang="en-GB" sz="1200" spc="-1" strike="noStrike">
                <a:solidFill>
                  <a:srgbClr val="000000"/>
                </a:solidFill>
                <a:latin typeface="Consolas"/>
                <a:ea typeface="Menlo Regular"/>
              </a:rPr>
              <a:t>C-string</a:t>
            </a:r>
            <a:r>
              <a:rPr b="0" lang="en-GB" sz="1400" spc="-1" strike="noStrike">
                <a:solidFill>
                  <a:srgbClr val="000000"/>
                </a:solidFill>
                <a:latin typeface="Segoe Print"/>
                <a:ea typeface="Menlo Regular"/>
              </a:rPr>
              <a:t> to an </a:t>
            </a:r>
            <a:r>
              <a:rPr b="0" lang="en-GB" sz="1200" spc="-1" strike="noStrike">
                <a:solidFill>
                  <a:srgbClr val="000000"/>
                </a:solidFill>
                <a:latin typeface="Consolas"/>
                <a:ea typeface="Menlo Regular"/>
              </a:rPr>
              <a:t>int</a:t>
            </a:r>
            <a:r>
              <a:rPr b="0" lang="en-GB" sz="1400" spc="-1" strike="noStrike">
                <a:solidFill>
                  <a:srgbClr val="000000"/>
                </a:solidFill>
                <a:latin typeface="Segoe Print"/>
                <a:ea typeface="Menlo Regular"/>
              </a:rPr>
              <a:t>)</a:t>
            </a:r>
            <a:endParaRPr b="0" lang="en-GB" sz="1400" spc="-1" strike="noStrike">
              <a:latin typeface="Arial"/>
            </a:endParaRPr>
          </a:p>
        </p:txBody>
      </p:sp>
      <p:sp>
        <p:nvSpPr>
          <p:cNvPr id="2338" name="CustomShape 13"/>
          <p:cNvSpPr/>
          <p:nvPr/>
        </p:nvSpPr>
        <p:spPr>
          <a:xfrm flipH="1">
            <a:off x="4411080" y="3862800"/>
            <a:ext cx="13291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Tree>
  </p:cSld>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9" name="TextShape 1"/>
          <p:cNvSpPr txBox="1"/>
          <p:nvPr/>
        </p:nvSpPr>
        <p:spPr>
          <a:xfrm>
            <a:off x="264600" y="236160"/>
            <a:ext cx="8421840" cy="588960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are not done with </a:t>
            </a:r>
            <a:r>
              <a:rPr b="0" lang="en-US" sz="2000" spc="-1" strike="noStrike">
                <a:solidFill>
                  <a:srgbClr val="000000"/>
                </a:solidFill>
                <a:latin typeface="Consolas"/>
                <a:ea typeface="Calibri Light"/>
              </a:rPr>
              <a:t>Node * create_num_list() </a:t>
            </a:r>
            <a:r>
              <a:rPr b="0" lang="en-US" sz="2400" spc="-1" strike="noStrike">
                <a:solidFill>
                  <a:srgbClr val="000000"/>
                </a:solidFill>
                <a:latin typeface="Calibri Light"/>
                <a:ea typeface="Calibri Light"/>
              </a:rPr>
              <a:t>yet…</a:t>
            </a:r>
            <a:br/>
            <a:r>
              <a:rPr b="0" lang="en-US" sz="2400" spc="-1" strike="noStrike">
                <a:solidFill>
                  <a:srgbClr val="000000"/>
                </a:solidFill>
                <a:latin typeface="Calibri Light"/>
              </a:rPr>
              <a:t> </a:t>
            </a:r>
            <a:endParaRPr b="0" lang="en-US" sz="2400" spc="-1" strike="noStrike">
              <a:solidFill>
                <a:srgbClr val="000000"/>
              </a:solidFill>
              <a:latin typeface="Calibri Light"/>
            </a:endParaRPr>
          </a:p>
        </p:txBody>
      </p:sp>
      <p:sp>
        <p:nvSpPr>
          <p:cNvPr id="2340" name="TextShape 2"/>
          <p:cNvSpPr txBox="1"/>
          <p:nvPr/>
        </p:nvSpPr>
        <p:spPr>
          <a:xfrm>
            <a:off x="6553080" y="6356520"/>
            <a:ext cx="2133360" cy="364680"/>
          </a:xfrm>
          <a:prstGeom prst="rect">
            <a:avLst/>
          </a:prstGeom>
          <a:noFill/>
          <a:ln>
            <a:noFill/>
          </a:ln>
        </p:spPr>
        <p:txBody>
          <a:bodyPr anchor="ctr"/>
          <a:p>
            <a:pPr algn="r">
              <a:lnSpc>
                <a:spcPct val="100000"/>
              </a:lnSpc>
            </a:pPr>
            <a:fld id="{40064C2F-9FA3-405C-93F1-677DBD1CA18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341" name="CustomShape 3"/>
          <p:cNvSpPr/>
          <p:nvPr/>
        </p:nvSpPr>
        <p:spPr>
          <a:xfrm>
            <a:off x="457200" y="1256760"/>
            <a:ext cx="8229240" cy="51818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rPr>
              <a:t>Node * create_num_list()</a:t>
            </a:r>
            <a:endParaRPr b="0" lang="en-GB" sz="1400" spc="-1" strike="noStrike">
              <a:latin typeface="Arial"/>
            </a:endParaRPr>
          </a:p>
          <a:p>
            <a:pPr>
              <a:lnSpc>
                <a:spcPct val="100000"/>
              </a:lnSpc>
            </a:pP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	</a:t>
            </a:r>
            <a:r>
              <a:rPr b="0" lang="en-GB" sz="1400" spc="-1" strike="noStrike">
                <a:solidFill>
                  <a:srgbClr val="808080"/>
                </a:solidFill>
                <a:latin typeface="Consolas"/>
              </a:rPr>
              <a:t>// the digits array is scanned and there are still digits </a:t>
            </a:r>
            <a:endParaRPr b="0" lang="en-GB" sz="1400" spc="-1" strike="noStrike">
              <a:latin typeface="Arial"/>
            </a:endParaRPr>
          </a:p>
          <a:p>
            <a:pPr>
              <a:lnSpc>
                <a:spcPct val="100000"/>
              </a:lnSpc>
            </a:pPr>
            <a:r>
              <a:rPr b="0" lang="en-GB" sz="1400" spc="-1" strike="noStrike">
                <a:solidFill>
                  <a:srgbClr val="808080"/>
                </a:solidFill>
                <a:latin typeface="Consolas"/>
              </a:rPr>
              <a:t>    </a:t>
            </a:r>
            <a:r>
              <a:rPr b="0" lang="en-GB" sz="1400" spc="-1" strike="noStrike">
                <a:solidFill>
                  <a:srgbClr val="808080"/>
                </a:solidFill>
                <a:latin typeface="Consolas"/>
              </a:rPr>
              <a:t>// stored in str that are not inserted into the list yet</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if (!str.empty()) {</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val = atoi(str.c_str());</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ff0000"/>
                </a:solidFill>
                <a:latin typeface="Consolas"/>
              </a:rPr>
              <a:t>// TASK 1c: insert a value as a node to the head of the linked list</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if (digits != NULL) {</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	</a:t>
            </a:r>
            <a:r>
              <a:rPr b="0" lang="en-GB" sz="1400" spc="-1" strike="noStrike">
                <a:solidFill>
                  <a:srgbClr val="000000"/>
                </a:solidFill>
                <a:latin typeface="Consolas"/>
              </a:rPr>
              <a:t>delete [] digits;</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ff0000"/>
                </a:solidFill>
                <a:latin typeface="Consolas"/>
              </a:rPr>
              <a:t>// TASK 1d: return the pointer to the linked list</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a:t>
            </a:r>
            <a:endParaRPr b="0" lang="en-GB" sz="1400" spc="-1" strike="noStrike">
              <a:latin typeface="Arial"/>
            </a:endParaRPr>
          </a:p>
        </p:txBody>
      </p:sp>
      <p:sp>
        <p:nvSpPr>
          <p:cNvPr id="2342" name="CustomShape 4"/>
          <p:cNvSpPr/>
          <p:nvPr/>
        </p:nvSpPr>
        <p:spPr>
          <a:xfrm>
            <a:off x="4431960" y="3563280"/>
            <a:ext cx="4574160" cy="94572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rPr>
              <a:t>TASK 1c: insert the value to the head of list.  </a:t>
            </a:r>
            <a:r>
              <a:rPr b="1" lang="en-GB" sz="1600" spc="-1" strike="noStrike">
                <a:solidFill>
                  <a:srgbClr val="ff0000"/>
                </a:solidFill>
                <a:latin typeface="Segoe Print"/>
              </a:rPr>
              <a:t>This is essentially the same statement that you write for TASK 1b.</a:t>
            </a:r>
            <a:endParaRPr b="0" lang="en-GB" sz="1600" spc="-1" strike="noStrike">
              <a:latin typeface="Arial"/>
            </a:endParaRPr>
          </a:p>
        </p:txBody>
      </p:sp>
      <p:sp>
        <p:nvSpPr>
          <p:cNvPr id="2343" name="CustomShape 5"/>
          <p:cNvSpPr/>
          <p:nvPr/>
        </p:nvSpPr>
        <p:spPr>
          <a:xfrm flipH="1" flipV="1">
            <a:off x="2707560" y="3562560"/>
            <a:ext cx="1723320" cy="47268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344" name="CustomShape 6"/>
          <p:cNvSpPr/>
          <p:nvPr/>
        </p:nvSpPr>
        <p:spPr>
          <a:xfrm>
            <a:off x="5841000" y="765720"/>
            <a:ext cx="3067560" cy="138996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rPr>
              <a:t>After the execution of the preceding for loop, there may still be digits that are not inserted into the linked list</a:t>
            </a:r>
            <a:endParaRPr b="0" lang="en-GB" sz="1400" spc="-1" strike="noStrike">
              <a:latin typeface="Arial"/>
            </a:endParaRPr>
          </a:p>
          <a:p>
            <a:pPr algn="ctr">
              <a:lnSpc>
                <a:spcPct val="100000"/>
              </a:lnSpc>
            </a:pPr>
            <a:r>
              <a:rPr b="0" lang="en-GB" sz="1400" spc="-1" strike="noStrike">
                <a:solidFill>
                  <a:srgbClr val="000000"/>
                </a:solidFill>
                <a:latin typeface="Segoe Print"/>
              </a:rPr>
              <a:t>(think of the most significant digits "43" in slide #6)</a:t>
            </a:r>
            <a:endParaRPr b="0" lang="en-GB" sz="1400" spc="-1" strike="noStrike">
              <a:latin typeface="Arial"/>
            </a:endParaRPr>
          </a:p>
        </p:txBody>
      </p:sp>
      <p:sp>
        <p:nvSpPr>
          <p:cNvPr id="2345" name="CustomShape 7"/>
          <p:cNvSpPr/>
          <p:nvPr/>
        </p:nvSpPr>
        <p:spPr>
          <a:xfrm flipH="1">
            <a:off x="1450800" y="1460880"/>
            <a:ext cx="4389480" cy="5212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346" name="CustomShape 8"/>
          <p:cNvSpPr/>
          <p:nvPr/>
        </p:nvSpPr>
        <p:spPr>
          <a:xfrm>
            <a:off x="5339160" y="2705400"/>
            <a:ext cx="3666960" cy="36828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rPr>
              <a:t>take the value of the residual string</a:t>
            </a:r>
            <a:endParaRPr b="0" lang="en-GB" sz="1400" spc="-1" strike="noStrike">
              <a:latin typeface="Arial"/>
            </a:endParaRPr>
          </a:p>
        </p:txBody>
      </p:sp>
      <p:sp>
        <p:nvSpPr>
          <p:cNvPr id="2347" name="CustomShape 9"/>
          <p:cNvSpPr/>
          <p:nvPr/>
        </p:nvSpPr>
        <p:spPr>
          <a:xfrm flipH="1">
            <a:off x="4003560" y="2889720"/>
            <a:ext cx="1334520" cy="1188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348" name="CustomShape 10"/>
          <p:cNvSpPr/>
          <p:nvPr/>
        </p:nvSpPr>
        <p:spPr>
          <a:xfrm>
            <a:off x="4159800" y="5653080"/>
            <a:ext cx="3874320" cy="94572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rPr>
              <a:t>TASK 1d: return the pointer to the linked list</a:t>
            </a:r>
            <a:endParaRPr b="0" lang="en-GB" sz="1600" spc="-1" strike="noStrike">
              <a:latin typeface="Arial"/>
            </a:endParaRPr>
          </a:p>
        </p:txBody>
      </p:sp>
      <p:sp>
        <p:nvSpPr>
          <p:cNvPr id="2349" name="CustomShape 11"/>
          <p:cNvSpPr/>
          <p:nvPr/>
        </p:nvSpPr>
        <p:spPr>
          <a:xfrm flipH="1" flipV="1">
            <a:off x="1865880" y="5493600"/>
            <a:ext cx="2293200" cy="63180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350" name="CustomShape 12"/>
          <p:cNvSpPr/>
          <p:nvPr/>
        </p:nvSpPr>
        <p:spPr>
          <a:xfrm>
            <a:off x="4572000" y="4665240"/>
            <a:ext cx="4419720" cy="36828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rPr>
              <a:t>free the dynamic array storing the digits</a:t>
            </a:r>
            <a:endParaRPr b="0" lang="en-GB" sz="1400" spc="-1" strike="noStrike">
              <a:latin typeface="Arial"/>
            </a:endParaRPr>
          </a:p>
        </p:txBody>
      </p:sp>
      <p:sp>
        <p:nvSpPr>
          <p:cNvPr id="2351" name="CustomShape 13"/>
          <p:cNvSpPr/>
          <p:nvPr/>
        </p:nvSpPr>
        <p:spPr>
          <a:xfrm flipH="1" flipV="1">
            <a:off x="3288600" y="4722480"/>
            <a:ext cx="1283040" cy="1267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Tree>
  </p:cSld>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2"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Checking: Printing the Linked Lists</a:t>
            </a:r>
            <a:endParaRPr b="0" lang="en-US" sz="4400" spc="-1" strike="noStrike">
              <a:solidFill>
                <a:srgbClr val="000000"/>
              </a:solidFill>
              <a:latin typeface="Calibri Light"/>
            </a:endParaRPr>
          </a:p>
        </p:txBody>
      </p:sp>
      <p:sp>
        <p:nvSpPr>
          <p:cNvPr id="2353" name="TextShape 2"/>
          <p:cNvSpPr txBox="1"/>
          <p:nvPr/>
        </p:nvSpPr>
        <p:spPr>
          <a:xfrm>
            <a:off x="457200" y="1297080"/>
            <a:ext cx="8229240" cy="482868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Now, check that the linked lists are correctly built by calling the </a:t>
            </a:r>
            <a:r>
              <a:rPr b="0" lang="en-US" sz="2000" spc="-1" strike="noStrike">
                <a:solidFill>
                  <a:srgbClr val="000000"/>
                </a:solidFill>
                <a:latin typeface="Consolas"/>
                <a:ea typeface="Calibri Light"/>
              </a:rPr>
              <a:t>void print_list(Node * ) </a:t>
            </a:r>
            <a:r>
              <a:rPr b="0" lang="en-US" sz="2400" spc="-1" strike="noStrike">
                <a:solidFill>
                  <a:srgbClr val="000000"/>
                </a:solidFill>
                <a:latin typeface="Calibri Light"/>
                <a:ea typeface="Calibri Light"/>
              </a:rPr>
              <a:t>function.</a:t>
            </a:r>
            <a:endParaRPr b="0" lang="en-US" sz="2400" spc="-1" strike="noStrike">
              <a:solidFill>
                <a:srgbClr val="000000"/>
              </a:solidFill>
              <a:latin typeface="Calibri Light"/>
            </a:endParaRPr>
          </a:p>
        </p:txBody>
      </p:sp>
      <p:sp>
        <p:nvSpPr>
          <p:cNvPr id="2354" name="TextShape 3"/>
          <p:cNvSpPr txBox="1"/>
          <p:nvPr/>
        </p:nvSpPr>
        <p:spPr>
          <a:xfrm>
            <a:off x="6553080" y="6356520"/>
            <a:ext cx="2133360" cy="364680"/>
          </a:xfrm>
          <a:prstGeom prst="rect">
            <a:avLst/>
          </a:prstGeom>
          <a:noFill/>
          <a:ln>
            <a:noFill/>
          </a:ln>
        </p:spPr>
        <p:txBody>
          <a:bodyPr anchor="ctr"/>
          <a:p>
            <a:pPr algn="r">
              <a:lnSpc>
                <a:spcPct val="100000"/>
              </a:lnSpc>
            </a:pPr>
            <a:fld id="{E1791F6D-9F97-418C-97F4-30CEF430A69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355" name="CustomShape 4"/>
          <p:cNvSpPr/>
          <p:nvPr/>
        </p:nvSpPr>
        <p:spPr>
          <a:xfrm>
            <a:off x="1001520" y="2345400"/>
            <a:ext cx="6941520" cy="36147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rPr>
              <a:t>int main()</a:t>
            </a:r>
            <a:endParaRPr b="0" lang="en-GB" sz="1400" spc="-1" strike="noStrike">
              <a:latin typeface="Arial"/>
            </a:endParaRPr>
          </a:p>
          <a:p>
            <a:pPr>
              <a:lnSpc>
                <a:spcPct val="100000"/>
              </a:lnSpc>
            </a:pP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Node * n1, * n2;</a:t>
            </a:r>
            <a:r>
              <a:rPr b="0" lang="en-GB" sz="1400" spc="-1" strike="noStrike">
                <a:solidFill>
                  <a:srgbClr val="000000"/>
                </a:solidFill>
                <a:latin typeface="Consolas"/>
              </a:rPr>
              <a:t>	</a:t>
            </a:r>
            <a:r>
              <a:rPr b="0" lang="en-GB" sz="1400" spc="-1" strike="noStrike">
                <a:solidFill>
                  <a:srgbClr val="808080"/>
                </a:solidFill>
                <a:latin typeface="Consolas"/>
              </a:rPr>
              <a:t>// linked lists for large numbers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cout &lt;&lt; "expr&gt; ";</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n1 = </a:t>
            </a:r>
            <a:r>
              <a:rPr b="0" lang="en-GB" sz="1400" spc="-1" strike="noStrike">
                <a:solidFill>
                  <a:srgbClr val="31859c"/>
                </a:solidFill>
                <a:latin typeface="Consolas"/>
              </a:rPr>
              <a:t>create_num_list()</a:t>
            </a: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cin.get();       </a:t>
            </a:r>
            <a:r>
              <a:rPr b="0" lang="en-GB" sz="1400" spc="-1" strike="noStrike">
                <a:solidFill>
                  <a:srgbClr val="808080"/>
                </a:solidFill>
                <a:latin typeface="Consolas"/>
              </a:rPr>
              <a:t>// skip the '&gt;' sign</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cin.get();       </a:t>
            </a:r>
            <a:r>
              <a:rPr b="0" lang="en-GB" sz="1400" spc="-1" strike="noStrike">
                <a:solidFill>
                  <a:srgbClr val="808080"/>
                </a:solidFill>
                <a:latin typeface="Consolas"/>
              </a:rPr>
              <a:t>// the space after the '&gt;' sign</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n2 = </a:t>
            </a:r>
            <a:r>
              <a:rPr b="0" lang="en-GB" sz="1400" spc="-1" strike="noStrike">
                <a:solidFill>
                  <a:srgbClr val="31859c"/>
                </a:solidFill>
                <a:latin typeface="Consolas"/>
              </a:rPr>
              <a:t>create_num_list()</a:t>
            </a:r>
            <a:r>
              <a:rPr b="0" lang="en-GB" sz="1400" spc="-1" strike="noStrike">
                <a:solidFill>
                  <a:srgbClr val="000000"/>
                </a:solidFill>
                <a:latin typeface="Consola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ff0000"/>
                </a:solidFill>
                <a:latin typeface="Consolas"/>
              </a:rPr>
              <a:t>// TASK 2: call print_list() on n1 and n2 for checking</a:t>
            </a:r>
            <a:endParaRPr b="0" lang="en-GB" sz="1400" spc="-1" strike="noStrike">
              <a:latin typeface="Arial"/>
            </a:endParaRPr>
          </a:p>
          <a:p>
            <a:pPr>
              <a:lnSpc>
                <a:spcPct val="100000"/>
              </a:lnSpc>
            </a:pPr>
            <a:r>
              <a:rPr b="0" lang="en-GB" sz="1400" spc="-1" strike="noStrike">
                <a:solidFill>
                  <a:srgbClr val="000000"/>
                </a:solidFill>
                <a:latin typeface="Consola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a:t>
            </a:r>
            <a:endParaRPr b="0" lang="en-GB" sz="1400" spc="-1" strike="noStrike">
              <a:latin typeface="Arial"/>
            </a:endParaRPr>
          </a:p>
        </p:txBody>
      </p:sp>
      <p:sp>
        <p:nvSpPr>
          <p:cNvPr id="2356" name="CustomShape 5"/>
          <p:cNvSpPr/>
          <p:nvPr/>
        </p:nvSpPr>
        <p:spPr>
          <a:xfrm>
            <a:off x="4806360" y="5009040"/>
            <a:ext cx="3666960" cy="120312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rPr>
              <a:t>TASK 2: Call </a:t>
            </a:r>
            <a:br/>
            <a:r>
              <a:rPr b="0" lang="en-GB" sz="1600" spc="-1" strike="noStrike">
                <a:solidFill>
                  <a:srgbClr val="000000"/>
                </a:solidFill>
                <a:latin typeface="Consolas"/>
              </a:rPr>
              <a:t>void print_list(Node *)</a:t>
            </a:r>
            <a:endParaRPr b="0" lang="en-GB" sz="1600" spc="-1" strike="noStrike">
              <a:latin typeface="Arial"/>
            </a:endParaRPr>
          </a:p>
          <a:p>
            <a:pPr algn="ctr">
              <a:lnSpc>
                <a:spcPct val="100000"/>
              </a:lnSpc>
            </a:pPr>
            <a:r>
              <a:rPr b="0" lang="en-GB" sz="1600" spc="-1" strike="noStrike">
                <a:solidFill>
                  <a:srgbClr val="000000"/>
                </a:solidFill>
                <a:latin typeface="Segoe Print"/>
              </a:rPr>
              <a:t>in the main function and check if the linked lists are correct.</a:t>
            </a:r>
            <a:endParaRPr b="0" lang="en-GB" sz="1600" spc="-1" strike="noStrike">
              <a:latin typeface="Arial"/>
            </a:endParaRPr>
          </a:p>
        </p:txBody>
      </p:sp>
      <p:sp>
        <p:nvSpPr>
          <p:cNvPr id="2357" name="CustomShape 6"/>
          <p:cNvSpPr/>
          <p:nvPr/>
        </p:nvSpPr>
        <p:spPr>
          <a:xfrm flipH="1" flipV="1">
            <a:off x="2730600" y="4871520"/>
            <a:ext cx="2074680" cy="73836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358" name="CustomShape 7"/>
          <p:cNvSpPr/>
          <p:nvPr/>
        </p:nvSpPr>
        <p:spPr>
          <a:xfrm>
            <a:off x="4751640" y="2301120"/>
            <a:ext cx="3666960" cy="36828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rPr>
              <a:t>Pointers pointing to two linked lists</a:t>
            </a:r>
            <a:endParaRPr b="0" lang="en-GB" sz="1400" spc="-1" strike="noStrike">
              <a:latin typeface="Arial"/>
            </a:endParaRPr>
          </a:p>
        </p:txBody>
      </p:sp>
      <p:sp>
        <p:nvSpPr>
          <p:cNvPr id="2359" name="CustomShape 8"/>
          <p:cNvSpPr/>
          <p:nvPr/>
        </p:nvSpPr>
        <p:spPr>
          <a:xfrm flipH="1">
            <a:off x="3137040" y="2574000"/>
            <a:ext cx="1614240" cy="3024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360" name="CustomShape 9"/>
          <p:cNvSpPr/>
          <p:nvPr/>
        </p:nvSpPr>
        <p:spPr>
          <a:xfrm>
            <a:off x="5797800" y="3227400"/>
            <a:ext cx="3084840" cy="52452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rPr>
              <a:t>Get input numbers and create linked lists</a:t>
            </a:r>
            <a:endParaRPr b="0" lang="en-GB" sz="1400" spc="-1" strike="noStrike">
              <a:latin typeface="Arial"/>
            </a:endParaRPr>
          </a:p>
        </p:txBody>
      </p:sp>
      <p:sp>
        <p:nvSpPr>
          <p:cNvPr id="2361" name="CustomShape 10"/>
          <p:cNvSpPr/>
          <p:nvPr/>
        </p:nvSpPr>
        <p:spPr>
          <a:xfrm flipH="1">
            <a:off x="4462560" y="3489840"/>
            <a:ext cx="1334520" cy="1371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Tree>
  </p:cSld>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2"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Comparing Two Large Numbers</a:t>
            </a:r>
            <a:endParaRPr b="0" lang="en-US" sz="4400" spc="-1" strike="noStrike">
              <a:solidFill>
                <a:srgbClr val="000000"/>
              </a:solidFill>
              <a:latin typeface="Calibri Light"/>
            </a:endParaRPr>
          </a:p>
        </p:txBody>
      </p:sp>
      <p:sp>
        <p:nvSpPr>
          <p:cNvPr id="2363" name="TextShape 2"/>
          <p:cNvSpPr txBox="1"/>
          <p:nvPr/>
        </p:nvSpPr>
        <p:spPr>
          <a:xfrm>
            <a:off x="457200" y="1225800"/>
            <a:ext cx="8229240" cy="4679640"/>
          </a:xfrm>
          <a:prstGeom prst="rect">
            <a:avLst/>
          </a:prstGeom>
          <a:noFill/>
          <a:ln>
            <a:noFill/>
          </a:ln>
        </p:spPr>
        <p:txBody>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Now that we have two linked lists representing two numbers, we can compare which one is larger.</a:t>
            </a:r>
            <a:endParaRPr b="0" lang="en-US" sz="2000" spc="-1" strike="noStrike">
              <a:solidFill>
                <a:srgbClr val="000000"/>
              </a:solidFill>
              <a:latin typeface="Calibri Light"/>
            </a:endParaRPr>
          </a:p>
          <a:p>
            <a:pPr marL="343080" indent="-342720">
              <a:lnSpc>
                <a:spcPct val="100000"/>
              </a:lnSpc>
              <a:spcBef>
                <a:spcPts val="400"/>
              </a:spcBef>
              <a:buClr>
                <a:srgbClr val="000000"/>
              </a:buClr>
              <a:buFont typeface="Arial"/>
              <a:buChar char="•"/>
            </a:pPr>
            <a:r>
              <a:rPr b="0" lang="en-US" sz="2000" spc="-1" strike="noStrike">
                <a:solidFill>
                  <a:srgbClr val="e46c0a"/>
                </a:solidFill>
                <a:latin typeface="Calibri Light"/>
                <a:ea typeface="Calibri Light"/>
              </a:rPr>
              <a:t>A number </a:t>
            </a:r>
            <a:r>
              <a:rPr b="1" lang="en-US" sz="2000" spc="-1" strike="noStrike">
                <a:solidFill>
                  <a:srgbClr val="e46c0a"/>
                </a:solidFill>
                <a:latin typeface="Calibri Light"/>
                <a:ea typeface="Calibri Light"/>
              </a:rPr>
              <a:t>n1</a:t>
            </a:r>
            <a:r>
              <a:rPr b="0" lang="en-US" sz="2000" spc="-1" strike="noStrike">
                <a:solidFill>
                  <a:srgbClr val="e46c0a"/>
                </a:solidFill>
                <a:latin typeface="Calibri Light"/>
                <a:ea typeface="Calibri Light"/>
              </a:rPr>
              <a:t> is larger than a number </a:t>
            </a:r>
            <a:r>
              <a:rPr b="1" lang="en-US" sz="2000" spc="-1" strike="noStrike">
                <a:solidFill>
                  <a:srgbClr val="e46c0a"/>
                </a:solidFill>
                <a:latin typeface="Calibri Light"/>
                <a:ea typeface="Calibri Light"/>
              </a:rPr>
              <a:t>n2</a:t>
            </a:r>
            <a:r>
              <a:rPr b="0" lang="en-US" sz="2000" spc="-1" strike="noStrike">
                <a:solidFill>
                  <a:srgbClr val="e46c0a"/>
                </a:solidFill>
                <a:latin typeface="Calibri Light"/>
                <a:ea typeface="Calibri Light"/>
              </a:rPr>
              <a:t>, if</a:t>
            </a:r>
            <a:endParaRPr b="0" lang="en-US" sz="2000" spc="-1" strike="noStrike">
              <a:solidFill>
                <a:srgbClr val="000000"/>
              </a:solidFill>
              <a:latin typeface="Calibri Light"/>
            </a:endParaRPr>
          </a:p>
          <a:p>
            <a:pPr lvl="1" marL="743040" indent="-285480">
              <a:lnSpc>
                <a:spcPct val="100000"/>
              </a:lnSpc>
              <a:spcBef>
                <a:spcPts val="360"/>
              </a:spcBef>
              <a:buClr>
                <a:srgbClr val="000000"/>
              </a:buClr>
              <a:buFont typeface="Arial"/>
              <a:buChar char="–"/>
            </a:pPr>
            <a:r>
              <a:rPr b="0" lang="en-US" sz="1800" spc="-1" strike="noStrike">
                <a:solidFill>
                  <a:srgbClr val="000000"/>
                </a:solidFill>
                <a:latin typeface="Calibri Light"/>
                <a:ea typeface="Calibri Light"/>
              </a:rPr>
              <a:t>the linked list of </a:t>
            </a:r>
            <a:r>
              <a:rPr b="1" lang="en-US" sz="1800" spc="-1" strike="noStrike">
                <a:solidFill>
                  <a:srgbClr val="000000"/>
                </a:solidFill>
                <a:latin typeface="Calibri Light"/>
                <a:ea typeface="Calibri Light"/>
              </a:rPr>
              <a:t>n1</a:t>
            </a:r>
            <a:r>
              <a:rPr b="0" lang="en-US" sz="1800" spc="-1" strike="noStrike">
                <a:solidFill>
                  <a:srgbClr val="000000"/>
                </a:solidFill>
                <a:latin typeface="Calibri Light"/>
                <a:ea typeface="Calibri Light"/>
              </a:rPr>
              <a:t> is longer than the linked list of </a:t>
            </a:r>
            <a:r>
              <a:rPr b="1" lang="en-US" sz="1800" spc="-1" strike="noStrike">
                <a:solidFill>
                  <a:srgbClr val="000000"/>
                </a:solidFill>
                <a:latin typeface="Calibri Light"/>
                <a:ea typeface="Calibri Light"/>
              </a:rPr>
              <a:t>n2</a:t>
            </a:r>
            <a:endParaRPr b="0" lang="en-US" sz="1800" spc="-1" strike="noStrike">
              <a:solidFill>
                <a:srgbClr val="000000"/>
              </a:solidFill>
              <a:latin typeface="Calibri Light"/>
            </a:endParaRPr>
          </a:p>
          <a:p>
            <a:endParaRPr b="0" lang="en-US" sz="1800" spc="-1" strike="noStrike">
              <a:solidFill>
                <a:srgbClr val="000000"/>
              </a:solidFill>
              <a:latin typeface="Calibri Light"/>
            </a:endParaRPr>
          </a:p>
          <a:p>
            <a:endParaRPr b="0" lang="en-US" sz="1800" spc="-1" strike="noStrike">
              <a:solidFill>
                <a:srgbClr val="000000"/>
              </a:solidFill>
              <a:latin typeface="Calibri Light"/>
            </a:endParaRPr>
          </a:p>
          <a:p>
            <a:endParaRPr b="0" lang="en-US" sz="1800" spc="-1" strike="noStrike">
              <a:solidFill>
                <a:srgbClr val="000000"/>
              </a:solidFill>
              <a:latin typeface="Calibri Light"/>
            </a:endParaRPr>
          </a:p>
          <a:p>
            <a:pPr marL="457200">
              <a:lnSpc>
                <a:spcPct val="100000"/>
              </a:lnSpc>
              <a:spcBef>
                <a:spcPts val="360"/>
              </a:spcBef>
            </a:pPr>
            <a:endParaRPr b="0" lang="en-US" sz="1800" spc="-1" strike="noStrike">
              <a:solidFill>
                <a:srgbClr val="000000"/>
              </a:solidFill>
              <a:latin typeface="Calibri Light"/>
            </a:endParaRPr>
          </a:p>
          <a:p>
            <a:pPr lvl="1" marL="743040" indent="-285480">
              <a:lnSpc>
                <a:spcPct val="100000"/>
              </a:lnSpc>
              <a:spcBef>
                <a:spcPts val="360"/>
              </a:spcBef>
              <a:buClr>
                <a:srgbClr val="000000"/>
              </a:buClr>
              <a:buFont typeface="Arial"/>
              <a:buChar char="–"/>
            </a:pPr>
            <a:r>
              <a:rPr b="0" lang="en-US" sz="1800" spc="-1" strike="noStrike">
                <a:solidFill>
                  <a:srgbClr val="000000"/>
                </a:solidFill>
                <a:latin typeface="Calibri Light"/>
                <a:ea typeface="Calibri Light"/>
              </a:rPr>
              <a:t>or, the length of the linked lists are the same, and if we compare the nodes of the two linked lists starting from the first nodes in parallel, we should encounter a pair of nodes such that the value of the node in </a:t>
            </a:r>
            <a:r>
              <a:rPr b="1" lang="en-US" sz="1800" spc="-1" strike="noStrike">
                <a:solidFill>
                  <a:srgbClr val="000000"/>
                </a:solidFill>
                <a:latin typeface="Calibri Light"/>
                <a:ea typeface="Calibri Light"/>
              </a:rPr>
              <a:t>n1</a:t>
            </a:r>
            <a:r>
              <a:rPr b="0" lang="en-US" sz="1800" spc="-1" strike="noStrike">
                <a:solidFill>
                  <a:srgbClr val="000000"/>
                </a:solidFill>
                <a:latin typeface="Calibri Light"/>
                <a:ea typeface="Calibri Light"/>
              </a:rPr>
              <a:t> is larger than the value of the node in </a:t>
            </a:r>
            <a:r>
              <a:rPr b="1" lang="en-US" sz="1800" spc="-1" strike="noStrike">
                <a:solidFill>
                  <a:srgbClr val="000000"/>
                </a:solidFill>
                <a:latin typeface="Calibri Light"/>
                <a:ea typeface="Calibri Light"/>
              </a:rPr>
              <a:t>n2</a:t>
            </a:r>
            <a:endParaRPr b="0" lang="en-US" sz="1800" spc="-1" strike="noStrike">
              <a:solidFill>
                <a:srgbClr val="000000"/>
              </a:solidFill>
              <a:latin typeface="Calibri Light"/>
            </a:endParaRPr>
          </a:p>
          <a:p>
            <a:endParaRPr b="0" lang="en-US" sz="1800" spc="-1" strike="noStrike">
              <a:solidFill>
                <a:srgbClr val="000000"/>
              </a:solidFill>
              <a:latin typeface="Calibri Light"/>
            </a:endParaRPr>
          </a:p>
        </p:txBody>
      </p:sp>
      <p:sp>
        <p:nvSpPr>
          <p:cNvPr id="2364" name="TextShape 3"/>
          <p:cNvSpPr txBox="1"/>
          <p:nvPr/>
        </p:nvSpPr>
        <p:spPr>
          <a:xfrm>
            <a:off x="6553080" y="6136200"/>
            <a:ext cx="2133360" cy="364680"/>
          </a:xfrm>
          <a:prstGeom prst="rect">
            <a:avLst/>
          </a:prstGeom>
          <a:noFill/>
          <a:ln>
            <a:noFill/>
          </a:ln>
        </p:spPr>
        <p:txBody>
          <a:bodyPr anchor="ctr"/>
          <a:p>
            <a:pPr algn="r">
              <a:lnSpc>
                <a:spcPct val="100000"/>
              </a:lnSpc>
            </a:pPr>
            <a:fld id="{78F9EB2A-DE93-41FD-901B-0841B2A73063}"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pSp>
        <p:nvGrpSpPr>
          <p:cNvPr id="2365" name="Group 4"/>
          <p:cNvGrpSpPr/>
          <p:nvPr/>
        </p:nvGrpSpPr>
        <p:grpSpPr>
          <a:xfrm>
            <a:off x="1539360" y="2762640"/>
            <a:ext cx="3081600" cy="328680"/>
            <a:chOff x="1539360" y="2762640"/>
            <a:chExt cx="3081600" cy="328680"/>
          </a:xfrm>
        </p:grpSpPr>
        <p:grpSp>
          <p:nvGrpSpPr>
            <p:cNvPr id="2366" name="Group 5"/>
            <p:cNvGrpSpPr/>
            <p:nvPr/>
          </p:nvGrpSpPr>
          <p:grpSpPr>
            <a:xfrm>
              <a:off x="1539360" y="2762640"/>
              <a:ext cx="1207440" cy="328680"/>
              <a:chOff x="1539360" y="2762640"/>
              <a:chExt cx="1207440" cy="328680"/>
            </a:xfrm>
          </p:grpSpPr>
          <p:sp>
            <p:nvSpPr>
              <p:cNvPr id="2367" name="CustomShape 6"/>
              <p:cNvSpPr/>
              <p:nvPr/>
            </p:nvSpPr>
            <p:spPr>
              <a:xfrm>
                <a:off x="1539360" y="27626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123</a:t>
                </a:r>
                <a:endParaRPr b="0" lang="en-GB" sz="1800" spc="-1" strike="noStrike">
                  <a:latin typeface="Arial"/>
                </a:endParaRPr>
              </a:p>
            </p:txBody>
          </p:sp>
          <p:sp>
            <p:nvSpPr>
              <p:cNvPr id="2368" name="CustomShape 7"/>
              <p:cNvSpPr/>
              <p:nvPr/>
            </p:nvSpPr>
            <p:spPr>
              <a:xfrm>
                <a:off x="2314800" y="27626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369" name="Group 8"/>
            <p:cNvGrpSpPr/>
            <p:nvPr/>
          </p:nvGrpSpPr>
          <p:grpSpPr>
            <a:xfrm>
              <a:off x="3083760" y="2762640"/>
              <a:ext cx="1207440" cy="328680"/>
              <a:chOff x="3083760" y="2762640"/>
              <a:chExt cx="1207440" cy="328680"/>
            </a:xfrm>
          </p:grpSpPr>
          <p:sp>
            <p:nvSpPr>
              <p:cNvPr id="2370" name="CustomShape 9"/>
              <p:cNvSpPr/>
              <p:nvPr/>
            </p:nvSpPr>
            <p:spPr>
              <a:xfrm>
                <a:off x="3083760" y="27626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45678</a:t>
                </a:r>
                <a:endParaRPr b="0" lang="en-GB" sz="1800" spc="-1" strike="noStrike">
                  <a:latin typeface="Arial"/>
                </a:endParaRPr>
              </a:p>
            </p:txBody>
          </p:sp>
          <p:sp>
            <p:nvSpPr>
              <p:cNvPr id="2371" name="CustomShape 10"/>
              <p:cNvSpPr/>
              <p:nvPr/>
            </p:nvSpPr>
            <p:spPr>
              <a:xfrm>
                <a:off x="3859200" y="27626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372" name="CustomShape 11"/>
            <p:cNvSpPr/>
            <p:nvPr/>
          </p:nvSpPr>
          <p:spPr>
            <a:xfrm flipV="1">
              <a:off x="2529720" y="292320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73" name="CustomShape 12"/>
            <p:cNvSpPr/>
            <p:nvPr/>
          </p:nvSpPr>
          <p:spPr>
            <a:xfrm>
              <a:off x="4087440" y="293076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374" name="Group 13"/>
            <p:cNvGrpSpPr/>
            <p:nvPr/>
          </p:nvGrpSpPr>
          <p:grpSpPr>
            <a:xfrm>
              <a:off x="4529160" y="2813400"/>
              <a:ext cx="91800" cy="228600"/>
              <a:chOff x="4529160" y="2813400"/>
              <a:chExt cx="91800" cy="228600"/>
            </a:xfrm>
          </p:grpSpPr>
          <p:sp>
            <p:nvSpPr>
              <p:cNvPr id="2375" name="Line 14"/>
              <p:cNvSpPr/>
              <p:nvPr/>
            </p:nvSpPr>
            <p:spPr>
              <a:xfrm>
                <a:off x="4529160" y="2813400"/>
                <a:ext cx="360" cy="228600"/>
              </a:xfrm>
              <a:prstGeom prst="line">
                <a:avLst/>
              </a:prstGeom>
              <a:ln>
                <a:round/>
              </a:ln>
            </p:spPr>
            <p:style>
              <a:lnRef idx="2">
                <a:schemeClr val="accent1"/>
              </a:lnRef>
              <a:fillRef idx="0">
                <a:schemeClr val="accent1"/>
              </a:fillRef>
              <a:effectRef idx="1">
                <a:schemeClr val="accent1"/>
              </a:effectRef>
              <a:fontRef idx="minor"/>
            </p:style>
          </p:sp>
          <p:sp>
            <p:nvSpPr>
              <p:cNvPr id="2376" name="Line 15"/>
              <p:cNvSpPr/>
              <p:nvPr/>
            </p:nvSpPr>
            <p:spPr>
              <a:xfrm>
                <a:off x="4574880" y="2847240"/>
                <a:ext cx="360" cy="160560"/>
              </a:xfrm>
              <a:prstGeom prst="line">
                <a:avLst/>
              </a:prstGeom>
              <a:ln>
                <a:round/>
              </a:ln>
            </p:spPr>
            <p:style>
              <a:lnRef idx="2">
                <a:schemeClr val="accent1"/>
              </a:lnRef>
              <a:fillRef idx="0">
                <a:schemeClr val="accent1"/>
              </a:fillRef>
              <a:effectRef idx="1">
                <a:schemeClr val="accent1"/>
              </a:effectRef>
              <a:fontRef idx="minor"/>
            </p:style>
          </p:sp>
          <p:sp>
            <p:nvSpPr>
              <p:cNvPr id="2377" name="Line 16"/>
              <p:cNvSpPr/>
              <p:nvPr/>
            </p:nvSpPr>
            <p:spPr>
              <a:xfrm>
                <a:off x="4620600" y="2871720"/>
                <a:ext cx="360" cy="111600"/>
              </a:xfrm>
              <a:prstGeom prst="line">
                <a:avLst/>
              </a:prstGeom>
              <a:ln>
                <a:round/>
              </a:ln>
            </p:spPr>
            <p:style>
              <a:lnRef idx="2">
                <a:schemeClr val="accent1"/>
              </a:lnRef>
              <a:fillRef idx="0">
                <a:schemeClr val="accent1"/>
              </a:fillRef>
              <a:effectRef idx="1">
                <a:schemeClr val="accent1"/>
              </a:effectRef>
              <a:fontRef idx="minor"/>
            </p:style>
          </p:sp>
        </p:grpSp>
      </p:grpSp>
      <p:grpSp>
        <p:nvGrpSpPr>
          <p:cNvPr id="2378" name="Group 17"/>
          <p:cNvGrpSpPr/>
          <p:nvPr/>
        </p:nvGrpSpPr>
        <p:grpSpPr>
          <a:xfrm>
            <a:off x="1544040" y="3284280"/>
            <a:ext cx="6162120" cy="332280"/>
            <a:chOff x="1544040" y="3284280"/>
            <a:chExt cx="6162120" cy="332280"/>
          </a:xfrm>
        </p:grpSpPr>
        <p:grpSp>
          <p:nvGrpSpPr>
            <p:cNvPr id="2379" name="Group 18"/>
            <p:cNvGrpSpPr/>
            <p:nvPr/>
          </p:nvGrpSpPr>
          <p:grpSpPr>
            <a:xfrm>
              <a:off x="3080160" y="3284280"/>
              <a:ext cx="1207440" cy="328680"/>
              <a:chOff x="3080160" y="3284280"/>
              <a:chExt cx="1207440" cy="328680"/>
            </a:xfrm>
          </p:grpSpPr>
          <p:sp>
            <p:nvSpPr>
              <p:cNvPr id="2380" name="CustomShape 19"/>
              <p:cNvSpPr/>
              <p:nvPr/>
            </p:nvSpPr>
            <p:spPr>
              <a:xfrm>
                <a:off x="3080160" y="328428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32300</a:t>
                </a:r>
                <a:endParaRPr b="0" lang="en-GB" sz="1800" spc="-1" strike="noStrike">
                  <a:latin typeface="Arial"/>
                </a:endParaRPr>
              </a:p>
            </p:txBody>
          </p:sp>
          <p:sp>
            <p:nvSpPr>
              <p:cNvPr id="2381" name="CustomShape 20"/>
              <p:cNvSpPr/>
              <p:nvPr/>
            </p:nvSpPr>
            <p:spPr>
              <a:xfrm>
                <a:off x="3855600" y="328428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382" name="Group 21"/>
            <p:cNvGrpSpPr/>
            <p:nvPr/>
          </p:nvGrpSpPr>
          <p:grpSpPr>
            <a:xfrm>
              <a:off x="4624560" y="3284280"/>
              <a:ext cx="1207440" cy="328680"/>
              <a:chOff x="4624560" y="3284280"/>
              <a:chExt cx="1207440" cy="328680"/>
            </a:xfrm>
          </p:grpSpPr>
          <p:sp>
            <p:nvSpPr>
              <p:cNvPr id="2383" name="CustomShape 22"/>
              <p:cNvSpPr/>
              <p:nvPr/>
            </p:nvSpPr>
            <p:spPr>
              <a:xfrm>
                <a:off x="4624560" y="328428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895</a:t>
                </a:r>
                <a:endParaRPr b="0" lang="en-GB" sz="1800" spc="-1" strike="noStrike">
                  <a:latin typeface="Arial"/>
                </a:endParaRPr>
              </a:p>
            </p:txBody>
          </p:sp>
          <p:sp>
            <p:nvSpPr>
              <p:cNvPr id="2384" name="CustomShape 23"/>
              <p:cNvSpPr/>
              <p:nvPr/>
            </p:nvSpPr>
            <p:spPr>
              <a:xfrm>
                <a:off x="5400000" y="328428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385" name="Group 24"/>
            <p:cNvGrpSpPr/>
            <p:nvPr/>
          </p:nvGrpSpPr>
          <p:grpSpPr>
            <a:xfrm>
              <a:off x="6168960" y="3284280"/>
              <a:ext cx="1207440" cy="328680"/>
              <a:chOff x="6168960" y="3284280"/>
              <a:chExt cx="1207440" cy="328680"/>
            </a:xfrm>
          </p:grpSpPr>
          <p:sp>
            <p:nvSpPr>
              <p:cNvPr id="2386" name="CustomShape 25"/>
              <p:cNvSpPr/>
              <p:nvPr/>
            </p:nvSpPr>
            <p:spPr>
              <a:xfrm>
                <a:off x="6168960" y="328428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12</a:t>
                </a:r>
                <a:endParaRPr b="0" lang="en-GB" sz="1800" spc="-1" strike="noStrike">
                  <a:latin typeface="Arial"/>
                </a:endParaRPr>
              </a:p>
            </p:txBody>
          </p:sp>
          <p:sp>
            <p:nvSpPr>
              <p:cNvPr id="2387" name="CustomShape 26"/>
              <p:cNvSpPr/>
              <p:nvPr/>
            </p:nvSpPr>
            <p:spPr>
              <a:xfrm>
                <a:off x="6944400" y="328428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388" name="CustomShape 27"/>
            <p:cNvSpPr/>
            <p:nvPr/>
          </p:nvSpPr>
          <p:spPr>
            <a:xfrm flipV="1">
              <a:off x="4070520" y="344484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89" name="CustomShape 28"/>
            <p:cNvSpPr/>
            <p:nvPr/>
          </p:nvSpPr>
          <p:spPr>
            <a:xfrm flipV="1">
              <a:off x="5614920" y="344484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90" name="CustomShape 29"/>
            <p:cNvSpPr/>
            <p:nvPr/>
          </p:nvSpPr>
          <p:spPr>
            <a:xfrm>
              <a:off x="7172640" y="345240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391" name="Group 30"/>
            <p:cNvGrpSpPr/>
            <p:nvPr/>
          </p:nvGrpSpPr>
          <p:grpSpPr>
            <a:xfrm>
              <a:off x="7614360" y="3334680"/>
              <a:ext cx="91800" cy="228600"/>
              <a:chOff x="7614360" y="3334680"/>
              <a:chExt cx="91800" cy="228600"/>
            </a:xfrm>
          </p:grpSpPr>
          <p:sp>
            <p:nvSpPr>
              <p:cNvPr id="2392" name="Line 31"/>
              <p:cNvSpPr/>
              <p:nvPr/>
            </p:nvSpPr>
            <p:spPr>
              <a:xfrm>
                <a:off x="7614360" y="3334680"/>
                <a:ext cx="360" cy="228600"/>
              </a:xfrm>
              <a:prstGeom prst="line">
                <a:avLst/>
              </a:prstGeom>
              <a:ln>
                <a:round/>
              </a:ln>
            </p:spPr>
            <p:style>
              <a:lnRef idx="2">
                <a:schemeClr val="accent1"/>
              </a:lnRef>
              <a:fillRef idx="0">
                <a:schemeClr val="accent1"/>
              </a:fillRef>
              <a:effectRef idx="1">
                <a:schemeClr val="accent1"/>
              </a:effectRef>
              <a:fontRef idx="minor"/>
            </p:style>
          </p:sp>
          <p:sp>
            <p:nvSpPr>
              <p:cNvPr id="2393" name="Line 32"/>
              <p:cNvSpPr/>
              <p:nvPr/>
            </p:nvSpPr>
            <p:spPr>
              <a:xfrm>
                <a:off x="7660080" y="3368880"/>
                <a:ext cx="360" cy="160560"/>
              </a:xfrm>
              <a:prstGeom prst="line">
                <a:avLst/>
              </a:prstGeom>
              <a:ln>
                <a:round/>
              </a:ln>
            </p:spPr>
            <p:style>
              <a:lnRef idx="2">
                <a:schemeClr val="accent1"/>
              </a:lnRef>
              <a:fillRef idx="0">
                <a:schemeClr val="accent1"/>
              </a:fillRef>
              <a:effectRef idx="1">
                <a:schemeClr val="accent1"/>
              </a:effectRef>
              <a:fontRef idx="minor"/>
            </p:style>
          </p:sp>
          <p:sp>
            <p:nvSpPr>
              <p:cNvPr id="2394" name="Line 33"/>
              <p:cNvSpPr/>
              <p:nvPr/>
            </p:nvSpPr>
            <p:spPr>
              <a:xfrm>
                <a:off x="7705800" y="3393360"/>
                <a:ext cx="360" cy="111600"/>
              </a:xfrm>
              <a:prstGeom prst="line">
                <a:avLst/>
              </a:prstGeom>
              <a:ln>
                <a:round/>
              </a:ln>
            </p:spPr>
            <p:style>
              <a:lnRef idx="2">
                <a:schemeClr val="accent1"/>
              </a:lnRef>
              <a:fillRef idx="0">
                <a:schemeClr val="accent1"/>
              </a:fillRef>
              <a:effectRef idx="1">
                <a:schemeClr val="accent1"/>
              </a:effectRef>
              <a:fontRef idx="minor"/>
            </p:style>
          </p:sp>
        </p:grpSp>
        <p:grpSp>
          <p:nvGrpSpPr>
            <p:cNvPr id="2395" name="Group 34"/>
            <p:cNvGrpSpPr/>
            <p:nvPr/>
          </p:nvGrpSpPr>
          <p:grpSpPr>
            <a:xfrm>
              <a:off x="1544040" y="3287880"/>
              <a:ext cx="1207440" cy="328680"/>
              <a:chOff x="1544040" y="3287880"/>
              <a:chExt cx="1207440" cy="328680"/>
            </a:xfrm>
          </p:grpSpPr>
          <p:sp>
            <p:nvSpPr>
              <p:cNvPr id="2396" name="CustomShape 35"/>
              <p:cNvSpPr/>
              <p:nvPr/>
            </p:nvSpPr>
            <p:spPr>
              <a:xfrm>
                <a:off x="1544040" y="328788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43</a:t>
                </a:r>
                <a:endParaRPr b="0" lang="en-GB" sz="1800" spc="-1" strike="noStrike">
                  <a:latin typeface="Arial"/>
                </a:endParaRPr>
              </a:p>
            </p:txBody>
          </p:sp>
          <p:sp>
            <p:nvSpPr>
              <p:cNvPr id="2397" name="CustomShape 36"/>
              <p:cNvSpPr/>
              <p:nvPr/>
            </p:nvSpPr>
            <p:spPr>
              <a:xfrm>
                <a:off x="2319480" y="328788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398" name="CustomShape 37"/>
            <p:cNvSpPr/>
            <p:nvPr/>
          </p:nvSpPr>
          <p:spPr>
            <a:xfrm flipV="1">
              <a:off x="2534400" y="344844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2399" name="CustomShape 38"/>
          <p:cNvSpPr/>
          <p:nvPr/>
        </p:nvSpPr>
        <p:spPr>
          <a:xfrm>
            <a:off x="5832360" y="2742840"/>
            <a:ext cx="2802600" cy="26496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Calibri Light"/>
              </a:rPr>
              <a:t>43323000089500012 is larger.</a:t>
            </a:r>
            <a:endParaRPr b="0" lang="en-GB" sz="1400" spc="-1" strike="noStrike">
              <a:latin typeface="Arial"/>
            </a:endParaRPr>
          </a:p>
        </p:txBody>
      </p:sp>
      <p:grpSp>
        <p:nvGrpSpPr>
          <p:cNvPr id="2400" name="Group 39"/>
          <p:cNvGrpSpPr/>
          <p:nvPr/>
        </p:nvGrpSpPr>
        <p:grpSpPr>
          <a:xfrm>
            <a:off x="1544040" y="5361840"/>
            <a:ext cx="6162120" cy="332280"/>
            <a:chOff x="1544040" y="5361840"/>
            <a:chExt cx="6162120" cy="332280"/>
          </a:xfrm>
        </p:grpSpPr>
        <p:grpSp>
          <p:nvGrpSpPr>
            <p:cNvPr id="2401" name="Group 40"/>
            <p:cNvGrpSpPr/>
            <p:nvPr/>
          </p:nvGrpSpPr>
          <p:grpSpPr>
            <a:xfrm>
              <a:off x="3080160" y="5361840"/>
              <a:ext cx="1207440" cy="328680"/>
              <a:chOff x="3080160" y="5361840"/>
              <a:chExt cx="1207440" cy="328680"/>
            </a:xfrm>
          </p:grpSpPr>
          <p:sp>
            <p:nvSpPr>
              <p:cNvPr id="2402" name="CustomShape 41"/>
              <p:cNvSpPr/>
              <p:nvPr/>
            </p:nvSpPr>
            <p:spPr>
              <a:xfrm>
                <a:off x="3080160" y="53618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32300</a:t>
                </a:r>
                <a:endParaRPr b="0" lang="en-GB" sz="1800" spc="-1" strike="noStrike">
                  <a:latin typeface="Arial"/>
                </a:endParaRPr>
              </a:p>
            </p:txBody>
          </p:sp>
          <p:sp>
            <p:nvSpPr>
              <p:cNvPr id="2403" name="CustomShape 42"/>
              <p:cNvSpPr/>
              <p:nvPr/>
            </p:nvSpPr>
            <p:spPr>
              <a:xfrm>
                <a:off x="3855600" y="53618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404" name="Group 43"/>
            <p:cNvGrpSpPr/>
            <p:nvPr/>
          </p:nvGrpSpPr>
          <p:grpSpPr>
            <a:xfrm>
              <a:off x="4624560" y="5361840"/>
              <a:ext cx="1207440" cy="328680"/>
              <a:chOff x="4624560" y="5361840"/>
              <a:chExt cx="1207440" cy="328680"/>
            </a:xfrm>
          </p:grpSpPr>
          <p:sp>
            <p:nvSpPr>
              <p:cNvPr id="2405" name="CustomShape 44"/>
              <p:cNvSpPr/>
              <p:nvPr/>
            </p:nvSpPr>
            <p:spPr>
              <a:xfrm>
                <a:off x="4624560" y="53618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912</a:t>
                </a:r>
                <a:endParaRPr b="0" lang="en-GB" sz="1800" spc="-1" strike="noStrike">
                  <a:latin typeface="Arial"/>
                </a:endParaRPr>
              </a:p>
            </p:txBody>
          </p:sp>
          <p:sp>
            <p:nvSpPr>
              <p:cNvPr id="2406" name="CustomShape 45"/>
              <p:cNvSpPr/>
              <p:nvPr/>
            </p:nvSpPr>
            <p:spPr>
              <a:xfrm>
                <a:off x="5400000" y="53618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407" name="Group 46"/>
            <p:cNvGrpSpPr/>
            <p:nvPr/>
          </p:nvGrpSpPr>
          <p:grpSpPr>
            <a:xfrm>
              <a:off x="6168960" y="5361840"/>
              <a:ext cx="1207440" cy="328680"/>
              <a:chOff x="6168960" y="5361840"/>
              <a:chExt cx="1207440" cy="328680"/>
            </a:xfrm>
          </p:grpSpPr>
          <p:sp>
            <p:nvSpPr>
              <p:cNvPr id="2408" name="CustomShape 47"/>
              <p:cNvSpPr/>
              <p:nvPr/>
            </p:nvSpPr>
            <p:spPr>
              <a:xfrm>
                <a:off x="6168960" y="53618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12</a:t>
                </a:r>
                <a:endParaRPr b="0" lang="en-GB" sz="1800" spc="-1" strike="noStrike">
                  <a:latin typeface="Arial"/>
                </a:endParaRPr>
              </a:p>
            </p:txBody>
          </p:sp>
          <p:sp>
            <p:nvSpPr>
              <p:cNvPr id="2409" name="CustomShape 48"/>
              <p:cNvSpPr/>
              <p:nvPr/>
            </p:nvSpPr>
            <p:spPr>
              <a:xfrm>
                <a:off x="6944400" y="53618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410" name="CustomShape 49"/>
            <p:cNvSpPr/>
            <p:nvPr/>
          </p:nvSpPr>
          <p:spPr>
            <a:xfrm flipV="1">
              <a:off x="4070520" y="552240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411" name="CustomShape 50"/>
            <p:cNvSpPr/>
            <p:nvPr/>
          </p:nvSpPr>
          <p:spPr>
            <a:xfrm flipV="1">
              <a:off x="5614920" y="552240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412" name="CustomShape 51"/>
            <p:cNvSpPr/>
            <p:nvPr/>
          </p:nvSpPr>
          <p:spPr>
            <a:xfrm>
              <a:off x="7172640" y="552996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413" name="Group 52"/>
            <p:cNvGrpSpPr/>
            <p:nvPr/>
          </p:nvGrpSpPr>
          <p:grpSpPr>
            <a:xfrm>
              <a:off x="7614360" y="5412240"/>
              <a:ext cx="91800" cy="228600"/>
              <a:chOff x="7614360" y="5412240"/>
              <a:chExt cx="91800" cy="228600"/>
            </a:xfrm>
          </p:grpSpPr>
          <p:sp>
            <p:nvSpPr>
              <p:cNvPr id="2414" name="Line 53"/>
              <p:cNvSpPr/>
              <p:nvPr/>
            </p:nvSpPr>
            <p:spPr>
              <a:xfrm>
                <a:off x="7614360" y="5412240"/>
                <a:ext cx="360" cy="228600"/>
              </a:xfrm>
              <a:prstGeom prst="line">
                <a:avLst/>
              </a:prstGeom>
              <a:ln>
                <a:round/>
              </a:ln>
            </p:spPr>
            <p:style>
              <a:lnRef idx="2">
                <a:schemeClr val="accent1"/>
              </a:lnRef>
              <a:fillRef idx="0">
                <a:schemeClr val="accent1"/>
              </a:fillRef>
              <a:effectRef idx="1">
                <a:schemeClr val="accent1"/>
              </a:effectRef>
              <a:fontRef idx="minor"/>
            </p:style>
          </p:sp>
          <p:sp>
            <p:nvSpPr>
              <p:cNvPr id="2415" name="Line 54"/>
              <p:cNvSpPr/>
              <p:nvPr/>
            </p:nvSpPr>
            <p:spPr>
              <a:xfrm>
                <a:off x="7660080" y="5446440"/>
                <a:ext cx="360" cy="160560"/>
              </a:xfrm>
              <a:prstGeom prst="line">
                <a:avLst/>
              </a:prstGeom>
              <a:ln>
                <a:round/>
              </a:ln>
            </p:spPr>
            <p:style>
              <a:lnRef idx="2">
                <a:schemeClr val="accent1"/>
              </a:lnRef>
              <a:fillRef idx="0">
                <a:schemeClr val="accent1"/>
              </a:fillRef>
              <a:effectRef idx="1">
                <a:schemeClr val="accent1"/>
              </a:effectRef>
              <a:fontRef idx="minor"/>
            </p:style>
          </p:sp>
          <p:sp>
            <p:nvSpPr>
              <p:cNvPr id="2416" name="Line 55"/>
              <p:cNvSpPr/>
              <p:nvPr/>
            </p:nvSpPr>
            <p:spPr>
              <a:xfrm>
                <a:off x="7705800" y="5470920"/>
                <a:ext cx="360" cy="111600"/>
              </a:xfrm>
              <a:prstGeom prst="line">
                <a:avLst/>
              </a:prstGeom>
              <a:ln>
                <a:round/>
              </a:ln>
            </p:spPr>
            <p:style>
              <a:lnRef idx="2">
                <a:schemeClr val="accent1"/>
              </a:lnRef>
              <a:fillRef idx="0">
                <a:schemeClr val="accent1"/>
              </a:fillRef>
              <a:effectRef idx="1">
                <a:schemeClr val="accent1"/>
              </a:effectRef>
              <a:fontRef idx="minor"/>
            </p:style>
          </p:sp>
        </p:grpSp>
        <p:grpSp>
          <p:nvGrpSpPr>
            <p:cNvPr id="2417" name="Group 56"/>
            <p:cNvGrpSpPr/>
            <p:nvPr/>
          </p:nvGrpSpPr>
          <p:grpSpPr>
            <a:xfrm>
              <a:off x="1544040" y="5365440"/>
              <a:ext cx="1207440" cy="328680"/>
              <a:chOff x="1544040" y="5365440"/>
              <a:chExt cx="1207440" cy="328680"/>
            </a:xfrm>
          </p:grpSpPr>
          <p:sp>
            <p:nvSpPr>
              <p:cNvPr id="2418" name="CustomShape 57"/>
              <p:cNvSpPr/>
              <p:nvPr/>
            </p:nvSpPr>
            <p:spPr>
              <a:xfrm>
                <a:off x="1544040" y="53654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43</a:t>
                </a:r>
                <a:endParaRPr b="0" lang="en-GB" sz="1800" spc="-1" strike="noStrike">
                  <a:latin typeface="Arial"/>
                </a:endParaRPr>
              </a:p>
            </p:txBody>
          </p:sp>
          <p:sp>
            <p:nvSpPr>
              <p:cNvPr id="2419" name="CustomShape 58"/>
              <p:cNvSpPr/>
              <p:nvPr/>
            </p:nvSpPr>
            <p:spPr>
              <a:xfrm>
                <a:off x="2319480" y="53654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420" name="CustomShape 59"/>
            <p:cNvSpPr/>
            <p:nvPr/>
          </p:nvSpPr>
          <p:spPr>
            <a:xfrm flipV="1">
              <a:off x="2534400" y="552600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421" name="Group 60"/>
          <p:cNvGrpSpPr/>
          <p:nvPr/>
        </p:nvGrpSpPr>
        <p:grpSpPr>
          <a:xfrm>
            <a:off x="1544040" y="6017040"/>
            <a:ext cx="6162120" cy="332280"/>
            <a:chOff x="1544040" y="6017040"/>
            <a:chExt cx="6162120" cy="332280"/>
          </a:xfrm>
        </p:grpSpPr>
        <p:grpSp>
          <p:nvGrpSpPr>
            <p:cNvPr id="2422" name="Group 61"/>
            <p:cNvGrpSpPr/>
            <p:nvPr/>
          </p:nvGrpSpPr>
          <p:grpSpPr>
            <a:xfrm>
              <a:off x="3080160" y="6017040"/>
              <a:ext cx="1207440" cy="328680"/>
              <a:chOff x="3080160" y="6017040"/>
              <a:chExt cx="1207440" cy="328680"/>
            </a:xfrm>
          </p:grpSpPr>
          <p:sp>
            <p:nvSpPr>
              <p:cNvPr id="2423" name="CustomShape 62"/>
              <p:cNvSpPr/>
              <p:nvPr/>
            </p:nvSpPr>
            <p:spPr>
              <a:xfrm>
                <a:off x="3080160" y="60170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32300</a:t>
                </a:r>
                <a:endParaRPr b="0" lang="en-GB" sz="1800" spc="-1" strike="noStrike">
                  <a:latin typeface="Arial"/>
                </a:endParaRPr>
              </a:p>
            </p:txBody>
          </p:sp>
          <p:sp>
            <p:nvSpPr>
              <p:cNvPr id="2424" name="CustomShape 63"/>
              <p:cNvSpPr/>
              <p:nvPr/>
            </p:nvSpPr>
            <p:spPr>
              <a:xfrm>
                <a:off x="3855600" y="60170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425" name="Group 64"/>
            <p:cNvGrpSpPr/>
            <p:nvPr/>
          </p:nvGrpSpPr>
          <p:grpSpPr>
            <a:xfrm>
              <a:off x="4624560" y="6017040"/>
              <a:ext cx="1207440" cy="328680"/>
              <a:chOff x="4624560" y="6017040"/>
              <a:chExt cx="1207440" cy="328680"/>
            </a:xfrm>
          </p:grpSpPr>
          <p:sp>
            <p:nvSpPr>
              <p:cNvPr id="2426" name="CustomShape 65"/>
              <p:cNvSpPr/>
              <p:nvPr/>
            </p:nvSpPr>
            <p:spPr>
              <a:xfrm>
                <a:off x="4624560" y="60170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895</a:t>
                </a:r>
                <a:endParaRPr b="0" lang="en-GB" sz="1800" spc="-1" strike="noStrike">
                  <a:latin typeface="Arial"/>
                </a:endParaRPr>
              </a:p>
            </p:txBody>
          </p:sp>
          <p:sp>
            <p:nvSpPr>
              <p:cNvPr id="2427" name="CustomShape 66"/>
              <p:cNvSpPr/>
              <p:nvPr/>
            </p:nvSpPr>
            <p:spPr>
              <a:xfrm>
                <a:off x="5400000" y="60170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428" name="Group 67"/>
            <p:cNvGrpSpPr/>
            <p:nvPr/>
          </p:nvGrpSpPr>
          <p:grpSpPr>
            <a:xfrm>
              <a:off x="6168960" y="6017040"/>
              <a:ext cx="1207440" cy="328680"/>
              <a:chOff x="6168960" y="6017040"/>
              <a:chExt cx="1207440" cy="328680"/>
            </a:xfrm>
          </p:grpSpPr>
          <p:sp>
            <p:nvSpPr>
              <p:cNvPr id="2429" name="CustomShape 68"/>
              <p:cNvSpPr/>
              <p:nvPr/>
            </p:nvSpPr>
            <p:spPr>
              <a:xfrm>
                <a:off x="6168960" y="60170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12</a:t>
                </a:r>
                <a:endParaRPr b="0" lang="en-GB" sz="1800" spc="-1" strike="noStrike">
                  <a:latin typeface="Arial"/>
                </a:endParaRPr>
              </a:p>
            </p:txBody>
          </p:sp>
          <p:sp>
            <p:nvSpPr>
              <p:cNvPr id="2430" name="CustomShape 69"/>
              <p:cNvSpPr/>
              <p:nvPr/>
            </p:nvSpPr>
            <p:spPr>
              <a:xfrm>
                <a:off x="6944400" y="60170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431" name="CustomShape 70"/>
            <p:cNvSpPr/>
            <p:nvPr/>
          </p:nvSpPr>
          <p:spPr>
            <a:xfrm flipV="1">
              <a:off x="4070520" y="617760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432" name="CustomShape 71"/>
            <p:cNvSpPr/>
            <p:nvPr/>
          </p:nvSpPr>
          <p:spPr>
            <a:xfrm flipV="1">
              <a:off x="5614920" y="617760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433" name="CustomShape 72"/>
            <p:cNvSpPr/>
            <p:nvPr/>
          </p:nvSpPr>
          <p:spPr>
            <a:xfrm>
              <a:off x="7172640" y="618516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434" name="Group 73"/>
            <p:cNvGrpSpPr/>
            <p:nvPr/>
          </p:nvGrpSpPr>
          <p:grpSpPr>
            <a:xfrm>
              <a:off x="7614360" y="6067800"/>
              <a:ext cx="91800" cy="228600"/>
              <a:chOff x="7614360" y="6067800"/>
              <a:chExt cx="91800" cy="228600"/>
            </a:xfrm>
          </p:grpSpPr>
          <p:sp>
            <p:nvSpPr>
              <p:cNvPr id="2435" name="Line 74"/>
              <p:cNvSpPr/>
              <p:nvPr/>
            </p:nvSpPr>
            <p:spPr>
              <a:xfrm>
                <a:off x="7614360" y="6067800"/>
                <a:ext cx="360" cy="228600"/>
              </a:xfrm>
              <a:prstGeom prst="line">
                <a:avLst/>
              </a:prstGeom>
              <a:ln>
                <a:round/>
              </a:ln>
            </p:spPr>
            <p:style>
              <a:lnRef idx="2">
                <a:schemeClr val="accent1"/>
              </a:lnRef>
              <a:fillRef idx="0">
                <a:schemeClr val="accent1"/>
              </a:fillRef>
              <a:effectRef idx="1">
                <a:schemeClr val="accent1"/>
              </a:effectRef>
              <a:fontRef idx="minor"/>
            </p:style>
          </p:sp>
          <p:sp>
            <p:nvSpPr>
              <p:cNvPr id="2436" name="Line 75"/>
              <p:cNvSpPr/>
              <p:nvPr/>
            </p:nvSpPr>
            <p:spPr>
              <a:xfrm>
                <a:off x="7660080" y="6101640"/>
                <a:ext cx="360" cy="160560"/>
              </a:xfrm>
              <a:prstGeom prst="line">
                <a:avLst/>
              </a:prstGeom>
              <a:ln>
                <a:round/>
              </a:ln>
            </p:spPr>
            <p:style>
              <a:lnRef idx="2">
                <a:schemeClr val="accent1"/>
              </a:lnRef>
              <a:fillRef idx="0">
                <a:schemeClr val="accent1"/>
              </a:fillRef>
              <a:effectRef idx="1">
                <a:schemeClr val="accent1"/>
              </a:effectRef>
              <a:fontRef idx="minor"/>
            </p:style>
          </p:sp>
          <p:sp>
            <p:nvSpPr>
              <p:cNvPr id="2437" name="Line 76"/>
              <p:cNvSpPr/>
              <p:nvPr/>
            </p:nvSpPr>
            <p:spPr>
              <a:xfrm>
                <a:off x="7705800" y="6126120"/>
                <a:ext cx="360" cy="111600"/>
              </a:xfrm>
              <a:prstGeom prst="line">
                <a:avLst/>
              </a:prstGeom>
              <a:ln>
                <a:round/>
              </a:ln>
            </p:spPr>
            <p:style>
              <a:lnRef idx="2">
                <a:schemeClr val="accent1"/>
              </a:lnRef>
              <a:fillRef idx="0">
                <a:schemeClr val="accent1"/>
              </a:fillRef>
              <a:effectRef idx="1">
                <a:schemeClr val="accent1"/>
              </a:effectRef>
              <a:fontRef idx="minor"/>
            </p:style>
          </p:sp>
        </p:grpSp>
        <p:grpSp>
          <p:nvGrpSpPr>
            <p:cNvPr id="2438" name="Group 77"/>
            <p:cNvGrpSpPr/>
            <p:nvPr/>
          </p:nvGrpSpPr>
          <p:grpSpPr>
            <a:xfrm>
              <a:off x="1544040" y="6020640"/>
              <a:ext cx="1207440" cy="328680"/>
              <a:chOff x="1544040" y="6020640"/>
              <a:chExt cx="1207440" cy="328680"/>
            </a:xfrm>
          </p:grpSpPr>
          <p:sp>
            <p:nvSpPr>
              <p:cNvPr id="2439" name="CustomShape 78"/>
              <p:cNvSpPr/>
              <p:nvPr/>
            </p:nvSpPr>
            <p:spPr>
              <a:xfrm>
                <a:off x="1544040" y="60206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43</a:t>
                </a:r>
                <a:endParaRPr b="0" lang="en-GB" sz="1800" spc="-1" strike="noStrike">
                  <a:latin typeface="Arial"/>
                </a:endParaRPr>
              </a:p>
            </p:txBody>
          </p:sp>
          <p:sp>
            <p:nvSpPr>
              <p:cNvPr id="2440" name="CustomShape 79"/>
              <p:cNvSpPr/>
              <p:nvPr/>
            </p:nvSpPr>
            <p:spPr>
              <a:xfrm>
                <a:off x="2319480" y="60206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441" name="CustomShape 80"/>
            <p:cNvSpPr/>
            <p:nvPr/>
          </p:nvSpPr>
          <p:spPr>
            <a:xfrm flipV="1">
              <a:off x="2534400" y="618120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2442" name="CustomShape 81"/>
          <p:cNvSpPr/>
          <p:nvPr/>
        </p:nvSpPr>
        <p:spPr>
          <a:xfrm>
            <a:off x="1931760" y="5694480"/>
            <a:ext cx="360" cy="325800"/>
          </a:xfrm>
          <a:custGeom>
            <a:avLst/>
            <a:gdLst/>
            <a:ahLst/>
            <a:rect l="l" t="t" r="r" b="b"/>
            <a:pathLst>
              <a:path w="21600" h="21600">
                <a:moveTo>
                  <a:pt x="0" y="0"/>
                </a:moveTo>
                <a:lnTo>
                  <a:pt x="21600" y="21600"/>
                </a:lnTo>
              </a:path>
            </a:pathLst>
          </a:custGeom>
          <a:noFill/>
          <a:ln>
            <a:round/>
            <a:headEnd len="med" type="triangle" w="me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2443" name="CustomShape 82"/>
          <p:cNvSpPr/>
          <p:nvPr/>
        </p:nvSpPr>
        <p:spPr>
          <a:xfrm>
            <a:off x="1977480" y="5690880"/>
            <a:ext cx="6656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e46c0a"/>
                </a:solidFill>
                <a:latin typeface="Segoe Print"/>
              </a:rPr>
              <a:t>same</a:t>
            </a:r>
            <a:endParaRPr b="0" lang="en-GB" sz="1400" spc="-1" strike="noStrike">
              <a:latin typeface="Arial"/>
            </a:endParaRPr>
          </a:p>
        </p:txBody>
      </p:sp>
      <p:sp>
        <p:nvSpPr>
          <p:cNvPr id="2444" name="CustomShape 83"/>
          <p:cNvSpPr/>
          <p:nvPr/>
        </p:nvSpPr>
        <p:spPr>
          <a:xfrm>
            <a:off x="3434760" y="5694480"/>
            <a:ext cx="360" cy="325800"/>
          </a:xfrm>
          <a:custGeom>
            <a:avLst/>
            <a:gdLst/>
            <a:ahLst/>
            <a:rect l="l" t="t" r="r" b="b"/>
            <a:pathLst>
              <a:path w="21600" h="21600">
                <a:moveTo>
                  <a:pt x="0" y="0"/>
                </a:moveTo>
                <a:lnTo>
                  <a:pt x="21600" y="21600"/>
                </a:lnTo>
              </a:path>
            </a:pathLst>
          </a:custGeom>
          <a:noFill/>
          <a:ln>
            <a:round/>
            <a:headEnd len="med" type="triangle" w="me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2445" name="CustomShape 84"/>
          <p:cNvSpPr/>
          <p:nvPr/>
        </p:nvSpPr>
        <p:spPr>
          <a:xfrm>
            <a:off x="3480480" y="5690880"/>
            <a:ext cx="6656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e46c0a"/>
                </a:solidFill>
                <a:latin typeface="Segoe Print"/>
              </a:rPr>
              <a:t>same</a:t>
            </a:r>
            <a:endParaRPr b="0" lang="en-GB" sz="1400" spc="-1" strike="noStrike">
              <a:latin typeface="Arial"/>
            </a:endParaRPr>
          </a:p>
        </p:txBody>
      </p:sp>
      <p:sp>
        <p:nvSpPr>
          <p:cNvPr id="2446" name="CustomShape 85"/>
          <p:cNvSpPr/>
          <p:nvPr/>
        </p:nvSpPr>
        <p:spPr>
          <a:xfrm>
            <a:off x="4947120" y="5694480"/>
            <a:ext cx="360" cy="325800"/>
          </a:xfrm>
          <a:custGeom>
            <a:avLst/>
            <a:gdLst/>
            <a:ahLst/>
            <a:rect l="l" t="t" r="r" b="b"/>
            <a:pathLst>
              <a:path w="21600" h="21600">
                <a:moveTo>
                  <a:pt x="0" y="0"/>
                </a:moveTo>
                <a:lnTo>
                  <a:pt x="21600" y="21600"/>
                </a:lnTo>
              </a:path>
            </a:pathLst>
          </a:custGeom>
          <a:noFill/>
          <a:ln>
            <a:round/>
            <a:headEnd len="med" type="triangle" w="me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2447" name="CustomShape 86"/>
          <p:cNvSpPr/>
          <p:nvPr/>
        </p:nvSpPr>
        <p:spPr>
          <a:xfrm>
            <a:off x="5008680" y="5690880"/>
            <a:ext cx="7070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e46c0a"/>
                </a:solidFill>
                <a:latin typeface="Segoe Print"/>
              </a:rPr>
              <a:t>larger</a:t>
            </a:r>
            <a:endParaRPr b="0" lang="en-GB" sz="1400" spc="-1" strike="noStrike">
              <a:latin typeface="Arial"/>
            </a:endParaRPr>
          </a:p>
        </p:txBody>
      </p:sp>
      <p:sp>
        <p:nvSpPr>
          <p:cNvPr id="2448" name="CustomShape 87"/>
          <p:cNvSpPr/>
          <p:nvPr/>
        </p:nvSpPr>
        <p:spPr>
          <a:xfrm>
            <a:off x="4752360" y="6501240"/>
            <a:ext cx="2802600" cy="24984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Calibri Light"/>
              </a:rPr>
              <a:t>43323000091200012 is larger.</a:t>
            </a:r>
            <a:endParaRPr b="0" lang="en-GB" sz="1400" spc="-1" strike="noStrike">
              <a:latin typeface="Arial"/>
            </a:endParaRPr>
          </a:p>
        </p:txBody>
      </p:sp>
    </p:spTree>
  </p:cSld>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9" name="TextShape 1"/>
          <p:cNvSpPr txBox="1"/>
          <p:nvPr/>
        </p:nvSpPr>
        <p:spPr>
          <a:xfrm>
            <a:off x="457200" y="609120"/>
            <a:ext cx="8229240" cy="551664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need a function to determine the length of a linked list</a:t>
            </a:r>
            <a:endParaRPr b="0" lang="en-US" sz="2400" spc="-1" strike="noStrike">
              <a:solidFill>
                <a:srgbClr val="000000"/>
              </a:solidFill>
              <a:latin typeface="Calibri Light"/>
            </a:endParaRPr>
          </a:p>
        </p:txBody>
      </p:sp>
      <p:sp>
        <p:nvSpPr>
          <p:cNvPr id="2450" name="TextShape 2"/>
          <p:cNvSpPr txBox="1"/>
          <p:nvPr/>
        </p:nvSpPr>
        <p:spPr>
          <a:xfrm>
            <a:off x="6553080" y="6356520"/>
            <a:ext cx="2133360" cy="364680"/>
          </a:xfrm>
          <a:prstGeom prst="rect">
            <a:avLst/>
          </a:prstGeom>
          <a:noFill/>
          <a:ln>
            <a:noFill/>
          </a:ln>
        </p:spPr>
        <p:txBody>
          <a:bodyPr anchor="ctr"/>
          <a:p>
            <a:pPr algn="r">
              <a:lnSpc>
                <a:spcPct val="100000"/>
              </a:lnSpc>
            </a:pPr>
            <a:fld id="{C619FBD2-0C4F-4C44-B659-E54939D969E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451" name="CustomShape 3"/>
          <p:cNvSpPr/>
          <p:nvPr/>
        </p:nvSpPr>
        <p:spPr>
          <a:xfrm>
            <a:off x="858960" y="1490040"/>
            <a:ext cx="6812280" cy="42757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rPr>
              <a:t>// return the length of a linked list</a:t>
            </a:r>
            <a:endParaRPr b="0" lang="en-GB" sz="1400" spc="-1" strike="noStrike">
              <a:latin typeface="Arial"/>
            </a:endParaRPr>
          </a:p>
          <a:p>
            <a:pPr>
              <a:lnSpc>
                <a:spcPct val="100000"/>
              </a:lnSpc>
            </a:pPr>
            <a:r>
              <a:rPr b="0" lang="en-GB" sz="1400" spc="-1" strike="noStrike">
                <a:solidFill>
                  <a:srgbClr val="000000"/>
                </a:solidFill>
                <a:latin typeface="Consolas"/>
              </a:rPr>
              <a:t>int list_length(Node * head)</a:t>
            </a:r>
            <a:endParaRPr b="0" lang="en-GB" sz="1400" spc="-1" strike="noStrike">
              <a:latin typeface="Arial"/>
            </a:endParaRPr>
          </a:p>
          <a:p>
            <a:pPr>
              <a:lnSpc>
                <a:spcPct val="100000"/>
              </a:lnSpc>
            </a:pP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ff0000"/>
                </a:solidFill>
                <a:latin typeface="Consolas"/>
              </a:rPr>
              <a:t>// TASK 3: Modify this print function to one that</a:t>
            </a:r>
            <a:endParaRPr b="0" lang="en-GB" sz="1400" spc="-1" strike="noStrike">
              <a:latin typeface="Arial"/>
            </a:endParaRPr>
          </a:p>
          <a:p>
            <a:pPr>
              <a:lnSpc>
                <a:spcPct val="100000"/>
              </a:lnSpc>
            </a:pPr>
            <a:r>
              <a:rPr b="0" lang="en-GB" sz="1400" spc="-1" strike="noStrike">
                <a:solidFill>
                  <a:srgbClr val="ff0000"/>
                </a:solidFill>
                <a:latin typeface="Consolas"/>
              </a:rPr>
              <a:t>	</a:t>
            </a:r>
            <a:r>
              <a:rPr b="0" lang="en-GB" sz="1400" spc="-1" strike="noStrike">
                <a:solidFill>
                  <a:srgbClr val="ff0000"/>
                </a:solidFill>
                <a:latin typeface="Consolas"/>
              </a:rPr>
              <a:t>// count the number of nodes in a linked list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Node * current = head;</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while (current != NULL)</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808080"/>
                </a:solidFill>
                <a:latin typeface="Consolas"/>
              </a:rPr>
              <a:t>// process the current node, e.g., print the content</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cout &lt;&lt; current-&gt;value &lt;&lt; " -&gt; ";</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current = current-&gt;next;</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cout &lt;&lt; "NULL\n";    </a:t>
            </a:r>
            <a:endParaRPr b="0" lang="en-GB" sz="1400" spc="-1" strike="noStrike">
              <a:latin typeface="Arial"/>
            </a:endParaRPr>
          </a:p>
          <a:p>
            <a:pPr>
              <a:lnSpc>
                <a:spcPct val="100000"/>
              </a:lnSpc>
            </a:pPr>
            <a:r>
              <a:rPr b="0" lang="en-GB" sz="1400" spc="-1" strike="noStrike">
                <a:solidFill>
                  <a:srgbClr val="000000"/>
                </a:solidFill>
                <a:latin typeface="Consolas"/>
              </a:rPr>
              <a:t>}</a:t>
            </a:r>
            <a:endParaRPr b="0" lang="en-GB" sz="1400" spc="-1" strike="noStrike">
              <a:latin typeface="Arial"/>
            </a:endParaRPr>
          </a:p>
        </p:txBody>
      </p:sp>
      <p:sp>
        <p:nvSpPr>
          <p:cNvPr id="2452" name="CustomShape 4"/>
          <p:cNvSpPr/>
          <p:nvPr/>
        </p:nvSpPr>
        <p:spPr>
          <a:xfrm>
            <a:off x="4719600" y="4922640"/>
            <a:ext cx="3666960" cy="120312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rPr>
              <a:t>TASK 3: This is a print list function.  </a:t>
            </a:r>
            <a:r>
              <a:rPr b="1" lang="en-GB" sz="1600" spc="-1" strike="noStrike">
                <a:solidFill>
                  <a:srgbClr val="ff0000"/>
                </a:solidFill>
                <a:latin typeface="Segoe Print"/>
              </a:rPr>
              <a:t>Modify it so that it counts the number of nodes in a linked list</a:t>
            </a:r>
            <a:endParaRPr b="0" lang="en-GB" sz="1600" spc="-1" strike="noStrike">
              <a:latin typeface="Arial"/>
            </a:endParaRPr>
          </a:p>
        </p:txBody>
      </p:sp>
    </p:spTree>
  </p:cSld>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3" name="TextShape 1"/>
          <p:cNvSpPr txBox="1"/>
          <p:nvPr/>
        </p:nvSpPr>
        <p:spPr>
          <a:xfrm>
            <a:off x="457200" y="331200"/>
            <a:ext cx="8229240" cy="5794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Next, we need a function to determine if a number is larger than another.</a:t>
            </a:r>
            <a:endParaRPr b="0" lang="en-US" sz="2400" spc="-1" strike="noStrike">
              <a:solidFill>
                <a:srgbClr val="000000"/>
              </a:solidFill>
              <a:latin typeface="Calibri Light"/>
            </a:endParaRPr>
          </a:p>
        </p:txBody>
      </p:sp>
      <p:sp>
        <p:nvSpPr>
          <p:cNvPr id="2454" name="TextShape 2"/>
          <p:cNvSpPr txBox="1"/>
          <p:nvPr/>
        </p:nvSpPr>
        <p:spPr>
          <a:xfrm>
            <a:off x="6553080" y="6356520"/>
            <a:ext cx="2133360" cy="364680"/>
          </a:xfrm>
          <a:prstGeom prst="rect">
            <a:avLst/>
          </a:prstGeom>
          <a:noFill/>
          <a:ln>
            <a:noFill/>
          </a:ln>
        </p:spPr>
        <p:txBody>
          <a:bodyPr anchor="ctr"/>
          <a:p>
            <a:pPr algn="r">
              <a:lnSpc>
                <a:spcPct val="100000"/>
              </a:lnSpc>
            </a:pPr>
            <a:fld id="{8C3B99D8-76C5-4E28-B700-9AED2A9709F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455" name="CustomShape 3"/>
          <p:cNvSpPr/>
          <p:nvPr/>
        </p:nvSpPr>
        <p:spPr>
          <a:xfrm>
            <a:off x="685440" y="1080000"/>
            <a:ext cx="6812280" cy="56412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808080"/>
                </a:solidFill>
                <a:latin typeface="Consolas"/>
              </a:rPr>
              <a:t>// return if the number n1 is larger than n2</a:t>
            </a:r>
            <a:endParaRPr b="0" lang="en-GB" sz="1400" spc="-1" strike="noStrike">
              <a:latin typeface="Arial"/>
            </a:endParaRPr>
          </a:p>
          <a:p>
            <a:pPr>
              <a:lnSpc>
                <a:spcPct val="100000"/>
              </a:lnSpc>
            </a:pPr>
            <a:r>
              <a:rPr b="0" lang="en-GB" sz="1400" spc="-1" strike="noStrike">
                <a:solidFill>
                  <a:srgbClr val="000000"/>
                </a:solidFill>
                <a:latin typeface="Consolas"/>
              </a:rPr>
              <a:t>bool larger(Node * n1, Node * n2)</a:t>
            </a:r>
            <a:endParaRPr b="0" lang="en-GB" sz="1400" spc="-1" strike="noStrike">
              <a:latin typeface="Arial"/>
            </a:endParaRPr>
          </a:p>
          <a:p>
            <a:pPr>
              <a:lnSpc>
                <a:spcPct val="100000"/>
              </a:lnSpc>
            </a:pP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int len1 = list_length(n1);</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int len2 = list_length(n2);</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ff0000"/>
                </a:solidFill>
                <a:latin typeface="Consolas"/>
              </a:rPr>
              <a:t>// TASK 4a: handle the case </a:t>
            </a:r>
            <a:endParaRPr b="0" lang="en-GB" sz="1400" spc="-1" strike="noStrike">
              <a:latin typeface="Arial"/>
            </a:endParaRPr>
          </a:p>
          <a:p>
            <a:pPr>
              <a:lnSpc>
                <a:spcPct val="100000"/>
              </a:lnSpc>
            </a:pPr>
            <a:r>
              <a:rPr b="0" lang="en-GB" sz="1400" spc="-1" strike="noStrike">
                <a:solidFill>
                  <a:srgbClr val="ff0000"/>
                </a:solidFill>
                <a:latin typeface="Consolas"/>
              </a:rPr>
              <a:t>	</a:t>
            </a:r>
            <a:r>
              <a:rPr b="0" lang="en-GB" sz="1400" spc="-1" strike="noStrike">
                <a:solidFill>
                  <a:srgbClr val="ff0000"/>
                </a:solidFill>
                <a:latin typeface="Consolas"/>
              </a:rPr>
              <a:t>// when the list lengths are different</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808080"/>
                </a:solidFill>
                <a:latin typeface="Consolas"/>
              </a:rPr>
              <a:t>// the two lists are of equal length</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Node * curr1 = n1, * curr2 = n2;</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while (curr1 != NULL) {</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if (curr1-&gt;value &gt; curr2-&gt;value)</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return true;</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	</a:t>
            </a:r>
            <a:r>
              <a:rPr b="0" lang="en-GB" sz="1400" spc="-1" strike="noStrike">
                <a:solidFill>
                  <a:srgbClr val="ff0000"/>
                </a:solidFill>
                <a:latin typeface="Consolas"/>
              </a:rPr>
              <a:t>// TASK 4b: advance curr1, curr2</a:t>
            </a:r>
            <a:endParaRPr b="0" lang="en-GB" sz="1400" spc="-1" strike="noStrike">
              <a:latin typeface="Arial"/>
            </a:endParaRPr>
          </a:p>
          <a:p>
            <a:pPr>
              <a:lnSpc>
                <a:spcPct val="100000"/>
              </a:lnSpc>
            </a:pPr>
            <a:r>
              <a:rPr b="0" lang="en-GB" sz="1400" spc="-1" strike="noStrike">
                <a:solidFill>
                  <a:srgbClr val="ff0000"/>
                </a:solidFill>
                <a:latin typeface="Consolas"/>
              </a:rPr>
              <a:t>	</a:t>
            </a:r>
            <a:r>
              <a:rPr b="0" lang="en-GB" sz="1400" spc="-1" strike="noStrike">
                <a:solidFill>
                  <a:srgbClr val="ff0000"/>
                </a:solidFill>
                <a:latin typeface="Consolas"/>
              </a:rPr>
              <a:t>	</a:t>
            </a:r>
            <a:r>
              <a:rPr b="0" lang="en-GB" sz="1400" spc="-1" strike="noStrike">
                <a:solidFill>
                  <a:srgbClr val="ff0000"/>
                </a:solidFill>
                <a:latin typeface="Consolas"/>
              </a:rPr>
              <a:t>// to point to the next nodes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return false;</a:t>
            </a:r>
            <a:endParaRPr b="0" lang="en-GB" sz="1400" spc="-1" strike="noStrike">
              <a:latin typeface="Arial"/>
            </a:endParaRPr>
          </a:p>
          <a:p>
            <a:pPr>
              <a:lnSpc>
                <a:spcPct val="100000"/>
              </a:lnSpc>
            </a:pPr>
            <a:r>
              <a:rPr b="0" lang="en-GB" sz="1400" spc="-1" strike="noStrike">
                <a:solidFill>
                  <a:srgbClr val="000000"/>
                </a:solidFill>
                <a:latin typeface="Consolas"/>
              </a:rPr>
              <a:t>}</a:t>
            </a:r>
            <a:endParaRPr b="0" lang="en-GB" sz="1400" spc="-1" strike="noStrike">
              <a:latin typeface="Arial"/>
            </a:endParaRPr>
          </a:p>
        </p:txBody>
      </p:sp>
      <p:sp>
        <p:nvSpPr>
          <p:cNvPr id="2456" name="CustomShape 4"/>
          <p:cNvSpPr/>
          <p:nvPr/>
        </p:nvSpPr>
        <p:spPr>
          <a:xfrm>
            <a:off x="5168880" y="1659240"/>
            <a:ext cx="3822840" cy="79596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rPr>
              <a:t>TASK 4a: What should we do if the linked list for </a:t>
            </a:r>
            <a:r>
              <a:rPr b="0" lang="en-GB" sz="1600" spc="-1" strike="noStrike">
                <a:solidFill>
                  <a:srgbClr val="000000"/>
                </a:solidFill>
                <a:latin typeface="Consolas"/>
              </a:rPr>
              <a:t>n1</a:t>
            </a:r>
            <a:r>
              <a:rPr b="0" lang="en-GB" sz="1600" spc="-1" strike="noStrike">
                <a:solidFill>
                  <a:srgbClr val="000000"/>
                </a:solidFill>
                <a:latin typeface="Segoe Print"/>
              </a:rPr>
              <a:t> is longer?  What if otherwise?</a:t>
            </a:r>
            <a:endParaRPr b="0" lang="en-GB" sz="1600" spc="-1" strike="noStrike">
              <a:latin typeface="Arial"/>
            </a:endParaRPr>
          </a:p>
        </p:txBody>
      </p:sp>
      <p:sp>
        <p:nvSpPr>
          <p:cNvPr id="2457" name="CustomShape 5"/>
          <p:cNvSpPr/>
          <p:nvPr/>
        </p:nvSpPr>
        <p:spPr>
          <a:xfrm flipH="1">
            <a:off x="3367800" y="2057400"/>
            <a:ext cx="1800720" cy="94176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458" name="CustomShape 6"/>
          <p:cNvSpPr/>
          <p:nvPr/>
        </p:nvSpPr>
        <p:spPr>
          <a:xfrm>
            <a:off x="5644080" y="3241800"/>
            <a:ext cx="3347640" cy="120708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200" spc="-1" strike="noStrike">
                <a:solidFill>
                  <a:srgbClr val="000000"/>
                </a:solidFill>
                <a:latin typeface="Segoe Print"/>
              </a:rPr>
              <a:t>Compare the values of the corresponding nodes in </a:t>
            </a:r>
            <a:r>
              <a:rPr b="0" lang="en-GB" sz="1100" spc="-1" strike="noStrike">
                <a:solidFill>
                  <a:srgbClr val="000000"/>
                </a:solidFill>
                <a:latin typeface="Consolas"/>
                <a:ea typeface="Menlo Regular"/>
              </a:rPr>
              <a:t>n1</a:t>
            </a:r>
            <a:r>
              <a:rPr b="0" lang="en-GB" sz="1200" spc="-1" strike="noStrike">
                <a:solidFill>
                  <a:srgbClr val="000000"/>
                </a:solidFill>
                <a:latin typeface="Segoe Print"/>
                <a:ea typeface="Menlo Regular"/>
              </a:rPr>
              <a:t> and </a:t>
            </a:r>
            <a:r>
              <a:rPr b="0" lang="en-GB" sz="1100" spc="-1" strike="noStrike">
                <a:solidFill>
                  <a:srgbClr val="000000"/>
                </a:solidFill>
                <a:latin typeface="Consolas"/>
                <a:ea typeface="Menlo Regular"/>
              </a:rPr>
              <a:t>n2</a:t>
            </a:r>
            <a:r>
              <a:rPr b="0" lang="en-GB" sz="1200" spc="-1" strike="noStrike">
                <a:solidFill>
                  <a:srgbClr val="000000"/>
                </a:solidFill>
                <a:latin typeface="Segoe Print"/>
                <a:ea typeface="Menlo Regular"/>
              </a:rPr>
              <a:t> starting from the most significant values. The number </a:t>
            </a:r>
            <a:r>
              <a:rPr b="0" lang="en-GB" sz="1100" spc="-1" strike="noStrike">
                <a:solidFill>
                  <a:srgbClr val="000000"/>
                </a:solidFill>
                <a:latin typeface="Consolas"/>
                <a:ea typeface="Menlo Regular"/>
              </a:rPr>
              <a:t>n1</a:t>
            </a:r>
            <a:r>
              <a:rPr b="0" lang="en-GB" sz="1200" spc="-1" strike="noStrike">
                <a:solidFill>
                  <a:srgbClr val="000000"/>
                </a:solidFill>
                <a:latin typeface="Segoe Print"/>
                <a:ea typeface="Menlo Regular"/>
              </a:rPr>
              <a:t> is larger if the value of its node is larger than its corresponding node in </a:t>
            </a:r>
            <a:r>
              <a:rPr b="0" lang="en-GB" sz="1100" spc="-1" strike="noStrike">
                <a:solidFill>
                  <a:srgbClr val="000000"/>
                </a:solidFill>
                <a:latin typeface="Consolas"/>
                <a:ea typeface="Menlo Regular"/>
              </a:rPr>
              <a:t>n2</a:t>
            </a:r>
            <a:r>
              <a:rPr b="0" lang="en-GB" sz="1200" spc="-1" strike="noStrike">
                <a:solidFill>
                  <a:srgbClr val="000000"/>
                </a:solidFill>
                <a:latin typeface="Segoe Print"/>
                <a:ea typeface="Menlo Regular"/>
              </a:rPr>
              <a:t>. </a:t>
            </a:r>
            <a:endParaRPr b="0" lang="en-GB" sz="1200" spc="-1" strike="noStrike">
              <a:latin typeface="Arial"/>
            </a:endParaRPr>
          </a:p>
        </p:txBody>
      </p:sp>
      <p:sp>
        <p:nvSpPr>
          <p:cNvPr id="2459" name="CustomShape 7"/>
          <p:cNvSpPr/>
          <p:nvPr/>
        </p:nvSpPr>
        <p:spPr>
          <a:xfrm flipH="1">
            <a:off x="5036400" y="3845520"/>
            <a:ext cx="606600" cy="8208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460" name="CustomShape 8"/>
          <p:cNvSpPr/>
          <p:nvPr/>
        </p:nvSpPr>
        <p:spPr>
          <a:xfrm>
            <a:off x="5168880" y="5330160"/>
            <a:ext cx="3822840" cy="79596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rPr>
              <a:t>TASK 4b: advance the current pointers</a:t>
            </a:r>
            <a:endParaRPr b="0" lang="en-GB" sz="1600" spc="-1" strike="noStrike">
              <a:latin typeface="Arial"/>
            </a:endParaRPr>
          </a:p>
        </p:txBody>
      </p:sp>
      <p:sp>
        <p:nvSpPr>
          <p:cNvPr id="2461" name="CustomShape 9"/>
          <p:cNvSpPr/>
          <p:nvPr/>
        </p:nvSpPr>
        <p:spPr>
          <a:xfrm flipH="1">
            <a:off x="3704760" y="5727960"/>
            <a:ext cx="1463760" cy="36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Address-of Operator</a:t>
            </a:r>
            <a:endParaRPr b="0" lang="en-US" sz="4400" spc="-1" strike="noStrike">
              <a:solidFill>
                <a:srgbClr val="000000"/>
              </a:solidFill>
              <a:latin typeface="Calibri Light"/>
            </a:endParaRPr>
          </a:p>
        </p:txBody>
      </p:sp>
      <p:sp>
        <p:nvSpPr>
          <p:cNvPr id="178"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memory address of a variable can be obtained by placing the </a:t>
            </a:r>
            <a:r>
              <a:rPr b="0" lang="en-US" sz="2400" spc="-1" strike="noStrike">
                <a:solidFill>
                  <a:srgbClr val="31859c"/>
                </a:solidFill>
                <a:latin typeface="Calibri Light"/>
                <a:ea typeface="Calibri Light"/>
              </a:rPr>
              <a:t>address-of operator</a:t>
            </a:r>
            <a:r>
              <a:rPr b="0" lang="en-US" sz="2400" spc="-1" strike="noStrike">
                <a:solidFill>
                  <a:srgbClr val="000000"/>
                </a:solidFill>
                <a:latin typeface="Calibri Light"/>
                <a:ea typeface="Calibri Light"/>
              </a:rPr>
              <a:t> </a:t>
            </a:r>
            <a:r>
              <a:rPr b="1" lang="en-US" sz="2400" spc="-1" strike="noStrike">
                <a:solidFill>
                  <a:srgbClr val="e46c0a"/>
                </a:solidFill>
                <a:latin typeface="Calibri Light"/>
                <a:ea typeface="Calibri Light"/>
              </a:rPr>
              <a:t>&amp;</a:t>
            </a:r>
            <a:r>
              <a:rPr b="0" lang="en-US" sz="2400" spc="-1" strike="noStrike">
                <a:solidFill>
                  <a:srgbClr val="000000"/>
                </a:solidFill>
                <a:latin typeface="Calibri Light"/>
                <a:ea typeface="Calibri Light"/>
              </a:rPr>
              <a:t> in front of the variable</a:t>
            </a:r>
            <a:endParaRPr b="0" lang="en-US" sz="2400" spc="-1" strike="noStrike">
              <a:solidFill>
                <a:srgbClr val="000000"/>
              </a:solidFill>
              <a:latin typeface="Calibri Light"/>
            </a:endParaRPr>
          </a:p>
        </p:txBody>
      </p:sp>
      <p:sp>
        <p:nvSpPr>
          <p:cNvPr id="179" name="TextShape 3"/>
          <p:cNvSpPr txBox="1"/>
          <p:nvPr/>
        </p:nvSpPr>
        <p:spPr>
          <a:xfrm>
            <a:off x="6553080" y="6356520"/>
            <a:ext cx="2133360" cy="364680"/>
          </a:xfrm>
          <a:prstGeom prst="rect">
            <a:avLst/>
          </a:prstGeom>
          <a:noFill/>
          <a:ln>
            <a:noFill/>
          </a:ln>
        </p:spPr>
        <p:txBody>
          <a:bodyPr anchor="ctr"/>
          <a:p>
            <a:pPr algn="r">
              <a:lnSpc>
                <a:spcPct val="100000"/>
              </a:lnSpc>
            </a:pPr>
            <a:fld id="{DB8C5532-07BC-46A6-BB30-7C722B0843E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80" name="CustomShape 4"/>
          <p:cNvSpPr/>
          <p:nvPr/>
        </p:nvSpPr>
        <p:spPr>
          <a:xfrm>
            <a:off x="1051920" y="3191760"/>
            <a:ext cx="3780000" cy="16945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i;</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char c;</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&amp;i &lt;&lt; ' ' &lt;&lt; &amp;c;</a:t>
            </a:r>
            <a:endParaRPr b="0" lang="en-GB" sz="1800" spc="-1" strike="noStrike">
              <a:latin typeface="Arial"/>
            </a:endParaRPr>
          </a:p>
        </p:txBody>
      </p:sp>
      <p:graphicFrame>
        <p:nvGraphicFramePr>
          <p:cNvPr id="181" name="Table 5"/>
          <p:cNvGraphicFramePr/>
          <p:nvPr/>
        </p:nvGraphicFramePr>
        <p:xfrm>
          <a:off x="6390000" y="3056760"/>
          <a:ext cx="1489680" cy="2167200"/>
        </p:xfrm>
        <a:graphic>
          <a:graphicData uri="http://schemas.openxmlformats.org/drawingml/2006/table">
            <a:tbl>
              <a:tblPr/>
              <a:tblGrid>
                <a:gridCol w="1490040"/>
              </a:tblGrid>
              <a:tr h="337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37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37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37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37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37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37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37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182" name="CustomShape 6"/>
          <p:cNvSpPr/>
          <p:nvPr/>
        </p:nvSpPr>
        <p:spPr>
          <a:xfrm>
            <a:off x="6358320" y="2590920"/>
            <a:ext cx="15786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halkduster"/>
              </a:rPr>
              <a:t>Main memory</a:t>
            </a:r>
            <a:endParaRPr b="0" lang="en-GB" sz="1600" spc="-1" strike="noStrike">
              <a:latin typeface="Arial"/>
            </a:endParaRPr>
          </a:p>
        </p:txBody>
      </p:sp>
      <p:grpSp>
        <p:nvGrpSpPr>
          <p:cNvPr id="183" name="Group 7"/>
          <p:cNvGrpSpPr/>
          <p:nvPr/>
        </p:nvGrpSpPr>
        <p:grpSpPr>
          <a:xfrm>
            <a:off x="5249880" y="3048120"/>
            <a:ext cx="1255680" cy="2179080"/>
            <a:chOff x="5249880" y="3048120"/>
            <a:chExt cx="1255680" cy="2179080"/>
          </a:xfrm>
        </p:grpSpPr>
        <p:sp>
          <p:nvSpPr>
            <p:cNvPr id="184" name="CustomShape 8"/>
            <p:cNvSpPr/>
            <p:nvPr/>
          </p:nvSpPr>
          <p:spPr>
            <a:xfrm>
              <a:off x="5545800" y="3048120"/>
              <a:ext cx="959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10111022</a:t>
              </a:r>
              <a:endParaRPr b="0" lang="en-GB" sz="1200" spc="-1" strike="noStrike">
                <a:latin typeface="Arial"/>
              </a:endParaRPr>
            </a:p>
          </p:txBody>
        </p:sp>
        <p:sp>
          <p:nvSpPr>
            <p:cNvPr id="185" name="CustomShape 9"/>
            <p:cNvSpPr/>
            <p:nvPr/>
          </p:nvSpPr>
          <p:spPr>
            <a:xfrm>
              <a:off x="5545800" y="3320280"/>
              <a:ext cx="959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10111023</a:t>
              </a:r>
              <a:endParaRPr b="0" lang="en-GB" sz="1200" spc="-1" strike="noStrike">
                <a:latin typeface="Arial"/>
              </a:endParaRPr>
            </a:p>
          </p:txBody>
        </p:sp>
        <p:sp>
          <p:nvSpPr>
            <p:cNvPr id="186" name="CustomShape 10"/>
            <p:cNvSpPr/>
            <p:nvPr/>
          </p:nvSpPr>
          <p:spPr>
            <a:xfrm>
              <a:off x="5545800" y="3592800"/>
              <a:ext cx="959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10111024</a:t>
              </a:r>
              <a:endParaRPr b="0" lang="en-GB" sz="1200" spc="-1" strike="noStrike">
                <a:latin typeface="Arial"/>
              </a:endParaRPr>
            </a:p>
          </p:txBody>
        </p:sp>
        <p:sp>
          <p:nvSpPr>
            <p:cNvPr id="187" name="CustomShape 11"/>
            <p:cNvSpPr/>
            <p:nvPr/>
          </p:nvSpPr>
          <p:spPr>
            <a:xfrm>
              <a:off x="5545800" y="3864960"/>
              <a:ext cx="959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10111025</a:t>
              </a:r>
              <a:endParaRPr b="0" lang="en-GB" sz="1200" spc="-1" strike="noStrike">
                <a:latin typeface="Arial"/>
              </a:endParaRPr>
            </a:p>
          </p:txBody>
        </p:sp>
        <p:sp>
          <p:nvSpPr>
            <p:cNvPr id="188" name="CustomShape 12"/>
            <p:cNvSpPr/>
            <p:nvPr/>
          </p:nvSpPr>
          <p:spPr>
            <a:xfrm>
              <a:off x="5545800" y="4137480"/>
              <a:ext cx="959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10111026</a:t>
              </a:r>
              <a:endParaRPr b="0" lang="en-GB" sz="1200" spc="-1" strike="noStrike">
                <a:latin typeface="Arial"/>
              </a:endParaRPr>
            </a:p>
          </p:txBody>
        </p:sp>
        <p:sp>
          <p:nvSpPr>
            <p:cNvPr id="189" name="CustomShape 13"/>
            <p:cNvSpPr/>
            <p:nvPr/>
          </p:nvSpPr>
          <p:spPr>
            <a:xfrm>
              <a:off x="5545800" y="4409640"/>
              <a:ext cx="959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10111027</a:t>
              </a:r>
              <a:endParaRPr b="0" lang="en-GB" sz="1200" spc="-1" strike="noStrike">
                <a:latin typeface="Arial"/>
              </a:endParaRPr>
            </a:p>
          </p:txBody>
        </p:sp>
        <p:sp>
          <p:nvSpPr>
            <p:cNvPr id="190" name="CustomShape 14"/>
            <p:cNvSpPr/>
            <p:nvPr/>
          </p:nvSpPr>
          <p:spPr>
            <a:xfrm>
              <a:off x="5545800" y="4681800"/>
              <a:ext cx="959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10111028</a:t>
              </a:r>
              <a:endParaRPr b="0" lang="en-GB" sz="1200" spc="-1" strike="noStrike">
                <a:latin typeface="Arial"/>
              </a:endParaRPr>
            </a:p>
          </p:txBody>
        </p:sp>
        <p:sp>
          <p:nvSpPr>
            <p:cNvPr id="191" name="CustomShape 15"/>
            <p:cNvSpPr/>
            <p:nvPr/>
          </p:nvSpPr>
          <p:spPr>
            <a:xfrm>
              <a:off x="5545800" y="4954320"/>
              <a:ext cx="959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10111029</a:t>
              </a:r>
              <a:endParaRPr b="0" lang="en-GB" sz="1200" spc="-1" strike="noStrike">
                <a:latin typeface="Arial"/>
              </a:endParaRPr>
            </a:p>
          </p:txBody>
        </p:sp>
        <p:sp>
          <p:nvSpPr>
            <p:cNvPr id="192" name="CustomShape 16"/>
            <p:cNvSpPr/>
            <p:nvPr/>
          </p:nvSpPr>
          <p:spPr>
            <a:xfrm>
              <a:off x="5249880" y="3613680"/>
              <a:ext cx="369000" cy="1146960"/>
            </a:xfrm>
            <a:prstGeom prst="rect">
              <a:avLst/>
            </a:prstGeom>
            <a:noFill/>
            <a:ln>
              <a:noFill/>
            </a:ln>
          </p:spPr>
          <p:style>
            <a:lnRef idx="0"/>
            <a:fillRef idx="0"/>
            <a:effectRef idx="0"/>
            <a:fontRef idx="minor"/>
          </p:style>
          <p:txBody>
            <a:bodyPr wrap="none" lIns="90000" rIns="90000" tIns="45000" bIns="45000" vert="vert270" rot="16200000"/>
            <a:p>
              <a:pPr>
                <a:lnSpc>
                  <a:spcPct val="100000"/>
                </a:lnSpc>
              </a:pPr>
              <a:r>
                <a:rPr b="0" lang="en-GB" sz="1200" spc="-1" strike="noStrike">
                  <a:solidFill>
                    <a:srgbClr val="000000"/>
                  </a:solidFill>
                  <a:latin typeface="Calibri Light"/>
                </a:rPr>
                <a:t>Memory Address</a:t>
              </a:r>
              <a:endParaRPr b="0" lang="en-GB" sz="1200" spc="-1" strike="noStrike">
                <a:latin typeface="Arial"/>
              </a:endParaRPr>
            </a:p>
          </p:txBody>
        </p:sp>
      </p:grpSp>
      <p:sp>
        <p:nvSpPr>
          <p:cNvPr id="193" name="CustomShape 17"/>
          <p:cNvSpPr/>
          <p:nvPr/>
        </p:nvSpPr>
        <p:spPr>
          <a:xfrm>
            <a:off x="7880040" y="3329640"/>
            <a:ext cx="194400" cy="1083960"/>
          </a:xfrm>
          <a:prstGeom prst="righ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4" name="CustomShape 18"/>
          <p:cNvSpPr/>
          <p:nvPr/>
        </p:nvSpPr>
        <p:spPr>
          <a:xfrm>
            <a:off x="8076960" y="3700440"/>
            <a:ext cx="303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i</a:t>
            </a:r>
            <a:endParaRPr b="0" lang="en-GB" sz="1600" spc="-1" strike="noStrike">
              <a:latin typeface="Arial"/>
            </a:endParaRPr>
          </a:p>
        </p:txBody>
      </p:sp>
      <p:sp>
        <p:nvSpPr>
          <p:cNvPr id="195" name="CustomShape 19"/>
          <p:cNvSpPr/>
          <p:nvPr/>
        </p:nvSpPr>
        <p:spPr>
          <a:xfrm>
            <a:off x="7844040" y="4385880"/>
            <a:ext cx="303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c</a:t>
            </a:r>
            <a:endParaRPr b="0" lang="en-GB" sz="1600" spc="-1" strike="noStrike">
              <a:latin typeface="Arial"/>
            </a:endParaRPr>
          </a:p>
        </p:txBody>
      </p:sp>
      <p:sp>
        <p:nvSpPr>
          <p:cNvPr id="196" name="CustomShape 20"/>
          <p:cNvSpPr/>
          <p:nvPr/>
        </p:nvSpPr>
        <p:spPr>
          <a:xfrm>
            <a:off x="1600920" y="5223960"/>
            <a:ext cx="3230640" cy="40788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10111023 10111027</a:t>
            </a:r>
            <a:endParaRPr b="0" lang="en-GB" sz="1600" spc="-1" strike="noStrike">
              <a:latin typeface="Arial"/>
            </a:endParaRPr>
          </a:p>
        </p:txBody>
      </p:sp>
      <p:sp>
        <p:nvSpPr>
          <p:cNvPr id="197" name="CustomShape 21"/>
          <p:cNvSpPr/>
          <p:nvPr/>
        </p:nvSpPr>
        <p:spPr>
          <a:xfrm>
            <a:off x="4412880" y="5478480"/>
            <a:ext cx="3466800" cy="877320"/>
          </a:xfrm>
          <a:prstGeom prst="roundRect">
            <a:avLst>
              <a:gd name="adj" fmla="val 16667"/>
            </a:avLst>
          </a:prstGeom>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Regular"/>
              </a:rPr>
              <a:t>This is just the conceptual output, as memory addresses are by default output as hex.  Check </a:t>
            </a:r>
            <a:r>
              <a:rPr b="0" lang="en-GB" sz="1600" spc="-1" strike="noStrike">
                <a:solidFill>
                  <a:srgbClr val="000000"/>
                </a:solidFill>
                <a:latin typeface="Calibri Light"/>
              </a:rPr>
              <a:t>addressof.cpp</a:t>
            </a:r>
            <a:endParaRPr b="0" lang="en-GB" sz="1600" spc="-1" strike="noStrike">
              <a:latin typeface="Arial"/>
            </a:endParaRPr>
          </a:p>
        </p:txBody>
      </p:sp>
    </p:spTree>
  </p:cSld>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180">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9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2" name="TextShape 1"/>
          <p:cNvSpPr txBox="1"/>
          <p:nvPr/>
        </p:nvSpPr>
        <p:spPr>
          <a:xfrm>
            <a:off x="6553080" y="6356520"/>
            <a:ext cx="2133360" cy="364680"/>
          </a:xfrm>
          <a:prstGeom prst="rect">
            <a:avLst/>
          </a:prstGeom>
          <a:noFill/>
          <a:ln>
            <a:noFill/>
          </a:ln>
        </p:spPr>
        <p:txBody>
          <a:bodyPr anchor="ctr"/>
          <a:p>
            <a:pPr algn="r">
              <a:lnSpc>
                <a:spcPct val="100000"/>
              </a:lnSpc>
            </a:pPr>
            <a:fld id="{0E649DC9-2480-4112-BB8A-0ABB88412E7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463" name="CustomShape 2"/>
          <p:cNvSpPr/>
          <p:nvPr/>
        </p:nvSpPr>
        <p:spPr>
          <a:xfrm>
            <a:off x="685440" y="847440"/>
            <a:ext cx="6812280" cy="58737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300" spc="-1" strike="noStrike">
                <a:solidFill>
                  <a:srgbClr val="000000"/>
                </a:solidFill>
                <a:latin typeface="Consolas"/>
              </a:rPr>
              <a:t>int main()</a:t>
            </a:r>
            <a:endParaRPr b="0" lang="en-GB" sz="1300" spc="-1" strike="noStrike">
              <a:latin typeface="Arial"/>
            </a:endParaRPr>
          </a:p>
          <a:p>
            <a:pPr>
              <a:lnSpc>
                <a:spcPct val="100000"/>
              </a:lnSpc>
            </a:pPr>
            <a:r>
              <a:rPr b="0" lang="en-GB" sz="1300" spc="-1" strike="noStrike">
                <a:solidFill>
                  <a:srgbClr val="000000"/>
                </a:solidFill>
                <a:latin typeface="Consolas"/>
              </a:rPr>
              <a:t>{</a:t>
            </a:r>
            <a:endParaRPr b="0" lang="en-GB" sz="1300" spc="-1" strike="noStrike">
              <a:latin typeface="Arial"/>
            </a:endParaRPr>
          </a:p>
          <a:p>
            <a:pPr>
              <a:lnSpc>
                <a:spcPct val="100000"/>
              </a:lnSpc>
            </a:pPr>
            <a:r>
              <a:rPr b="0" lang="en-GB" sz="1300" spc="-1" strike="noStrike">
                <a:solidFill>
                  <a:srgbClr val="000000"/>
                </a:solidFill>
                <a:latin typeface="Consolas"/>
              </a:rPr>
              <a:t>    </a:t>
            </a:r>
            <a:r>
              <a:rPr b="0" lang="en-GB" sz="1300" spc="-1" strike="noStrike">
                <a:solidFill>
                  <a:srgbClr val="000000"/>
                </a:solidFill>
                <a:latin typeface="Consolas"/>
              </a:rPr>
              <a:t>Node * n1, * n2;</a:t>
            </a:r>
            <a:endParaRPr b="0" lang="en-GB" sz="1300" spc="-1" strike="noStrike">
              <a:latin typeface="Arial"/>
            </a:endParaRPr>
          </a:p>
          <a:p>
            <a:pPr>
              <a:lnSpc>
                <a:spcPct val="100000"/>
              </a:lnSpc>
            </a:pPr>
            <a:endParaRPr b="0" lang="en-GB" sz="1300" spc="-1" strike="noStrike">
              <a:latin typeface="Arial"/>
            </a:endParaRPr>
          </a:p>
          <a:p>
            <a:pPr>
              <a:lnSpc>
                <a:spcPct val="100000"/>
              </a:lnSpc>
            </a:pPr>
            <a:r>
              <a:rPr b="0" lang="en-GB" sz="1300" spc="-1" strike="noStrike">
                <a:solidFill>
                  <a:srgbClr val="000000"/>
                </a:solidFill>
                <a:latin typeface="Consolas"/>
              </a:rPr>
              <a:t>    </a:t>
            </a:r>
            <a:r>
              <a:rPr b="0" lang="en-GB" sz="1300" spc="-1" strike="noStrike">
                <a:solidFill>
                  <a:srgbClr val="000000"/>
                </a:solidFill>
                <a:latin typeface="Consolas"/>
              </a:rPr>
              <a:t>cout &lt;&lt; "expr&gt; ";</a:t>
            </a:r>
            <a:endParaRPr b="0" lang="en-GB" sz="1300" spc="-1" strike="noStrike">
              <a:latin typeface="Arial"/>
            </a:endParaRPr>
          </a:p>
          <a:p>
            <a:pPr>
              <a:lnSpc>
                <a:spcPct val="100000"/>
              </a:lnSpc>
            </a:pPr>
            <a:r>
              <a:rPr b="0" lang="en-GB" sz="1300" spc="-1" strike="noStrike">
                <a:solidFill>
                  <a:srgbClr val="000000"/>
                </a:solidFill>
                <a:latin typeface="Consolas"/>
              </a:rPr>
              <a:t>    </a:t>
            </a:r>
            <a:r>
              <a:rPr b="0" lang="en-GB" sz="1300" spc="-1" strike="noStrike">
                <a:solidFill>
                  <a:srgbClr val="000000"/>
                </a:solidFill>
                <a:latin typeface="Consolas"/>
              </a:rPr>
              <a:t>n1 = </a:t>
            </a:r>
            <a:r>
              <a:rPr b="0" lang="en-GB" sz="1300" spc="-1" strike="noStrike">
                <a:solidFill>
                  <a:srgbClr val="31859c"/>
                </a:solidFill>
                <a:latin typeface="Consolas"/>
              </a:rPr>
              <a:t>create_num_list()</a:t>
            </a:r>
            <a:r>
              <a:rPr b="0" lang="en-GB" sz="1300" spc="-1" strike="noStrike">
                <a:solidFill>
                  <a:srgbClr val="000000"/>
                </a:solidFill>
                <a:latin typeface="Consolas"/>
              </a:rPr>
              <a:t>;</a:t>
            </a:r>
            <a:endParaRPr b="0" lang="en-GB" sz="1300" spc="-1" strike="noStrike">
              <a:latin typeface="Arial"/>
            </a:endParaRPr>
          </a:p>
          <a:p>
            <a:pPr>
              <a:lnSpc>
                <a:spcPct val="100000"/>
              </a:lnSpc>
            </a:pPr>
            <a:r>
              <a:rPr b="0" lang="en-GB" sz="1300" spc="-1" strike="noStrike">
                <a:solidFill>
                  <a:srgbClr val="000000"/>
                </a:solidFill>
                <a:latin typeface="Consolas"/>
              </a:rPr>
              <a:t>    </a:t>
            </a:r>
            <a:r>
              <a:rPr b="0" lang="en-GB" sz="1300" spc="-1" strike="noStrike">
                <a:solidFill>
                  <a:srgbClr val="000000"/>
                </a:solidFill>
                <a:latin typeface="Consolas"/>
              </a:rPr>
              <a:t>cin.get();       </a:t>
            </a:r>
            <a:r>
              <a:rPr b="0" lang="en-GB" sz="1300" spc="-1" strike="noStrike">
                <a:solidFill>
                  <a:srgbClr val="808080"/>
                </a:solidFill>
                <a:latin typeface="Consolas"/>
              </a:rPr>
              <a:t>// skip the '&gt;' sign</a:t>
            </a:r>
            <a:endParaRPr b="0" lang="en-GB" sz="1300" spc="-1" strike="noStrike">
              <a:latin typeface="Arial"/>
            </a:endParaRPr>
          </a:p>
          <a:p>
            <a:pPr>
              <a:lnSpc>
                <a:spcPct val="100000"/>
              </a:lnSpc>
            </a:pPr>
            <a:r>
              <a:rPr b="0" lang="en-GB" sz="1300" spc="-1" strike="noStrike">
                <a:solidFill>
                  <a:srgbClr val="000000"/>
                </a:solidFill>
                <a:latin typeface="Consolas"/>
              </a:rPr>
              <a:t>    </a:t>
            </a:r>
            <a:r>
              <a:rPr b="0" lang="en-GB" sz="1300" spc="-1" strike="noStrike">
                <a:solidFill>
                  <a:srgbClr val="000000"/>
                </a:solidFill>
                <a:latin typeface="Consolas"/>
              </a:rPr>
              <a:t>cin.get();       </a:t>
            </a:r>
            <a:r>
              <a:rPr b="0" lang="en-GB" sz="1300" spc="-1" strike="noStrike">
                <a:solidFill>
                  <a:srgbClr val="808080"/>
                </a:solidFill>
                <a:latin typeface="Consolas"/>
              </a:rPr>
              <a:t>// the space after the '&gt;' sign</a:t>
            </a:r>
            <a:endParaRPr b="0" lang="en-GB" sz="1300" spc="-1" strike="noStrike">
              <a:latin typeface="Arial"/>
            </a:endParaRPr>
          </a:p>
          <a:p>
            <a:pPr>
              <a:lnSpc>
                <a:spcPct val="100000"/>
              </a:lnSpc>
            </a:pPr>
            <a:r>
              <a:rPr b="0" lang="en-GB" sz="1300" spc="-1" strike="noStrike">
                <a:solidFill>
                  <a:srgbClr val="000000"/>
                </a:solidFill>
                <a:latin typeface="Consolas"/>
              </a:rPr>
              <a:t>    </a:t>
            </a:r>
            <a:r>
              <a:rPr b="0" lang="en-GB" sz="1300" spc="-1" strike="noStrike">
                <a:solidFill>
                  <a:srgbClr val="000000"/>
                </a:solidFill>
                <a:latin typeface="Consolas"/>
              </a:rPr>
              <a:t>n2 = </a:t>
            </a:r>
            <a:r>
              <a:rPr b="0" lang="en-GB" sz="1300" spc="-1" strike="noStrike">
                <a:solidFill>
                  <a:srgbClr val="31859c"/>
                </a:solidFill>
                <a:latin typeface="Consolas"/>
              </a:rPr>
              <a:t>create_num_list()</a:t>
            </a:r>
            <a:r>
              <a:rPr b="0" lang="en-GB" sz="1300" spc="-1" strike="noStrike">
                <a:solidFill>
                  <a:srgbClr val="000000"/>
                </a:solidFill>
                <a:latin typeface="Consolas"/>
              </a:rPr>
              <a:t>;</a:t>
            </a:r>
            <a:endParaRPr b="0" lang="en-GB" sz="1300" spc="-1" strike="noStrike">
              <a:latin typeface="Arial"/>
            </a:endParaRPr>
          </a:p>
          <a:p>
            <a:pPr>
              <a:lnSpc>
                <a:spcPct val="100000"/>
              </a:lnSpc>
            </a:pPr>
            <a:endParaRPr b="0" lang="en-GB" sz="1300" spc="-1" strike="noStrike">
              <a:latin typeface="Arial"/>
            </a:endParaRPr>
          </a:p>
          <a:p>
            <a:pPr>
              <a:lnSpc>
                <a:spcPct val="100000"/>
              </a:lnSpc>
            </a:pPr>
            <a:r>
              <a:rPr b="0" lang="en-GB" sz="1300" spc="-1" strike="noStrike">
                <a:solidFill>
                  <a:srgbClr val="000000"/>
                </a:solidFill>
                <a:latin typeface="Consolas"/>
              </a:rPr>
              <a:t>    </a:t>
            </a:r>
            <a:r>
              <a:rPr b="0" lang="en-GB" sz="1300" spc="-1" strike="noStrike">
                <a:solidFill>
                  <a:srgbClr val="808080"/>
                </a:solidFill>
                <a:latin typeface="Consolas"/>
              </a:rPr>
              <a:t>// TASK 2: call print_list() on n1 and n2 for checking</a:t>
            </a:r>
            <a:endParaRPr b="0" lang="en-GB" sz="1300" spc="-1" strike="noStrike">
              <a:latin typeface="Arial"/>
            </a:endParaRPr>
          </a:p>
          <a:p>
            <a:pPr>
              <a:lnSpc>
                <a:spcPct val="100000"/>
              </a:lnSpc>
            </a:pPr>
            <a:endParaRPr b="0" lang="en-GB" sz="1300" spc="-1" strike="noStrike">
              <a:latin typeface="Arial"/>
            </a:endParaRPr>
          </a:p>
          <a:p>
            <a:pPr>
              <a:lnSpc>
                <a:spcPct val="100000"/>
              </a:lnSpc>
            </a:pPr>
            <a:r>
              <a:rPr b="0" lang="en-GB" sz="1300" spc="-1" strike="noStrike">
                <a:solidFill>
                  <a:srgbClr val="000000"/>
                </a:solidFill>
                <a:latin typeface="Consolas"/>
              </a:rPr>
              <a:t>    </a:t>
            </a:r>
            <a:r>
              <a:rPr b="0" lang="en-GB" sz="1300" spc="-1" strike="noStrike">
                <a:solidFill>
                  <a:srgbClr val="000000"/>
                </a:solidFill>
                <a:latin typeface="Consolas"/>
              </a:rPr>
              <a:t>if (</a:t>
            </a:r>
            <a:r>
              <a:rPr b="0" lang="en-GB" sz="1300" spc="-1" strike="noStrike">
                <a:solidFill>
                  <a:srgbClr val="31859c"/>
                </a:solidFill>
                <a:latin typeface="Consolas"/>
              </a:rPr>
              <a:t>larger(n1, n2)</a:t>
            </a:r>
            <a:r>
              <a:rPr b="0" lang="en-GB" sz="1300" spc="-1" strike="noStrike">
                <a:solidFill>
                  <a:srgbClr val="000000"/>
                </a:solidFill>
                <a:latin typeface="Consolas"/>
              </a:rPr>
              <a:t>) {</a:t>
            </a:r>
            <a:endParaRPr b="0" lang="en-GB" sz="1300" spc="-1" strike="noStrike">
              <a:latin typeface="Arial"/>
            </a:endParaRPr>
          </a:p>
          <a:p>
            <a:pPr>
              <a:lnSpc>
                <a:spcPct val="100000"/>
              </a:lnSpc>
            </a:pPr>
            <a:r>
              <a:rPr b="0" lang="en-GB" sz="1300" spc="-1" strike="noStrike">
                <a:solidFill>
                  <a:srgbClr val="000000"/>
                </a:solidFill>
                <a:latin typeface="Consolas"/>
              </a:rPr>
              <a:t>        </a:t>
            </a:r>
            <a:r>
              <a:rPr b="0" lang="en-GB" sz="1300" spc="-1" strike="noStrike">
                <a:solidFill>
                  <a:srgbClr val="000000"/>
                </a:solidFill>
                <a:latin typeface="Consolas"/>
              </a:rPr>
              <a:t>cout &lt;&lt; "Yes, ";</a:t>
            </a:r>
            <a:endParaRPr b="0" lang="en-GB" sz="1300" spc="-1" strike="noStrike">
              <a:latin typeface="Arial"/>
            </a:endParaRPr>
          </a:p>
          <a:p>
            <a:pPr>
              <a:lnSpc>
                <a:spcPct val="100000"/>
              </a:lnSpc>
            </a:pPr>
            <a:r>
              <a:rPr b="0" lang="en-GB" sz="1300" spc="-1" strike="noStrike">
                <a:solidFill>
                  <a:srgbClr val="000000"/>
                </a:solidFill>
                <a:latin typeface="Consolas"/>
              </a:rPr>
              <a:t>        </a:t>
            </a:r>
            <a:r>
              <a:rPr b="0" lang="en-GB" sz="1300" spc="-1" strike="noStrike">
                <a:solidFill>
                  <a:srgbClr val="00b050"/>
                </a:solidFill>
                <a:latin typeface="Consolas"/>
              </a:rPr>
              <a:t>print_num(n1)</a:t>
            </a:r>
            <a:r>
              <a:rPr b="0" lang="en-GB" sz="1300" spc="-1" strike="noStrike">
                <a:solidFill>
                  <a:srgbClr val="000000"/>
                </a:solidFill>
                <a:latin typeface="Consolas"/>
              </a:rPr>
              <a:t>;</a:t>
            </a:r>
            <a:endParaRPr b="0" lang="en-GB" sz="1300" spc="-1" strike="noStrike">
              <a:latin typeface="Arial"/>
            </a:endParaRPr>
          </a:p>
          <a:p>
            <a:pPr>
              <a:lnSpc>
                <a:spcPct val="100000"/>
              </a:lnSpc>
            </a:pPr>
            <a:r>
              <a:rPr b="0" lang="en-GB" sz="1300" spc="-1" strike="noStrike">
                <a:solidFill>
                  <a:srgbClr val="000000"/>
                </a:solidFill>
                <a:latin typeface="Consolas"/>
              </a:rPr>
              <a:t>        </a:t>
            </a:r>
            <a:r>
              <a:rPr b="0" lang="en-GB" sz="1300" spc="-1" strike="noStrike">
                <a:solidFill>
                  <a:srgbClr val="000000"/>
                </a:solidFill>
                <a:latin typeface="Consolas"/>
              </a:rPr>
              <a:t>cout &lt;&lt; " is larger." &lt;&lt; endl;</a:t>
            </a:r>
            <a:endParaRPr b="0" lang="en-GB" sz="1300" spc="-1" strike="noStrike">
              <a:latin typeface="Arial"/>
            </a:endParaRPr>
          </a:p>
          <a:p>
            <a:pPr>
              <a:lnSpc>
                <a:spcPct val="100000"/>
              </a:lnSpc>
            </a:pPr>
            <a:r>
              <a:rPr b="0" lang="en-GB" sz="1300" spc="-1" strike="noStrike">
                <a:solidFill>
                  <a:srgbClr val="000000"/>
                </a:solidFill>
                <a:latin typeface="Consolas"/>
              </a:rPr>
              <a:t>    </a:t>
            </a:r>
            <a:r>
              <a:rPr b="0" lang="en-GB" sz="1300" spc="-1" strike="noStrike">
                <a:solidFill>
                  <a:srgbClr val="000000"/>
                </a:solidFill>
                <a:latin typeface="Consolas"/>
              </a:rPr>
              <a:t>}</a:t>
            </a:r>
            <a:endParaRPr b="0" lang="en-GB" sz="1300" spc="-1" strike="noStrike">
              <a:latin typeface="Arial"/>
            </a:endParaRPr>
          </a:p>
          <a:p>
            <a:pPr>
              <a:lnSpc>
                <a:spcPct val="100000"/>
              </a:lnSpc>
            </a:pPr>
            <a:r>
              <a:rPr b="0" lang="en-GB" sz="1300" spc="-1" strike="noStrike">
                <a:solidFill>
                  <a:srgbClr val="000000"/>
                </a:solidFill>
                <a:latin typeface="Consolas"/>
              </a:rPr>
              <a:t>    </a:t>
            </a:r>
            <a:r>
              <a:rPr b="0" lang="en-GB" sz="1300" spc="-1" strike="noStrike">
                <a:solidFill>
                  <a:srgbClr val="000000"/>
                </a:solidFill>
                <a:latin typeface="Consolas"/>
              </a:rPr>
              <a:t>else {</a:t>
            </a:r>
            <a:endParaRPr b="0" lang="en-GB" sz="1300" spc="-1" strike="noStrike">
              <a:latin typeface="Arial"/>
            </a:endParaRPr>
          </a:p>
          <a:p>
            <a:pPr>
              <a:lnSpc>
                <a:spcPct val="100000"/>
              </a:lnSpc>
            </a:pPr>
            <a:r>
              <a:rPr b="0" lang="en-GB" sz="1300" spc="-1" strike="noStrike">
                <a:solidFill>
                  <a:srgbClr val="000000"/>
                </a:solidFill>
                <a:latin typeface="Consolas"/>
              </a:rPr>
              <a:t>        </a:t>
            </a:r>
            <a:r>
              <a:rPr b="0" lang="en-GB" sz="1300" spc="-1" strike="noStrike">
                <a:solidFill>
                  <a:srgbClr val="000000"/>
                </a:solidFill>
                <a:latin typeface="Consolas"/>
              </a:rPr>
              <a:t>cout &lt;&lt; "No, ";</a:t>
            </a:r>
            <a:endParaRPr b="0" lang="en-GB" sz="1300" spc="-1" strike="noStrike">
              <a:latin typeface="Arial"/>
            </a:endParaRPr>
          </a:p>
          <a:p>
            <a:pPr>
              <a:lnSpc>
                <a:spcPct val="100000"/>
              </a:lnSpc>
            </a:pPr>
            <a:r>
              <a:rPr b="0" lang="en-GB" sz="1300" spc="-1" strike="noStrike">
                <a:solidFill>
                  <a:srgbClr val="000000"/>
                </a:solidFill>
                <a:latin typeface="Consolas"/>
              </a:rPr>
              <a:t>        </a:t>
            </a:r>
            <a:r>
              <a:rPr b="0" lang="en-GB" sz="1300" spc="-1" strike="noStrike">
                <a:solidFill>
                  <a:srgbClr val="00b050"/>
                </a:solidFill>
                <a:latin typeface="Consolas"/>
              </a:rPr>
              <a:t>print_num(n1)</a:t>
            </a:r>
            <a:r>
              <a:rPr b="0" lang="en-GB" sz="1300" spc="-1" strike="noStrike">
                <a:solidFill>
                  <a:srgbClr val="000000"/>
                </a:solidFill>
                <a:latin typeface="Consolas"/>
              </a:rPr>
              <a:t>;</a:t>
            </a:r>
            <a:endParaRPr b="0" lang="en-GB" sz="1300" spc="-1" strike="noStrike">
              <a:latin typeface="Arial"/>
            </a:endParaRPr>
          </a:p>
          <a:p>
            <a:pPr>
              <a:lnSpc>
                <a:spcPct val="100000"/>
              </a:lnSpc>
            </a:pPr>
            <a:r>
              <a:rPr b="0" lang="en-GB" sz="1300" spc="-1" strike="noStrike">
                <a:solidFill>
                  <a:srgbClr val="000000"/>
                </a:solidFill>
                <a:latin typeface="Consolas"/>
              </a:rPr>
              <a:t>        </a:t>
            </a:r>
            <a:r>
              <a:rPr b="0" lang="en-GB" sz="1300" spc="-1" strike="noStrike">
                <a:solidFill>
                  <a:srgbClr val="000000"/>
                </a:solidFill>
                <a:latin typeface="Consolas"/>
              </a:rPr>
              <a:t>cout &lt;&lt; " is not larger." &lt;&lt; endl;</a:t>
            </a:r>
            <a:endParaRPr b="0" lang="en-GB" sz="1300" spc="-1" strike="noStrike">
              <a:latin typeface="Arial"/>
            </a:endParaRPr>
          </a:p>
          <a:p>
            <a:pPr>
              <a:lnSpc>
                <a:spcPct val="100000"/>
              </a:lnSpc>
            </a:pPr>
            <a:r>
              <a:rPr b="0" lang="en-GB" sz="1300" spc="-1" strike="noStrike">
                <a:solidFill>
                  <a:srgbClr val="000000"/>
                </a:solidFill>
                <a:latin typeface="Consolas"/>
              </a:rPr>
              <a:t>    </a:t>
            </a:r>
            <a:r>
              <a:rPr b="0" lang="en-GB" sz="1300" spc="-1" strike="noStrike">
                <a:solidFill>
                  <a:srgbClr val="000000"/>
                </a:solidFill>
                <a:latin typeface="Consolas"/>
              </a:rPr>
              <a:t>}</a:t>
            </a:r>
            <a:endParaRPr b="0" lang="en-GB" sz="1300" spc="-1" strike="noStrike">
              <a:latin typeface="Arial"/>
            </a:endParaRPr>
          </a:p>
          <a:p>
            <a:pPr>
              <a:lnSpc>
                <a:spcPct val="100000"/>
              </a:lnSpc>
            </a:pPr>
            <a:endParaRPr b="0" lang="en-GB" sz="1300" spc="-1" strike="noStrike">
              <a:latin typeface="Arial"/>
            </a:endParaRPr>
          </a:p>
          <a:p>
            <a:pPr>
              <a:lnSpc>
                <a:spcPct val="100000"/>
              </a:lnSpc>
            </a:pPr>
            <a:r>
              <a:rPr b="0" lang="en-GB" sz="1300" spc="-1" strike="noStrike">
                <a:solidFill>
                  <a:srgbClr val="000000"/>
                </a:solidFill>
                <a:latin typeface="Consolas"/>
              </a:rPr>
              <a:t>    </a:t>
            </a:r>
            <a:r>
              <a:rPr b="0" lang="en-GB" sz="1300" spc="-1" strike="noStrike">
                <a:solidFill>
                  <a:srgbClr val="ff0000"/>
                </a:solidFill>
                <a:latin typeface="Consolas"/>
              </a:rPr>
              <a:t>// TASK 5: free the linked lists</a:t>
            </a:r>
            <a:endParaRPr b="0" lang="en-GB" sz="1300" spc="-1" strike="noStrike">
              <a:latin typeface="Arial"/>
            </a:endParaRPr>
          </a:p>
          <a:p>
            <a:pPr>
              <a:lnSpc>
                <a:spcPct val="100000"/>
              </a:lnSpc>
            </a:pPr>
            <a:endParaRPr b="0" lang="en-GB" sz="1300" spc="-1" strike="noStrike">
              <a:latin typeface="Arial"/>
            </a:endParaRPr>
          </a:p>
          <a:p>
            <a:pPr>
              <a:lnSpc>
                <a:spcPct val="100000"/>
              </a:lnSpc>
            </a:pPr>
            <a:r>
              <a:rPr b="0" lang="en-GB" sz="1300" spc="-1" strike="noStrike">
                <a:solidFill>
                  <a:srgbClr val="000000"/>
                </a:solidFill>
                <a:latin typeface="Consolas"/>
              </a:rPr>
              <a:t>    </a:t>
            </a:r>
            <a:endParaRPr b="0" lang="en-GB" sz="1300" spc="-1" strike="noStrike">
              <a:latin typeface="Arial"/>
            </a:endParaRPr>
          </a:p>
          <a:p>
            <a:pPr>
              <a:lnSpc>
                <a:spcPct val="100000"/>
              </a:lnSpc>
            </a:pPr>
            <a:r>
              <a:rPr b="0" lang="en-GB" sz="1300" spc="-1" strike="noStrike">
                <a:solidFill>
                  <a:srgbClr val="000000"/>
                </a:solidFill>
                <a:latin typeface="Consolas"/>
              </a:rPr>
              <a:t>    </a:t>
            </a:r>
            <a:r>
              <a:rPr b="0" lang="en-GB" sz="1300" spc="-1" strike="noStrike">
                <a:solidFill>
                  <a:srgbClr val="000000"/>
                </a:solidFill>
                <a:latin typeface="Consolas"/>
              </a:rPr>
              <a:t>return 0;</a:t>
            </a:r>
            <a:endParaRPr b="0" lang="en-GB" sz="1300" spc="-1" strike="noStrike">
              <a:latin typeface="Arial"/>
            </a:endParaRPr>
          </a:p>
          <a:p>
            <a:pPr>
              <a:lnSpc>
                <a:spcPct val="100000"/>
              </a:lnSpc>
            </a:pPr>
            <a:r>
              <a:rPr b="0" lang="en-GB" sz="1300" spc="-1" strike="noStrike">
                <a:solidFill>
                  <a:srgbClr val="000000"/>
                </a:solidFill>
                <a:latin typeface="Consolas"/>
              </a:rPr>
              <a:t>}</a:t>
            </a:r>
            <a:endParaRPr b="0" lang="en-GB" sz="1300" spc="-1" strike="noStrike">
              <a:latin typeface="Arial"/>
            </a:endParaRPr>
          </a:p>
        </p:txBody>
      </p:sp>
      <p:sp>
        <p:nvSpPr>
          <p:cNvPr id="2464" name="TextShape 3"/>
          <p:cNvSpPr txBox="1"/>
          <p:nvPr/>
        </p:nvSpPr>
        <p:spPr>
          <a:xfrm>
            <a:off x="457200" y="57600"/>
            <a:ext cx="8229240" cy="10220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Putting All Together in main()</a:t>
            </a:r>
            <a:endParaRPr b="0" lang="en-US" sz="4400" spc="-1" strike="noStrike">
              <a:solidFill>
                <a:srgbClr val="000000"/>
              </a:solidFill>
              <a:latin typeface="Calibri Light"/>
            </a:endParaRPr>
          </a:p>
        </p:txBody>
      </p:sp>
      <p:sp>
        <p:nvSpPr>
          <p:cNvPr id="2465" name="CustomShape 4"/>
          <p:cNvSpPr/>
          <p:nvPr/>
        </p:nvSpPr>
        <p:spPr>
          <a:xfrm>
            <a:off x="4431960" y="895680"/>
            <a:ext cx="3666960" cy="36828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rPr>
              <a:t>Pointers pointing to two linked lists</a:t>
            </a:r>
            <a:endParaRPr b="0" lang="en-GB" sz="1400" spc="-1" strike="noStrike">
              <a:latin typeface="Arial"/>
            </a:endParaRPr>
          </a:p>
        </p:txBody>
      </p:sp>
      <p:sp>
        <p:nvSpPr>
          <p:cNvPr id="2466" name="CustomShape 5"/>
          <p:cNvSpPr/>
          <p:nvPr/>
        </p:nvSpPr>
        <p:spPr>
          <a:xfrm flipH="1">
            <a:off x="2817720" y="1080000"/>
            <a:ext cx="1614240" cy="434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467" name="CustomShape 6"/>
          <p:cNvSpPr/>
          <p:nvPr/>
        </p:nvSpPr>
        <p:spPr>
          <a:xfrm>
            <a:off x="5380200" y="1515240"/>
            <a:ext cx="3666960" cy="52452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rPr>
              <a:t>Get input numbers and create linked lists</a:t>
            </a:r>
            <a:endParaRPr b="0" lang="en-GB" sz="1400" spc="-1" strike="noStrike">
              <a:latin typeface="Arial"/>
            </a:endParaRPr>
          </a:p>
        </p:txBody>
      </p:sp>
      <p:sp>
        <p:nvSpPr>
          <p:cNvPr id="2468" name="CustomShape 7"/>
          <p:cNvSpPr/>
          <p:nvPr/>
        </p:nvSpPr>
        <p:spPr>
          <a:xfrm flipH="1">
            <a:off x="4044600" y="1777680"/>
            <a:ext cx="1334520" cy="3704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469" name="CustomShape 8"/>
          <p:cNvSpPr/>
          <p:nvPr/>
        </p:nvSpPr>
        <p:spPr>
          <a:xfrm>
            <a:off x="5224320" y="5132520"/>
            <a:ext cx="3822840" cy="79596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rPr>
              <a:t>TASK 5: Free the linked lists by calling </a:t>
            </a:r>
            <a:r>
              <a:rPr b="0" lang="en-GB" sz="1400" spc="-1" strike="noStrike">
                <a:solidFill>
                  <a:srgbClr val="000000"/>
                </a:solidFill>
                <a:latin typeface="Consolas"/>
                <a:ea typeface="Menlo Regular"/>
              </a:rPr>
              <a:t>delete_list()</a:t>
            </a:r>
            <a:endParaRPr b="0" lang="en-GB" sz="1400" spc="-1" strike="noStrike">
              <a:latin typeface="Arial"/>
            </a:endParaRPr>
          </a:p>
        </p:txBody>
      </p:sp>
      <p:sp>
        <p:nvSpPr>
          <p:cNvPr id="2470" name="CustomShape 9"/>
          <p:cNvSpPr/>
          <p:nvPr/>
        </p:nvSpPr>
        <p:spPr>
          <a:xfrm flipH="1">
            <a:off x="3423240" y="5530680"/>
            <a:ext cx="1800720" cy="39780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471" name="CustomShape 10"/>
          <p:cNvSpPr/>
          <p:nvPr/>
        </p:nvSpPr>
        <p:spPr>
          <a:xfrm>
            <a:off x="5224320" y="3211560"/>
            <a:ext cx="3666960" cy="87912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rPr>
              <a:t>Output appropriate message depending on whether </a:t>
            </a:r>
            <a:r>
              <a:rPr b="0" lang="en-GB" sz="1200" spc="-1" strike="noStrike">
                <a:solidFill>
                  <a:srgbClr val="000000"/>
                </a:solidFill>
                <a:latin typeface="Consolas"/>
                <a:ea typeface="Menlo Regular"/>
              </a:rPr>
              <a:t>n1</a:t>
            </a:r>
            <a:r>
              <a:rPr b="0" lang="en-GB" sz="1400" spc="-1" strike="noStrike">
                <a:solidFill>
                  <a:srgbClr val="000000"/>
                </a:solidFill>
                <a:latin typeface="Segoe Print"/>
                <a:ea typeface="Menlo Regular"/>
              </a:rPr>
              <a:t> is bigger than </a:t>
            </a:r>
            <a:r>
              <a:rPr b="0" lang="en-GB" sz="1200" spc="-1" strike="noStrike">
                <a:solidFill>
                  <a:srgbClr val="000000"/>
                </a:solidFill>
                <a:latin typeface="Consolas"/>
                <a:ea typeface="Menlo Regular"/>
              </a:rPr>
              <a:t>n2</a:t>
            </a:r>
            <a:r>
              <a:rPr b="0" lang="en-GB" sz="1400" spc="-1" strike="noStrike">
                <a:solidFill>
                  <a:srgbClr val="000000"/>
                </a:solidFill>
                <a:latin typeface="Segoe Print"/>
                <a:ea typeface="Menlo Regular"/>
              </a:rPr>
              <a:t>.</a:t>
            </a:r>
            <a:endParaRPr b="0" lang="en-GB" sz="1400" spc="-1" strike="noStrike">
              <a:latin typeface="Arial"/>
            </a:endParaRPr>
          </a:p>
        </p:txBody>
      </p:sp>
      <p:sp>
        <p:nvSpPr>
          <p:cNvPr id="2472" name="CustomShape 11"/>
          <p:cNvSpPr/>
          <p:nvPr/>
        </p:nvSpPr>
        <p:spPr>
          <a:xfrm flipH="1" flipV="1">
            <a:off x="3285000" y="3538800"/>
            <a:ext cx="1937880" cy="1123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473" name="CustomShape 12"/>
          <p:cNvSpPr/>
          <p:nvPr/>
        </p:nvSpPr>
        <p:spPr>
          <a:xfrm>
            <a:off x="5224320" y="4237560"/>
            <a:ext cx="3666960" cy="73260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200" spc="-1" strike="noStrike">
                <a:solidFill>
                  <a:srgbClr val="000000"/>
                </a:solidFill>
                <a:latin typeface="Consolas"/>
                <a:ea typeface="Menlo Regular"/>
              </a:rPr>
              <a:t>print_num() </a:t>
            </a:r>
            <a:r>
              <a:rPr b="0" lang="en-GB" sz="1400" spc="-1" strike="noStrike">
                <a:solidFill>
                  <a:srgbClr val="000000"/>
                </a:solidFill>
                <a:latin typeface="Segoe Print"/>
                <a:ea typeface="Menlo Regular"/>
              </a:rPr>
              <a:t>outputs the number stored in the linked list in the ordinary number format</a:t>
            </a:r>
            <a:endParaRPr b="0" lang="en-GB" sz="1400" spc="-1" strike="noStrike">
              <a:latin typeface="Arial"/>
            </a:endParaRPr>
          </a:p>
        </p:txBody>
      </p:sp>
      <p:sp>
        <p:nvSpPr>
          <p:cNvPr id="2474" name="CustomShape 13"/>
          <p:cNvSpPr/>
          <p:nvPr/>
        </p:nvSpPr>
        <p:spPr>
          <a:xfrm flipH="1" flipV="1">
            <a:off x="3003480" y="3925080"/>
            <a:ext cx="2220480" cy="678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Tree>
  </p:cSld>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5"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Problems</a:t>
            </a:r>
            <a:endParaRPr b="0" lang="en-US" sz="4000" spc="-1" strike="noStrike">
              <a:solidFill>
                <a:srgbClr val="000000"/>
              </a:solidFill>
              <a:latin typeface="Calibri Light"/>
            </a:endParaRPr>
          </a:p>
        </p:txBody>
      </p:sp>
      <p:sp>
        <p:nvSpPr>
          <p:cNvPr id="2476" name="TextShape 2"/>
          <p:cNvSpPr txBox="1"/>
          <p:nvPr/>
        </p:nvSpPr>
        <p:spPr>
          <a:xfrm>
            <a:off x="722160" y="2906640"/>
            <a:ext cx="7772040" cy="1499760"/>
          </a:xfrm>
          <a:prstGeom prst="rect">
            <a:avLst/>
          </a:prstGeom>
          <a:noFill/>
          <a:ln>
            <a:noFill/>
          </a:ln>
        </p:spPr>
        <p:txBody>
          <a:bodyPr anchor="b"/>
          <a:p>
            <a:endParaRPr b="0" lang="en-US" sz="3200" spc="-1" strike="noStrike">
              <a:solidFill>
                <a:srgbClr val="000000"/>
              </a:solidFill>
              <a:latin typeface="Calibri Light"/>
            </a:endParaRPr>
          </a:p>
        </p:txBody>
      </p:sp>
      <p:sp>
        <p:nvSpPr>
          <p:cNvPr id="2477" name="TextShape 3"/>
          <p:cNvSpPr txBox="1"/>
          <p:nvPr/>
        </p:nvSpPr>
        <p:spPr>
          <a:xfrm>
            <a:off x="6553080" y="6356520"/>
            <a:ext cx="2133360" cy="364680"/>
          </a:xfrm>
          <a:prstGeom prst="rect">
            <a:avLst/>
          </a:prstGeom>
          <a:noFill/>
          <a:ln>
            <a:noFill/>
          </a:ln>
        </p:spPr>
        <p:txBody>
          <a:bodyPr anchor="ctr"/>
          <a:p>
            <a:pPr algn="r">
              <a:lnSpc>
                <a:spcPct val="100000"/>
              </a:lnSpc>
            </a:pPr>
            <a:fld id="{28BC6ABF-8909-4D3D-9156-D5AA320237E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1</a:t>
            </a:r>
            <a:endParaRPr b="0" lang="en-US" sz="4400" spc="-1" strike="noStrike">
              <a:solidFill>
                <a:srgbClr val="000000"/>
              </a:solidFill>
              <a:latin typeface="Calibri Light"/>
            </a:endParaRPr>
          </a:p>
        </p:txBody>
      </p:sp>
      <p:sp>
        <p:nvSpPr>
          <p:cNvPr id="2479" name="TextShape 2"/>
          <p:cNvSpPr txBox="1"/>
          <p:nvPr/>
        </p:nvSpPr>
        <p:spPr>
          <a:xfrm>
            <a:off x="457200" y="1600200"/>
            <a:ext cx="8229240" cy="4525560"/>
          </a:xfrm>
          <a:prstGeom prst="rect">
            <a:avLst/>
          </a:prstGeom>
          <a:noFill/>
          <a:ln>
            <a:noFill/>
          </a:ln>
        </p:spPr>
        <p:txBody>
          <a:bodyPr/>
          <a:p>
            <a:pPr>
              <a:lnSpc>
                <a:spcPct val="100000"/>
              </a:lnSpc>
              <a:spcBef>
                <a:spcPts val="479"/>
              </a:spcBef>
            </a:pPr>
            <a:r>
              <a:rPr b="0" lang="en-US" sz="2400" spc="-1" strike="noStrike">
                <a:solidFill>
                  <a:srgbClr val="000000"/>
                </a:solidFill>
                <a:latin typeface="Calibri Light"/>
                <a:ea typeface="Calibri Light"/>
              </a:rPr>
              <a:t>What is the output of the following program?  Explain.</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How would the output change if line 9 is replaced with </a:t>
            </a:r>
            <a:br/>
            <a:r>
              <a:rPr b="0" lang="en-US" sz="2400" spc="-1" strike="noStrike">
                <a:solidFill>
                  <a:srgbClr val="000000"/>
                </a:solidFill>
                <a:latin typeface="Calibri Light"/>
                <a:ea typeface="Calibri Light"/>
              </a:rPr>
              <a:t>*p1 = *p2?  Explain.</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2480" name="TextShape 3"/>
          <p:cNvSpPr txBox="1"/>
          <p:nvPr/>
        </p:nvSpPr>
        <p:spPr>
          <a:xfrm>
            <a:off x="6553080" y="6356520"/>
            <a:ext cx="2133360" cy="364680"/>
          </a:xfrm>
          <a:prstGeom prst="rect">
            <a:avLst/>
          </a:prstGeom>
          <a:noFill/>
          <a:ln>
            <a:noFill/>
          </a:ln>
        </p:spPr>
        <p:txBody>
          <a:bodyPr anchor="ctr"/>
          <a:p>
            <a:pPr algn="r">
              <a:lnSpc>
                <a:spcPct val="100000"/>
              </a:lnSpc>
            </a:pPr>
            <a:fld id="{86BC92E0-D88F-4508-AADF-2A9B9270D508}"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481" name="CustomShape 4"/>
          <p:cNvSpPr/>
          <p:nvPr/>
        </p:nvSpPr>
        <p:spPr>
          <a:xfrm>
            <a:off x="0" y="2384280"/>
            <a:ext cx="9143640" cy="360"/>
          </a:xfrm>
          <a:prstGeom prst="rect">
            <a:avLst/>
          </a:prstGeom>
          <a:noFill/>
          <a:ln>
            <a:noFill/>
          </a:ln>
        </p:spPr>
        <p:style>
          <a:lnRef idx="0"/>
          <a:fillRef idx="0"/>
          <a:effectRef idx="0"/>
          <a:fontRef idx="minor"/>
        </p:style>
      </p:sp>
      <p:pic>
        <p:nvPicPr>
          <p:cNvPr id="2482" name="Picture 6" descr=""/>
          <p:cNvPicPr/>
          <p:nvPr/>
        </p:nvPicPr>
        <p:blipFill>
          <a:blip r:embed="rId1"/>
          <a:srcRect l="0" t="5981" r="0" b="0"/>
          <a:stretch/>
        </p:blipFill>
        <p:spPr>
          <a:xfrm>
            <a:off x="2521080" y="2154600"/>
            <a:ext cx="4101840" cy="2798640"/>
          </a:xfrm>
          <a:prstGeom prst="rect">
            <a:avLst/>
          </a:prstGeom>
          <a:ln>
            <a:noFill/>
          </a:ln>
        </p:spPr>
      </p:pic>
    </p:spTree>
  </p:cSld>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2</a:t>
            </a:r>
            <a:endParaRPr b="0" lang="en-US" sz="4400" spc="-1" strike="noStrike">
              <a:solidFill>
                <a:srgbClr val="000000"/>
              </a:solidFill>
              <a:latin typeface="Calibri Light"/>
            </a:endParaRPr>
          </a:p>
        </p:txBody>
      </p:sp>
      <p:sp>
        <p:nvSpPr>
          <p:cNvPr id="2484" name="TextShape 2"/>
          <p:cNvSpPr txBox="1"/>
          <p:nvPr/>
        </p:nvSpPr>
        <p:spPr>
          <a:xfrm>
            <a:off x="457200" y="1593360"/>
            <a:ext cx="8229240" cy="493308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Light"/>
                <a:ea typeface="Calibri Light"/>
              </a:rPr>
              <a:t>What unfortunate misinterpretation can occur with the following declaration? </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00"/>
              </a:spcBef>
            </a:pPr>
            <a:r>
              <a:rPr b="0" lang="en-US" sz="2000" spc="-1" strike="noStrike">
                <a:solidFill>
                  <a:srgbClr val="000000"/>
                </a:solidFill>
                <a:latin typeface="Consolas"/>
                <a:ea typeface="Menlo"/>
              </a:rPr>
              <a:t>int* int_ptr1, int_ptr2; </a:t>
            </a:r>
            <a:endParaRPr b="0" lang="en-US" sz="2000" spc="-1" strike="noStrike">
              <a:solidFill>
                <a:srgbClr val="000000"/>
              </a:solidFill>
              <a:latin typeface="Calibri Light"/>
            </a:endParaRPr>
          </a:p>
          <a:p>
            <a:pPr>
              <a:lnSpc>
                <a:spcPct val="100000"/>
              </a:lnSpc>
              <a:spcBef>
                <a:spcPts val="479"/>
              </a:spcBef>
            </a:pPr>
            <a:endParaRPr b="0" lang="en-US" sz="2000" spc="-1" strike="noStrike">
              <a:solidFill>
                <a:srgbClr val="000000"/>
              </a:solidFill>
              <a:latin typeface="Calibri Light"/>
            </a:endParaRPr>
          </a:p>
        </p:txBody>
      </p:sp>
      <p:sp>
        <p:nvSpPr>
          <p:cNvPr id="2485" name="TextShape 3"/>
          <p:cNvSpPr txBox="1"/>
          <p:nvPr/>
        </p:nvSpPr>
        <p:spPr>
          <a:xfrm>
            <a:off x="6553080" y="6356520"/>
            <a:ext cx="2133360" cy="364680"/>
          </a:xfrm>
          <a:prstGeom prst="rect">
            <a:avLst/>
          </a:prstGeom>
          <a:noFill/>
          <a:ln>
            <a:noFill/>
          </a:ln>
        </p:spPr>
        <p:txBody>
          <a:bodyPr anchor="ctr"/>
          <a:p>
            <a:pPr algn="r">
              <a:lnSpc>
                <a:spcPct val="100000"/>
              </a:lnSpc>
            </a:pPr>
            <a:fld id="{10DD1DC6-97CD-4FA1-9FAD-47B51B0C34D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486" name="CustomShape 4"/>
          <p:cNvSpPr/>
          <p:nvPr/>
        </p:nvSpPr>
        <p:spPr>
          <a:xfrm>
            <a:off x="0" y="2384280"/>
            <a:ext cx="9143640" cy="360"/>
          </a:xfrm>
          <a:prstGeom prst="rect">
            <a:avLst/>
          </a:prstGeom>
          <a:noFill/>
          <a:ln>
            <a:noFill/>
          </a:ln>
        </p:spPr>
        <p:style>
          <a:lnRef idx="0"/>
          <a:fillRef idx="0"/>
          <a:effectRef idx="0"/>
          <a:fontRef idx="minor"/>
        </p:style>
      </p:sp>
    </p:spTree>
  </p:cSld>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3</a:t>
            </a:r>
            <a:endParaRPr b="0" lang="en-US" sz="4400" spc="-1" strike="noStrike">
              <a:solidFill>
                <a:srgbClr val="000000"/>
              </a:solidFill>
              <a:latin typeface="Calibri Light"/>
            </a:endParaRPr>
          </a:p>
        </p:txBody>
      </p:sp>
      <p:sp>
        <p:nvSpPr>
          <p:cNvPr id="2488" name="TextShape 2"/>
          <p:cNvSpPr txBox="1"/>
          <p:nvPr/>
        </p:nvSpPr>
        <p:spPr>
          <a:xfrm>
            <a:off x="457200" y="1600200"/>
            <a:ext cx="8229240" cy="452556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Light"/>
                <a:ea typeface="Calibri Light"/>
              </a:rPr>
              <a:t>Write a program that will first read in a positive integer N, and then N numbers provided by the user.  Your program should store the numbers in a dynamically allocated array. Your program then prints the numbers in reverse.</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Sample output (</a:t>
            </a:r>
            <a:r>
              <a:rPr b="0" i="1" lang="en-US" sz="2400" spc="-1" strike="noStrike">
                <a:solidFill>
                  <a:srgbClr val="000000"/>
                </a:solidFill>
                <a:latin typeface="Calibri Light"/>
                <a:ea typeface="Calibri Light"/>
              </a:rPr>
              <a:t>user input is underlined</a:t>
            </a:r>
            <a:r>
              <a:rPr b="0" lang="en-US" sz="2400" spc="-1" strike="noStrike">
                <a:solidFill>
                  <a:srgbClr val="000000"/>
                </a:solidFill>
                <a:latin typeface="Calibri Light"/>
                <a:ea typeface="Calibri Light"/>
              </a:rPr>
              <a:t>)</a:t>
            </a:r>
            <a:br/>
            <a:r>
              <a:rPr b="0" lang="en-US" sz="2000" spc="-1" strike="noStrike" u="sng">
                <a:solidFill>
                  <a:srgbClr val="000000"/>
                </a:solidFill>
                <a:uFillTx/>
                <a:latin typeface="Consolas"/>
                <a:ea typeface="Menlo"/>
              </a:rPr>
              <a:t>6</a:t>
            </a:r>
            <a:br/>
            <a:r>
              <a:rPr b="0" lang="en-US" sz="2000" spc="-1" strike="noStrike" u="sng">
                <a:solidFill>
                  <a:srgbClr val="000000"/>
                </a:solidFill>
                <a:uFillTx/>
                <a:latin typeface="Consolas"/>
                <a:ea typeface="Menlo"/>
              </a:rPr>
              <a:t>3.2 4.8 -1 9.2 5.5 -6 </a:t>
            </a:r>
            <a:br/>
            <a:r>
              <a:rPr b="0" lang="en-US" sz="2000" spc="-1" strike="noStrike">
                <a:solidFill>
                  <a:srgbClr val="000000"/>
                </a:solidFill>
                <a:latin typeface="Consolas"/>
                <a:ea typeface="Menlo"/>
              </a:rPr>
              <a:t>-6 5.5 9.2 -1 4.8 3.2</a:t>
            </a:r>
            <a:endParaRPr b="0" lang="en-US" sz="2000" spc="-1" strike="noStrike">
              <a:solidFill>
                <a:srgbClr val="000000"/>
              </a:solidFill>
              <a:latin typeface="Calibri Light"/>
            </a:endParaRPr>
          </a:p>
        </p:txBody>
      </p:sp>
      <p:sp>
        <p:nvSpPr>
          <p:cNvPr id="2489" name="TextShape 3"/>
          <p:cNvSpPr txBox="1"/>
          <p:nvPr/>
        </p:nvSpPr>
        <p:spPr>
          <a:xfrm>
            <a:off x="6553080" y="6356520"/>
            <a:ext cx="2133360" cy="364680"/>
          </a:xfrm>
          <a:prstGeom prst="rect">
            <a:avLst/>
          </a:prstGeom>
          <a:noFill/>
          <a:ln>
            <a:noFill/>
          </a:ln>
        </p:spPr>
        <p:txBody>
          <a:bodyPr anchor="ctr"/>
          <a:p>
            <a:pPr algn="r">
              <a:lnSpc>
                <a:spcPct val="100000"/>
              </a:lnSpc>
            </a:pPr>
            <a:fld id="{96F83714-D54B-4028-B2EC-B8C5DC0578F3}"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4</a:t>
            </a:r>
            <a:endParaRPr b="0" lang="en-US" sz="4400" spc="-1" strike="noStrike">
              <a:solidFill>
                <a:srgbClr val="000000"/>
              </a:solidFill>
              <a:latin typeface="Calibri Light"/>
            </a:endParaRPr>
          </a:p>
        </p:txBody>
      </p:sp>
      <p:sp>
        <p:nvSpPr>
          <p:cNvPr id="2491" name="TextShape 2"/>
          <p:cNvSpPr txBox="1"/>
          <p:nvPr/>
        </p:nvSpPr>
        <p:spPr>
          <a:xfrm>
            <a:off x="457200" y="1417680"/>
            <a:ext cx="8423640" cy="508788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Light"/>
                <a:ea typeface="Calibri Light"/>
              </a:rPr>
              <a:t>One problem with dynamically allocated arrays is that once the array is created using the new operator, the size cannot be changed. For example, you might want to add or delete entries from the array. This problem asks you to create functions that uses dynamically allocated arrays and allows add and deletion of entries to the array. </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Complete the following two functions </a:t>
            </a:r>
            <a:endParaRPr b="0" lang="en-US" sz="2400" spc="-1" strike="noStrike">
              <a:solidFill>
                <a:srgbClr val="000000"/>
              </a:solidFill>
              <a:latin typeface="Calibri Light"/>
            </a:endParaRPr>
          </a:p>
          <a:p>
            <a:pPr>
              <a:lnSpc>
                <a:spcPct val="100000"/>
              </a:lnSpc>
              <a:spcBef>
                <a:spcPts val="400"/>
              </a:spcBef>
            </a:pPr>
            <a:r>
              <a:rPr b="0" lang="en-US" sz="2000" spc="-1" strike="noStrike">
                <a:solidFill>
                  <a:srgbClr val="000000"/>
                </a:solidFill>
                <a:latin typeface="Consolas"/>
                <a:ea typeface="Menlo"/>
              </a:rPr>
              <a:t>string* addEntry (string *array, int &amp;size, string newEntry);</a:t>
            </a:r>
            <a:endParaRPr b="0" lang="en-US" sz="2000" spc="-1" strike="noStrike">
              <a:solidFill>
                <a:srgbClr val="000000"/>
              </a:solidFill>
              <a:latin typeface="Calibri Light"/>
            </a:endParaRPr>
          </a:p>
          <a:p>
            <a:pPr>
              <a:lnSpc>
                <a:spcPct val="100000"/>
              </a:lnSpc>
              <a:spcBef>
                <a:spcPts val="479"/>
              </a:spcBef>
            </a:pPr>
            <a:endParaRPr b="0" lang="en-US" sz="20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This function should create a new dynamically allocated </a:t>
            </a:r>
            <a:r>
              <a:rPr b="0" lang="en-US" sz="2100" spc="-1" strike="noStrike">
                <a:solidFill>
                  <a:srgbClr val="000000"/>
                </a:solidFill>
                <a:latin typeface="Consolas"/>
                <a:ea typeface="Menlo"/>
              </a:rPr>
              <a:t>array</a:t>
            </a:r>
            <a:r>
              <a:rPr b="0" lang="en-US" sz="2400" spc="-1" strike="noStrike">
                <a:solidFill>
                  <a:srgbClr val="000000"/>
                </a:solidFill>
                <a:latin typeface="Calibri Light"/>
                <a:ea typeface="Calibri Light"/>
              </a:rPr>
              <a:t>, one element larger than </a:t>
            </a:r>
            <a:r>
              <a:rPr b="0" lang="en-US" sz="2100" spc="-1" strike="noStrike">
                <a:solidFill>
                  <a:srgbClr val="000000"/>
                </a:solidFill>
                <a:latin typeface="Consolas"/>
                <a:ea typeface="Menlo"/>
              </a:rPr>
              <a:t>array</a:t>
            </a:r>
            <a:r>
              <a:rPr b="0" lang="en-US" sz="2400" spc="-1" strike="noStrike">
                <a:solidFill>
                  <a:srgbClr val="000000"/>
                </a:solidFill>
                <a:latin typeface="Calibri Light"/>
                <a:ea typeface="Calibri Light"/>
              </a:rPr>
              <a:t>, copy all elements from array into the new array, add the new entry onto the end of the new array, increment </a:t>
            </a:r>
            <a:r>
              <a:rPr b="0" lang="en-US" sz="2100" spc="-1" strike="noStrike">
                <a:solidFill>
                  <a:srgbClr val="000000"/>
                </a:solidFill>
                <a:latin typeface="Consolas"/>
                <a:ea typeface="Menlo"/>
              </a:rPr>
              <a:t>size</a:t>
            </a:r>
            <a:r>
              <a:rPr b="0" lang="en-US" sz="2400" spc="-1" strike="noStrike">
                <a:solidFill>
                  <a:srgbClr val="000000"/>
                </a:solidFill>
                <a:latin typeface="Calibri Light"/>
                <a:ea typeface="Calibri Light"/>
              </a:rPr>
              <a:t>, delete </a:t>
            </a:r>
            <a:r>
              <a:rPr b="0" lang="en-US" sz="2100" spc="-1" strike="noStrike">
                <a:solidFill>
                  <a:srgbClr val="000000"/>
                </a:solidFill>
                <a:latin typeface="Consolas"/>
                <a:ea typeface="Menlo"/>
              </a:rPr>
              <a:t>array</a:t>
            </a:r>
            <a:r>
              <a:rPr b="0" lang="en-US" sz="2400" spc="-1" strike="noStrike">
                <a:solidFill>
                  <a:srgbClr val="000000"/>
                </a:solidFill>
                <a:latin typeface="Calibri Light"/>
                <a:ea typeface="Calibri Light"/>
              </a:rPr>
              <a:t>, and return the new dynamic array. </a:t>
            </a:r>
            <a:endParaRPr b="0" lang="en-US" sz="2400" spc="-1" strike="noStrike">
              <a:solidFill>
                <a:srgbClr val="000000"/>
              </a:solidFill>
              <a:latin typeface="Calibri Light"/>
            </a:endParaRPr>
          </a:p>
          <a:p>
            <a:pPr>
              <a:lnSpc>
                <a:spcPct val="100000"/>
              </a:lnSpc>
              <a:spcBef>
                <a:spcPts val="420"/>
              </a:spcBef>
            </a:pPr>
            <a:r>
              <a:rPr b="0" lang="en-US" sz="2100" spc="-1" strike="noStrike">
                <a:solidFill>
                  <a:srgbClr val="000000"/>
                </a:solidFill>
                <a:latin typeface="Consolas"/>
                <a:ea typeface="Menlo"/>
              </a:rPr>
              <a:t>string* deleteEntry(string *array, int &amp;size, string entryToDelete);</a:t>
            </a:r>
            <a:endParaRPr b="0" lang="en-US" sz="2100" spc="-1" strike="noStrike">
              <a:solidFill>
                <a:srgbClr val="000000"/>
              </a:solidFill>
              <a:latin typeface="Calibri Light"/>
            </a:endParaRPr>
          </a:p>
          <a:p>
            <a:pPr>
              <a:lnSpc>
                <a:spcPct val="100000"/>
              </a:lnSpc>
              <a:spcBef>
                <a:spcPts val="479"/>
              </a:spcBef>
            </a:pPr>
            <a:endParaRPr b="0" lang="en-US" sz="21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This function should search </a:t>
            </a:r>
            <a:r>
              <a:rPr b="0" lang="en-US" sz="2100" spc="-1" strike="noStrike">
                <a:solidFill>
                  <a:srgbClr val="000000"/>
                </a:solidFill>
                <a:latin typeface="Consolas"/>
                <a:ea typeface="Menlo"/>
              </a:rPr>
              <a:t>array</a:t>
            </a:r>
            <a:r>
              <a:rPr b="0" lang="en-US" sz="2400" spc="-1" strike="noStrike">
                <a:solidFill>
                  <a:srgbClr val="000000"/>
                </a:solidFill>
                <a:latin typeface="Calibri Light"/>
                <a:ea typeface="Calibri Light"/>
              </a:rPr>
              <a:t> for </a:t>
            </a:r>
            <a:r>
              <a:rPr b="0" lang="en-US" sz="2100" spc="-1" strike="noStrike">
                <a:solidFill>
                  <a:srgbClr val="000000"/>
                </a:solidFill>
                <a:latin typeface="Consolas"/>
                <a:ea typeface="Menlo"/>
              </a:rPr>
              <a:t>entryToDelete</a:t>
            </a:r>
            <a:r>
              <a:rPr b="0" lang="en-US" sz="2400" spc="-1" strike="noStrike">
                <a:solidFill>
                  <a:srgbClr val="000000"/>
                </a:solidFill>
                <a:latin typeface="Calibri Light"/>
                <a:ea typeface="Calibri Light"/>
              </a:rPr>
              <a:t>. If not found, the request should be ignored and the unmodified </a:t>
            </a:r>
            <a:r>
              <a:rPr b="0" lang="en-US" sz="2100" spc="-1" strike="noStrike">
                <a:solidFill>
                  <a:srgbClr val="000000"/>
                </a:solidFill>
                <a:latin typeface="Consolas"/>
                <a:ea typeface="Menlo"/>
              </a:rPr>
              <a:t>array</a:t>
            </a:r>
            <a:r>
              <a:rPr b="0" lang="en-US" sz="2400" spc="-1" strike="noStrike">
                <a:solidFill>
                  <a:srgbClr val="000000"/>
                </a:solidFill>
                <a:latin typeface="Calibri Light"/>
                <a:ea typeface="Calibri Light"/>
              </a:rPr>
              <a:t> returned. If found, create a new dynamically allocated array one element smaller than </a:t>
            </a:r>
            <a:r>
              <a:rPr b="0" lang="en-US" sz="2100" spc="-1" strike="noStrike">
                <a:solidFill>
                  <a:srgbClr val="000000"/>
                </a:solidFill>
                <a:latin typeface="Consolas"/>
                <a:ea typeface="Menlo"/>
              </a:rPr>
              <a:t>array</a:t>
            </a:r>
            <a:r>
              <a:rPr b="0" lang="en-US" sz="2400" spc="-1" strike="noStrike">
                <a:solidFill>
                  <a:srgbClr val="000000"/>
                </a:solidFill>
                <a:latin typeface="Calibri Light"/>
                <a:ea typeface="Calibri Light"/>
              </a:rPr>
              <a:t>. Copy all elements except </a:t>
            </a:r>
            <a:r>
              <a:rPr b="0" lang="en-US" sz="2100" spc="-1" strike="noStrike">
                <a:solidFill>
                  <a:srgbClr val="000000"/>
                </a:solidFill>
                <a:latin typeface="Consolas"/>
                <a:ea typeface="Menlo"/>
              </a:rPr>
              <a:t>entryToDelete</a:t>
            </a:r>
            <a:r>
              <a:rPr b="0" lang="en-US" sz="2400" spc="-1" strike="noStrike">
                <a:solidFill>
                  <a:srgbClr val="000000"/>
                </a:solidFill>
                <a:latin typeface="Calibri Light"/>
                <a:ea typeface="Calibri Light"/>
              </a:rPr>
              <a:t> into the new array, delete </a:t>
            </a:r>
            <a:r>
              <a:rPr b="0" lang="en-US" sz="2100" spc="-1" strike="noStrike">
                <a:solidFill>
                  <a:srgbClr val="000000"/>
                </a:solidFill>
                <a:latin typeface="Consolas"/>
                <a:ea typeface="Menlo"/>
              </a:rPr>
              <a:t>array</a:t>
            </a:r>
            <a:r>
              <a:rPr b="0" lang="en-US" sz="2400" spc="-1" strike="noStrike">
                <a:solidFill>
                  <a:srgbClr val="000000"/>
                </a:solidFill>
                <a:latin typeface="Calibri Light"/>
                <a:ea typeface="Calibri Light"/>
              </a:rPr>
              <a:t>, decrement </a:t>
            </a:r>
            <a:r>
              <a:rPr b="0" lang="en-US" sz="2100" spc="-1" strike="noStrike">
                <a:solidFill>
                  <a:srgbClr val="000000"/>
                </a:solidFill>
                <a:latin typeface="Consolas"/>
                <a:ea typeface="Menlo"/>
              </a:rPr>
              <a:t>size</a:t>
            </a:r>
            <a:r>
              <a:rPr b="0" lang="en-US" sz="2400" spc="-1" strike="noStrike">
                <a:solidFill>
                  <a:srgbClr val="000000"/>
                </a:solidFill>
                <a:latin typeface="Calibri Light"/>
                <a:ea typeface="Calibri Light"/>
              </a:rPr>
              <a:t>, and return the new dynamically allocated array. </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2492" name="TextShape 3"/>
          <p:cNvSpPr txBox="1"/>
          <p:nvPr/>
        </p:nvSpPr>
        <p:spPr>
          <a:xfrm>
            <a:off x="6553080" y="6356520"/>
            <a:ext cx="2133360" cy="364680"/>
          </a:xfrm>
          <a:prstGeom prst="rect">
            <a:avLst/>
          </a:prstGeom>
          <a:noFill/>
          <a:ln>
            <a:noFill/>
          </a:ln>
        </p:spPr>
        <p:txBody>
          <a:bodyPr anchor="ctr"/>
          <a:p>
            <a:pPr algn="r">
              <a:lnSpc>
                <a:spcPct val="100000"/>
              </a:lnSpc>
            </a:pPr>
            <a:fld id="{3D689B88-2DB7-48CC-B14D-0D18EC6B615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The &amp; Operator</a:t>
            </a:r>
            <a:endParaRPr b="0" lang="en-US" sz="4400" spc="-1" strike="noStrike">
              <a:solidFill>
                <a:srgbClr val="000000"/>
              </a:solidFill>
              <a:latin typeface="Calibri Light"/>
            </a:endParaRPr>
          </a:p>
        </p:txBody>
      </p:sp>
      <p:sp>
        <p:nvSpPr>
          <p:cNvPr id="199" name="TextShape 2"/>
          <p:cNvSpPr txBox="1"/>
          <p:nvPr/>
        </p:nvSpPr>
        <p:spPr>
          <a:xfrm>
            <a:off x="457200" y="1600200"/>
            <a:ext cx="8229240" cy="4525560"/>
          </a:xfrm>
          <a:prstGeom prst="rect">
            <a:avLst/>
          </a:prstGeom>
          <a:noFill/>
          <a:ln>
            <a:noFill/>
          </a:ln>
        </p:spPr>
        <p:txBody>
          <a:bodyPr/>
          <a:p>
            <a:pPr>
              <a:lnSpc>
                <a:spcPct val="100000"/>
              </a:lnSpc>
              <a:spcBef>
                <a:spcPts val="479"/>
              </a:spcBef>
            </a:pPr>
            <a:r>
              <a:rPr b="0" lang="en-US" sz="2400" spc="-1" strike="noStrike">
                <a:solidFill>
                  <a:srgbClr val="000000"/>
                </a:solidFill>
                <a:latin typeface="Calibri Light"/>
                <a:ea typeface="Calibri Light"/>
              </a:rPr>
              <a:t>Note that the &amp; operator in C++ have two meanings:</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If it is used in an </a:t>
            </a:r>
            <a:r>
              <a:rPr b="0" lang="en-US" sz="2400" spc="-1" strike="noStrike">
                <a:solidFill>
                  <a:srgbClr val="31859c"/>
                </a:solidFill>
                <a:latin typeface="Calibri Light"/>
                <a:ea typeface="Calibri Light"/>
              </a:rPr>
              <a:t>expression</a:t>
            </a:r>
            <a:r>
              <a:rPr b="0" lang="en-US" sz="2400" spc="-1" strike="noStrike">
                <a:solidFill>
                  <a:srgbClr val="000000"/>
                </a:solidFill>
                <a:latin typeface="Calibri Light"/>
                <a:ea typeface="Calibri Light"/>
              </a:rPr>
              <a:t>, then it is the </a:t>
            </a:r>
            <a:r>
              <a:rPr b="0" lang="en-US" sz="2400" spc="-1" strike="noStrike">
                <a:solidFill>
                  <a:srgbClr val="e46c0a"/>
                </a:solidFill>
                <a:latin typeface="Calibri Light"/>
                <a:ea typeface="Calibri Light"/>
              </a:rPr>
              <a:t>address-of</a:t>
            </a:r>
            <a:r>
              <a:rPr b="0" lang="en-US" sz="2400" spc="-1" strike="noStrike">
                <a:solidFill>
                  <a:srgbClr val="000000"/>
                </a:solidFill>
                <a:latin typeface="Calibri Light"/>
                <a:ea typeface="Calibri Light"/>
              </a:rPr>
              <a:t> operator as in the example in the previous slide.</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When it is used in a </a:t>
            </a:r>
            <a:r>
              <a:rPr b="0" lang="en-US" sz="2400" spc="-1" strike="noStrike">
                <a:solidFill>
                  <a:srgbClr val="31859c"/>
                </a:solidFill>
                <a:latin typeface="Calibri Light"/>
                <a:ea typeface="Calibri Light"/>
              </a:rPr>
              <a:t>declaration</a:t>
            </a:r>
            <a:r>
              <a:rPr b="0" lang="en-US" sz="2400" spc="-1" strike="noStrike">
                <a:solidFill>
                  <a:srgbClr val="000000"/>
                </a:solidFill>
                <a:latin typeface="Calibri Light"/>
                <a:ea typeface="Calibri Light"/>
              </a:rPr>
              <a:t>, it serves as the </a:t>
            </a:r>
            <a:r>
              <a:rPr b="0" lang="en-US" sz="2400" spc="-1" strike="noStrike">
                <a:solidFill>
                  <a:srgbClr val="e46c0a"/>
                </a:solidFill>
                <a:latin typeface="Calibri Light"/>
                <a:ea typeface="Calibri Light"/>
              </a:rPr>
              <a:t>reference</a:t>
            </a:r>
            <a:r>
              <a:rPr b="0" lang="en-US" sz="2400" spc="-1" strike="noStrike">
                <a:solidFill>
                  <a:srgbClr val="000000"/>
                </a:solidFill>
                <a:latin typeface="Calibri Light"/>
                <a:ea typeface="Calibri Light"/>
              </a:rPr>
              <a:t> operator to provide a reference of an alias to a variable.</a:t>
            </a:r>
            <a:endParaRPr b="0" lang="en-US" sz="2400" spc="-1" strike="noStrike">
              <a:solidFill>
                <a:srgbClr val="000000"/>
              </a:solidFill>
              <a:latin typeface="Calibri Light"/>
            </a:endParaRPr>
          </a:p>
        </p:txBody>
      </p:sp>
      <p:sp>
        <p:nvSpPr>
          <p:cNvPr id="200" name="TextShape 3"/>
          <p:cNvSpPr txBox="1"/>
          <p:nvPr/>
        </p:nvSpPr>
        <p:spPr>
          <a:xfrm>
            <a:off x="6553080" y="6356520"/>
            <a:ext cx="2133360" cy="364680"/>
          </a:xfrm>
          <a:prstGeom prst="rect">
            <a:avLst/>
          </a:prstGeom>
          <a:noFill/>
          <a:ln>
            <a:noFill/>
          </a:ln>
        </p:spPr>
        <p:txBody>
          <a:bodyPr anchor="ctr"/>
          <a:p>
            <a:pPr algn="r">
              <a:lnSpc>
                <a:spcPct val="100000"/>
              </a:lnSpc>
            </a:pPr>
            <a:fld id="{B50C0BD2-6DE4-44E0-91ED-47D889AA819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01" name="CustomShape 4"/>
          <p:cNvSpPr/>
          <p:nvPr/>
        </p:nvSpPr>
        <p:spPr>
          <a:xfrm>
            <a:off x="2773080" y="2948400"/>
            <a:ext cx="3780000" cy="7560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i;</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&amp;i;</a:t>
            </a:r>
            <a:endParaRPr b="0" lang="en-GB" sz="1800" spc="-1" strike="noStrike">
              <a:latin typeface="Arial"/>
            </a:endParaRPr>
          </a:p>
        </p:txBody>
      </p:sp>
      <p:sp>
        <p:nvSpPr>
          <p:cNvPr id="202" name="CustomShape 5"/>
          <p:cNvSpPr/>
          <p:nvPr/>
        </p:nvSpPr>
        <p:spPr>
          <a:xfrm>
            <a:off x="2647440" y="5707080"/>
            <a:ext cx="4647600" cy="72900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rPr>
              <a:t>An example you’ve seen before is when it is used in the function formal parameters for pass-by-reference</a:t>
            </a:r>
            <a:endParaRPr b="0" lang="en-GB" sz="1400" spc="-1" strike="noStrike">
              <a:latin typeface="Arial"/>
            </a:endParaRPr>
          </a:p>
        </p:txBody>
      </p:sp>
      <p:sp>
        <p:nvSpPr>
          <p:cNvPr id="203" name="CustomShape 6"/>
          <p:cNvSpPr/>
          <p:nvPr/>
        </p:nvSpPr>
        <p:spPr>
          <a:xfrm>
            <a:off x="2229120" y="5175720"/>
            <a:ext cx="4223160" cy="5306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void swap( int &amp; x, int &amp; y);</a:t>
            </a:r>
            <a:endParaRPr b="0" lang="en-GB" sz="1800" spc="-1" strike="noStrike">
              <a:latin typeface="Arial"/>
            </a:endParaRPr>
          </a:p>
        </p:txBody>
      </p:sp>
    </p:spTree>
  </p:cSld>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01">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Pointer Variable</a:t>
            </a:r>
            <a:endParaRPr b="0" lang="en-US" sz="4400" spc="-1" strike="noStrike">
              <a:solidFill>
                <a:srgbClr val="000000"/>
              </a:solidFill>
              <a:latin typeface="Calibri Light"/>
            </a:endParaRPr>
          </a:p>
        </p:txBody>
      </p:sp>
      <p:sp>
        <p:nvSpPr>
          <p:cNvPr id="20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may declare a pointer variable to store the address of a variable</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206" name="TextShape 3"/>
          <p:cNvSpPr txBox="1"/>
          <p:nvPr/>
        </p:nvSpPr>
        <p:spPr>
          <a:xfrm>
            <a:off x="6553080" y="6356520"/>
            <a:ext cx="2133360" cy="364680"/>
          </a:xfrm>
          <a:prstGeom prst="rect">
            <a:avLst/>
          </a:prstGeom>
          <a:noFill/>
          <a:ln>
            <a:noFill/>
          </a:ln>
        </p:spPr>
        <p:txBody>
          <a:bodyPr anchor="ctr"/>
          <a:p>
            <a:pPr algn="r">
              <a:lnSpc>
                <a:spcPct val="100000"/>
              </a:lnSpc>
            </a:pPr>
            <a:fld id="{0C8BB8D1-1D53-4C93-9509-7AFFB56D863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07" name="CustomShape 4"/>
          <p:cNvSpPr/>
          <p:nvPr/>
        </p:nvSpPr>
        <p:spPr>
          <a:xfrm>
            <a:off x="1774440" y="3710520"/>
            <a:ext cx="2679120" cy="7916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i;</a:t>
            </a:r>
            <a:endParaRPr b="0" lang="en-GB" sz="1800" spc="-1" strike="noStrike">
              <a:latin typeface="Arial"/>
            </a:endParaRPr>
          </a:p>
          <a:p>
            <a:pPr>
              <a:lnSpc>
                <a:spcPct val="100000"/>
              </a:lnSpc>
            </a:pPr>
            <a:r>
              <a:rPr b="0" lang="en-GB" sz="1800" spc="-1" strike="noStrike">
                <a:solidFill>
                  <a:srgbClr val="e46c0a"/>
                </a:solidFill>
                <a:latin typeface="Consolas"/>
                <a:ea typeface="Consolas Regular"/>
              </a:rPr>
              <a:t>int * </a:t>
            </a:r>
            <a:r>
              <a:rPr b="0" lang="en-GB" sz="1800" spc="-1" strike="noStrike">
                <a:solidFill>
                  <a:srgbClr val="000000"/>
                </a:solidFill>
                <a:latin typeface="Consolas"/>
                <a:ea typeface="Consolas Regular"/>
              </a:rPr>
              <a:t>iPtr = &amp;i;</a:t>
            </a:r>
            <a:endParaRPr b="0" lang="en-GB" sz="1800" spc="-1" strike="noStrike">
              <a:latin typeface="Arial"/>
            </a:endParaRPr>
          </a:p>
        </p:txBody>
      </p:sp>
      <p:sp>
        <p:nvSpPr>
          <p:cNvPr id="208" name="CustomShape 5"/>
          <p:cNvSpPr/>
          <p:nvPr/>
        </p:nvSpPr>
        <p:spPr>
          <a:xfrm>
            <a:off x="2701080" y="3801960"/>
            <a:ext cx="275400" cy="298800"/>
          </a:xfrm>
          <a:prstGeom prst="ellipse">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9" name="CustomShape 6"/>
          <p:cNvSpPr/>
          <p:nvPr/>
        </p:nvSpPr>
        <p:spPr>
          <a:xfrm>
            <a:off x="2925360" y="4091760"/>
            <a:ext cx="275400" cy="298800"/>
          </a:xfrm>
          <a:prstGeom prst="ellipse">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0" name="CustomShape 7"/>
          <p:cNvSpPr/>
          <p:nvPr/>
        </p:nvSpPr>
        <p:spPr>
          <a:xfrm>
            <a:off x="3512520" y="4091760"/>
            <a:ext cx="275400" cy="298800"/>
          </a:xfrm>
          <a:prstGeom prst="ellipse">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1" name="CustomShape 8"/>
          <p:cNvSpPr/>
          <p:nvPr/>
        </p:nvSpPr>
        <p:spPr>
          <a:xfrm flipV="1">
            <a:off x="1810440" y="4390200"/>
            <a:ext cx="1114560" cy="648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2" name="CustomShape 9"/>
          <p:cNvSpPr/>
          <p:nvPr/>
        </p:nvSpPr>
        <p:spPr>
          <a:xfrm>
            <a:off x="1321920" y="2471400"/>
            <a:ext cx="2820240" cy="85860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Creating a variable named </a:t>
            </a:r>
            <a:r>
              <a:rPr b="0" lang="en-GB" sz="1800" spc="-1" strike="noStrike">
                <a:solidFill>
                  <a:srgbClr val="000000"/>
                </a:solidFill>
                <a:latin typeface="Consolas"/>
                <a:ea typeface="Consolas Regular"/>
              </a:rPr>
              <a:t>i</a:t>
            </a:r>
            <a:r>
              <a:rPr b="0" lang="en-GB" sz="1800" spc="-1" strike="noStrike">
                <a:solidFill>
                  <a:srgbClr val="000000"/>
                </a:solidFill>
                <a:latin typeface="Avenir Next Condensed Regular"/>
                <a:ea typeface="Consolas Regular"/>
              </a:rPr>
              <a:t> of type </a:t>
            </a:r>
            <a:r>
              <a:rPr b="0" lang="en-GB" sz="1800" spc="-1" strike="noStrike">
                <a:solidFill>
                  <a:srgbClr val="000000"/>
                </a:solidFill>
                <a:latin typeface="Consolas"/>
                <a:ea typeface="Consolas Regular"/>
              </a:rPr>
              <a:t>int</a:t>
            </a:r>
            <a:r>
              <a:rPr b="0" lang="en-GB" sz="1800" spc="-1" strike="noStrike">
                <a:solidFill>
                  <a:srgbClr val="000000"/>
                </a:solidFill>
                <a:latin typeface="Avenir Next Condensed Regular"/>
                <a:ea typeface="Consolas Regular"/>
              </a:rPr>
              <a:t> that stores an integer</a:t>
            </a:r>
            <a:endParaRPr b="0" lang="en-GB" sz="1800" spc="-1" strike="noStrike">
              <a:latin typeface="Arial"/>
            </a:endParaRPr>
          </a:p>
        </p:txBody>
      </p:sp>
      <p:sp>
        <p:nvSpPr>
          <p:cNvPr id="213" name="CustomShape 10"/>
          <p:cNvSpPr/>
          <p:nvPr/>
        </p:nvSpPr>
        <p:spPr>
          <a:xfrm>
            <a:off x="345600" y="5039640"/>
            <a:ext cx="2929320" cy="1269000"/>
          </a:xfrm>
          <a:prstGeom prst="roundRect">
            <a:avLst>
              <a:gd name="adj" fmla="val 16667"/>
            </a:avLst>
          </a:prstGeom>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Creating a variable named </a:t>
            </a:r>
            <a:r>
              <a:rPr b="0" lang="en-GB" sz="1800" spc="-1" strike="noStrike">
                <a:solidFill>
                  <a:srgbClr val="000000"/>
                </a:solidFill>
                <a:latin typeface="Consolas"/>
                <a:ea typeface="Consolas Regular"/>
              </a:rPr>
              <a:t>iPtr</a:t>
            </a:r>
            <a:r>
              <a:rPr b="0" lang="en-GB" sz="1800" spc="-1" strike="noStrike">
                <a:solidFill>
                  <a:srgbClr val="000000"/>
                </a:solidFill>
                <a:latin typeface="Avenir Next Condensed Regular"/>
                <a:ea typeface="Consolas Regular"/>
              </a:rPr>
              <a:t> of type </a:t>
            </a:r>
            <a:r>
              <a:rPr b="0" lang="en-GB" sz="1800" spc="-1" strike="noStrike">
                <a:solidFill>
                  <a:srgbClr val="000000"/>
                </a:solidFill>
                <a:latin typeface="Consolas"/>
                <a:ea typeface="Consolas Regular"/>
              </a:rPr>
              <a:t>int * </a:t>
            </a:r>
            <a:r>
              <a:rPr b="0" lang="en-GB" sz="1800" spc="-1" strike="noStrike">
                <a:solidFill>
                  <a:srgbClr val="000000"/>
                </a:solidFill>
                <a:latin typeface="Avenir Next Condensed Regular"/>
                <a:ea typeface="Consolas Regular"/>
              </a:rPr>
              <a:t>that stores the </a:t>
            </a:r>
            <a:r>
              <a:rPr b="0" lang="en-GB" sz="1800" spc="-1" strike="noStrike">
                <a:solidFill>
                  <a:srgbClr val="e46c0a"/>
                </a:solidFill>
                <a:latin typeface="Avenir Next Condensed Regular"/>
                <a:ea typeface="Consolas Regular"/>
              </a:rPr>
              <a:t>address of another integer variable</a:t>
            </a:r>
            <a:r>
              <a:rPr b="0" lang="en-GB" sz="1800" spc="-1" strike="noStrike">
                <a:solidFill>
                  <a:srgbClr val="000000"/>
                </a:solidFill>
                <a:latin typeface="Avenir Next Condensed Regular"/>
                <a:ea typeface="Consolas Regular"/>
              </a:rPr>
              <a:t>.</a:t>
            </a:r>
            <a:endParaRPr b="0" lang="en-GB" sz="1800" spc="-1" strike="noStrike">
              <a:latin typeface="Arial"/>
            </a:endParaRPr>
          </a:p>
        </p:txBody>
      </p:sp>
      <p:sp>
        <p:nvSpPr>
          <p:cNvPr id="214" name="CustomShape 11"/>
          <p:cNvSpPr/>
          <p:nvPr/>
        </p:nvSpPr>
        <p:spPr>
          <a:xfrm>
            <a:off x="1819080" y="3801960"/>
            <a:ext cx="275400" cy="298800"/>
          </a:xfrm>
          <a:prstGeom prst="ellipse">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5" name="CustomShape 12"/>
          <p:cNvSpPr/>
          <p:nvPr/>
        </p:nvSpPr>
        <p:spPr>
          <a:xfrm flipH="1">
            <a:off x="1773720" y="4101840"/>
            <a:ext cx="320040" cy="298800"/>
          </a:xfrm>
          <a:prstGeom prst="ellipse">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6" name="CustomShape 13"/>
          <p:cNvSpPr/>
          <p:nvPr/>
        </p:nvSpPr>
        <p:spPr>
          <a:xfrm flipH="1">
            <a:off x="2505600" y="3330360"/>
            <a:ext cx="225720" cy="470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17" name="CustomShape 14"/>
          <p:cNvSpPr/>
          <p:nvPr/>
        </p:nvSpPr>
        <p:spPr>
          <a:xfrm>
            <a:off x="6491160" y="2023560"/>
            <a:ext cx="10710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halkduster"/>
              </a:rPr>
              <a:t>Memory </a:t>
            </a:r>
            <a:endParaRPr b="0" lang="en-GB" sz="1600" spc="-1" strike="noStrike">
              <a:latin typeface="Arial"/>
            </a:endParaRPr>
          </a:p>
        </p:txBody>
      </p:sp>
      <p:sp>
        <p:nvSpPr>
          <p:cNvPr id="218" name="CustomShape 15"/>
          <p:cNvSpPr/>
          <p:nvPr/>
        </p:nvSpPr>
        <p:spPr>
          <a:xfrm>
            <a:off x="6225120" y="2422080"/>
            <a:ext cx="1557000" cy="1335600"/>
          </a:xfrm>
          <a:prstGeom prst="rect">
            <a:avLst/>
          </a:prstGeom>
          <a:ln>
            <a:round/>
          </a:ln>
        </p:spPr>
        <p:style>
          <a:lnRef idx="2">
            <a:schemeClr val="accent3"/>
          </a:lnRef>
          <a:fillRef idx="1">
            <a:schemeClr val="lt1"/>
          </a:fillRef>
          <a:effectRef idx="0">
            <a:schemeClr val="accent3"/>
          </a:effectRef>
          <a:fontRef idx="minor"/>
        </p:style>
      </p:sp>
      <p:sp>
        <p:nvSpPr>
          <p:cNvPr id="219" name="CustomShape 16"/>
          <p:cNvSpPr/>
          <p:nvPr/>
        </p:nvSpPr>
        <p:spPr>
          <a:xfrm>
            <a:off x="7787520" y="258084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i</a:t>
            </a:r>
            <a:endParaRPr b="0" lang="en-GB" sz="1800" spc="-1" strike="noStrike">
              <a:latin typeface="Arial"/>
            </a:endParaRPr>
          </a:p>
        </p:txBody>
      </p:sp>
      <p:sp>
        <p:nvSpPr>
          <p:cNvPr id="220" name="CustomShape 17"/>
          <p:cNvSpPr/>
          <p:nvPr/>
        </p:nvSpPr>
        <p:spPr>
          <a:xfrm>
            <a:off x="6280200" y="2617200"/>
            <a:ext cx="146232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221" name="CustomShape 18"/>
          <p:cNvSpPr/>
          <p:nvPr/>
        </p:nvSpPr>
        <p:spPr>
          <a:xfrm>
            <a:off x="7771680" y="315072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iPtr</a:t>
            </a:r>
            <a:endParaRPr b="0" lang="en-GB" sz="1800" spc="-1" strike="noStrike">
              <a:latin typeface="Arial"/>
            </a:endParaRPr>
          </a:p>
        </p:txBody>
      </p:sp>
      <p:sp>
        <p:nvSpPr>
          <p:cNvPr id="222" name="CustomShape 19"/>
          <p:cNvSpPr/>
          <p:nvPr/>
        </p:nvSpPr>
        <p:spPr>
          <a:xfrm>
            <a:off x="6280200" y="3192480"/>
            <a:ext cx="146232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223" name="CustomShape 20"/>
          <p:cNvSpPr/>
          <p:nvPr/>
        </p:nvSpPr>
        <p:spPr>
          <a:xfrm>
            <a:off x="5140440" y="2524680"/>
            <a:ext cx="369000" cy="1146960"/>
          </a:xfrm>
          <a:prstGeom prst="rect">
            <a:avLst/>
          </a:prstGeom>
          <a:noFill/>
          <a:ln>
            <a:noFill/>
          </a:ln>
        </p:spPr>
        <p:style>
          <a:lnRef idx="0"/>
          <a:fillRef idx="0"/>
          <a:effectRef idx="0"/>
          <a:fontRef idx="minor"/>
        </p:style>
        <p:txBody>
          <a:bodyPr wrap="none" lIns="90000" rIns="90000" tIns="45000" bIns="45000" vert="vert270" rot="16200000"/>
          <a:p>
            <a:pPr>
              <a:lnSpc>
                <a:spcPct val="100000"/>
              </a:lnSpc>
            </a:pPr>
            <a:r>
              <a:rPr b="0" lang="en-GB" sz="1200" spc="-1" strike="noStrike">
                <a:solidFill>
                  <a:srgbClr val="000000"/>
                </a:solidFill>
                <a:latin typeface="Calibri Light"/>
              </a:rPr>
              <a:t>Memory Address</a:t>
            </a:r>
            <a:endParaRPr b="0" lang="en-GB" sz="1200" spc="-1" strike="noStrike">
              <a:latin typeface="Arial"/>
            </a:endParaRPr>
          </a:p>
        </p:txBody>
      </p:sp>
      <p:sp>
        <p:nvSpPr>
          <p:cNvPr id="224" name="CustomShape 21"/>
          <p:cNvSpPr/>
          <p:nvPr/>
        </p:nvSpPr>
        <p:spPr>
          <a:xfrm>
            <a:off x="5346360" y="2648520"/>
            <a:ext cx="959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10111023</a:t>
            </a:r>
            <a:endParaRPr b="0" lang="en-GB" sz="1200" spc="-1" strike="noStrike">
              <a:latin typeface="Arial"/>
            </a:endParaRPr>
          </a:p>
        </p:txBody>
      </p:sp>
      <p:sp>
        <p:nvSpPr>
          <p:cNvPr id="225" name="CustomShape 22"/>
          <p:cNvSpPr/>
          <p:nvPr/>
        </p:nvSpPr>
        <p:spPr>
          <a:xfrm>
            <a:off x="5346360" y="3192480"/>
            <a:ext cx="9597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10111027</a:t>
            </a:r>
            <a:endParaRPr b="0" lang="en-GB" sz="1200" spc="-1" strike="noStrike">
              <a:latin typeface="Arial"/>
            </a:endParaRPr>
          </a:p>
        </p:txBody>
      </p:sp>
      <p:sp>
        <p:nvSpPr>
          <p:cNvPr id="226" name="CustomShape 23"/>
          <p:cNvSpPr/>
          <p:nvPr/>
        </p:nvSpPr>
        <p:spPr>
          <a:xfrm>
            <a:off x="6386400" y="3160800"/>
            <a:ext cx="1337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10111023</a:t>
            </a:r>
            <a:endParaRPr b="0" lang="en-GB" sz="1800" spc="-1" strike="noStrike">
              <a:latin typeface="Arial"/>
            </a:endParaRPr>
          </a:p>
        </p:txBody>
      </p:sp>
      <p:sp>
        <p:nvSpPr>
          <p:cNvPr id="227" name="CustomShape 24"/>
          <p:cNvSpPr/>
          <p:nvPr/>
        </p:nvSpPr>
        <p:spPr>
          <a:xfrm>
            <a:off x="5140440" y="3992400"/>
            <a:ext cx="3268440" cy="14612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Regular"/>
              </a:rPr>
              <a:t>Usually represented as a diagram with an arrow pointing from the pointer variable to the memory address that it stores:</a:t>
            </a:r>
            <a:endParaRPr b="0" lang="en-GB" sz="1800" spc="-1" strike="noStrike">
              <a:latin typeface="Arial"/>
            </a:endParaRPr>
          </a:p>
        </p:txBody>
      </p:sp>
      <p:grpSp>
        <p:nvGrpSpPr>
          <p:cNvPr id="228" name="Group 25"/>
          <p:cNvGrpSpPr/>
          <p:nvPr/>
        </p:nvGrpSpPr>
        <p:grpSpPr>
          <a:xfrm>
            <a:off x="5917320" y="5020200"/>
            <a:ext cx="2274840" cy="1335600"/>
            <a:chOff x="5917320" y="5020200"/>
            <a:chExt cx="2274840" cy="1335600"/>
          </a:xfrm>
        </p:grpSpPr>
        <p:grpSp>
          <p:nvGrpSpPr>
            <p:cNvPr id="229" name="Group 26"/>
            <p:cNvGrpSpPr/>
            <p:nvPr/>
          </p:nvGrpSpPr>
          <p:grpSpPr>
            <a:xfrm>
              <a:off x="5917320" y="5020200"/>
              <a:ext cx="2274840" cy="1335600"/>
              <a:chOff x="5917320" y="5020200"/>
              <a:chExt cx="2274840" cy="1335600"/>
            </a:xfrm>
          </p:grpSpPr>
          <p:sp>
            <p:nvSpPr>
              <p:cNvPr id="230" name="CustomShape 27"/>
              <p:cNvSpPr/>
              <p:nvPr/>
            </p:nvSpPr>
            <p:spPr>
              <a:xfrm>
                <a:off x="5917320" y="5020200"/>
                <a:ext cx="1557000" cy="1335600"/>
              </a:xfrm>
              <a:prstGeom prst="rect">
                <a:avLst/>
              </a:prstGeom>
              <a:ln>
                <a:round/>
              </a:ln>
            </p:spPr>
            <p:style>
              <a:lnRef idx="2">
                <a:schemeClr val="accent3"/>
              </a:lnRef>
              <a:fillRef idx="1">
                <a:schemeClr val="lt1"/>
              </a:fillRef>
              <a:effectRef idx="0">
                <a:schemeClr val="accent3"/>
              </a:effectRef>
              <a:fontRef idx="minor"/>
            </p:style>
          </p:sp>
          <p:sp>
            <p:nvSpPr>
              <p:cNvPr id="231" name="CustomShape 28"/>
              <p:cNvSpPr/>
              <p:nvPr/>
            </p:nvSpPr>
            <p:spPr>
              <a:xfrm>
                <a:off x="7479720" y="517896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i</a:t>
                </a:r>
                <a:endParaRPr b="0" lang="en-GB" sz="1800" spc="-1" strike="noStrike">
                  <a:latin typeface="Arial"/>
                </a:endParaRPr>
              </a:p>
            </p:txBody>
          </p:sp>
          <p:sp>
            <p:nvSpPr>
              <p:cNvPr id="232" name="CustomShape 29"/>
              <p:cNvSpPr/>
              <p:nvPr/>
            </p:nvSpPr>
            <p:spPr>
              <a:xfrm>
                <a:off x="5972760" y="5215320"/>
                <a:ext cx="146232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233" name="CustomShape 30"/>
              <p:cNvSpPr/>
              <p:nvPr/>
            </p:nvSpPr>
            <p:spPr>
              <a:xfrm>
                <a:off x="7463880" y="574884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iPtr</a:t>
                </a:r>
                <a:endParaRPr b="0" lang="en-GB" sz="1800" spc="-1" strike="noStrike">
                  <a:latin typeface="Arial"/>
                </a:endParaRPr>
              </a:p>
            </p:txBody>
          </p:sp>
          <p:sp>
            <p:nvSpPr>
              <p:cNvPr id="234" name="CustomShape 31"/>
              <p:cNvSpPr/>
              <p:nvPr/>
            </p:nvSpPr>
            <p:spPr>
              <a:xfrm>
                <a:off x="5972760" y="5790600"/>
                <a:ext cx="146232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grpSp>
        <p:sp>
          <p:nvSpPr>
            <p:cNvPr id="235" name="CustomShape 32"/>
            <p:cNvSpPr/>
            <p:nvPr/>
          </p:nvSpPr>
          <p:spPr>
            <a:xfrm rot="10800000">
              <a:off x="5973120" y="5370480"/>
              <a:ext cx="12240" cy="574920"/>
            </a:xfrm>
            <a:prstGeom prst="curvedConnector3">
              <a:avLst>
                <a:gd name="adj1" fmla="val 3600001"/>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grpSp>
      <p:sp>
        <p:nvSpPr>
          <p:cNvPr id="236" name="CustomShape 33"/>
          <p:cNvSpPr/>
          <p:nvPr/>
        </p:nvSpPr>
        <p:spPr>
          <a:xfrm flipH="1" flipV="1">
            <a:off x="3787560" y="4400280"/>
            <a:ext cx="353880" cy="6382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7" name="CustomShape 34"/>
          <p:cNvSpPr/>
          <p:nvPr/>
        </p:nvSpPr>
        <p:spPr>
          <a:xfrm>
            <a:off x="3381840" y="5039640"/>
            <a:ext cx="1521000" cy="508320"/>
          </a:xfrm>
          <a:prstGeom prst="roundRect">
            <a:avLst>
              <a:gd name="adj" fmla="val 16667"/>
            </a:avLst>
          </a:prstGeom>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address of </a:t>
            </a:r>
            <a:r>
              <a:rPr b="0" lang="en-GB" sz="1800" spc="-1" strike="noStrike">
                <a:solidFill>
                  <a:srgbClr val="000000"/>
                </a:solidFill>
                <a:latin typeface="Consolas"/>
                <a:ea typeface="Consolas Regular"/>
              </a:rPr>
              <a:t>i</a:t>
            </a:r>
            <a:endParaRPr b="0" lang="en-GB" sz="1800" spc="-1" strike="noStrike">
              <a:latin typeface="Arial"/>
            </a:endParaRPr>
          </a:p>
        </p:txBody>
      </p:sp>
    </p:spTree>
  </p:cSld>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212"/>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216"/>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220"/>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219"/>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2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207">
                                            <p:txEl>
                                              <p:pRg st="1" end="1"/>
                                            </p:txEl>
                                          </p:spTgt>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213"/>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211"/>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236"/>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237"/>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225"/>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221"/>
                                        </p:tgtEl>
                                        <p:attrNameLst>
                                          <p:attrName>style.visibility</p:attrName>
                                        </p:attrNameLst>
                                      </p:cBhvr>
                                      <p:to>
                                        <p:strVal val="visible"/>
                                      </p:to>
                                    </p:set>
                                  </p:childTnLst>
                                </p:cTn>
                              </p:par>
                              <p:par>
                                <p:cTn id="83" nodeType="withEffect" fill="hold" presetClass="entr" presetID="1">
                                  <p:stCondLst>
                                    <p:cond delay="0"/>
                                  </p:stCondLst>
                                  <p:childTnLst>
                                    <p:set>
                                      <p:cBhvr>
                                        <p:cTn id="84" dur="1" fill="hold">
                                          <p:stCondLst>
                                            <p:cond delay="0"/>
                                          </p:stCondLst>
                                        </p:cTn>
                                        <p:tgtEl>
                                          <p:spTgt spid="22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22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228"/>
                                        </p:tgtEl>
                                        <p:attrNameLst>
                                          <p:attrName>style.visibility</p:attrName>
                                        </p:attrNameLst>
                                      </p:cBhvr>
                                      <p:to>
                                        <p:strVal val="visible"/>
                                      </p:to>
                                    </p:set>
                                  </p:childTnLst>
                                </p:cTn>
                              </p:par>
                              <p:par>
                                <p:cTn id="93" nodeType="withEffect" fill="hold" presetClass="entr" presetID="1">
                                  <p:stCondLst>
                                    <p:cond delay="0"/>
                                  </p:stCondLst>
                                  <p:childTnLst>
                                    <p:set>
                                      <p:cBhvr>
                                        <p:cTn id="94"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Pointer Variable</a:t>
            </a:r>
            <a:endParaRPr b="0" lang="en-US" sz="4400" spc="-1" strike="noStrike">
              <a:solidFill>
                <a:srgbClr val="000000"/>
              </a:solidFill>
              <a:latin typeface="Calibri Light"/>
            </a:endParaRPr>
          </a:p>
        </p:txBody>
      </p:sp>
      <p:sp>
        <p:nvSpPr>
          <p:cNvPr id="239" name="TextShape 2"/>
          <p:cNvSpPr txBox="1"/>
          <p:nvPr/>
        </p:nvSpPr>
        <p:spPr>
          <a:xfrm>
            <a:off x="6553080" y="6356520"/>
            <a:ext cx="2133360" cy="364680"/>
          </a:xfrm>
          <a:prstGeom prst="rect">
            <a:avLst/>
          </a:prstGeom>
          <a:noFill/>
          <a:ln>
            <a:noFill/>
          </a:ln>
        </p:spPr>
        <p:txBody>
          <a:bodyPr anchor="ctr"/>
          <a:p>
            <a:pPr algn="r">
              <a:lnSpc>
                <a:spcPct val="100000"/>
              </a:lnSpc>
            </a:pPr>
            <a:fld id="{41CEAB7A-62CE-48EC-8977-C9D01A2F41B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40" name="CustomShape 3"/>
          <p:cNvSpPr/>
          <p:nvPr/>
        </p:nvSpPr>
        <p:spPr>
          <a:xfrm>
            <a:off x="1067760" y="1434600"/>
            <a:ext cx="3780000" cy="47923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i = 10;</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char c = 'Q';</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double d = 2.5;</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string s = "good day!";</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int * iPtr;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char * cPtr;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double * dPtr;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string * sPtr;</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iPtr = &amp;i;</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cPtr = &amp;c;</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dPtr = &amp;d;</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sPtr = &amp;s;</a:t>
            </a:r>
            <a:endParaRPr b="0" lang="en-GB" sz="1800" spc="-1" strike="noStrike">
              <a:latin typeface="Arial"/>
            </a:endParaRPr>
          </a:p>
        </p:txBody>
      </p:sp>
      <p:sp>
        <p:nvSpPr>
          <p:cNvPr id="241" name="CustomShape 4"/>
          <p:cNvSpPr/>
          <p:nvPr/>
        </p:nvSpPr>
        <p:spPr>
          <a:xfrm>
            <a:off x="5831280" y="1736280"/>
            <a:ext cx="1727280" cy="4009680"/>
          </a:xfrm>
          <a:prstGeom prst="rect">
            <a:avLst/>
          </a:prstGeom>
          <a:ln>
            <a:round/>
          </a:ln>
        </p:spPr>
        <p:style>
          <a:lnRef idx="2">
            <a:schemeClr val="accent3"/>
          </a:lnRef>
          <a:fillRef idx="1">
            <a:schemeClr val="lt1"/>
          </a:fillRef>
          <a:effectRef idx="0">
            <a:schemeClr val="accent3"/>
          </a:effectRef>
          <a:fontRef idx="minor"/>
        </p:style>
      </p:sp>
      <p:sp>
        <p:nvSpPr>
          <p:cNvPr id="242" name="CustomShape 5"/>
          <p:cNvSpPr/>
          <p:nvPr/>
        </p:nvSpPr>
        <p:spPr>
          <a:xfrm>
            <a:off x="7579440" y="193140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i</a:t>
            </a:r>
            <a:endParaRPr b="0" lang="en-GB" sz="1800" spc="-1" strike="noStrike">
              <a:latin typeface="Arial"/>
            </a:endParaRPr>
          </a:p>
        </p:txBody>
      </p:sp>
      <p:sp>
        <p:nvSpPr>
          <p:cNvPr id="243" name="CustomShape 6"/>
          <p:cNvSpPr/>
          <p:nvPr/>
        </p:nvSpPr>
        <p:spPr>
          <a:xfrm>
            <a:off x="5910480" y="1931400"/>
            <a:ext cx="156204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10</a:t>
            </a:r>
            <a:endParaRPr b="0" lang="en-GB" sz="1600" spc="-1" strike="noStrike">
              <a:latin typeface="Arial"/>
            </a:endParaRPr>
          </a:p>
        </p:txBody>
      </p:sp>
      <p:sp>
        <p:nvSpPr>
          <p:cNvPr id="244" name="CustomShape 7"/>
          <p:cNvSpPr/>
          <p:nvPr/>
        </p:nvSpPr>
        <p:spPr>
          <a:xfrm>
            <a:off x="7579440" y="237852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c</a:t>
            </a:r>
            <a:endParaRPr b="0" lang="en-GB" sz="1800" spc="-1" strike="noStrike">
              <a:latin typeface="Arial"/>
            </a:endParaRPr>
          </a:p>
        </p:txBody>
      </p:sp>
      <p:sp>
        <p:nvSpPr>
          <p:cNvPr id="245" name="CustomShape 8"/>
          <p:cNvSpPr/>
          <p:nvPr/>
        </p:nvSpPr>
        <p:spPr>
          <a:xfrm>
            <a:off x="5910480" y="2386440"/>
            <a:ext cx="156204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'Q'</a:t>
            </a:r>
            <a:endParaRPr b="0" lang="en-GB" sz="1600" spc="-1" strike="noStrike">
              <a:latin typeface="Arial"/>
            </a:endParaRPr>
          </a:p>
        </p:txBody>
      </p:sp>
      <p:sp>
        <p:nvSpPr>
          <p:cNvPr id="246" name="CustomShape 9"/>
          <p:cNvSpPr/>
          <p:nvPr/>
        </p:nvSpPr>
        <p:spPr>
          <a:xfrm>
            <a:off x="7579440" y="282564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d</a:t>
            </a:r>
            <a:endParaRPr b="0" lang="en-GB" sz="1800" spc="-1" strike="noStrike">
              <a:latin typeface="Arial"/>
            </a:endParaRPr>
          </a:p>
        </p:txBody>
      </p:sp>
      <p:sp>
        <p:nvSpPr>
          <p:cNvPr id="247" name="CustomShape 10"/>
          <p:cNvSpPr/>
          <p:nvPr/>
        </p:nvSpPr>
        <p:spPr>
          <a:xfrm>
            <a:off x="5910480" y="2841120"/>
            <a:ext cx="156204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2.5</a:t>
            </a:r>
            <a:endParaRPr b="0" lang="en-GB" sz="1600" spc="-1" strike="noStrike">
              <a:latin typeface="Arial"/>
            </a:endParaRPr>
          </a:p>
        </p:txBody>
      </p:sp>
      <p:sp>
        <p:nvSpPr>
          <p:cNvPr id="248" name="CustomShape 11"/>
          <p:cNvSpPr/>
          <p:nvPr/>
        </p:nvSpPr>
        <p:spPr>
          <a:xfrm>
            <a:off x="7579440" y="327240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s</a:t>
            </a:r>
            <a:endParaRPr b="0" lang="en-GB" sz="1800" spc="-1" strike="noStrike">
              <a:latin typeface="Arial"/>
            </a:endParaRPr>
          </a:p>
        </p:txBody>
      </p:sp>
      <p:sp>
        <p:nvSpPr>
          <p:cNvPr id="249" name="CustomShape 12"/>
          <p:cNvSpPr/>
          <p:nvPr/>
        </p:nvSpPr>
        <p:spPr>
          <a:xfrm>
            <a:off x="5910480" y="3296160"/>
            <a:ext cx="156204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"good day!"</a:t>
            </a:r>
            <a:endParaRPr b="0" lang="en-GB" sz="1600" spc="-1" strike="noStrike">
              <a:latin typeface="Arial"/>
            </a:endParaRPr>
          </a:p>
        </p:txBody>
      </p:sp>
      <p:sp>
        <p:nvSpPr>
          <p:cNvPr id="250" name="CustomShape 13"/>
          <p:cNvSpPr/>
          <p:nvPr/>
        </p:nvSpPr>
        <p:spPr>
          <a:xfrm>
            <a:off x="7563600" y="381528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iPtr</a:t>
            </a:r>
            <a:endParaRPr b="0" lang="en-GB" sz="1800" spc="-1" strike="noStrike">
              <a:latin typeface="Arial"/>
            </a:endParaRPr>
          </a:p>
        </p:txBody>
      </p:sp>
      <p:sp>
        <p:nvSpPr>
          <p:cNvPr id="251" name="CustomShape 14"/>
          <p:cNvSpPr/>
          <p:nvPr/>
        </p:nvSpPr>
        <p:spPr>
          <a:xfrm>
            <a:off x="5910480" y="3815280"/>
            <a:ext cx="156204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252" name="CustomShape 15"/>
          <p:cNvSpPr/>
          <p:nvPr/>
        </p:nvSpPr>
        <p:spPr>
          <a:xfrm>
            <a:off x="7563600" y="426240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cPtr</a:t>
            </a:r>
            <a:endParaRPr b="0" lang="en-GB" sz="1800" spc="-1" strike="noStrike">
              <a:latin typeface="Arial"/>
            </a:endParaRPr>
          </a:p>
        </p:txBody>
      </p:sp>
      <p:sp>
        <p:nvSpPr>
          <p:cNvPr id="253" name="CustomShape 16"/>
          <p:cNvSpPr/>
          <p:nvPr/>
        </p:nvSpPr>
        <p:spPr>
          <a:xfrm>
            <a:off x="5910480" y="4270320"/>
            <a:ext cx="156204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254" name="CustomShape 17"/>
          <p:cNvSpPr/>
          <p:nvPr/>
        </p:nvSpPr>
        <p:spPr>
          <a:xfrm>
            <a:off x="7563600" y="470952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dPtr</a:t>
            </a:r>
            <a:endParaRPr b="0" lang="en-GB" sz="1800" spc="-1" strike="noStrike">
              <a:latin typeface="Arial"/>
            </a:endParaRPr>
          </a:p>
        </p:txBody>
      </p:sp>
      <p:sp>
        <p:nvSpPr>
          <p:cNvPr id="255" name="CustomShape 18"/>
          <p:cNvSpPr/>
          <p:nvPr/>
        </p:nvSpPr>
        <p:spPr>
          <a:xfrm>
            <a:off x="5910480" y="4725360"/>
            <a:ext cx="156204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256" name="CustomShape 19"/>
          <p:cNvSpPr/>
          <p:nvPr/>
        </p:nvSpPr>
        <p:spPr>
          <a:xfrm>
            <a:off x="7563600" y="515664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sPtr</a:t>
            </a:r>
            <a:endParaRPr b="0" lang="en-GB" sz="1800" spc="-1" strike="noStrike">
              <a:latin typeface="Arial"/>
            </a:endParaRPr>
          </a:p>
        </p:txBody>
      </p:sp>
      <p:sp>
        <p:nvSpPr>
          <p:cNvPr id="257" name="CustomShape 20"/>
          <p:cNvSpPr/>
          <p:nvPr/>
        </p:nvSpPr>
        <p:spPr>
          <a:xfrm>
            <a:off x="5910480" y="5180040"/>
            <a:ext cx="156204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258" name="CustomShape 21"/>
          <p:cNvSpPr/>
          <p:nvPr/>
        </p:nvSpPr>
        <p:spPr>
          <a:xfrm rot="10800000">
            <a:off x="5923080" y="4425120"/>
            <a:ext cx="12240" cy="1883520"/>
          </a:xfrm>
          <a:prstGeom prst="curvedConnector3">
            <a:avLst>
              <a:gd name="adj1" fmla="val 4717246"/>
            </a:avLst>
          </a:prstGeom>
          <a:noFill/>
          <a:ln>
            <a:solidFill>
              <a:srgbClr val="ca6a68"/>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59" name="CustomShape 22"/>
          <p:cNvSpPr/>
          <p:nvPr/>
        </p:nvSpPr>
        <p:spPr>
          <a:xfrm rot="10800000">
            <a:off x="5923080" y="4879800"/>
            <a:ext cx="12240" cy="1883520"/>
          </a:xfrm>
          <a:prstGeom prst="curvedConnector3">
            <a:avLst>
              <a:gd name="adj1" fmla="val 4220686"/>
            </a:avLst>
          </a:prstGeom>
          <a:noFill/>
          <a:ln>
            <a:solidFill>
              <a:srgbClr val="d38583"/>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60" name="CustomShape 23"/>
          <p:cNvSpPr/>
          <p:nvPr/>
        </p:nvSpPr>
        <p:spPr>
          <a:xfrm rot="10800000">
            <a:off x="5923080" y="5334840"/>
            <a:ext cx="12240" cy="1883520"/>
          </a:xfrm>
          <a:prstGeom prst="curvedConnector3">
            <a:avLst>
              <a:gd name="adj1" fmla="val 4220694"/>
            </a:avLst>
          </a:prstGeom>
          <a:noFill/>
          <a:ln>
            <a:solidFill>
              <a:srgbClr val="e7bcbb"/>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61" name="CustomShape 24"/>
          <p:cNvSpPr/>
          <p:nvPr/>
        </p:nvSpPr>
        <p:spPr>
          <a:xfrm rot="10800000">
            <a:off x="5916600" y="3994920"/>
            <a:ext cx="12240" cy="1883520"/>
          </a:xfrm>
          <a:prstGeom prst="curvedConnector3">
            <a:avLst>
              <a:gd name="adj1" fmla="val 4717246"/>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Tree>
  </p:cSld>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243"/>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242"/>
                                        </p:tgtEl>
                                        <p:attrNameLst>
                                          <p:attrName>style.visibility</p:attrName>
                                        </p:attrNameLst>
                                      </p:cBhvr>
                                      <p:to>
                                        <p:strVal val="visible"/>
                                      </p:to>
                                    </p:set>
                                  </p:childTnLst>
                                </p:cTn>
                              </p:par>
                              <p:par>
                                <p:cTn id="103" nodeType="withEffect" fill="hold" presetClass="entr" presetID="1">
                                  <p:stCondLst>
                                    <p:cond delay="0"/>
                                  </p:stCondLst>
                                  <p:childTnLst>
                                    <p:set>
                                      <p:cBhvr>
                                        <p:cTn id="104" dur="1" fill="hold">
                                          <p:stCondLst>
                                            <p:cond delay="0"/>
                                          </p:stCondLst>
                                        </p:cTn>
                                        <p:tgtEl>
                                          <p:spTgt spid="245"/>
                                        </p:tgtEl>
                                        <p:attrNameLst>
                                          <p:attrName>style.visibility</p:attrName>
                                        </p:attrNameLst>
                                      </p:cBhvr>
                                      <p:to>
                                        <p:strVal val="visible"/>
                                      </p:to>
                                    </p:set>
                                  </p:childTnLst>
                                </p:cTn>
                              </p:par>
                              <p:par>
                                <p:cTn id="105" nodeType="withEffect" fill="hold" presetClass="entr" presetID="1">
                                  <p:stCondLst>
                                    <p:cond delay="0"/>
                                  </p:stCondLst>
                                  <p:childTnLst>
                                    <p:set>
                                      <p:cBhvr>
                                        <p:cTn id="106" dur="1" fill="hold">
                                          <p:stCondLst>
                                            <p:cond delay="0"/>
                                          </p:stCondLst>
                                        </p:cTn>
                                        <p:tgtEl>
                                          <p:spTgt spid="244"/>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247"/>
                                        </p:tgtEl>
                                        <p:attrNameLst>
                                          <p:attrName>style.visibility</p:attrName>
                                        </p:attrNameLst>
                                      </p:cBhvr>
                                      <p:to>
                                        <p:strVal val="visible"/>
                                      </p:to>
                                    </p:set>
                                  </p:childTnLst>
                                </p:cTn>
                              </p:par>
                              <p:par>
                                <p:cTn id="109" nodeType="withEffect" fill="hold" presetClass="entr" presetID="1">
                                  <p:stCondLst>
                                    <p:cond delay="0"/>
                                  </p:stCondLst>
                                  <p:childTnLst>
                                    <p:set>
                                      <p:cBhvr>
                                        <p:cTn id="110" dur="1" fill="hold">
                                          <p:stCondLst>
                                            <p:cond delay="0"/>
                                          </p:stCondLst>
                                        </p:cTn>
                                        <p:tgtEl>
                                          <p:spTgt spid="246"/>
                                        </p:tgtEl>
                                        <p:attrNameLst>
                                          <p:attrName>style.visibility</p:attrName>
                                        </p:attrNameLst>
                                      </p:cBhvr>
                                      <p:to>
                                        <p:strVal val="visible"/>
                                      </p:to>
                                    </p:set>
                                  </p:childTnLst>
                                </p:cTn>
                              </p:par>
                              <p:par>
                                <p:cTn id="111" nodeType="withEffect" fill="hold" presetClass="entr" presetID="1">
                                  <p:stCondLst>
                                    <p:cond delay="0"/>
                                  </p:stCondLst>
                                  <p:childTnLst>
                                    <p:set>
                                      <p:cBhvr>
                                        <p:cTn id="112" dur="1" fill="hold">
                                          <p:stCondLst>
                                            <p:cond delay="0"/>
                                          </p:stCondLst>
                                        </p:cTn>
                                        <p:tgtEl>
                                          <p:spTgt spid="249"/>
                                        </p:tgtEl>
                                        <p:attrNameLst>
                                          <p:attrName>style.visibility</p:attrName>
                                        </p:attrNameLst>
                                      </p:cBhvr>
                                      <p:to>
                                        <p:strVal val="visible"/>
                                      </p:to>
                                    </p:set>
                                  </p:childTnLst>
                                </p:cTn>
                              </p:par>
                              <p:par>
                                <p:cTn id="113" nodeType="withEffect" fill="hold" presetClass="entr" presetID="1">
                                  <p:stCondLst>
                                    <p:cond delay="0"/>
                                  </p:stCondLst>
                                  <p:childTnLst>
                                    <p:set>
                                      <p:cBhvr>
                                        <p:cTn id="114" dur="1" fill="hold">
                                          <p:stCondLst>
                                            <p:cond delay="0"/>
                                          </p:stCondLst>
                                        </p:cTn>
                                        <p:tgtEl>
                                          <p:spTgt spid="24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240">
                                            <p:txEl>
                                              <p:pRg st="5" end="5"/>
                                            </p:txEl>
                                          </p:spTgt>
                                        </p:tgtEl>
                                        <p:attrNameLst>
                                          <p:attrName>style.visibility</p:attrName>
                                        </p:attrNameLst>
                                      </p:cBhvr>
                                      <p:to>
                                        <p:strVal val="visible"/>
                                      </p:to>
                                    </p:set>
                                  </p:childTnLst>
                                </p:cTn>
                              </p:par>
                              <p:par>
                                <p:cTn id="119" nodeType="withEffect" fill="hold" presetClass="entr" presetID="1">
                                  <p:stCondLst>
                                    <p:cond delay="0"/>
                                  </p:stCondLst>
                                  <p:childTnLst>
                                    <p:set>
                                      <p:cBhvr>
                                        <p:cTn id="120" dur="1" fill="hold">
                                          <p:stCondLst>
                                            <p:cond delay="0"/>
                                          </p:stCondLst>
                                        </p:cTn>
                                        <p:tgtEl>
                                          <p:spTgt spid="240">
                                            <p:txEl>
                                              <p:pRg st="6" end="6"/>
                                            </p:txEl>
                                          </p:spTgt>
                                        </p:tgtEl>
                                        <p:attrNameLst>
                                          <p:attrName>style.visibility</p:attrName>
                                        </p:attrNameLst>
                                      </p:cBhvr>
                                      <p:to>
                                        <p:strVal val="visible"/>
                                      </p:to>
                                    </p:set>
                                  </p:childTnLst>
                                </p:cTn>
                              </p:par>
                              <p:par>
                                <p:cTn id="121" nodeType="withEffect" fill="hold" presetClass="entr" presetID="1">
                                  <p:stCondLst>
                                    <p:cond delay="0"/>
                                  </p:stCondLst>
                                  <p:childTnLst>
                                    <p:set>
                                      <p:cBhvr>
                                        <p:cTn id="122" dur="1" fill="hold">
                                          <p:stCondLst>
                                            <p:cond delay="0"/>
                                          </p:stCondLst>
                                        </p:cTn>
                                        <p:tgtEl>
                                          <p:spTgt spid="240">
                                            <p:txEl>
                                              <p:pRg st="7" end="7"/>
                                            </p:txEl>
                                          </p:spTgt>
                                        </p:tgtEl>
                                        <p:attrNameLst>
                                          <p:attrName>style.visibility</p:attrName>
                                        </p:attrNameLst>
                                      </p:cBhvr>
                                      <p:to>
                                        <p:strVal val="visible"/>
                                      </p:to>
                                    </p:set>
                                  </p:childTnLst>
                                </p:cTn>
                              </p:par>
                              <p:par>
                                <p:cTn id="123" nodeType="withEffect" fill="hold" presetClass="entr" presetID="1">
                                  <p:stCondLst>
                                    <p:cond delay="0"/>
                                  </p:stCondLst>
                                  <p:childTnLst>
                                    <p:set>
                                      <p:cBhvr>
                                        <p:cTn id="124" dur="1" fill="hold">
                                          <p:stCondLst>
                                            <p:cond delay="0"/>
                                          </p:stCondLst>
                                        </p:cTn>
                                        <p:tgtEl>
                                          <p:spTgt spid="240">
                                            <p:txEl>
                                              <p:pRg st="8" end="8"/>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251"/>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nodeType="withEffect" fill="hold" presetClass="entr" presetID="1">
                                  <p:stCondLst>
                                    <p:cond delay="0"/>
                                  </p:stCondLst>
                                  <p:childTnLst>
                                    <p:set>
                                      <p:cBhvr>
                                        <p:cTn id="132" dur="1" fill="hold">
                                          <p:stCondLst>
                                            <p:cond delay="0"/>
                                          </p:stCondLst>
                                        </p:cTn>
                                        <p:tgtEl>
                                          <p:spTgt spid="253"/>
                                        </p:tgtEl>
                                        <p:attrNameLst>
                                          <p:attrName>style.visibility</p:attrName>
                                        </p:attrNameLst>
                                      </p:cBhvr>
                                      <p:to>
                                        <p:strVal val="visible"/>
                                      </p:to>
                                    </p:set>
                                  </p:childTnLst>
                                </p:cTn>
                              </p:par>
                              <p:par>
                                <p:cTn id="133" nodeType="withEffect" fill="hold" presetClass="entr" presetID="1">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nodeType="withEffect" fill="hold" presetClass="entr" presetID="1">
                                  <p:stCondLst>
                                    <p:cond delay="0"/>
                                  </p:stCondLst>
                                  <p:childTnLst>
                                    <p:set>
                                      <p:cBhvr>
                                        <p:cTn id="136" dur="1" fill="hold">
                                          <p:stCondLst>
                                            <p:cond delay="0"/>
                                          </p:stCondLst>
                                        </p:cTn>
                                        <p:tgtEl>
                                          <p:spTgt spid="255"/>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nodeType="withEffect" fill="hold" presetClass="entr" presetID="1">
                                  <p:stCondLst>
                                    <p:cond delay="0"/>
                                  </p:stCondLst>
                                  <p:childTnLst>
                                    <p:set>
                                      <p:cBhvr>
                                        <p:cTn id="140" dur="1" fill="hold">
                                          <p:stCondLst>
                                            <p:cond delay="0"/>
                                          </p:stCondLst>
                                        </p:cTn>
                                        <p:tgtEl>
                                          <p:spTgt spid="257"/>
                                        </p:tgtEl>
                                        <p:attrNameLst>
                                          <p:attrName>style.visibility</p:attrName>
                                        </p:attrNameLst>
                                      </p:cBhvr>
                                      <p:to>
                                        <p:strVal val="visible"/>
                                      </p:to>
                                    </p:set>
                                  </p:childTnLst>
                                </p:cTn>
                              </p:par>
                              <p:par>
                                <p:cTn id="141" nodeType="withEffect" fill="hold" presetClass="entr" presetID="1">
                                  <p:stCondLst>
                                    <p:cond delay="0"/>
                                  </p:stCondLst>
                                  <p:childTnLst>
                                    <p:set>
                                      <p:cBhvr>
                                        <p:cTn id="142" dur="1" fill="hold">
                                          <p:stCondLst>
                                            <p:cond delay="0"/>
                                          </p:stCondLst>
                                        </p:cTn>
                                        <p:tgtEl>
                                          <p:spTgt spid="256"/>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240">
                                            <p:txEl>
                                              <p:pRg st="10" end="10"/>
                                            </p:txEl>
                                          </p:spTgt>
                                        </p:tgtEl>
                                        <p:attrNameLst>
                                          <p:attrName>style.visibility</p:attrName>
                                        </p:attrNameLst>
                                      </p:cBhvr>
                                      <p:to>
                                        <p:strVal val="visible"/>
                                      </p:to>
                                    </p:set>
                                  </p:childTnLst>
                                </p:cTn>
                              </p:par>
                              <p:par>
                                <p:cTn id="147" nodeType="withEffect" fill="hold" presetClass="entr" presetID="1">
                                  <p:stCondLst>
                                    <p:cond delay="0"/>
                                  </p:stCondLst>
                                  <p:childTnLst>
                                    <p:set>
                                      <p:cBhvr>
                                        <p:cTn id="148" dur="1" fill="hold">
                                          <p:stCondLst>
                                            <p:cond delay="0"/>
                                          </p:stCondLst>
                                        </p:cTn>
                                        <p:tgtEl>
                                          <p:spTgt spid="240">
                                            <p:txEl>
                                              <p:pRg st="11" end="11"/>
                                            </p:txEl>
                                          </p:spTgt>
                                        </p:tgtEl>
                                        <p:attrNameLst>
                                          <p:attrName>style.visibility</p:attrName>
                                        </p:attrNameLst>
                                      </p:cBhvr>
                                      <p:to>
                                        <p:strVal val="visible"/>
                                      </p:to>
                                    </p:set>
                                  </p:childTnLst>
                                </p:cTn>
                              </p:par>
                              <p:par>
                                <p:cTn id="149" nodeType="withEffect" fill="hold" presetClass="entr" presetID="1">
                                  <p:stCondLst>
                                    <p:cond delay="0"/>
                                  </p:stCondLst>
                                  <p:childTnLst>
                                    <p:set>
                                      <p:cBhvr>
                                        <p:cTn id="150" dur="1" fill="hold">
                                          <p:stCondLst>
                                            <p:cond delay="0"/>
                                          </p:stCondLst>
                                        </p:cTn>
                                        <p:tgtEl>
                                          <p:spTgt spid="240">
                                            <p:txEl>
                                              <p:pRg st="12" end="12"/>
                                            </p:txEl>
                                          </p:spTgt>
                                        </p:tgtEl>
                                        <p:attrNameLst>
                                          <p:attrName>style.visibility</p:attrName>
                                        </p:attrNameLst>
                                      </p:cBhvr>
                                      <p:to>
                                        <p:strVal val="visible"/>
                                      </p:to>
                                    </p:set>
                                  </p:childTnLst>
                                </p:cTn>
                              </p:par>
                              <p:par>
                                <p:cTn id="151" nodeType="withEffect" fill="hold" presetClass="entr" presetID="1">
                                  <p:stCondLst>
                                    <p:cond delay="0"/>
                                  </p:stCondLst>
                                  <p:childTnLst>
                                    <p:set>
                                      <p:cBhvr>
                                        <p:cTn id="152" dur="1" fill="hold">
                                          <p:stCondLst>
                                            <p:cond delay="0"/>
                                          </p:stCondLst>
                                        </p:cTn>
                                        <p:tgtEl>
                                          <p:spTgt spid="240">
                                            <p:txEl>
                                              <p:pRg st="13" end="13"/>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258"/>
                                        </p:tgtEl>
                                        <p:attrNameLst>
                                          <p:attrName>style.visibility</p:attrName>
                                        </p:attrNameLst>
                                      </p:cBhvr>
                                      <p:to>
                                        <p:strVal val="visible"/>
                                      </p:to>
                                    </p:set>
                                  </p:childTnLst>
                                </p:cTn>
                              </p:par>
                              <p:par>
                                <p:cTn id="157" nodeType="withEffect" fill="hold" presetClass="entr" presetID="1">
                                  <p:stCondLst>
                                    <p:cond delay="0"/>
                                  </p:stCondLst>
                                  <p:childTnLst>
                                    <p:set>
                                      <p:cBhvr>
                                        <p:cTn id="158" dur="1" fill="hold">
                                          <p:stCondLst>
                                            <p:cond delay="0"/>
                                          </p:stCondLst>
                                        </p:cTn>
                                        <p:tgtEl>
                                          <p:spTgt spid="259"/>
                                        </p:tgtEl>
                                        <p:attrNameLst>
                                          <p:attrName>style.visibility</p:attrName>
                                        </p:attrNameLst>
                                      </p:cBhvr>
                                      <p:to>
                                        <p:strVal val="visible"/>
                                      </p:to>
                                    </p:set>
                                  </p:childTnLst>
                                </p:cTn>
                              </p:par>
                              <p:par>
                                <p:cTn id="159" nodeType="withEffect" fill="hold" presetClass="entr" presetID="1">
                                  <p:stCondLst>
                                    <p:cond delay="0"/>
                                  </p:stCondLst>
                                  <p:childTnLst>
                                    <p:set>
                                      <p:cBhvr>
                                        <p:cTn id="160" dur="1" fill="hold">
                                          <p:stCondLst>
                                            <p:cond delay="0"/>
                                          </p:stCondLst>
                                        </p:cTn>
                                        <p:tgtEl>
                                          <p:spTgt spid="260"/>
                                        </p:tgtEl>
                                        <p:attrNameLst>
                                          <p:attrName>style.visibility</p:attrName>
                                        </p:attrNameLst>
                                      </p:cBhvr>
                                      <p:to>
                                        <p:strVal val="visible"/>
                                      </p:to>
                                    </p:set>
                                  </p:childTnLst>
                                </p:cTn>
                              </p:par>
                              <p:par>
                                <p:cTn id="161" nodeType="withEffect" fill="hold" presetClass="entr" presetID="1">
                                  <p:stCondLst>
                                    <p:cond delay="0"/>
                                  </p:stCondLst>
                                  <p:childTnLst>
                                    <p:set>
                                      <p:cBhvr>
                                        <p:cTn id="162" dur="1" fill="hold">
                                          <p:stCondLst>
                                            <p:cond delay="0"/>
                                          </p:stCondLst>
                                        </p:cTn>
                                        <p:tgtEl>
                                          <p:spTgt spid="26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Pointer Variable</a:t>
            </a:r>
            <a:endParaRPr b="0" lang="en-US" sz="4400" spc="-1" strike="noStrike">
              <a:solidFill>
                <a:srgbClr val="000000"/>
              </a:solidFill>
              <a:latin typeface="Calibri Light"/>
            </a:endParaRPr>
          </a:p>
        </p:txBody>
      </p:sp>
      <p:sp>
        <p:nvSpPr>
          <p:cNvPr id="263" name="TextShape 2"/>
          <p:cNvSpPr txBox="1"/>
          <p:nvPr/>
        </p:nvSpPr>
        <p:spPr>
          <a:xfrm>
            <a:off x="6553080" y="6356520"/>
            <a:ext cx="2133360" cy="364680"/>
          </a:xfrm>
          <a:prstGeom prst="rect">
            <a:avLst/>
          </a:prstGeom>
          <a:noFill/>
          <a:ln>
            <a:noFill/>
          </a:ln>
        </p:spPr>
        <p:txBody>
          <a:bodyPr anchor="ctr"/>
          <a:p>
            <a:pPr algn="r">
              <a:lnSpc>
                <a:spcPct val="100000"/>
              </a:lnSpc>
            </a:pPr>
            <a:fld id="{5C5D3F9A-382C-49A2-AD2F-341E68517E9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pSp>
        <p:nvGrpSpPr>
          <p:cNvPr id="264" name="Group 3"/>
          <p:cNvGrpSpPr/>
          <p:nvPr/>
        </p:nvGrpSpPr>
        <p:grpSpPr>
          <a:xfrm>
            <a:off x="1687680" y="1446480"/>
            <a:ext cx="5850720" cy="1594800"/>
            <a:chOff x="1687680" y="1446480"/>
            <a:chExt cx="5850720" cy="1594800"/>
          </a:xfrm>
        </p:grpSpPr>
        <p:sp>
          <p:nvSpPr>
            <p:cNvPr id="265" name="CustomShape 4"/>
            <p:cNvSpPr/>
            <p:nvPr/>
          </p:nvSpPr>
          <p:spPr>
            <a:xfrm>
              <a:off x="1687680" y="1446480"/>
              <a:ext cx="2521440" cy="14184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 iPtr;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char * cPtr;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double * dPtr;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string * sPtr;</a:t>
              </a:r>
              <a:endParaRPr b="0" lang="en-GB" sz="1800" spc="-1" strike="noStrike">
                <a:latin typeface="Arial"/>
              </a:endParaRPr>
            </a:p>
          </p:txBody>
        </p:sp>
        <p:sp>
          <p:nvSpPr>
            <p:cNvPr id="266" name="CustomShape 5"/>
            <p:cNvSpPr/>
            <p:nvPr/>
          </p:nvSpPr>
          <p:spPr>
            <a:xfrm>
              <a:off x="3753720" y="1568520"/>
              <a:ext cx="141480" cy="1174320"/>
            </a:xfrm>
            <a:prstGeom prst="righ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67" name="CustomShape 6"/>
            <p:cNvSpPr/>
            <p:nvPr/>
          </p:nvSpPr>
          <p:spPr>
            <a:xfrm>
              <a:off x="4557960" y="1726560"/>
              <a:ext cx="2980440" cy="131472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These are all pointers that point to variables of different types, and therefore the pointers are of different types</a:t>
              </a:r>
              <a:endParaRPr b="0" lang="en-GB" sz="1800" spc="-1" strike="noStrike">
                <a:latin typeface="Arial"/>
              </a:endParaRPr>
            </a:p>
          </p:txBody>
        </p:sp>
        <p:sp>
          <p:nvSpPr>
            <p:cNvPr id="268" name="CustomShape 7"/>
            <p:cNvSpPr/>
            <p:nvPr/>
          </p:nvSpPr>
          <p:spPr>
            <a:xfrm flipH="1" flipV="1">
              <a:off x="3894840" y="2156040"/>
              <a:ext cx="662040" cy="2275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grpSp>
      <p:sp>
        <p:nvSpPr>
          <p:cNvPr id="269" name="CustomShape 8"/>
          <p:cNvSpPr/>
          <p:nvPr/>
        </p:nvSpPr>
        <p:spPr>
          <a:xfrm>
            <a:off x="699480" y="3287160"/>
            <a:ext cx="7114320" cy="1187640"/>
          </a:xfrm>
          <a:prstGeom prst="rect">
            <a:avLst/>
          </a:prstGeom>
          <a:no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Calibri Light"/>
              </a:rPr>
              <a:t>Hence, it is an </a:t>
            </a:r>
            <a:r>
              <a:rPr b="0" lang="en-GB" sz="2400" spc="-1" strike="noStrike">
                <a:solidFill>
                  <a:srgbClr val="ff0000"/>
                </a:solidFill>
                <a:latin typeface="Calibri Light"/>
              </a:rPr>
              <a:t>error</a:t>
            </a:r>
            <a:r>
              <a:rPr b="0" lang="en-GB" sz="2400" spc="-1" strike="noStrike">
                <a:solidFill>
                  <a:srgbClr val="000000"/>
                </a:solidFill>
                <a:latin typeface="Calibri Light"/>
              </a:rPr>
              <a:t> to assign to a pointer variable of one type with an address of another variable of a different type.</a:t>
            </a:r>
            <a:endParaRPr b="0" lang="en-GB" sz="2400" spc="-1" strike="noStrike">
              <a:latin typeface="Arial"/>
            </a:endParaRPr>
          </a:p>
        </p:txBody>
      </p:sp>
      <p:sp>
        <p:nvSpPr>
          <p:cNvPr id="270" name="CustomShape 9"/>
          <p:cNvSpPr/>
          <p:nvPr/>
        </p:nvSpPr>
        <p:spPr>
          <a:xfrm>
            <a:off x="2791800" y="4336560"/>
            <a:ext cx="2521440" cy="14184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 iPtr;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char c;</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iPtr = &amp;c;</a:t>
            </a:r>
            <a:endParaRPr b="0" lang="en-GB" sz="1800" spc="-1" strike="noStrike">
              <a:latin typeface="Arial"/>
            </a:endParaRPr>
          </a:p>
        </p:txBody>
      </p:sp>
      <p:sp>
        <p:nvSpPr>
          <p:cNvPr id="271" name="CustomShape 10"/>
          <p:cNvSpPr/>
          <p:nvPr/>
        </p:nvSpPr>
        <p:spPr>
          <a:xfrm>
            <a:off x="4224960" y="5041440"/>
            <a:ext cx="59256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5400" spc="-1" strike="noStrike">
                <a:solidFill>
                  <a:srgbClr val="ff0000"/>
                </a:solidFill>
                <a:latin typeface="Wingdings"/>
              </a:rPr>
              <a:t></a:t>
            </a:r>
            <a:endParaRPr b="0" lang="en-GB" sz="5400" spc="-1" strike="noStrike">
              <a:latin typeface="Arial"/>
            </a:endParaRPr>
          </a:p>
        </p:txBody>
      </p:sp>
      <p:sp>
        <p:nvSpPr>
          <p:cNvPr id="272" name="CustomShape 11"/>
          <p:cNvSpPr/>
          <p:nvPr/>
        </p:nvSpPr>
        <p:spPr>
          <a:xfrm>
            <a:off x="5179320" y="5400360"/>
            <a:ext cx="2359080" cy="70992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Compilation error! </a:t>
            </a:r>
            <a:endParaRPr b="0" lang="en-GB" sz="1800" spc="-1" strike="noStrike">
              <a:latin typeface="Arial"/>
            </a:endParaRPr>
          </a:p>
          <a:p>
            <a:pPr algn="ctr">
              <a:lnSpc>
                <a:spcPct val="100000"/>
              </a:lnSpc>
            </a:pPr>
            <a:r>
              <a:rPr b="0" lang="en-GB" sz="1800" spc="-1" strike="noStrike">
                <a:solidFill>
                  <a:srgbClr val="000000"/>
                </a:solidFill>
                <a:latin typeface="Consolas"/>
              </a:rPr>
              <a:t>&amp;c </a:t>
            </a:r>
            <a:r>
              <a:rPr b="0" lang="en-GB" sz="1800" spc="-1" strike="noStrike">
                <a:solidFill>
                  <a:srgbClr val="000000"/>
                </a:solidFill>
                <a:latin typeface="Avenir Next Condensed Regular"/>
              </a:rPr>
              <a:t>is of type </a:t>
            </a:r>
            <a:r>
              <a:rPr b="0" lang="en-GB" sz="1800" spc="-1" strike="noStrike">
                <a:solidFill>
                  <a:srgbClr val="000000"/>
                </a:solidFill>
                <a:latin typeface="Consolas"/>
              </a:rPr>
              <a:t>char *</a:t>
            </a:r>
            <a:endParaRPr b="0" lang="en-GB" sz="1800" spc="-1" strike="noStrike">
              <a:latin typeface="Arial"/>
            </a:endParaRPr>
          </a:p>
        </p:txBody>
      </p:sp>
    </p:spTree>
  </p:cSld>
  <p:timing>
    <p:tnLst>
      <p:par>
        <p:cTn id="163" dur="indefinite" restart="never" nodeType="tmRoot">
          <p:childTnLst>
            <p:seq>
              <p:cTn id="164" dur="indefinite" nodeType="mainSeq">
                <p:childTnLst>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nodeType="withEffect" fill="hold" presetClass="entr" presetID="1">
                                  <p:stCondLst>
                                    <p:cond delay="0"/>
                                  </p:stCondLst>
                                  <p:childTnLst>
                                    <p:set>
                                      <p:cBhvr>
                                        <p:cTn id="170" dur="1" fill="hold">
                                          <p:stCondLst>
                                            <p:cond delay="0"/>
                                          </p:stCondLst>
                                        </p:cTn>
                                        <p:tgtEl>
                                          <p:spTgt spid="270"/>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271"/>
                                        </p:tgtEl>
                                        <p:attrNameLst>
                                          <p:attrName>style.visibility</p:attrName>
                                        </p:attrNameLst>
                                      </p:cBhvr>
                                      <p:to>
                                        <p:strVal val="visible"/>
                                      </p:to>
                                    </p:set>
                                  </p:childTnLst>
                                </p:cTn>
                              </p:par>
                              <p:par>
                                <p:cTn id="175" nodeType="withEffect" fill="hold" presetClass="entr" presetID="1">
                                  <p:stCondLst>
                                    <p:cond delay="0"/>
                                  </p:stCondLst>
                                  <p:childTnLst>
                                    <p:set>
                                      <p:cBhvr>
                                        <p:cTn id="176"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Pointer Variable</a:t>
            </a:r>
            <a:endParaRPr b="0" lang="en-US" sz="4400" spc="-1" strike="noStrike">
              <a:solidFill>
                <a:srgbClr val="000000"/>
              </a:solidFill>
              <a:latin typeface="Calibri Light"/>
            </a:endParaRPr>
          </a:p>
        </p:txBody>
      </p:sp>
      <p:sp>
        <p:nvSpPr>
          <p:cNvPr id="274"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can declare pointer variables and regular variables together in the same declaration statement:</a:t>
            </a:r>
            <a:endParaRPr b="0" lang="en-US" sz="2400" spc="-1" strike="noStrike">
              <a:solidFill>
                <a:srgbClr val="000000"/>
              </a:solidFill>
              <a:latin typeface="Calibri Light"/>
            </a:endParaRPr>
          </a:p>
        </p:txBody>
      </p:sp>
      <p:sp>
        <p:nvSpPr>
          <p:cNvPr id="275" name="TextShape 3"/>
          <p:cNvSpPr txBox="1"/>
          <p:nvPr/>
        </p:nvSpPr>
        <p:spPr>
          <a:xfrm>
            <a:off x="6553080" y="6356520"/>
            <a:ext cx="2133360" cy="364680"/>
          </a:xfrm>
          <a:prstGeom prst="rect">
            <a:avLst/>
          </a:prstGeom>
          <a:noFill/>
          <a:ln>
            <a:noFill/>
          </a:ln>
        </p:spPr>
        <p:txBody>
          <a:bodyPr anchor="ctr"/>
          <a:p>
            <a:pPr algn="r">
              <a:lnSpc>
                <a:spcPct val="100000"/>
              </a:lnSpc>
            </a:pPr>
            <a:fld id="{E07BCCA4-539E-436F-90DE-112550DE56F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76" name="CustomShape 4"/>
          <p:cNvSpPr/>
          <p:nvPr/>
        </p:nvSpPr>
        <p:spPr>
          <a:xfrm>
            <a:off x="2751840" y="2385000"/>
            <a:ext cx="3267360" cy="13903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i, * iPtr;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char c, * cPtr;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double d, * dPtr;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string s, * sPtr;</a:t>
            </a:r>
            <a:endParaRPr b="0" lang="en-GB" sz="1800" spc="-1" strike="noStrike">
              <a:latin typeface="Arial"/>
            </a:endParaRPr>
          </a:p>
        </p:txBody>
      </p:sp>
      <p:sp>
        <p:nvSpPr>
          <p:cNvPr id="277" name="CustomShape 5"/>
          <p:cNvSpPr/>
          <p:nvPr/>
        </p:nvSpPr>
        <p:spPr>
          <a:xfrm>
            <a:off x="783000" y="4154040"/>
            <a:ext cx="4682160" cy="91404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How may we declare multiple pointers of the same type in a single statement?</a:t>
            </a:r>
            <a:endParaRPr b="0" lang="en-GB" sz="1800" spc="-1" strike="noStrike">
              <a:latin typeface="Arial"/>
            </a:endParaRPr>
          </a:p>
        </p:txBody>
      </p:sp>
      <p:sp>
        <p:nvSpPr>
          <p:cNvPr id="278" name="CustomShape 6"/>
          <p:cNvSpPr/>
          <p:nvPr/>
        </p:nvSpPr>
        <p:spPr>
          <a:xfrm>
            <a:off x="2751840" y="4942440"/>
            <a:ext cx="4681080" cy="64656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 iPtr1, * iPtr2, * iPtr3;</a:t>
            </a:r>
            <a:endParaRPr b="0" lang="en-GB" sz="1800" spc="-1" strike="noStrike">
              <a:latin typeface="Arial"/>
            </a:endParaRPr>
          </a:p>
        </p:txBody>
      </p:sp>
      <p:sp>
        <p:nvSpPr>
          <p:cNvPr id="279" name="CustomShape 7"/>
          <p:cNvSpPr/>
          <p:nvPr/>
        </p:nvSpPr>
        <p:spPr>
          <a:xfrm>
            <a:off x="4359240" y="5569920"/>
            <a:ext cx="4343040" cy="78624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We need to place an asterisk * in front of each variable to indicate that each of them is a pointer. </a:t>
            </a:r>
            <a:endParaRPr b="0" lang="en-GB" sz="1800" spc="-1" strike="noStrike">
              <a:latin typeface="Arial"/>
            </a:endParaRPr>
          </a:p>
        </p:txBody>
      </p:sp>
    </p:spTree>
  </p:cSld>
  <p:timing>
    <p:tnLst>
      <p:par>
        <p:cTn id="177" dur="indefinite" restart="never" nodeType="tmRoot">
          <p:childTnLst>
            <p:seq>
              <p:cTn id="178" dur="indefinite" nodeType="mainSeq">
                <p:childTnLst>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278"/>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Dereference Operator</a:t>
            </a:r>
            <a:r>
              <a:rPr b="0" lang="en-US" sz="4400" spc="-1" strike="noStrike">
                <a:solidFill>
                  <a:srgbClr val="000000"/>
                </a:solidFill>
                <a:latin typeface="Avenir Next"/>
                <a:ea typeface="Avenir Next"/>
              </a:rPr>
              <a:t>	</a:t>
            </a:r>
            <a:endParaRPr b="0" lang="en-US" sz="4400" spc="-1" strike="noStrike">
              <a:solidFill>
                <a:srgbClr val="000000"/>
              </a:solidFill>
              <a:latin typeface="Calibri Light"/>
            </a:endParaRPr>
          </a:p>
        </p:txBody>
      </p:sp>
      <p:sp>
        <p:nvSpPr>
          <p:cNvPr id="281" name="TextShape 2"/>
          <p:cNvSpPr txBox="1"/>
          <p:nvPr/>
        </p:nvSpPr>
        <p:spPr>
          <a:xfrm>
            <a:off x="457200" y="1417680"/>
            <a:ext cx="8229240" cy="470808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memory location that a pointer points to can be accessed or modified using the </a:t>
            </a:r>
            <a:r>
              <a:rPr b="0" lang="en-US" sz="2400" spc="-1" strike="noStrike">
                <a:solidFill>
                  <a:srgbClr val="31859c"/>
                </a:solidFill>
                <a:latin typeface="Calibri Light"/>
                <a:ea typeface="Calibri Light"/>
              </a:rPr>
              <a:t>dereference operator</a:t>
            </a:r>
            <a:r>
              <a:rPr b="0" lang="en-US" sz="2400" spc="-1" strike="noStrike">
                <a:solidFill>
                  <a:srgbClr val="000000"/>
                </a:solidFill>
                <a:latin typeface="Calibri Light"/>
                <a:ea typeface="Calibri Light"/>
              </a:rPr>
              <a:t> </a:t>
            </a:r>
            <a:r>
              <a:rPr b="1" lang="en-US" sz="2400" spc="-1" strike="noStrike">
                <a:solidFill>
                  <a:srgbClr val="e46c0a"/>
                </a:solidFill>
                <a:latin typeface="Calibri Light"/>
                <a:ea typeface="Calibri Light"/>
              </a:rPr>
              <a:t>*</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p:txBody>
      </p:sp>
      <p:sp>
        <p:nvSpPr>
          <p:cNvPr id="282" name="TextShape 3"/>
          <p:cNvSpPr txBox="1"/>
          <p:nvPr/>
        </p:nvSpPr>
        <p:spPr>
          <a:xfrm>
            <a:off x="6553080" y="6356520"/>
            <a:ext cx="2133360" cy="364680"/>
          </a:xfrm>
          <a:prstGeom prst="rect">
            <a:avLst/>
          </a:prstGeom>
          <a:noFill/>
          <a:ln>
            <a:noFill/>
          </a:ln>
        </p:spPr>
        <p:txBody>
          <a:bodyPr anchor="ctr"/>
          <a:p>
            <a:pPr algn="r">
              <a:lnSpc>
                <a:spcPct val="100000"/>
              </a:lnSpc>
            </a:pPr>
            <a:fld id="{11B51E37-D19E-4873-8B6B-048763356ED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83" name="CustomShape 4"/>
          <p:cNvSpPr/>
          <p:nvPr/>
        </p:nvSpPr>
        <p:spPr>
          <a:xfrm>
            <a:off x="576000" y="2619360"/>
            <a:ext cx="4524480" cy="38606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x = 10, y;</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int * ptr = &amp;x;</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y = *ptr;</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*ptr = 20;</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cout &lt;&lt; x &lt;&lt; ' ' &lt;&lt; y &lt;&lt; endl;</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cout &lt;&lt; *ptr &lt;&lt; endl;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ptr = &amp;y;</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(*ptr)++;</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cout &lt;&lt; x &lt;&lt; ' ' &lt;&lt; y &lt;&lt; endl;</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cout &lt;&lt; *ptr &lt;&lt; endl;</a:t>
            </a:r>
            <a:endParaRPr b="0" lang="en-GB" sz="1800" spc="-1" strike="noStrike">
              <a:latin typeface="Arial"/>
            </a:endParaRPr>
          </a:p>
        </p:txBody>
      </p:sp>
      <p:sp>
        <p:nvSpPr>
          <p:cNvPr id="284" name="CustomShape 5"/>
          <p:cNvSpPr/>
          <p:nvPr/>
        </p:nvSpPr>
        <p:spPr>
          <a:xfrm>
            <a:off x="5824440" y="2321280"/>
            <a:ext cx="1727280" cy="1643400"/>
          </a:xfrm>
          <a:prstGeom prst="rect">
            <a:avLst/>
          </a:prstGeom>
          <a:ln>
            <a:round/>
          </a:ln>
        </p:spPr>
        <p:style>
          <a:lnRef idx="2">
            <a:schemeClr val="accent3"/>
          </a:lnRef>
          <a:fillRef idx="1">
            <a:schemeClr val="lt1"/>
          </a:fillRef>
          <a:effectRef idx="0">
            <a:schemeClr val="accent3"/>
          </a:effectRef>
          <a:fontRef idx="minor"/>
        </p:style>
      </p:sp>
      <p:sp>
        <p:nvSpPr>
          <p:cNvPr id="285" name="CustomShape 6"/>
          <p:cNvSpPr/>
          <p:nvPr/>
        </p:nvSpPr>
        <p:spPr>
          <a:xfrm>
            <a:off x="7572600" y="251640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x</a:t>
            </a:r>
            <a:endParaRPr b="0" lang="en-GB" sz="1800" spc="-1" strike="noStrike">
              <a:latin typeface="Arial"/>
            </a:endParaRPr>
          </a:p>
        </p:txBody>
      </p:sp>
      <p:sp>
        <p:nvSpPr>
          <p:cNvPr id="286" name="CustomShape 7"/>
          <p:cNvSpPr/>
          <p:nvPr/>
        </p:nvSpPr>
        <p:spPr>
          <a:xfrm>
            <a:off x="5903640" y="2516400"/>
            <a:ext cx="156204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10</a:t>
            </a:r>
            <a:endParaRPr b="0" lang="en-GB" sz="1600" spc="-1" strike="noStrike">
              <a:latin typeface="Arial"/>
            </a:endParaRPr>
          </a:p>
        </p:txBody>
      </p:sp>
      <p:sp>
        <p:nvSpPr>
          <p:cNvPr id="287" name="CustomShape 8"/>
          <p:cNvSpPr/>
          <p:nvPr/>
        </p:nvSpPr>
        <p:spPr>
          <a:xfrm>
            <a:off x="7572600" y="296352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y</a:t>
            </a:r>
            <a:endParaRPr b="0" lang="en-GB" sz="1800" spc="-1" strike="noStrike">
              <a:latin typeface="Arial"/>
            </a:endParaRPr>
          </a:p>
        </p:txBody>
      </p:sp>
      <p:sp>
        <p:nvSpPr>
          <p:cNvPr id="288" name="CustomShape 9"/>
          <p:cNvSpPr/>
          <p:nvPr/>
        </p:nvSpPr>
        <p:spPr>
          <a:xfrm>
            <a:off x="5903640" y="2971440"/>
            <a:ext cx="156204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289" name="CustomShape 10"/>
          <p:cNvSpPr/>
          <p:nvPr/>
        </p:nvSpPr>
        <p:spPr>
          <a:xfrm>
            <a:off x="7562160" y="3410280"/>
            <a:ext cx="591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ptr</a:t>
            </a:r>
            <a:endParaRPr b="0" lang="en-GB" sz="1800" spc="-1" strike="noStrike">
              <a:latin typeface="Arial"/>
            </a:endParaRPr>
          </a:p>
        </p:txBody>
      </p:sp>
      <p:sp>
        <p:nvSpPr>
          <p:cNvPr id="290" name="CustomShape 11"/>
          <p:cNvSpPr/>
          <p:nvPr/>
        </p:nvSpPr>
        <p:spPr>
          <a:xfrm>
            <a:off x="5903640" y="3426120"/>
            <a:ext cx="156204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291" name="CustomShape 12"/>
          <p:cNvSpPr/>
          <p:nvPr/>
        </p:nvSpPr>
        <p:spPr>
          <a:xfrm rot="10800000">
            <a:off x="5916240" y="3580920"/>
            <a:ext cx="12240" cy="909360"/>
          </a:xfrm>
          <a:prstGeom prst="curvedConnector3">
            <a:avLst>
              <a:gd name="adj1" fmla="val 3289655"/>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92" name="CustomShape 13"/>
          <p:cNvSpPr/>
          <p:nvPr/>
        </p:nvSpPr>
        <p:spPr>
          <a:xfrm>
            <a:off x="487440" y="6228360"/>
            <a:ext cx="20404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dereference.cpp</a:t>
            </a:r>
            <a:endParaRPr b="0" lang="en-GB" sz="1800" spc="-1" strike="noStrike">
              <a:latin typeface="Arial"/>
            </a:endParaRPr>
          </a:p>
        </p:txBody>
      </p:sp>
    </p:spTree>
  </p:cSld>
  <p:timing>
    <p:tnLst>
      <p:par>
        <p:cTn id="185" dur="indefinite" restart="never" nodeType="tmRoot">
          <p:childTnLst>
            <p:seq>
              <p:cTn id="186"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457200" y="1417680"/>
            <a:ext cx="8229240" cy="470808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memory location that a pointer points to can be accessed or modified using the </a:t>
            </a:r>
            <a:r>
              <a:rPr b="0" lang="en-US" sz="2400" spc="-1" strike="noStrike">
                <a:solidFill>
                  <a:srgbClr val="31859c"/>
                </a:solidFill>
                <a:latin typeface="Calibri Light"/>
                <a:ea typeface="Calibri Light"/>
              </a:rPr>
              <a:t>dereference operator</a:t>
            </a:r>
            <a:r>
              <a:rPr b="0" lang="en-US" sz="2400" spc="-1" strike="noStrike">
                <a:solidFill>
                  <a:srgbClr val="000000"/>
                </a:solidFill>
                <a:latin typeface="Calibri Light"/>
                <a:ea typeface="Calibri Light"/>
              </a:rPr>
              <a:t> </a:t>
            </a:r>
            <a:r>
              <a:rPr b="1" lang="en-US" sz="2400" spc="-1" strike="noStrike">
                <a:solidFill>
                  <a:srgbClr val="e46c0a"/>
                </a:solidFill>
                <a:latin typeface="Calibri Light"/>
                <a:ea typeface="Calibri Light"/>
              </a:rPr>
              <a:t>*</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p:txBody>
      </p:sp>
      <p:sp>
        <p:nvSpPr>
          <p:cNvPr id="294" name="CustomShape 2"/>
          <p:cNvSpPr/>
          <p:nvPr/>
        </p:nvSpPr>
        <p:spPr>
          <a:xfrm>
            <a:off x="5824440" y="2321280"/>
            <a:ext cx="1727280" cy="1643400"/>
          </a:xfrm>
          <a:prstGeom prst="rect">
            <a:avLst/>
          </a:prstGeom>
          <a:ln>
            <a:round/>
          </a:ln>
        </p:spPr>
        <p:style>
          <a:lnRef idx="2">
            <a:schemeClr val="accent3"/>
          </a:lnRef>
          <a:fillRef idx="1">
            <a:schemeClr val="lt1"/>
          </a:fillRef>
          <a:effectRef idx="0">
            <a:schemeClr val="accent3"/>
          </a:effectRef>
          <a:fontRef idx="minor"/>
        </p:style>
      </p:sp>
      <p:sp>
        <p:nvSpPr>
          <p:cNvPr id="295" name="TextShape 3"/>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Dereference Operator</a:t>
            </a:r>
            <a:r>
              <a:rPr b="0" lang="en-US" sz="4400" spc="-1" strike="noStrike">
                <a:solidFill>
                  <a:srgbClr val="000000"/>
                </a:solidFill>
                <a:latin typeface="Avenir Next"/>
                <a:ea typeface="Avenir Next"/>
              </a:rPr>
              <a:t>	</a:t>
            </a:r>
            <a:endParaRPr b="0" lang="en-US" sz="4400" spc="-1" strike="noStrike">
              <a:solidFill>
                <a:srgbClr val="000000"/>
              </a:solidFill>
              <a:latin typeface="Calibri Light"/>
            </a:endParaRPr>
          </a:p>
        </p:txBody>
      </p:sp>
      <p:sp>
        <p:nvSpPr>
          <p:cNvPr id="296" name="TextShape 4"/>
          <p:cNvSpPr txBox="1"/>
          <p:nvPr/>
        </p:nvSpPr>
        <p:spPr>
          <a:xfrm>
            <a:off x="6553080" y="6356520"/>
            <a:ext cx="2133360" cy="364680"/>
          </a:xfrm>
          <a:prstGeom prst="rect">
            <a:avLst/>
          </a:prstGeom>
          <a:noFill/>
          <a:ln>
            <a:noFill/>
          </a:ln>
        </p:spPr>
        <p:txBody>
          <a:bodyPr anchor="ctr"/>
          <a:p>
            <a:pPr algn="r">
              <a:lnSpc>
                <a:spcPct val="100000"/>
              </a:lnSpc>
            </a:pPr>
            <a:fld id="{A676FEDF-FBFF-4BF7-8AA1-2385CC832F5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97" name="CustomShape 5"/>
          <p:cNvSpPr/>
          <p:nvPr/>
        </p:nvSpPr>
        <p:spPr>
          <a:xfrm>
            <a:off x="709560" y="2387520"/>
            <a:ext cx="4524480" cy="38606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808080"/>
                </a:solidFill>
                <a:latin typeface="Consolas"/>
                <a:ea typeface="Consolas Regular"/>
              </a:rPr>
              <a:t>int x = 10, y;</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int * ptr = &amp;x;</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y = *ptr;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*ptr = 20;</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x &lt;&lt; ' ' &lt;&lt; y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*ptr &lt;&lt; endl;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ptr = &amp;y;</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(*ptr)++;</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cout &lt;&lt; x &lt;&lt; ' ' &lt;&lt; y &lt;&lt; endl;</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cout &lt;&lt; *ptr &lt;&lt; endl;</a:t>
            </a:r>
            <a:endParaRPr b="0" lang="en-GB" sz="1800" spc="-1" strike="noStrike">
              <a:latin typeface="Arial"/>
            </a:endParaRPr>
          </a:p>
        </p:txBody>
      </p:sp>
      <p:sp>
        <p:nvSpPr>
          <p:cNvPr id="298" name="CustomShape 6"/>
          <p:cNvSpPr/>
          <p:nvPr/>
        </p:nvSpPr>
        <p:spPr>
          <a:xfrm>
            <a:off x="7572600" y="251640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x</a:t>
            </a:r>
            <a:endParaRPr b="0" lang="en-GB" sz="1800" spc="-1" strike="noStrike">
              <a:latin typeface="Arial"/>
            </a:endParaRPr>
          </a:p>
        </p:txBody>
      </p:sp>
      <p:sp>
        <p:nvSpPr>
          <p:cNvPr id="299" name="CustomShape 7"/>
          <p:cNvSpPr/>
          <p:nvPr/>
        </p:nvSpPr>
        <p:spPr>
          <a:xfrm>
            <a:off x="5903640" y="2516400"/>
            <a:ext cx="156204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10</a:t>
            </a:r>
            <a:endParaRPr b="0" lang="en-GB" sz="1600" spc="-1" strike="noStrike">
              <a:latin typeface="Arial"/>
            </a:endParaRPr>
          </a:p>
        </p:txBody>
      </p:sp>
      <p:sp>
        <p:nvSpPr>
          <p:cNvPr id="300" name="CustomShape 8"/>
          <p:cNvSpPr/>
          <p:nvPr/>
        </p:nvSpPr>
        <p:spPr>
          <a:xfrm>
            <a:off x="7572600" y="296352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y</a:t>
            </a:r>
            <a:endParaRPr b="0" lang="en-GB" sz="1800" spc="-1" strike="noStrike">
              <a:latin typeface="Arial"/>
            </a:endParaRPr>
          </a:p>
        </p:txBody>
      </p:sp>
      <p:sp>
        <p:nvSpPr>
          <p:cNvPr id="301" name="CustomShape 9"/>
          <p:cNvSpPr/>
          <p:nvPr/>
        </p:nvSpPr>
        <p:spPr>
          <a:xfrm>
            <a:off x="5903640" y="2971440"/>
            <a:ext cx="156204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302" name="CustomShape 10"/>
          <p:cNvSpPr/>
          <p:nvPr/>
        </p:nvSpPr>
        <p:spPr>
          <a:xfrm>
            <a:off x="7562160" y="3410280"/>
            <a:ext cx="591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ptr</a:t>
            </a:r>
            <a:endParaRPr b="0" lang="en-GB" sz="1800" spc="-1" strike="noStrike">
              <a:latin typeface="Arial"/>
            </a:endParaRPr>
          </a:p>
        </p:txBody>
      </p:sp>
      <p:sp>
        <p:nvSpPr>
          <p:cNvPr id="303" name="CustomShape 11"/>
          <p:cNvSpPr/>
          <p:nvPr/>
        </p:nvSpPr>
        <p:spPr>
          <a:xfrm>
            <a:off x="5903640" y="3426120"/>
            <a:ext cx="156204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304" name="CustomShape 12"/>
          <p:cNvSpPr/>
          <p:nvPr/>
        </p:nvSpPr>
        <p:spPr>
          <a:xfrm rot="10800000">
            <a:off x="5916240" y="3580920"/>
            <a:ext cx="12240" cy="909360"/>
          </a:xfrm>
          <a:prstGeom prst="curvedConnector3">
            <a:avLst>
              <a:gd name="adj1" fmla="val 3289655"/>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305" name="CustomShape 13"/>
          <p:cNvSpPr/>
          <p:nvPr/>
        </p:nvSpPr>
        <p:spPr>
          <a:xfrm>
            <a:off x="6467040" y="2963520"/>
            <a:ext cx="4233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10</a:t>
            </a:r>
            <a:endParaRPr b="0" lang="en-GB" sz="1600" spc="-1" strike="noStrike">
              <a:latin typeface="Arial"/>
            </a:endParaRPr>
          </a:p>
        </p:txBody>
      </p:sp>
      <p:sp>
        <p:nvSpPr>
          <p:cNvPr id="306" name="CustomShape 14"/>
          <p:cNvSpPr/>
          <p:nvPr/>
        </p:nvSpPr>
        <p:spPr>
          <a:xfrm>
            <a:off x="5903640" y="2514240"/>
            <a:ext cx="156204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20</a:t>
            </a:r>
            <a:endParaRPr b="0" lang="en-GB" sz="1600" spc="-1" strike="noStrike">
              <a:latin typeface="Arial"/>
            </a:endParaRPr>
          </a:p>
        </p:txBody>
      </p:sp>
      <p:sp>
        <p:nvSpPr>
          <p:cNvPr id="307" name="CustomShape 15"/>
          <p:cNvSpPr/>
          <p:nvPr/>
        </p:nvSpPr>
        <p:spPr>
          <a:xfrm>
            <a:off x="5824440" y="4584600"/>
            <a:ext cx="2353680" cy="1643400"/>
          </a:xfrm>
          <a:prstGeom prst="rect">
            <a:avLst/>
          </a:prstGeom>
          <a:ln>
            <a:round/>
          </a:ln>
        </p:spPr>
        <p:style>
          <a:lnRef idx="2">
            <a:schemeClr val="accent4"/>
          </a:lnRef>
          <a:fillRef idx="1">
            <a:schemeClr val="lt1"/>
          </a:fillRef>
          <a:effectRef idx="0">
            <a:schemeClr val="accent4"/>
          </a:effectRef>
          <a:fontRef idx="minor"/>
        </p:style>
      </p:sp>
      <p:sp>
        <p:nvSpPr>
          <p:cNvPr id="308" name="CustomShape 16"/>
          <p:cNvSpPr/>
          <p:nvPr/>
        </p:nvSpPr>
        <p:spPr>
          <a:xfrm>
            <a:off x="5846760" y="4313520"/>
            <a:ext cx="1438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sp>
        <p:nvSpPr>
          <p:cNvPr id="309" name="CustomShape 17"/>
          <p:cNvSpPr/>
          <p:nvPr/>
        </p:nvSpPr>
        <p:spPr>
          <a:xfrm>
            <a:off x="5881680" y="4675680"/>
            <a:ext cx="789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20 10</a:t>
            </a:r>
            <a:endParaRPr b="0" lang="en-GB" sz="1600" spc="-1" strike="noStrike">
              <a:latin typeface="Arial"/>
            </a:endParaRPr>
          </a:p>
        </p:txBody>
      </p:sp>
      <p:sp>
        <p:nvSpPr>
          <p:cNvPr id="310" name="CustomShape 18"/>
          <p:cNvSpPr/>
          <p:nvPr/>
        </p:nvSpPr>
        <p:spPr>
          <a:xfrm>
            <a:off x="5896440" y="5014080"/>
            <a:ext cx="4233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20</a:t>
            </a:r>
            <a:endParaRPr b="0" lang="en-GB" sz="1600" spc="-1" strike="noStrike">
              <a:latin typeface="Arial"/>
            </a:endParaRPr>
          </a:p>
        </p:txBody>
      </p:sp>
      <p:sp>
        <p:nvSpPr>
          <p:cNvPr id="311" name="CustomShape 19"/>
          <p:cNvSpPr/>
          <p:nvPr/>
        </p:nvSpPr>
        <p:spPr>
          <a:xfrm>
            <a:off x="1638360" y="2489760"/>
            <a:ext cx="3215880" cy="72504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Accessing the contents of the memory location pointed to by </a:t>
            </a:r>
            <a:r>
              <a:rPr b="0" lang="en-GB" sz="1800" spc="-1" strike="noStrike">
                <a:solidFill>
                  <a:srgbClr val="000000"/>
                </a:solidFill>
                <a:latin typeface="Consolas"/>
                <a:ea typeface="Consolas Regular"/>
              </a:rPr>
              <a:t>ptr</a:t>
            </a:r>
            <a:endParaRPr b="0" lang="en-GB" sz="1800" spc="-1" strike="noStrike">
              <a:latin typeface="Arial"/>
            </a:endParaRPr>
          </a:p>
        </p:txBody>
      </p:sp>
      <p:sp>
        <p:nvSpPr>
          <p:cNvPr id="312" name="CustomShape 20"/>
          <p:cNvSpPr/>
          <p:nvPr/>
        </p:nvSpPr>
        <p:spPr>
          <a:xfrm flipH="1">
            <a:off x="1844280" y="3215160"/>
            <a:ext cx="1401840" cy="36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313" name="CustomShape 21"/>
          <p:cNvSpPr/>
          <p:nvPr/>
        </p:nvSpPr>
        <p:spPr>
          <a:xfrm>
            <a:off x="2390760" y="3462120"/>
            <a:ext cx="3304440" cy="57924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Modifying the contents of the memory location pointed to by </a:t>
            </a:r>
            <a:r>
              <a:rPr b="0" lang="en-GB" sz="1800" spc="-1" strike="noStrike">
                <a:solidFill>
                  <a:srgbClr val="000000"/>
                </a:solidFill>
                <a:latin typeface="Consolas"/>
                <a:ea typeface="Consolas Regular"/>
              </a:rPr>
              <a:t>ptr</a:t>
            </a:r>
            <a:endParaRPr b="0" lang="en-GB" sz="1800" spc="-1" strike="noStrike">
              <a:latin typeface="Arial"/>
            </a:endParaRPr>
          </a:p>
        </p:txBody>
      </p:sp>
      <p:sp>
        <p:nvSpPr>
          <p:cNvPr id="314" name="CustomShape 22"/>
          <p:cNvSpPr/>
          <p:nvPr/>
        </p:nvSpPr>
        <p:spPr>
          <a:xfrm flipH="1">
            <a:off x="2172960" y="3751920"/>
            <a:ext cx="217080" cy="1227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315" name="CustomShape 23"/>
          <p:cNvSpPr/>
          <p:nvPr/>
        </p:nvSpPr>
        <p:spPr>
          <a:xfrm>
            <a:off x="487440" y="6228360"/>
            <a:ext cx="20404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dereference.cpp</a:t>
            </a:r>
            <a:endParaRPr b="0" lang="en-GB" sz="1800" spc="-1" strike="noStrike">
              <a:latin typeface="Arial"/>
            </a:endParaRPr>
          </a:p>
        </p:txBody>
      </p:sp>
    </p:spTree>
  </p:cSld>
  <p:timing>
    <p:tnLst>
      <p:par>
        <p:cTn id="187" dur="indefinite" restart="never" nodeType="tmRoot">
          <p:childTnLst>
            <p:seq>
              <p:cTn id="188" dur="indefinite" nodeType="mainSeq">
                <p:childTnLst>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305"/>
                                        </p:tgtEl>
                                        <p:attrNameLst>
                                          <p:attrName>style.visibility</p:attrName>
                                        </p:attrNameLst>
                                      </p:cBhvr>
                                      <p:to>
                                        <p:strVal val="visible"/>
                                      </p:to>
                                    </p:set>
                                  </p:childTnLst>
                                </p:cTn>
                              </p:par>
                              <p:par>
                                <p:cTn id="193" nodeType="withEffect" fill="hold" presetClass="entr" presetID="1">
                                  <p:stCondLst>
                                    <p:cond delay="0"/>
                                  </p:stCondLst>
                                  <p:childTnLst>
                                    <p:set>
                                      <p:cBhvr>
                                        <p:cTn id="194" dur="1" fill="hold">
                                          <p:stCondLst>
                                            <p:cond delay="0"/>
                                          </p:stCondLst>
                                        </p:cTn>
                                        <p:tgtEl>
                                          <p:spTgt spid="311"/>
                                        </p:tgtEl>
                                        <p:attrNameLst>
                                          <p:attrName>style.visibility</p:attrName>
                                        </p:attrNameLst>
                                      </p:cBhvr>
                                      <p:to>
                                        <p:strVal val="visible"/>
                                      </p:to>
                                    </p:set>
                                  </p:childTnLst>
                                </p:cTn>
                              </p:par>
                              <p:par>
                                <p:cTn id="195" nodeType="withEffect" fill="hold" presetClass="entr" presetID="1">
                                  <p:stCondLst>
                                    <p:cond delay="0"/>
                                  </p:stCondLst>
                                  <p:childTnLst>
                                    <p:set>
                                      <p:cBhvr>
                                        <p:cTn id="196" dur="1" fill="hold">
                                          <p:stCondLst>
                                            <p:cond delay="0"/>
                                          </p:stCondLst>
                                        </p:cTn>
                                        <p:tgtEl>
                                          <p:spTgt spid="312"/>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314"/>
                                        </p:tgtEl>
                                        <p:attrNameLst>
                                          <p:attrName>style.visibility</p:attrName>
                                        </p:attrNameLst>
                                      </p:cBhvr>
                                      <p:to>
                                        <p:strVal val="visible"/>
                                      </p:to>
                                    </p:set>
                                  </p:childTnLst>
                                </p:cTn>
                              </p:par>
                              <p:par>
                                <p:cTn id="201" nodeType="withEffect" fill="hold" presetClass="entr" presetID="1">
                                  <p:stCondLst>
                                    <p:cond delay="0"/>
                                  </p:stCondLst>
                                  <p:childTnLst>
                                    <p:set>
                                      <p:cBhvr>
                                        <p:cTn id="202" dur="1" fill="hold">
                                          <p:stCondLst>
                                            <p:cond delay="0"/>
                                          </p:stCondLst>
                                        </p:cTn>
                                        <p:tgtEl>
                                          <p:spTgt spid="313"/>
                                        </p:tgtEl>
                                        <p:attrNameLst>
                                          <p:attrName>style.visibility</p:attrName>
                                        </p:attrNameLst>
                                      </p:cBhvr>
                                      <p:to>
                                        <p:strVal val="visible"/>
                                      </p:to>
                                    </p:set>
                                  </p:childTnLst>
                                </p:cTn>
                              </p:par>
                              <p:par>
                                <p:cTn id="203" nodeType="withEffect" fill="hold" presetClass="entr" presetID="1">
                                  <p:stCondLst>
                                    <p:cond delay="0"/>
                                  </p:stCondLst>
                                  <p:childTnLst>
                                    <p:set>
                                      <p:cBhvr>
                                        <p:cTn id="204" dur="1" fill="hold">
                                          <p:stCondLst>
                                            <p:cond delay="0"/>
                                          </p:stCondLst>
                                        </p:cTn>
                                        <p:tgtEl>
                                          <p:spTgt spid="306"/>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309"/>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31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457200" y="1417680"/>
            <a:ext cx="8229240" cy="470808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memory location that a pointer points to can be accessed or modified using the </a:t>
            </a:r>
            <a:r>
              <a:rPr b="0" lang="en-US" sz="2400" spc="-1" strike="noStrike">
                <a:solidFill>
                  <a:srgbClr val="31859c"/>
                </a:solidFill>
                <a:latin typeface="Calibri Light"/>
                <a:ea typeface="Calibri Light"/>
              </a:rPr>
              <a:t>dereference operator</a:t>
            </a:r>
            <a:r>
              <a:rPr b="0" lang="en-US" sz="2400" spc="-1" strike="noStrike">
                <a:solidFill>
                  <a:srgbClr val="000000"/>
                </a:solidFill>
                <a:latin typeface="Calibri Light"/>
                <a:ea typeface="Calibri Light"/>
              </a:rPr>
              <a:t> </a:t>
            </a:r>
            <a:r>
              <a:rPr b="1" lang="en-US" sz="2400" spc="-1" strike="noStrike">
                <a:solidFill>
                  <a:srgbClr val="e46c0a"/>
                </a:solidFill>
                <a:latin typeface="Calibri Light"/>
                <a:ea typeface="Calibri Light"/>
              </a:rPr>
              <a:t>*</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p:txBody>
      </p:sp>
      <p:sp>
        <p:nvSpPr>
          <p:cNvPr id="317" name="CustomShape 2"/>
          <p:cNvSpPr/>
          <p:nvPr/>
        </p:nvSpPr>
        <p:spPr>
          <a:xfrm>
            <a:off x="5824440" y="2321280"/>
            <a:ext cx="1727280" cy="1643400"/>
          </a:xfrm>
          <a:prstGeom prst="rect">
            <a:avLst/>
          </a:prstGeom>
          <a:ln>
            <a:round/>
          </a:ln>
        </p:spPr>
        <p:style>
          <a:lnRef idx="2">
            <a:schemeClr val="accent3"/>
          </a:lnRef>
          <a:fillRef idx="1">
            <a:schemeClr val="lt1"/>
          </a:fillRef>
          <a:effectRef idx="0">
            <a:schemeClr val="accent3"/>
          </a:effectRef>
          <a:fontRef idx="minor"/>
        </p:style>
      </p:sp>
      <p:sp>
        <p:nvSpPr>
          <p:cNvPr id="318" name="TextShape 3"/>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Dereference Operator</a:t>
            </a:r>
            <a:r>
              <a:rPr b="0" lang="en-US" sz="4400" spc="-1" strike="noStrike">
                <a:solidFill>
                  <a:srgbClr val="000000"/>
                </a:solidFill>
                <a:latin typeface="Avenir Next"/>
                <a:ea typeface="Avenir Next"/>
              </a:rPr>
              <a:t>	</a:t>
            </a:r>
            <a:endParaRPr b="0" lang="en-US" sz="4400" spc="-1" strike="noStrike">
              <a:solidFill>
                <a:srgbClr val="000000"/>
              </a:solidFill>
              <a:latin typeface="Calibri Light"/>
            </a:endParaRPr>
          </a:p>
        </p:txBody>
      </p:sp>
      <p:sp>
        <p:nvSpPr>
          <p:cNvPr id="319" name="TextShape 4"/>
          <p:cNvSpPr txBox="1"/>
          <p:nvPr/>
        </p:nvSpPr>
        <p:spPr>
          <a:xfrm>
            <a:off x="6553080" y="6356520"/>
            <a:ext cx="2133360" cy="364680"/>
          </a:xfrm>
          <a:prstGeom prst="rect">
            <a:avLst/>
          </a:prstGeom>
          <a:noFill/>
          <a:ln>
            <a:noFill/>
          </a:ln>
        </p:spPr>
        <p:txBody>
          <a:bodyPr anchor="ctr"/>
          <a:p>
            <a:pPr algn="r">
              <a:lnSpc>
                <a:spcPct val="100000"/>
              </a:lnSpc>
            </a:pPr>
            <a:fld id="{81949B27-C453-4045-AE78-2714AF837E8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20" name="CustomShape 5"/>
          <p:cNvSpPr/>
          <p:nvPr/>
        </p:nvSpPr>
        <p:spPr>
          <a:xfrm>
            <a:off x="709560" y="2387520"/>
            <a:ext cx="4524480" cy="38606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808080"/>
                </a:solidFill>
                <a:latin typeface="Consolas"/>
                <a:ea typeface="Consolas Regular"/>
              </a:rPr>
              <a:t>int x = 10, y;</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int * ptr = &amp;x;</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y = *ptr;</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*ptr = 20;</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cout &lt;&lt; x &lt;&lt; ' ' &lt;&lt; y &lt;&lt; endl;</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cout &lt;&lt; *ptr &lt;&lt; endl;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ptr = &amp;y;</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x &lt;&lt; ' ' &lt;&lt; y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*ptr &lt;&lt; endl;</a:t>
            </a:r>
            <a:endParaRPr b="0" lang="en-GB" sz="1800" spc="-1" strike="noStrike">
              <a:latin typeface="Arial"/>
            </a:endParaRPr>
          </a:p>
        </p:txBody>
      </p:sp>
      <p:sp>
        <p:nvSpPr>
          <p:cNvPr id="321" name="CustomShape 6"/>
          <p:cNvSpPr/>
          <p:nvPr/>
        </p:nvSpPr>
        <p:spPr>
          <a:xfrm>
            <a:off x="7572600" y="251640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x</a:t>
            </a:r>
            <a:endParaRPr b="0" lang="en-GB" sz="1800" spc="-1" strike="noStrike">
              <a:latin typeface="Arial"/>
            </a:endParaRPr>
          </a:p>
        </p:txBody>
      </p:sp>
      <p:sp>
        <p:nvSpPr>
          <p:cNvPr id="322" name="CustomShape 7"/>
          <p:cNvSpPr/>
          <p:nvPr/>
        </p:nvSpPr>
        <p:spPr>
          <a:xfrm>
            <a:off x="5903640" y="2516400"/>
            <a:ext cx="156204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10</a:t>
            </a:r>
            <a:endParaRPr b="0" lang="en-GB" sz="1600" spc="-1" strike="noStrike">
              <a:latin typeface="Arial"/>
            </a:endParaRPr>
          </a:p>
        </p:txBody>
      </p:sp>
      <p:sp>
        <p:nvSpPr>
          <p:cNvPr id="323" name="CustomShape 8"/>
          <p:cNvSpPr/>
          <p:nvPr/>
        </p:nvSpPr>
        <p:spPr>
          <a:xfrm>
            <a:off x="7572600" y="296352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y</a:t>
            </a:r>
            <a:endParaRPr b="0" lang="en-GB" sz="1800" spc="-1" strike="noStrike">
              <a:latin typeface="Arial"/>
            </a:endParaRPr>
          </a:p>
        </p:txBody>
      </p:sp>
      <p:sp>
        <p:nvSpPr>
          <p:cNvPr id="324" name="CustomShape 9"/>
          <p:cNvSpPr/>
          <p:nvPr/>
        </p:nvSpPr>
        <p:spPr>
          <a:xfrm>
            <a:off x="5903640" y="2971440"/>
            <a:ext cx="156204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325" name="CustomShape 10"/>
          <p:cNvSpPr/>
          <p:nvPr/>
        </p:nvSpPr>
        <p:spPr>
          <a:xfrm>
            <a:off x="7562160" y="3410280"/>
            <a:ext cx="591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ptr</a:t>
            </a:r>
            <a:endParaRPr b="0" lang="en-GB" sz="1800" spc="-1" strike="noStrike">
              <a:latin typeface="Arial"/>
            </a:endParaRPr>
          </a:p>
        </p:txBody>
      </p:sp>
      <p:sp>
        <p:nvSpPr>
          <p:cNvPr id="326" name="CustomShape 11"/>
          <p:cNvSpPr/>
          <p:nvPr/>
        </p:nvSpPr>
        <p:spPr>
          <a:xfrm>
            <a:off x="5903640" y="3426120"/>
            <a:ext cx="156204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327" name="CustomShape 12"/>
          <p:cNvSpPr/>
          <p:nvPr/>
        </p:nvSpPr>
        <p:spPr>
          <a:xfrm rot="10800000">
            <a:off x="5916240" y="3580920"/>
            <a:ext cx="12240" cy="909360"/>
          </a:xfrm>
          <a:prstGeom prst="curvedConnector3">
            <a:avLst>
              <a:gd name="adj1" fmla="val 3289655"/>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328" name="CustomShape 13"/>
          <p:cNvSpPr/>
          <p:nvPr/>
        </p:nvSpPr>
        <p:spPr>
          <a:xfrm>
            <a:off x="6467040" y="2963520"/>
            <a:ext cx="4233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10</a:t>
            </a:r>
            <a:endParaRPr b="0" lang="en-GB" sz="1600" spc="-1" strike="noStrike">
              <a:latin typeface="Arial"/>
            </a:endParaRPr>
          </a:p>
        </p:txBody>
      </p:sp>
      <p:sp>
        <p:nvSpPr>
          <p:cNvPr id="329" name="CustomShape 14"/>
          <p:cNvSpPr/>
          <p:nvPr/>
        </p:nvSpPr>
        <p:spPr>
          <a:xfrm>
            <a:off x="5903640" y="2514240"/>
            <a:ext cx="156204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20</a:t>
            </a:r>
            <a:endParaRPr b="0" lang="en-GB" sz="1600" spc="-1" strike="noStrike">
              <a:latin typeface="Arial"/>
            </a:endParaRPr>
          </a:p>
        </p:txBody>
      </p:sp>
      <p:sp>
        <p:nvSpPr>
          <p:cNvPr id="330" name="CustomShape 15"/>
          <p:cNvSpPr/>
          <p:nvPr/>
        </p:nvSpPr>
        <p:spPr>
          <a:xfrm>
            <a:off x="5824440" y="4584600"/>
            <a:ext cx="2353680" cy="1643400"/>
          </a:xfrm>
          <a:prstGeom prst="rect">
            <a:avLst/>
          </a:prstGeom>
          <a:ln>
            <a:round/>
          </a:ln>
        </p:spPr>
        <p:style>
          <a:lnRef idx="2">
            <a:schemeClr val="accent4"/>
          </a:lnRef>
          <a:fillRef idx="1">
            <a:schemeClr val="lt1"/>
          </a:fillRef>
          <a:effectRef idx="0">
            <a:schemeClr val="accent4"/>
          </a:effectRef>
          <a:fontRef idx="minor"/>
        </p:style>
      </p:sp>
      <p:sp>
        <p:nvSpPr>
          <p:cNvPr id="331" name="CustomShape 16"/>
          <p:cNvSpPr/>
          <p:nvPr/>
        </p:nvSpPr>
        <p:spPr>
          <a:xfrm>
            <a:off x="5846760" y="4313520"/>
            <a:ext cx="1438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sp>
        <p:nvSpPr>
          <p:cNvPr id="332" name="CustomShape 17"/>
          <p:cNvSpPr/>
          <p:nvPr/>
        </p:nvSpPr>
        <p:spPr>
          <a:xfrm>
            <a:off x="5881680" y="4675680"/>
            <a:ext cx="789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20 10</a:t>
            </a:r>
            <a:endParaRPr b="0" lang="en-GB" sz="1600" spc="-1" strike="noStrike">
              <a:latin typeface="Arial"/>
            </a:endParaRPr>
          </a:p>
        </p:txBody>
      </p:sp>
      <p:sp>
        <p:nvSpPr>
          <p:cNvPr id="333" name="CustomShape 18"/>
          <p:cNvSpPr/>
          <p:nvPr/>
        </p:nvSpPr>
        <p:spPr>
          <a:xfrm>
            <a:off x="5896440" y="5014080"/>
            <a:ext cx="4233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20</a:t>
            </a:r>
            <a:endParaRPr b="0" lang="en-GB" sz="1600" spc="-1" strike="noStrike">
              <a:latin typeface="Arial"/>
            </a:endParaRPr>
          </a:p>
        </p:txBody>
      </p:sp>
      <p:sp>
        <p:nvSpPr>
          <p:cNvPr id="334" name="CustomShape 19"/>
          <p:cNvSpPr/>
          <p:nvPr/>
        </p:nvSpPr>
        <p:spPr>
          <a:xfrm rot="10800000">
            <a:off x="5916240" y="3580920"/>
            <a:ext cx="12240" cy="454680"/>
          </a:xfrm>
          <a:prstGeom prst="curvedConnector3">
            <a:avLst>
              <a:gd name="adj1" fmla="val 3413796"/>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335" name="CustomShape 20"/>
          <p:cNvSpPr/>
          <p:nvPr/>
        </p:nvSpPr>
        <p:spPr>
          <a:xfrm>
            <a:off x="5903640" y="2971440"/>
            <a:ext cx="156204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11</a:t>
            </a:r>
            <a:endParaRPr b="0" lang="en-GB" sz="1600" spc="-1" strike="noStrike">
              <a:latin typeface="Arial"/>
            </a:endParaRPr>
          </a:p>
        </p:txBody>
      </p:sp>
      <p:sp>
        <p:nvSpPr>
          <p:cNvPr id="336" name="CustomShape 21"/>
          <p:cNvSpPr/>
          <p:nvPr/>
        </p:nvSpPr>
        <p:spPr>
          <a:xfrm>
            <a:off x="5881680" y="5352840"/>
            <a:ext cx="7891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20 11</a:t>
            </a:r>
            <a:endParaRPr b="0" lang="en-GB" sz="1600" spc="-1" strike="noStrike">
              <a:latin typeface="Arial"/>
            </a:endParaRPr>
          </a:p>
        </p:txBody>
      </p:sp>
      <p:sp>
        <p:nvSpPr>
          <p:cNvPr id="337" name="CustomShape 22"/>
          <p:cNvSpPr/>
          <p:nvPr/>
        </p:nvSpPr>
        <p:spPr>
          <a:xfrm>
            <a:off x="5896440" y="5691240"/>
            <a:ext cx="4233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11</a:t>
            </a:r>
            <a:endParaRPr b="0" lang="en-GB" sz="1600" spc="-1" strike="noStrike">
              <a:latin typeface="Arial"/>
            </a:endParaRPr>
          </a:p>
        </p:txBody>
      </p:sp>
      <p:sp>
        <p:nvSpPr>
          <p:cNvPr id="338" name="CustomShape 23"/>
          <p:cNvSpPr/>
          <p:nvPr/>
        </p:nvSpPr>
        <p:spPr>
          <a:xfrm>
            <a:off x="444240" y="2492640"/>
            <a:ext cx="4579920" cy="78624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31859c"/>
                </a:solidFill>
                <a:latin typeface="Consolas"/>
                <a:ea typeface="Consolas Regular"/>
              </a:rPr>
              <a:t>*ptr </a:t>
            </a:r>
            <a:r>
              <a:rPr b="0" lang="en-GB" sz="1800" spc="-1" strike="noStrike">
                <a:solidFill>
                  <a:srgbClr val="000000"/>
                </a:solidFill>
                <a:latin typeface="Avenir Next Condensed Regular"/>
                <a:ea typeface="Consolas Regular"/>
              </a:rPr>
              <a:t>can be viewed as an alias (i.e., another name) of the variable that the pointer </a:t>
            </a:r>
            <a:r>
              <a:rPr b="0" lang="en-GB" sz="1800" spc="-1" strike="noStrike">
                <a:solidFill>
                  <a:srgbClr val="31859c"/>
                </a:solidFill>
                <a:latin typeface="Consolas"/>
                <a:ea typeface="Consolas Regular"/>
              </a:rPr>
              <a:t>ptr</a:t>
            </a:r>
            <a:r>
              <a:rPr b="0" lang="en-GB" sz="1800" spc="-1" strike="noStrike">
                <a:solidFill>
                  <a:srgbClr val="000000"/>
                </a:solidFill>
                <a:latin typeface="Avenir Next Condensed Regular"/>
                <a:ea typeface="Consolas Regular"/>
              </a:rPr>
              <a:t> points to.</a:t>
            </a:r>
            <a:endParaRPr b="0" lang="en-GB" sz="1800" spc="-1" strike="noStrike">
              <a:latin typeface="Arial"/>
            </a:endParaRPr>
          </a:p>
        </p:txBody>
      </p:sp>
      <p:sp>
        <p:nvSpPr>
          <p:cNvPr id="339" name="CustomShape 24"/>
          <p:cNvSpPr/>
          <p:nvPr/>
        </p:nvSpPr>
        <p:spPr>
          <a:xfrm>
            <a:off x="1224000" y="3560760"/>
            <a:ext cx="4428720" cy="90324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Note that </a:t>
            </a:r>
            <a:r>
              <a:rPr b="0" lang="en-GB" sz="1800" spc="-1" strike="noStrike">
                <a:solidFill>
                  <a:srgbClr val="31859c"/>
                </a:solidFill>
                <a:latin typeface="Consolas"/>
                <a:ea typeface="Consolas Regular"/>
              </a:rPr>
              <a:t>*</a:t>
            </a:r>
            <a:r>
              <a:rPr b="0" lang="en-GB" sz="1800" spc="-1" strike="noStrike">
                <a:solidFill>
                  <a:srgbClr val="000000"/>
                </a:solidFill>
                <a:latin typeface="Avenir Next Condensed Regular"/>
                <a:ea typeface="Consolas Regular"/>
              </a:rPr>
              <a:t> is both used (1) to </a:t>
            </a:r>
            <a:r>
              <a:rPr b="0" lang="en-GB" sz="1800" spc="-1" strike="noStrike">
                <a:solidFill>
                  <a:srgbClr val="e46c0a"/>
                </a:solidFill>
                <a:latin typeface="Avenir Next Condensed Regular"/>
                <a:ea typeface="Consolas Regular"/>
              </a:rPr>
              <a:t>declare</a:t>
            </a:r>
            <a:r>
              <a:rPr b="0" lang="en-GB" sz="1800" spc="-1" strike="noStrike">
                <a:solidFill>
                  <a:srgbClr val="000000"/>
                </a:solidFill>
                <a:latin typeface="Avenir Next Condensed Regular"/>
                <a:ea typeface="Consolas Regular"/>
              </a:rPr>
              <a:t> a pointer and (2) to </a:t>
            </a:r>
            <a:r>
              <a:rPr b="0" lang="en-GB" sz="1800" spc="-1" strike="noStrike">
                <a:solidFill>
                  <a:srgbClr val="e46c0a"/>
                </a:solidFill>
                <a:latin typeface="Avenir Next Condensed Regular"/>
                <a:ea typeface="Consolas Regular"/>
              </a:rPr>
              <a:t>dereference</a:t>
            </a:r>
            <a:r>
              <a:rPr b="0" lang="en-GB" sz="1800" spc="-1" strike="noStrike">
                <a:solidFill>
                  <a:srgbClr val="000000"/>
                </a:solidFill>
                <a:latin typeface="Avenir Next Condensed Regular"/>
                <a:ea typeface="Consolas Regular"/>
              </a:rPr>
              <a:t> a pointer.  It has different meanings in the two cases.</a:t>
            </a:r>
            <a:endParaRPr b="0" lang="en-GB" sz="1800" spc="-1" strike="noStrike">
              <a:latin typeface="Arial"/>
            </a:endParaRPr>
          </a:p>
        </p:txBody>
      </p:sp>
      <p:sp>
        <p:nvSpPr>
          <p:cNvPr id="340" name="CustomShape 25"/>
          <p:cNvSpPr/>
          <p:nvPr/>
        </p:nvSpPr>
        <p:spPr>
          <a:xfrm>
            <a:off x="2366640" y="5040000"/>
            <a:ext cx="3457800" cy="948240"/>
          </a:xfrm>
          <a:prstGeom prst="roundRect">
            <a:avLst>
              <a:gd name="adj" fmla="val 16667"/>
            </a:avLst>
          </a:prstGeom>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The parentheses are necessary since the </a:t>
            </a:r>
            <a:r>
              <a:rPr b="0" lang="en-GB" sz="1800" spc="-1" strike="noStrike">
                <a:solidFill>
                  <a:srgbClr val="000000"/>
                </a:solidFill>
                <a:latin typeface="Consolas"/>
                <a:ea typeface="Consolas Regular"/>
              </a:rPr>
              <a:t>++</a:t>
            </a:r>
            <a:r>
              <a:rPr b="0" lang="en-GB" sz="1800" spc="-1" strike="noStrike">
                <a:solidFill>
                  <a:srgbClr val="000000"/>
                </a:solidFill>
                <a:latin typeface="Avenir Next Condensed Regular"/>
                <a:ea typeface="Consolas Regular"/>
              </a:rPr>
              <a:t> operator takes high precedence over </a:t>
            </a:r>
            <a:r>
              <a:rPr b="0" lang="en-GB" sz="1800" spc="-1" strike="noStrike">
                <a:solidFill>
                  <a:srgbClr val="000000"/>
                </a:solidFill>
                <a:latin typeface="Consolas"/>
                <a:ea typeface="Consolas Regular"/>
              </a:rPr>
              <a:t>*</a:t>
            </a:r>
            <a:endParaRPr b="0" lang="en-GB" sz="1800" spc="-1" strike="noStrike">
              <a:latin typeface="Arial"/>
            </a:endParaRPr>
          </a:p>
        </p:txBody>
      </p:sp>
      <p:sp>
        <p:nvSpPr>
          <p:cNvPr id="341" name="CustomShape 26"/>
          <p:cNvSpPr/>
          <p:nvPr/>
        </p:nvSpPr>
        <p:spPr>
          <a:xfrm flipH="1">
            <a:off x="2050920" y="5125320"/>
            <a:ext cx="682200" cy="1299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42" name="CustomShape 27"/>
          <p:cNvSpPr/>
          <p:nvPr/>
        </p:nvSpPr>
        <p:spPr>
          <a:xfrm>
            <a:off x="487440" y="6228360"/>
            <a:ext cx="20404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dereference.cpp</a:t>
            </a:r>
            <a:endParaRPr b="0" lang="en-GB" sz="1800" spc="-1" strike="noStrike">
              <a:latin typeface="Arial"/>
            </a:endParaRPr>
          </a:p>
        </p:txBody>
      </p:sp>
    </p:spTree>
  </p:cSld>
  <p:timing>
    <p:tnLst>
      <p:par>
        <p:cTn id="213" dur="indefinite" restart="never" nodeType="tmRoot">
          <p:childTnLst>
            <p:seq>
              <p:cTn id="214" dur="indefinite" nodeType="mainSeq">
                <p:childTnLst>
                  <p:par>
                    <p:cTn id="215" fill="hold">
                      <p:stCondLst>
                        <p:cond delay="indefinite"/>
                      </p:stCondLst>
                      <p:childTnLst>
                        <p:par>
                          <p:cTn id="216" fill="hold">
                            <p:stCondLst>
                              <p:cond delay="0"/>
                            </p:stCondLst>
                            <p:childTnLst>
                              <p:par>
                                <p:cTn id="217" nodeType="clickEffect" fill="hold" presetClass="exit" presetID="1">
                                  <p:stCondLst>
                                    <p:cond delay="0"/>
                                  </p:stCondLst>
                                  <p:childTnLst>
                                    <p:set>
                                      <p:cBhvr>
                                        <p:cTn id="218" dur="1" fill="hold">
                                          <p:stCondLst>
                                            <p:cond delay="0"/>
                                          </p:stCondLst>
                                        </p:cTn>
                                        <p:tgtEl>
                                          <p:spTgt spid="327"/>
                                        </p:tgtEl>
                                        <p:attrNameLst>
                                          <p:attrName>style.visibility</p:attrName>
                                        </p:attrNameLst>
                                      </p:cBhvr>
                                      <p:to>
                                        <p:strVal val="hidden"/>
                                      </p:to>
                                    </p:set>
                                  </p:childTnLst>
                                </p:cTn>
                              </p:par>
                              <p:par>
                                <p:cTn id="219" nodeType="withEffect" fill="hold" presetClass="entr" presetID="1">
                                  <p:stCondLst>
                                    <p:cond delay="0"/>
                                  </p:stCondLst>
                                  <p:childTnLst>
                                    <p:set>
                                      <p:cBhvr>
                                        <p:cTn id="220" dur="1" fill="hold">
                                          <p:stCondLst>
                                            <p:cond delay="0"/>
                                          </p:stCondLst>
                                        </p:cTn>
                                        <p:tgtEl>
                                          <p:spTgt spid="334"/>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338"/>
                                        </p:tgtEl>
                                        <p:attrNameLst>
                                          <p:attrName>style.visibility</p:attrName>
                                        </p:attrNameLst>
                                      </p:cBhvr>
                                      <p:to>
                                        <p:strVal val="visible"/>
                                      </p:to>
                                    </p:set>
                                  </p:childTnLst>
                                </p:cTn>
                              </p:par>
                              <p:par>
                                <p:cTn id="225" nodeType="withEffect" fill="hold" presetClass="entr" presetID="1">
                                  <p:stCondLst>
                                    <p:cond delay="0"/>
                                  </p:stCondLst>
                                  <p:childTnLst>
                                    <p:set>
                                      <p:cBhvr>
                                        <p:cTn id="226" dur="1" fill="hold">
                                          <p:stCondLst>
                                            <p:cond delay="0"/>
                                          </p:stCondLst>
                                        </p:cTn>
                                        <p:tgtEl>
                                          <p:spTgt spid="335"/>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33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1">
                                  <p:stCondLst>
                                    <p:cond delay="0"/>
                                  </p:stCondLst>
                                  <p:childTnLst>
                                    <p:set>
                                      <p:cBhvr>
                                        <p:cTn id="234" dur="1" fill="hold">
                                          <p:stCondLst>
                                            <p:cond delay="0"/>
                                          </p:stCondLst>
                                        </p:cTn>
                                        <p:tgtEl>
                                          <p:spTgt spid="337"/>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nodeType="clickEffect" fill="hold" presetClass="entr" presetID="1">
                                  <p:stCondLst>
                                    <p:cond delay="0"/>
                                  </p:stCondLst>
                                  <p:childTnLst>
                                    <p:set>
                                      <p:cBhvr>
                                        <p:cTn id="238" dur="1" fill="hold">
                                          <p:stCondLst>
                                            <p:cond delay="0"/>
                                          </p:stCondLst>
                                        </p:cTn>
                                        <p:tgtEl>
                                          <p:spTgt spid="339"/>
                                        </p:tgtEl>
                                        <p:attrNameLst>
                                          <p:attrName>style.visibility</p:attrName>
                                        </p:attrNameLst>
                                      </p:cBhvr>
                                      <p:to>
                                        <p:strVal val="visible"/>
                                      </p:to>
                                    </p:set>
                                  </p:childTnLst>
                                </p:cTn>
                              </p:par>
                              <p:par>
                                <p:cTn id="239" nodeType="withEffect" fill="hold" presetClass="entr" presetID="1">
                                  <p:stCondLst>
                                    <p:cond delay="0"/>
                                  </p:stCondLst>
                                  <p:childTnLst>
                                    <p:set>
                                      <p:cBhvr>
                                        <p:cTn id="240" dur="1" fill="hold">
                                          <p:stCondLst>
                                            <p:cond delay="0"/>
                                          </p:stCondLst>
                                        </p:cTn>
                                        <p:tgtEl>
                                          <p:spTgt spid="340"/>
                                        </p:tgtEl>
                                        <p:attrNameLst>
                                          <p:attrName>style.visibility</p:attrName>
                                        </p:attrNameLst>
                                      </p:cBhvr>
                                      <p:to>
                                        <p:strVal val="visible"/>
                                      </p:to>
                                    </p:set>
                                  </p:childTnLst>
                                </p:cTn>
                              </p:par>
                              <p:par>
                                <p:cTn id="241" nodeType="withEffect" fill="hold" presetClass="entr" presetID="1">
                                  <p:stCondLst>
                                    <p:cond delay="0"/>
                                  </p:stCondLst>
                                  <p:childTnLst>
                                    <p:set>
                                      <p:cBhvr>
                                        <p:cTn id="242" dur="1" fill="hold">
                                          <p:stCondLst>
                                            <p:cond delay="0"/>
                                          </p:stCondLst>
                                        </p:cTn>
                                        <p:tgtEl>
                                          <p:spTgt spid="34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000" spc="-1" strike="noStrike">
                <a:solidFill>
                  <a:srgbClr val="000000"/>
                </a:solidFill>
                <a:latin typeface="Avenir Next"/>
                <a:ea typeface="Avenir Next"/>
              </a:rPr>
              <a:t>Before We Start</a:t>
            </a:r>
            <a:endParaRPr b="0" lang="en-US" sz="4000" spc="-1" strike="noStrike">
              <a:solidFill>
                <a:srgbClr val="000000"/>
              </a:solidFill>
              <a:latin typeface="Calibri Light"/>
            </a:endParaRPr>
          </a:p>
        </p:txBody>
      </p:sp>
      <p:sp>
        <p:nvSpPr>
          <p:cNvPr id="134" name="TextShape 2"/>
          <p:cNvSpPr txBox="1"/>
          <p:nvPr/>
        </p:nvSpPr>
        <p:spPr>
          <a:xfrm>
            <a:off x="457200" y="1417680"/>
            <a:ext cx="8530200" cy="540972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Light"/>
                <a:ea typeface="Calibri Light"/>
              </a:rPr>
              <a:t>We will go through three topics in this module:</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first topic is on </a:t>
            </a:r>
            <a:r>
              <a:rPr b="1" lang="en-US" sz="2400" spc="-1" strike="noStrike">
                <a:solidFill>
                  <a:srgbClr val="e46c0a"/>
                </a:solidFill>
                <a:latin typeface="Calibri Light"/>
                <a:ea typeface="Calibri Light"/>
              </a:rPr>
              <a:t>Pointers</a:t>
            </a:r>
            <a:r>
              <a:rPr b="0" lang="en-US" sz="2400" spc="-1" strike="noStrike">
                <a:solidFill>
                  <a:srgbClr val="000000"/>
                </a:solidFill>
                <a:latin typeface="Calibri Light"/>
                <a:ea typeface="Calibri Light"/>
              </a:rPr>
              <a:t>, which is a powerful construct in C/C++ for directly accessing a memory location.  As such, you, as a programmer, can have almost full control with how memory operations are done in the code.  But at the same time, you will also need to be really careful about pointer handling or your program will easily crash.</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will then talk about </a:t>
            </a:r>
            <a:r>
              <a:rPr b="1" lang="en-US" sz="2400" spc="-1" strike="noStrike">
                <a:solidFill>
                  <a:srgbClr val="e46c0a"/>
                </a:solidFill>
                <a:latin typeface="Calibri Light"/>
                <a:ea typeface="Calibri Light"/>
              </a:rPr>
              <a:t>Dynamic Memory</a:t>
            </a:r>
            <a:r>
              <a:rPr b="0" lang="en-US" sz="2400" spc="-1" strike="noStrike">
                <a:solidFill>
                  <a:srgbClr val="000000"/>
                </a:solidFill>
                <a:latin typeface="Calibri Light"/>
                <a:ea typeface="Calibri Light"/>
              </a:rPr>
              <a:t>.  By making use of pointers, you program can then allocate and release memory during runtime.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Further develop from pointers and dynamic memory, we introduce </a:t>
            </a:r>
            <a:r>
              <a:rPr b="1" lang="en-US" sz="2400" spc="-1" strike="noStrike">
                <a:solidFill>
                  <a:srgbClr val="e46c0a"/>
                </a:solidFill>
                <a:latin typeface="Calibri Light"/>
                <a:ea typeface="Calibri Light"/>
              </a:rPr>
              <a:t>Linked Lists </a:t>
            </a:r>
            <a:r>
              <a:rPr b="0" lang="en-US" sz="2400" spc="-1" strike="noStrike">
                <a:solidFill>
                  <a:srgbClr val="000000"/>
                </a:solidFill>
                <a:latin typeface="Calibri Light"/>
                <a:ea typeface="Calibri Light"/>
              </a:rPr>
              <a:t>which are dynamic data structures which give us an alternative to arrays for storing a collection of data.  We will also compare the performance of arrays and linked lists on different data operations.</a:t>
            </a:r>
            <a:endParaRPr b="0" lang="en-US" sz="2400" spc="-1" strike="noStrike">
              <a:solidFill>
                <a:srgbClr val="000000"/>
              </a:solidFill>
              <a:latin typeface="Calibri Light"/>
            </a:endParaRPr>
          </a:p>
        </p:txBody>
      </p:sp>
      <p:sp>
        <p:nvSpPr>
          <p:cNvPr id="135" name="TextShape 3"/>
          <p:cNvSpPr txBox="1"/>
          <p:nvPr/>
        </p:nvSpPr>
        <p:spPr>
          <a:xfrm>
            <a:off x="6553080" y="6356520"/>
            <a:ext cx="2133360" cy="364680"/>
          </a:xfrm>
          <a:prstGeom prst="rect">
            <a:avLst/>
          </a:prstGeom>
          <a:noFill/>
          <a:ln>
            <a:noFill/>
          </a:ln>
        </p:spPr>
        <p:txBody>
          <a:bodyPr anchor="ctr"/>
          <a:p>
            <a:pPr algn="r">
              <a:lnSpc>
                <a:spcPct val="100000"/>
              </a:lnSpc>
            </a:pPr>
            <a:fld id="{AE117DEA-D840-45B0-9C4B-D019A82EBBB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6553080" y="6356520"/>
            <a:ext cx="2133360" cy="364680"/>
          </a:xfrm>
          <a:prstGeom prst="rect">
            <a:avLst/>
          </a:prstGeom>
          <a:noFill/>
          <a:ln>
            <a:noFill/>
          </a:ln>
        </p:spPr>
        <p:txBody>
          <a:bodyPr anchor="ctr"/>
          <a:p>
            <a:pPr algn="r">
              <a:lnSpc>
                <a:spcPct val="100000"/>
              </a:lnSpc>
            </a:pPr>
            <a:fld id="{83064B17-5AC2-426F-A746-C1801408214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44" name="CustomShape 2"/>
          <p:cNvSpPr/>
          <p:nvPr/>
        </p:nvSpPr>
        <p:spPr>
          <a:xfrm>
            <a:off x="371520" y="876960"/>
            <a:ext cx="3032280" cy="21733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x = 10, y = 20;</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string s = "abc";</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int * ptr1, * ptr2; int * ptr3;</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string * ptr4;</a:t>
            </a:r>
            <a:endParaRPr b="0" lang="en-GB" sz="1800" spc="-1" strike="noStrike">
              <a:latin typeface="Arial"/>
            </a:endParaRPr>
          </a:p>
        </p:txBody>
      </p:sp>
      <p:sp>
        <p:nvSpPr>
          <p:cNvPr id="345" name="CustomShape 3"/>
          <p:cNvSpPr/>
          <p:nvPr/>
        </p:nvSpPr>
        <p:spPr>
          <a:xfrm>
            <a:off x="3461400" y="345960"/>
            <a:ext cx="5455440" cy="4694760"/>
          </a:xfrm>
          <a:prstGeom prst="roundRect">
            <a:avLst>
              <a:gd name="adj" fmla="val 6638"/>
            </a:avLst>
          </a:prstGeom>
          <a:ln>
            <a:round/>
          </a:ln>
        </p:spPr>
        <p:style>
          <a:lnRef idx="2">
            <a:schemeClr val="accent3"/>
          </a:lnRef>
          <a:fillRef idx="1">
            <a:schemeClr val="lt1"/>
          </a:fillRef>
          <a:effectRef idx="0">
            <a:schemeClr val="accent3"/>
          </a:effectRef>
          <a:fontRef idx="minor"/>
        </p:style>
        <p:txBody>
          <a:bodyPr lIns="90000" rIns="90000" tIns="45000" bIns="45000" anchor="ctr"/>
          <a:p>
            <a:pPr>
              <a:lnSpc>
                <a:spcPct val="100000"/>
              </a:lnSpc>
            </a:pPr>
            <a:r>
              <a:rPr b="0" lang="en-GB" sz="1800" spc="-1" strike="noStrike">
                <a:solidFill>
                  <a:srgbClr val="000000"/>
                </a:solidFill>
                <a:latin typeface="Avenir Next Condensed Regular"/>
              </a:rPr>
              <a:t>What are the results of the followings?</a:t>
            </a:r>
            <a:endParaRPr b="0" lang="en-GB" sz="1800" spc="-1" strike="noStrike">
              <a:latin typeface="Arial"/>
            </a:endParaRPr>
          </a:p>
          <a:p>
            <a:pPr marL="341280" indent="-340920">
              <a:lnSpc>
                <a:spcPct val="100000"/>
              </a:lnSpc>
              <a:spcBef>
                <a:spcPts val="2401"/>
              </a:spcBef>
              <a:buClr>
                <a:srgbClr val="000000"/>
              </a:buClr>
              <a:buFont typeface="Arial"/>
              <a:buChar char="•"/>
            </a:pPr>
            <a:r>
              <a:rPr b="0" lang="en-GB" sz="1800" spc="-1" strike="noStrike">
                <a:solidFill>
                  <a:srgbClr val="000000"/>
                </a:solidFill>
                <a:latin typeface="Consolas"/>
                <a:ea typeface="Consolas Regular"/>
              </a:rPr>
              <a:t>ptr1 = &amp;x;</a:t>
            </a:r>
            <a:endParaRPr b="0" lang="en-GB" sz="1800" spc="-1" strike="noStrike">
              <a:latin typeface="Arial"/>
            </a:endParaRPr>
          </a:p>
          <a:p>
            <a:pPr marL="341280" indent="-340920">
              <a:lnSpc>
                <a:spcPct val="100000"/>
              </a:lnSpc>
              <a:spcBef>
                <a:spcPts val="2401"/>
              </a:spcBef>
              <a:buClr>
                <a:srgbClr val="000000"/>
              </a:buClr>
              <a:buFont typeface="Arial"/>
              <a:buChar char="•"/>
            </a:pPr>
            <a:r>
              <a:rPr b="0" lang="en-GB" sz="1800" spc="-1" strike="noStrike">
                <a:solidFill>
                  <a:srgbClr val="000000"/>
                </a:solidFill>
                <a:latin typeface="Consolas"/>
                <a:ea typeface="Consolas Regular"/>
              </a:rPr>
              <a:t>ptr2 = &amp;y;</a:t>
            </a:r>
            <a:endParaRPr b="0" lang="en-GB" sz="1800" spc="-1" strike="noStrike">
              <a:latin typeface="Arial"/>
            </a:endParaRPr>
          </a:p>
          <a:p>
            <a:pPr marL="341280" indent="-340920">
              <a:lnSpc>
                <a:spcPct val="100000"/>
              </a:lnSpc>
              <a:spcBef>
                <a:spcPts val="2401"/>
              </a:spcBef>
              <a:buClr>
                <a:srgbClr val="000000"/>
              </a:buClr>
              <a:buFont typeface="Arial"/>
              <a:buChar char="•"/>
            </a:pPr>
            <a:r>
              <a:rPr b="0" lang="en-GB" sz="1800" spc="-1" strike="noStrike">
                <a:solidFill>
                  <a:srgbClr val="000000"/>
                </a:solidFill>
                <a:latin typeface="Consolas"/>
                <a:ea typeface="Consolas Regular"/>
              </a:rPr>
              <a:t>ptr3 = &amp;y;</a:t>
            </a:r>
            <a:endParaRPr b="0" lang="en-GB" sz="1800" spc="-1" strike="noStrike">
              <a:latin typeface="Arial"/>
            </a:endParaRPr>
          </a:p>
          <a:p>
            <a:pPr marL="341280" indent="-340920">
              <a:lnSpc>
                <a:spcPct val="100000"/>
              </a:lnSpc>
              <a:spcBef>
                <a:spcPts val="2401"/>
              </a:spcBef>
              <a:buClr>
                <a:srgbClr val="000000"/>
              </a:buClr>
              <a:buFont typeface="Arial"/>
              <a:buChar char="•"/>
            </a:pPr>
            <a:r>
              <a:rPr b="0" lang="en-GB" sz="1800" spc="-1" strike="noStrike">
                <a:solidFill>
                  <a:srgbClr val="000000"/>
                </a:solidFill>
                <a:latin typeface="Consolas"/>
                <a:ea typeface="Consolas Regular"/>
              </a:rPr>
              <a:t>ptr4 = &amp;y;</a:t>
            </a:r>
            <a:endParaRPr b="0" lang="en-GB" sz="1800" spc="-1" strike="noStrike">
              <a:latin typeface="Arial"/>
            </a:endParaRPr>
          </a:p>
          <a:p>
            <a:pPr marL="341280" indent="-340920">
              <a:lnSpc>
                <a:spcPct val="100000"/>
              </a:lnSpc>
              <a:spcBef>
                <a:spcPts val="2401"/>
              </a:spcBef>
              <a:buClr>
                <a:srgbClr val="000000"/>
              </a:buClr>
              <a:buFont typeface="Arial"/>
              <a:buChar char="•"/>
            </a:pPr>
            <a:r>
              <a:rPr b="0" lang="en-GB" sz="1800" spc="-1" strike="noStrike">
                <a:solidFill>
                  <a:srgbClr val="000000"/>
                </a:solidFill>
                <a:latin typeface="Consolas"/>
                <a:ea typeface="Consolas Regular"/>
              </a:rPr>
              <a:t>*ptr1 = *ptr2;</a:t>
            </a:r>
            <a:endParaRPr b="0" lang="en-GB" sz="1800" spc="-1" strike="noStrike">
              <a:latin typeface="Arial"/>
            </a:endParaRPr>
          </a:p>
          <a:p>
            <a:pPr marL="341280" indent="-340920">
              <a:lnSpc>
                <a:spcPct val="100000"/>
              </a:lnSpc>
              <a:spcBef>
                <a:spcPts val="2401"/>
              </a:spcBef>
              <a:buClr>
                <a:srgbClr val="000000"/>
              </a:buClr>
              <a:buFont typeface="Arial"/>
              <a:buChar char="•"/>
            </a:pPr>
            <a:r>
              <a:rPr b="0" lang="en-GB" sz="1800" spc="-1" strike="noStrike">
                <a:solidFill>
                  <a:srgbClr val="000000"/>
                </a:solidFill>
                <a:latin typeface="Consolas"/>
                <a:ea typeface="Consolas Regular"/>
              </a:rPr>
              <a:t>*ptr3 = *&amp;x - 10;</a:t>
            </a:r>
            <a:endParaRPr b="0" lang="en-GB" sz="1800" spc="-1" strike="noStrike">
              <a:latin typeface="Arial"/>
            </a:endParaRPr>
          </a:p>
          <a:p>
            <a:pPr marL="341280" indent="-340920">
              <a:lnSpc>
                <a:spcPct val="100000"/>
              </a:lnSpc>
              <a:spcBef>
                <a:spcPts val="2401"/>
              </a:spcBef>
              <a:buClr>
                <a:srgbClr val="000000"/>
              </a:buClr>
              <a:buFont typeface="Arial"/>
              <a:buChar char="•"/>
            </a:pPr>
            <a:r>
              <a:rPr b="0" lang="en-GB" sz="1800" spc="-1" strike="noStrike">
                <a:solidFill>
                  <a:srgbClr val="000000"/>
                </a:solidFill>
                <a:latin typeface="Consolas"/>
                <a:ea typeface="Consolas Regular"/>
              </a:rPr>
              <a:t>cout &lt;&lt; *ptr3;</a:t>
            </a:r>
            <a:endParaRPr b="0" lang="en-GB" sz="1800" spc="-1" strike="noStrike">
              <a:latin typeface="Arial"/>
            </a:endParaRPr>
          </a:p>
        </p:txBody>
      </p:sp>
      <p:sp>
        <p:nvSpPr>
          <p:cNvPr id="346" name="CustomShape 4"/>
          <p:cNvSpPr/>
          <p:nvPr/>
        </p:nvSpPr>
        <p:spPr>
          <a:xfrm>
            <a:off x="5806800" y="967680"/>
            <a:ext cx="2401560" cy="417600"/>
          </a:xfrm>
          <a:prstGeom prst="rect">
            <a:avLst/>
          </a:prstGeom>
          <a:solidFill>
            <a:schemeClr val="accent4">
              <a:lumMod val="20000"/>
              <a:lumOff val="80000"/>
            </a:schemeClr>
          </a:solidFill>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Regular"/>
              </a:rPr>
              <a:t>ptr1 </a:t>
            </a:r>
            <a:r>
              <a:rPr b="0" lang="en-GB" sz="1800" spc="-1" strike="noStrike">
                <a:solidFill>
                  <a:srgbClr val="000000"/>
                </a:solidFill>
                <a:latin typeface="Avenir Next Condensed Regular"/>
                <a:ea typeface="Consolas Regular"/>
              </a:rPr>
              <a:t>points to</a:t>
            </a:r>
            <a:r>
              <a:rPr b="0" lang="en-GB" sz="1800" spc="-1" strike="noStrike">
                <a:solidFill>
                  <a:srgbClr val="000000"/>
                </a:solidFill>
                <a:latin typeface="Consolas"/>
                <a:ea typeface="Consolas Regular"/>
              </a:rPr>
              <a:t> x</a:t>
            </a:r>
            <a:endParaRPr b="0" lang="en-GB" sz="1800" spc="-1" strike="noStrike">
              <a:latin typeface="Arial"/>
            </a:endParaRPr>
          </a:p>
        </p:txBody>
      </p:sp>
      <p:sp>
        <p:nvSpPr>
          <p:cNvPr id="347" name="CustomShape 5"/>
          <p:cNvSpPr/>
          <p:nvPr/>
        </p:nvSpPr>
        <p:spPr>
          <a:xfrm>
            <a:off x="5806800" y="1575720"/>
            <a:ext cx="2401560" cy="417600"/>
          </a:xfrm>
          <a:prstGeom prst="rect">
            <a:avLst/>
          </a:prstGeom>
          <a:solidFill>
            <a:schemeClr val="accent5">
              <a:lumMod val="20000"/>
              <a:lumOff val="80000"/>
            </a:schemeClr>
          </a:solidFill>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Regular"/>
              </a:rPr>
              <a:t>ptr2 </a:t>
            </a:r>
            <a:r>
              <a:rPr b="0" lang="en-GB" sz="1800" spc="-1" strike="noStrike">
                <a:solidFill>
                  <a:srgbClr val="000000"/>
                </a:solidFill>
                <a:latin typeface="Avenir Next Condensed Regular"/>
                <a:ea typeface="Consolas Regular"/>
              </a:rPr>
              <a:t>points to</a:t>
            </a:r>
            <a:r>
              <a:rPr b="0" lang="en-GB" sz="1800" spc="-1" strike="noStrike">
                <a:solidFill>
                  <a:srgbClr val="000000"/>
                </a:solidFill>
                <a:latin typeface="Consolas"/>
                <a:ea typeface="Consolas Regular"/>
              </a:rPr>
              <a:t> y</a:t>
            </a:r>
            <a:endParaRPr b="0" lang="en-GB" sz="1800" spc="-1" strike="noStrike">
              <a:latin typeface="Arial"/>
            </a:endParaRPr>
          </a:p>
        </p:txBody>
      </p:sp>
      <p:sp>
        <p:nvSpPr>
          <p:cNvPr id="348" name="CustomShape 6"/>
          <p:cNvSpPr/>
          <p:nvPr/>
        </p:nvSpPr>
        <p:spPr>
          <a:xfrm>
            <a:off x="5524920" y="2719080"/>
            <a:ext cx="3345840" cy="589680"/>
          </a:xfrm>
          <a:prstGeom prst="rect">
            <a:avLst/>
          </a:prstGeom>
          <a:solidFill>
            <a:schemeClr val="accent5">
              <a:lumMod val="20000"/>
              <a:lumOff val="80000"/>
            </a:schemeClr>
          </a:solidFill>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Consolas Regular"/>
              </a:rPr>
              <a:t>Error! A pointer to </a:t>
            </a:r>
            <a:r>
              <a:rPr b="0" lang="en-GB" sz="1800" spc="-1" strike="noStrike">
                <a:solidFill>
                  <a:srgbClr val="000000"/>
                </a:solidFill>
                <a:latin typeface="Consolas"/>
                <a:ea typeface="Consolas Regular"/>
              </a:rPr>
              <a:t>string </a:t>
            </a:r>
            <a:r>
              <a:rPr b="0" lang="en-GB" sz="1800" spc="-1" strike="noStrike">
                <a:solidFill>
                  <a:srgbClr val="000000"/>
                </a:solidFill>
                <a:latin typeface="Avenir Next Condensed Regular"/>
                <a:ea typeface="Consolas Regular"/>
              </a:rPr>
              <a:t>cannot store the address of an </a:t>
            </a:r>
            <a:r>
              <a:rPr b="0" lang="en-GB" sz="1800" spc="-1" strike="noStrike">
                <a:solidFill>
                  <a:srgbClr val="000000"/>
                </a:solidFill>
                <a:latin typeface="Consolas"/>
                <a:ea typeface="Consolas Regular"/>
              </a:rPr>
              <a:t>int</a:t>
            </a:r>
            <a:endParaRPr b="0" lang="en-GB" sz="1800" spc="-1" strike="noStrike">
              <a:latin typeface="Arial"/>
            </a:endParaRPr>
          </a:p>
        </p:txBody>
      </p:sp>
      <p:sp>
        <p:nvSpPr>
          <p:cNvPr id="349" name="CustomShape 7"/>
          <p:cNvSpPr/>
          <p:nvPr/>
        </p:nvSpPr>
        <p:spPr>
          <a:xfrm>
            <a:off x="5806800" y="2146680"/>
            <a:ext cx="2401560" cy="417600"/>
          </a:xfrm>
          <a:prstGeom prst="rect">
            <a:avLst/>
          </a:prstGeom>
          <a:solidFill>
            <a:schemeClr val="accent4">
              <a:lumMod val="20000"/>
              <a:lumOff val="80000"/>
            </a:schemeClr>
          </a:solidFill>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Regular"/>
              </a:rPr>
              <a:t>ptr3 </a:t>
            </a:r>
            <a:r>
              <a:rPr b="0" lang="en-GB" sz="1800" spc="-1" strike="noStrike">
                <a:solidFill>
                  <a:srgbClr val="000000"/>
                </a:solidFill>
                <a:latin typeface="Avenir Next Condensed Regular"/>
                <a:ea typeface="Consolas Regular"/>
              </a:rPr>
              <a:t>also points to y</a:t>
            </a:r>
            <a:r>
              <a:rPr b="0" lang="en-GB" sz="1800" spc="-1" strike="noStrike">
                <a:solidFill>
                  <a:srgbClr val="000000"/>
                </a:solidFill>
                <a:latin typeface="Consolas"/>
                <a:ea typeface="Consolas Regular"/>
              </a:rPr>
              <a:t> </a:t>
            </a:r>
            <a:endParaRPr b="0" lang="en-GB" sz="1800" spc="-1" strike="noStrike">
              <a:latin typeface="Arial"/>
            </a:endParaRPr>
          </a:p>
        </p:txBody>
      </p:sp>
      <p:sp>
        <p:nvSpPr>
          <p:cNvPr id="350" name="CustomShape 8"/>
          <p:cNvSpPr/>
          <p:nvPr/>
        </p:nvSpPr>
        <p:spPr>
          <a:xfrm>
            <a:off x="6189480" y="3376800"/>
            <a:ext cx="2401560" cy="436680"/>
          </a:xfrm>
          <a:prstGeom prst="rect">
            <a:avLst/>
          </a:prstGeom>
          <a:solidFill>
            <a:schemeClr val="accent4">
              <a:lumMod val="20000"/>
              <a:lumOff val="80000"/>
            </a:schemeClr>
          </a:solidFill>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Regular"/>
              </a:rPr>
              <a:t>x </a:t>
            </a:r>
            <a:r>
              <a:rPr b="0" lang="en-GB" sz="1800" spc="-1" strike="noStrike">
                <a:solidFill>
                  <a:srgbClr val="000000"/>
                </a:solidFill>
                <a:latin typeface="Avenir Next Condensed Regular"/>
                <a:ea typeface="Consolas Regular"/>
              </a:rPr>
              <a:t>now stores</a:t>
            </a:r>
            <a:r>
              <a:rPr b="0" lang="en-GB" sz="1800" spc="-1" strike="noStrike">
                <a:solidFill>
                  <a:srgbClr val="000000"/>
                </a:solidFill>
                <a:latin typeface="Consolas"/>
                <a:ea typeface="Consolas Regular"/>
              </a:rPr>
              <a:t> 20</a:t>
            </a:r>
            <a:endParaRPr b="0" lang="en-GB" sz="1800" spc="-1" strike="noStrike">
              <a:latin typeface="Arial"/>
            </a:endParaRPr>
          </a:p>
        </p:txBody>
      </p:sp>
      <p:sp>
        <p:nvSpPr>
          <p:cNvPr id="351" name="CustomShape 9"/>
          <p:cNvSpPr/>
          <p:nvPr/>
        </p:nvSpPr>
        <p:spPr>
          <a:xfrm>
            <a:off x="6419160" y="3943080"/>
            <a:ext cx="2401560" cy="436680"/>
          </a:xfrm>
          <a:prstGeom prst="rect">
            <a:avLst/>
          </a:prstGeom>
          <a:solidFill>
            <a:schemeClr val="accent5">
              <a:lumMod val="20000"/>
              <a:lumOff val="80000"/>
            </a:schemeClr>
          </a:solidFill>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Regular"/>
              </a:rPr>
              <a:t>y </a:t>
            </a:r>
            <a:r>
              <a:rPr b="0" lang="en-GB" sz="1800" spc="-1" strike="noStrike">
                <a:solidFill>
                  <a:srgbClr val="000000"/>
                </a:solidFill>
                <a:latin typeface="Avenir Next Condensed Regular"/>
                <a:ea typeface="Consolas Regular"/>
              </a:rPr>
              <a:t>now stores</a:t>
            </a:r>
            <a:r>
              <a:rPr b="0" lang="en-GB" sz="1800" spc="-1" strike="noStrike">
                <a:solidFill>
                  <a:srgbClr val="000000"/>
                </a:solidFill>
                <a:latin typeface="Consolas"/>
                <a:ea typeface="Consolas Regular"/>
              </a:rPr>
              <a:t> 10</a:t>
            </a:r>
            <a:endParaRPr b="0" lang="en-GB" sz="1800" spc="-1" strike="noStrike">
              <a:latin typeface="Arial"/>
            </a:endParaRPr>
          </a:p>
        </p:txBody>
      </p:sp>
      <p:sp>
        <p:nvSpPr>
          <p:cNvPr id="352" name="CustomShape 10"/>
          <p:cNvSpPr/>
          <p:nvPr/>
        </p:nvSpPr>
        <p:spPr>
          <a:xfrm>
            <a:off x="6189480" y="4516560"/>
            <a:ext cx="2401560" cy="436680"/>
          </a:xfrm>
          <a:prstGeom prst="rect">
            <a:avLst/>
          </a:prstGeom>
          <a:solidFill>
            <a:schemeClr val="accent4">
              <a:lumMod val="20000"/>
              <a:lumOff val="80000"/>
            </a:schemeClr>
          </a:solidFill>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Regular"/>
              </a:rPr>
              <a:t>10</a:t>
            </a:r>
            <a:endParaRPr b="0" lang="en-GB" sz="1800" spc="-1" strike="noStrike">
              <a:latin typeface="Arial"/>
            </a:endParaRPr>
          </a:p>
        </p:txBody>
      </p:sp>
      <p:sp>
        <p:nvSpPr>
          <p:cNvPr id="353" name="CustomShape 11"/>
          <p:cNvSpPr/>
          <p:nvPr/>
        </p:nvSpPr>
        <p:spPr>
          <a:xfrm>
            <a:off x="5048280" y="4027320"/>
            <a:ext cx="475920" cy="267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354" name="Group 12"/>
          <p:cNvGrpSpPr/>
          <p:nvPr/>
        </p:nvGrpSpPr>
        <p:grpSpPr>
          <a:xfrm>
            <a:off x="952560" y="4295160"/>
            <a:ext cx="4343040" cy="1728720"/>
            <a:chOff x="952560" y="4295160"/>
            <a:chExt cx="4343040" cy="1728720"/>
          </a:xfrm>
        </p:grpSpPr>
        <p:sp>
          <p:nvSpPr>
            <p:cNvPr id="355" name="CustomShape 13"/>
            <p:cNvSpPr/>
            <p:nvPr/>
          </p:nvSpPr>
          <p:spPr>
            <a:xfrm>
              <a:off x="952560" y="5237640"/>
              <a:ext cx="4343040" cy="78624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e46c0a"/>
                  </a:solidFill>
                  <a:latin typeface="Consolas"/>
                  <a:ea typeface="Consolas Regular"/>
                </a:rPr>
                <a:t>&amp;</a:t>
              </a:r>
              <a:r>
                <a:rPr b="0" lang="en-GB" sz="1800" spc="-1" strike="noStrike">
                  <a:solidFill>
                    <a:srgbClr val="000000"/>
                  </a:solidFill>
                  <a:latin typeface="Avenir Next Condensed Regular"/>
                  <a:ea typeface="Consolas Regular"/>
                </a:rPr>
                <a:t> and </a:t>
              </a:r>
              <a:r>
                <a:rPr b="0" lang="en-GB" sz="1800" spc="-1" strike="noStrike">
                  <a:solidFill>
                    <a:srgbClr val="e46c0a"/>
                  </a:solidFill>
                  <a:latin typeface="Consolas"/>
                  <a:ea typeface="Consolas Regular"/>
                </a:rPr>
                <a:t>*</a:t>
              </a:r>
              <a:r>
                <a:rPr b="0" lang="en-GB" sz="1800" spc="-1" strike="noStrike">
                  <a:solidFill>
                    <a:srgbClr val="000000"/>
                  </a:solidFill>
                  <a:latin typeface="Avenir Next Condensed Regular"/>
                  <a:ea typeface="Consolas Regular"/>
                </a:rPr>
                <a:t> are inverse of each other</a:t>
              </a:r>
              <a:endParaRPr b="0" lang="en-GB" sz="1800" spc="-1" strike="noStrike">
                <a:latin typeface="Arial"/>
              </a:endParaRPr>
            </a:p>
          </p:txBody>
        </p:sp>
        <p:sp>
          <p:nvSpPr>
            <p:cNvPr id="356" name="CustomShape 14"/>
            <p:cNvSpPr/>
            <p:nvPr/>
          </p:nvSpPr>
          <p:spPr>
            <a:xfrm flipH="1" flipV="1" rot="5400000">
              <a:off x="3734280" y="3684600"/>
              <a:ext cx="942120" cy="2162160"/>
            </a:xfrm>
            <a:prstGeom prst="curvedConnector3">
              <a:avLst>
                <a:gd name="adj1" fmla="val 27985"/>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spTree>
  </p:cSld>
  <p:timing>
    <p:tnLst>
      <p:par>
        <p:cTn id="243" dur="indefinite" restart="never" nodeType="tmRoot">
          <p:childTnLst>
            <p:seq>
              <p:cTn id="244" dur="indefinite" nodeType="mainSeq">
                <p:childTnLst>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346"/>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347"/>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349"/>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348"/>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350"/>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354"/>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351"/>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4683600" y="2825640"/>
            <a:ext cx="2004120" cy="2514240"/>
          </a:xfrm>
          <a:prstGeom prst="rect">
            <a:avLst/>
          </a:prstGeom>
          <a:ln>
            <a:round/>
          </a:ln>
        </p:spPr>
        <p:style>
          <a:lnRef idx="2">
            <a:schemeClr val="accent3"/>
          </a:lnRef>
          <a:fillRef idx="1">
            <a:schemeClr val="lt1"/>
          </a:fillRef>
          <a:effectRef idx="0">
            <a:schemeClr val="accent3"/>
          </a:effectRef>
          <a:fontRef idx="minor"/>
        </p:style>
      </p:sp>
      <p:sp>
        <p:nvSpPr>
          <p:cNvPr id="358" name="TextShape 2"/>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Member Access Operator</a:t>
            </a:r>
            <a:endParaRPr b="0" lang="en-US" sz="4400" spc="-1" strike="noStrike">
              <a:solidFill>
                <a:srgbClr val="000000"/>
              </a:solidFill>
              <a:latin typeface="Calibri Light"/>
            </a:endParaRPr>
          </a:p>
        </p:txBody>
      </p:sp>
      <p:sp>
        <p:nvSpPr>
          <p:cNvPr id="359" name="TextShape 3"/>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Consider a pointer that points to a compound data (e.g., a structure or a class):</a:t>
            </a:r>
            <a:endParaRPr b="0" lang="en-US" sz="2400" spc="-1" strike="noStrike">
              <a:solidFill>
                <a:srgbClr val="000000"/>
              </a:solidFill>
              <a:latin typeface="Calibri Light"/>
            </a:endParaRPr>
          </a:p>
        </p:txBody>
      </p:sp>
      <p:sp>
        <p:nvSpPr>
          <p:cNvPr id="360" name="TextShape 4"/>
          <p:cNvSpPr txBox="1"/>
          <p:nvPr/>
        </p:nvSpPr>
        <p:spPr>
          <a:xfrm>
            <a:off x="6553080" y="6356520"/>
            <a:ext cx="2133360" cy="364680"/>
          </a:xfrm>
          <a:prstGeom prst="rect">
            <a:avLst/>
          </a:prstGeom>
          <a:noFill/>
          <a:ln>
            <a:noFill/>
          </a:ln>
        </p:spPr>
        <p:txBody>
          <a:bodyPr anchor="ctr"/>
          <a:p>
            <a:pPr algn="r">
              <a:lnSpc>
                <a:spcPct val="100000"/>
              </a:lnSpc>
            </a:pPr>
            <a:fld id="{BB4E5400-D77A-4A2C-B29B-468EFCCD365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61" name="CustomShape 5"/>
          <p:cNvSpPr/>
          <p:nvPr/>
        </p:nvSpPr>
        <p:spPr>
          <a:xfrm>
            <a:off x="684000" y="2550960"/>
            <a:ext cx="3234600" cy="30808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struct Date</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day;</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month;</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year;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Date today;</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Date * dPtr = &amp;today;</a:t>
            </a:r>
            <a:endParaRPr b="0" lang="en-GB" sz="1800" spc="-1" strike="noStrike">
              <a:latin typeface="Arial"/>
            </a:endParaRPr>
          </a:p>
        </p:txBody>
      </p:sp>
      <p:sp>
        <p:nvSpPr>
          <p:cNvPr id="362" name="CustomShape 6"/>
          <p:cNvSpPr/>
          <p:nvPr/>
        </p:nvSpPr>
        <p:spPr>
          <a:xfrm>
            <a:off x="6718680" y="456444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dPtr</a:t>
            </a:r>
            <a:endParaRPr b="0" lang="en-GB" sz="1800" spc="-1" strike="noStrike">
              <a:latin typeface="Arial"/>
            </a:endParaRPr>
          </a:p>
        </p:txBody>
      </p:sp>
      <p:sp>
        <p:nvSpPr>
          <p:cNvPr id="363" name="CustomShape 7"/>
          <p:cNvSpPr/>
          <p:nvPr/>
        </p:nvSpPr>
        <p:spPr>
          <a:xfrm rot="10800000">
            <a:off x="4835880" y="4779000"/>
            <a:ext cx="12240" cy="1696320"/>
          </a:xfrm>
          <a:prstGeom prst="curvedConnector3">
            <a:avLst>
              <a:gd name="adj1" fmla="val 4583190"/>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grpSp>
        <p:nvGrpSpPr>
          <p:cNvPr id="364" name="Group 8"/>
          <p:cNvGrpSpPr/>
          <p:nvPr/>
        </p:nvGrpSpPr>
        <p:grpSpPr>
          <a:xfrm>
            <a:off x="4819680" y="2927520"/>
            <a:ext cx="2733840" cy="1505880"/>
            <a:chOff x="4819680" y="2927520"/>
            <a:chExt cx="2733840" cy="1505880"/>
          </a:xfrm>
        </p:grpSpPr>
        <p:sp>
          <p:nvSpPr>
            <p:cNvPr id="365" name="CustomShape 9"/>
            <p:cNvSpPr/>
            <p:nvPr/>
          </p:nvSpPr>
          <p:spPr>
            <a:xfrm>
              <a:off x="4823280" y="2927520"/>
              <a:ext cx="1778400" cy="1505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366" name="CustomShape 10"/>
            <p:cNvSpPr/>
            <p:nvPr/>
          </p:nvSpPr>
          <p:spPr>
            <a:xfrm>
              <a:off x="6688080" y="2961000"/>
              <a:ext cx="865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today</a:t>
              </a:r>
              <a:endParaRPr b="0" lang="en-GB" sz="1800" spc="-1" strike="noStrike">
                <a:latin typeface="Arial"/>
              </a:endParaRPr>
            </a:p>
          </p:txBody>
        </p:sp>
        <p:sp>
          <p:nvSpPr>
            <p:cNvPr id="367" name="CustomShape 11"/>
            <p:cNvSpPr/>
            <p:nvPr/>
          </p:nvSpPr>
          <p:spPr>
            <a:xfrm>
              <a:off x="5478840" y="3066840"/>
              <a:ext cx="1023120" cy="3088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368" name="CustomShape 12"/>
            <p:cNvSpPr/>
            <p:nvPr/>
          </p:nvSpPr>
          <p:spPr>
            <a:xfrm>
              <a:off x="5478840" y="3513960"/>
              <a:ext cx="1023120" cy="3088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369" name="CustomShape 13"/>
            <p:cNvSpPr/>
            <p:nvPr/>
          </p:nvSpPr>
          <p:spPr>
            <a:xfrm>
              <a:off x="5478840" y="3961080"/>
              <a:ext cx="1023120" cy="3088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370" name="CustomShape 14"/>
            <p:cNvSpPr/>
            <p:nvPr/>
          </p:nvSpPr>
          <p:spPr>
            <a:xfrm>
              <a:off x="5001480" y="3066840"/>
              <a:ext cx="4996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Regular"/>
                </a:rPr>
                <a:t>day</a:t>
              </a:r>
              <a:endParaRPr b="0" lang="en-GB" sz="1400" spc="-1" strike="noStrike">
                <a:latin typeface="Arial"/>
              </a:endParaRPr>
            </a:p>
          </p:txBody>
        </p:sp>
        <p:sp>
          <p:nvSpPr>
            <p:cNvPr id="371" name="CustomShape 15"/>
            <p:cNvSpPr/>
            <p:nvPr/>
          </p:nvSpPr>
          <p:spPr>
            <a:xfrm>
              <a:off x="4819680" y="3515760"/>
              <a:ext cx="713160" cy="30348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GB" sz="1400" spc="-1" strike="noStrike">
                  <a:solidFill>
                    <a:srgbClr val="000000"/>
                  </a:solidFill>
                  <a:latin typeface="Consolas"/>
                  <a:ea typeface="Consolas Regular"/>
                </a:rPr>
                <a:t>month</a:t>
              </a:r>
              <a:endParaRPr b="0" lang="en-GB" sz="1400" spc="-1" strike="noStrike">
                <a:latin typeface="Arial"/>
              </a:endParaRPr>
            </a:p>
          </p:txBody>
        </p:sp>
        <p:sp>
          <p:nvSpPr>
            <p:cNvPr id="372" name="CustomShape 16"/>
            <p:cNvSpPr/>
            <p:nvPr/>
          </p:nvSpPr>
          <p:spPr>
            <a:xfrm>
              <a:off x="4922640" y="3961080"/>
              <a:ext cx="606240" cy="30348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GB" sz="1400" spc="-1" strike="noStrike">
                  <a:solidFill>
                    <a:srgbClr val="000000"/>
                  </a:solidFill>
                  <a:latin typeface="Consolas"/>
                  <a:ea typeface="Consolas Regular"/>
                </a:rPr>
                <a:t>year</a:t>
              </a:r>
              <a:endParaRPr b="0" lang="en-GB" sz="1400" spc="-1" strike="noStrike">
                <a:latin typeface="Arial"/>
              </a:endParaRPr>
            </a:p>
          </p:txBody>
        </p:sp>
      </p:grpSp>
      <p:sp>
        <p:nvSpPr>
          <p:cNvPr id="373" name="CustomShape 17"/>
          <p:cNvSpPr/>
          <p:nvPr/>
        </p:nvSpPr>
        <p:spPr>
          <a:xfrm>
            <a:off x="4823280" y="4624200"/>
            <a:ext cx="177840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374" name="CustomShape 18"/>
          <p:cNvSpPr/>
          <p:nvPr/>
        </p:nvSpPr>
        <p:spPr>
          <a:xfrm>
            <a:off x="4823280" y="2927520"/>
            <a:ext cx="186480" cy="30888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75" name="CustomShape 19"/>
          <p:cNvSpPr/>
          <p:nvPr/>
        </p:nvSpPr>
        <p:spPr>
          <a:xfrm>
            <a:off x="2258640" y="5815080"/>
            <a:ext cx="4343040" cy="59580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Declare a pointer to a structure of type </a:t>
            </a:r>
            <a:r>
              <a:rPr b="0" lang="en-GB" sz="1800" spc="-1" strike="noStrike">
                <a:solidFill>
                  <a:srgbClr val="000000"/>
                </a:solidFill>
                <a:latin typeface="Consolas"/>
                <a:ea typeface="Consolas Regular"/>
              </a:rPr>
              <a:t>Date</a:t>
            </a:r>
            <a:r>
              <a:rPr b="0" lang="en-GB" sz="1800" spc="-1" strike="noStrike">
                <a:solidFill>
                  <a:srgbClr val="000000"/>
                </a:solidFill>
                <a:latin typeface="Avenir Next Condensed Regular"/>
                <a:ea typeface="Consolas Regular"/>
              </a:rPr>
              <a:t> and assign the address of </a:t>
            </a:r>
            <a:r>
              <a:rPr b="0" lang="en-GB" sz="1800" spc="-1" strike="noStrike">
                <a:solidFill>
                  <a:srgbClr val="000000"/>
                </a:solidFill>
                <a:latin typeface="Consolas"/>
                <a:ea typeface="Consolas Regular"/>
              </a:rPr>
              <a:t>today</a:t>
            </a:r>
            <a:r>
              <a:rPr b="0" lang="en-GB" sz="1800" spc="-1" strike="noStrike">
                <a:solidFill>
                  <a:srgbClr val="000000"/>
                </a:solidFill>
                <a:latin typeface="Avenir Next Condensed Regular"/>
                <a:ea typeface="Consolas Regular"/>
              </a:rPr>
              <a:t> to it.</a:t>
            </a:r>
            <a:endParaRPr b="0" lang="en-GB" sz="1800" spc="-1" strike="noStrike">
              <a:latin typeface="Arial"/>
            </a:endParaRPr>
          </a:p>
        </p:txBody>
      </p:sp>
      <p:sp>
        <p:nvSpPr>
          <p:cNvPr id="376" name="CustomShape 20"/>
          <p:cNvSpPr/>
          <p:nvPr/>
        </p:nvSpPr>
        <p:spPr>
          <a:xfrm flipH="1" flipV="1">
            <a:off x="3423600" y="5452200"/>
            <a:ext cx="1006560" cy="3618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Tree>
  </p:cSld>
  <p:timing>
    <p:tnLst>
      <p:par>
        <p:cTn id="277" dur="indefinite" restart="never" nodeType="tmRoot">
          <p:childTnLst>
            <p:seq>
              <p:cTn id="278" dur="indefinite" nodeType="mainSeq">
                <p:childTnLst>
                  <p:par>
                    <p:cTn id="279" fill="hold">
                      <p:stCondLst>
                        <p:cond delay="indefinite"/>
                      </p:stCondLst>
                      <p:childTnLst>
                        <p:par>
                          <p:cTn id="280" fill="hold">
                            <p:stCondLst>
                              <p:cond delay="0"/>
                            </p:stCondLst>
                            <p:childTnLst>
                              <p:par>
                                <p:cTn id="281" nodeType="clickEffect" fill="hold" presetClass="entr" presetID="1">
                                  <p:stCondLst>
                                    <p:cond delay="0"/>
                                  </p:stCondLst>
                                  <p:childTnLst>
                                    <p:set>
                                      <p:cBhvr>
                                        <p:cTn id="282" dur="1" fill="hold">
                                          <p:stCondLst>
                                            <p:cond delay="0"/>
                                          </p:stCondLst>
                                        </p:cTn>
                                        <p:tgtEl>
                                          <p:spTgt spid="364"/>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nodeType="clickEffect" fill="hold" presetClass="entr" presetID="1">
                                  <p:stCondLst>
                                    <p:cond delay="0"/>
                                  </p:stCondLst>
                                  <p:childTnLst>
                                    <p:set>
                                      <p:cBhvr>
                                        <p:cTn id="286" dur="1" fill="hold">
                                          <p:stCondLst>
                                            <p:cond delay="0"/>
                                          </p:stCondLst>
                                        </p:cTn>
                                        <p:tgtEl>
                                          <p:spTgt spid="361">
                                            <p:txEl>
                                              <p:pRg st="9" end="9"/>
                                            </p:txEl>
                                          </p:spTgt>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1">
                                  <p:stCondLst>
                                    <p:cond delay="0"/>
                                  </p:stCondLst>
                                  <p:childTnLst>
                                    <p:set>
                                      <p:cBhvr>
                                        <p:cTn id="290" dur="1" fill="hold">
                                          <p:stCondLst>
                                            <p:cond delay="0"/>
                                          </p:stCondLst>
                                        </p:cTn>
                                        <p:tgtEl>
                                          <p:spTgt spid="376"/>
                                        </p:tgtEl>
                                        <p:attrNameLst>
                                          <p:attrName>style.visibility</p:attrName>
                                        </p:attrNameLst>
                                      </p:cBhvr>
                                      <p:to>
                                        <p:strVal val="visible"/>
                                      </p:to>
                                    </p:set>
                                  </p:childTnLst>
                                </p:cTn>
                              </p:par>
                              <p:par>
                                <p:cTn id="291" nodeType="withEffect" fill="hold" presetClass="entr" presetID="1">
                                  <p:stCondLst>
                                    <p:cond delay="0"/>
                                  </p:stCondLst>
                                  <p:childTnLst>
                                    <p:set>
                                      <p:cBhvr>
                                        <p:cTn id="292" dur="1" fill="hold">
                                          <p:stCondLst>
                                            <p:cond delay="0"/>
                                          </p:stCondLst>
                                        </p:cTn>
                                        <p:tgtEl>
                                          <p:spTgt spid="375"/>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1">
                                  <p:stCondLst>
                                    <p:cond delay="0"/>
                                  </p:stCondLst>
                                  <p:childTnLst>
                                    <p:set>
                                      <p:cBhvr>
                                        <p:cTn id="296" dur="1" fill="hold">
                                          <p:stCondLst>
                                            <p:cond delay="0"/>
                                          </p:stCondLst>
                                        </p:cTn>
                                        <p:tgtEl>
                                          <p:spTgt spid="363"/>
                                        </p:tgtEl>
                                        <p:attrNameLst>
                                          <p:attrName>style.visibility</p:attrName>
                                        </p:attrNameLst>
                                      </p:cBhvr>
                                      <p:to>
                                        <p:strVal val="visible"/>
                                      </p:to>
                                    </p:set>
                                  </p:childTnLst>
                                </p:cTn>
                              </p:par>
                              <p:par>
                                <p:cTn id="297" nodeType="withEffect" fill="hold" presetClass="entr" presetID="1">
                                  <p:stCondLst>
                                    <p:cond delay="0"/>
                                  </p:stCondLst>
                                  <p:childTnLst>
                                    <p:set>
                                      <p:cBhvr>
                                        <p:cTn id="298" dur="1" fill="hold">
                                          <p:stCondLst>
                                            <p:cond delay="0"/>
                                          </p:stCondLst>
                                        </p:cTn>
                                        <p:tgtEl>
                                          <p:spTgt spid="373"/>
                                        </p:tgtEl>
                                        <p:attrNameLst>
                                          <p:attrName>style.visibility</p:attrName>
                                        </p:attrNameLst>
                                      </p:cBhvr>
                                      <p:to>
                                        <p:strVal val="visible"/>
                                      </p:to>
                                    </p:set>
                                  </p:childTnLst>
                                </p:cTn>
                              </p:par>
                              <p:par>
                                <p:cTn id="299" nodeType="withEffect" fill="hold" presetClass="entr" presetID="1">
                                  <p:stCondLst>
                                    <p:cond delay="0"/>
                                  </p:stCondLst>
                                  <p:childTnLst>
                                    <p:set>
                                      <p:cBhvr>
                                        <p:cTn id="300" dur="1" fill="hold">
                                          <p:stCondLst>
                                            <p:cond delay="0"/>
                                          </p:stCondLst>
                                        </p:cTn>
                                        <p:tgtEl>
                                          <p:spTgt spid="36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Member Access Operator</a:t>
            </a:r>
            <a:endParaRPr b="0" lang="en-US" sz="4400" spc="-1" strike="noStrike">
              <a:solidFill>
                <a:srgbClr val="000000"/>
              </a:solidFill>
              <a:latin typeface="Calibri Light"/>
            </a:endParaRPr>
          </a:p>
        </p:txBody>
      </p:sp>
      <p:sp>
        <p:nvSpPr>
          <p:cNvPr id="378"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Now we may access the members of the structure in the following ways:</a:t>
            </a:r>
            <a:endParaRPr b="0" lang="en-US" sz="2400" spc="-1" strike="noStrike">
              <a:solidFill>
                <a:srgbClr val="000000"/>
              </a:solidFill>
              <a:latin typeface="Calibri Light"/>
            </a:endParaRPr>
          </a:p>
        </p:txBody>
      </p:sp>
      <p:sp>
        <p:nvSpPr>
          <p:cNvPr id="379" name="TextShape 3"/>
          <p:cNvSpPr txBox="1"/>
          <p:nvPr/>
        </p:nvSpPr>
        <p:spPr>
          <a:xfrm>
            <a:off x="6553080" y="6356520"/>
            <a:ext cx="2133360" cy="364680"/>
          </a:xfrm>
          <a:prstGeom prst="rect">
            <a:avLst/>
          </a:prstGeom>
          <a:noFill/>
          <a:ln>
            <a:noFill/>
          </a:ln>
        </p:spPr>
        <p:txBody>
          <a:bodyPr anchor="ctr"/>
          <a:p>
            <a:pPr algn="r">
              <a:lnSpc>
                <a:spcPct val="100000"/>
              </a:lnSpc>
            </a:pPr>
            <a:fld id="{E34CE8E0-D93C-43C9-8EB6-093FFEBB7DA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80" name="CustomShape 4"/>
          <p:cNvSpPr/>
          <p:nvPr/>
        </p:nvSpPr>
        <p:spPr>
          <a:xfrm>
            <a:off x="1352160" y="2550960"/>
            <a:ext cx="2959920" cy="5220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today.year = 2015;</a:t>
            </a:r>
            <a:endParaRPr b="0" lang="en-GB" sz="1800" spc="-1" strike="noStrike">
              <a:latin typeface="Arial"/>
            </a:endParaRPr>
          </a:p>
        </p:txBody>
      </p:sp>
      <p:sp>
        <p:nvSpPr>
          <p:cNvPr id="381" name="CustomShape 5"/>
          <p:cNvSpPr/>
          <p:nvPr/>
        </p:nvSpPr>
        <p:spPr>
          <a:xfrm>
            <a:off x="4137120" y="2800080"/>
            <a:ext cx="4222800" cy="54684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By using the dot operator of a structure</a:t>
            </a:r>
            <a:endParaRPr b="0" lang="en-GB" sz="1800" spc="-1" strike="noStrike">
              <a:latin typeface="Arial"/>
            </a:endParaRPr>
          </a:p>
        </p:txBody>
      </p:sp>
      <p:sp>
        <p:nvSpPr>
          <p:cNvPr id="382" name="CustomShape 6"/>
          <p:cNvSpPr/>
          <p:nvPr/>
        </p:nvSpPr>
        <p:spPr>
          <a:xfrm>
            <a:off x="1352160" y="3580920"/>
            <a:ext cx="2959920" cy="5220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(*dPtr).year = 2015;</a:t>
            </a:r>
            <a:endParaRPr b="0" lang="en-GB" sz="1800" spc="-1" strike="noStrike">
              <a:latin typeface="Arial"/>
            </a:endParaRPr>
          </a:p>
        </p:txBody>
      </p:sp>
      <p:sp>
        <p:nvSpPr>
          <p:cNvPr id="383" name="CustomShape 7"/>
          <p:cNvSpPr/>
          <p:nvPr/>
        </p:nvSpPr>
        <p:spPr>
          <a:xfrm>
            <a:off x="4137120" y="3760560"/>
            <a:ext cx="4222800" cy="121248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By first dereferencing the pointer to obtain a structure, then using the dot operator.</a:t>
            </a:r>
            <a:endParaRPr b="0" lang="en-GB" sz="1800" spc="-1" strike="noStrike">
              <a:latin typeface="Arial"/>
            </a:endParaRPr>
          </a:p>
          <a:p>
            <a:pPr algn="ctr">
              <a:lnSpc>
                <a:spcPct val="100000"/>
              </a:lnSpc>
            </a:pPr>
            <a:r>
              <a:rPr b="0" lang="en-GB" sz="1800" spc="-1" strike="noStrike">
                <a:solidFill>
                  <a:srgbClr val="000000"/>
                </a:solidFill>
                <a:latin typeface="Avenir Next Condensed Regular"/>
              </a:rPr>
              <a:t>Note that the parentheses are necessary here, as . (dot) takes higher precedence over * (star)</a:t>
            </a:r>
            <a:endParaRPr b="0" lang="en-GB" sz="1800" spc="-1" strike="noStrike">
              <a:latin typeface="Arial"/>
            </a:endParaRPr>
          </a:p>
        </p:txBody>
      </p:sp>
      <p:sp>
        <p:nvSpPr>
          <p:cNvPr id="384" name="CustomShape 8"/>
          <p:cNvSpPr/>
          <p:nvPr/>
        </p:nvSpPr>
        <p:spPr>
          <a:xfrm>
            <a:off x="1352160" y="5071320"/>
            <a:ext cx="2959920" cy="5220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dPtr-&gt;year = 2015;</a:t>
            </a:r>
            <a:endParaRPr b="0" lang="en-GB" sz="1800" spc="-1" strike="noStrike">
              <a:latin typeface="Arial"/>
            </a:endParaRPr>
          </a:p>
        </p:txBody>
      </p:sp>
      <p:sp>
        <p:nvSpPr>
          <p:cNvPr id="385" name="CustomShape 9"/>
          <p:cNvSpPr/>
          <p:nvPr/>
        </p:nvSpPr>
        <p:spPr>
          <a:xfrm>
            <a:off x="4137120" y="5484960"/>
            <a:ext cx="4222800" cy="64080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By using the </a:t>
            </a:r>
            <a:r>
              <a:rPr b="0" lang="en-GB" sz="1800" spc="-1" strike="noStrike">
                <a:solidFill>
                  <a:srgbClr val="000000"/>
                </a:solidFill>
                <a:latin typeface="Consolas"/>
                <a:ea typeface="Consolas Regular"/>
              </a:rPr>
              <a:t>-&gt;</a:t>
            </a:r>
            <a:r>
              <a:rPr b="0" lang="en-GB" sz="1800" spc="-1" strike="noStrike">
                <a:solidFill>
                  <a:srgbClr val="000000"/>
                </a:solidFill>
                <a:latin typeface="Avenir Next Condensed Regular"/>
                <a:ea typeface="Consolas Regular"/>
              </a:rPr>
              <a:t> shorthand (which means member of pointer)</a:t>
            </a:r>
            <a:endParaRPr b="0" lang="en-GB" sz="1800" spc="-1" strike="noStrike">
              <a:latin typeface="Arial"/>
            </a:endParaRPr>
          </a:p>
        </p:txBody>
      </p:sp>
      <p:sp>
        <p:nvSpPr>
          <p:cNvPr id="386" name="CustomShape 10"/>
          <p:cNvSpPr/>
          <p:nvPr/>
        </p:nvSpPr>
        <p:spPr>
          <a:xfrm>
            <a:off x="360000" y="5987160"/>
            <a:ext cx="2890800" cy="364680"/>
          </a:xfrm>
          <a:prstGeom prst="rect">
            <a:avLst/>
          </a:prstGeom>
          <a:ln>
            <a:round/>
          </a:ln>
        </p:spPr>
        <p:style>
          <a:lnRef idx="2">
            <a:schemeClr val="accent5"/>
          </a:lnRef>
          <a:fillRef idx="1">
            <a:schemeClr val="lt1"/>
          </a:fillRef>
          <a:effectRef idx="0">
            <a:schemeClr val="accent5"/>
          </a:effectRef>
          <a:fontRef idx="minor"/>
        </p:style>
        <p:txBody>
          <a:bodyPr wrap="none" lIns="90000" rIns="90000" tIns="45000" bIns="45000"/>
          <a:p>
            <a:pPr>
              <a:lnSpc>
                <a:spcPct val="100000"/>
              </a:lnSpc>
            </a:pPr>
            <a:r>
              <a:rPr b="0" lang="en-GB" sz="1800" spc="-1" strike="noStrike">
                <a:solidFill>
                  <a:srgbClr val="000000"/>
                </a:solidFill>
                <a:latin typeface="Avenir Next Condensed Regular"/>
              </a:rPr>
              <a:t>Check </a:t>
            </a:r>
            <a:r>
              <a:rPr b="0" lang="en-GB" sz="1800" spc="-1" strike="noStrike">
                <a:solidFill>
                  <a:srgbClr val="000000"/>
                </a:solidFill>
                <a:latin typeface="Calibri Light"/>
              </a:rPr>
              <a:t>pointer_date.cpp</a:t>
            </a:r>
            <a:endParaRPr b="0" lang="en-GB" sz="1800" spc="-1" strike="noStrike">
              <a:latin typeface="Arial"/>
            </a:endParaRPr>
          </a:p>
        </p:txBody>
      </p:sp>
    </p:spTree>
  </p:cSld>
  <p:timing>
    <p:tnLst>
      <p:par>
        <p:cTn id="301" dur="indefinite" restart="never" nodeType="tmRoot">
          <p:childTnLst>
            <p:seq>
              <p:cTn id="302" dur="indefinite" nodeType="mainSeq">
                <p:childTnLst>
                  <p:par>
                    <p:cTn id="303" fill="hold">
                      <p:stCondLst>
                        <p:cond delay="indefinite"/>
                      </p:stCondLst>
                      <p:childTnLst>
                        <p:par>
                          <p:cTn id="304" fill="hold">
                            <p:stCondLst>
                              <p:cond delay="0"/>
                            </p:stCondLst>
                            <p:childTnLst>
                              <p:par>
                                <p:cTn id="305" nodeType="clickEffect" fill="hold" presetClass="entr" presetID="1">
                                  <p:stCondLst>
                                    <p:cond delay="0"/>
                                  </p:stCondLst>
                                  <p:childTnLst>
                                    <p:set>
                                      <p:cBhvr>
                                        <p:cTn id="306" dur="1" fill="hold">
                                          <p:stCondLst>
                                            <p:cond delay="0"/>
                                          </p:stCondLst>
                                        </p:cTn>
                                        <p:tgtEl>
                                          <p:spTgt spid="380"/>
                                        </p:tgtEl>
                                        <p:attrNameLst>
                                          <p:attrName>style.visibility</p:attrName>
                                        </p:attrNameLst>
                                      </p:cBhvr>
                                      <p:to>
                                        <p:strVal val="visible"/>
                                      </p:to>
                                    </p:set>
                                  </p:childTnLst>
                                </p:cTn>
                              </p:par>
                              <p:par>
                                <p:cTn id="307" nodeType="withEffect" fill="hold" presetClass="entr" presetID="1">
                                  <p:stCondLst>
                                    <p:cond delay="0"/>
                                  </p:stCondLst>
                                  <p:childTnLst>
                                    <p:set>
                                      <p:cBhvr>
                                        <p:cTn id="308" dur="1" fill="hold">
                                          <p:stCondLst>
                                            <p:cond delay="0"/>
                                          </p:stCondLst>
                                        </p:cTn>
                                        <p:tgtEl>
                                          <p:spTgt spid="381"/>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nodeType="clickEffect" fill="hold" presetClass="entr" presetID="1">
                                  <p:stCondLst>
                                    <p:cond delay="0"/>
                                  </p:stCondLst>
                                  <p:childTnLst>
                                    <p:set>
                                      <p:cBhvr>
                                        <p:cTn id="312" dur="1" fill="hold">
                                          <p:stCondLst>
                                            <p:cond delay="0"/>
                                          </p:stCondLst>
                                        </p:cTn>
                                        <p:tgtEl>
                                          <p:spTgt spid="382"/>
                                        </p:tgtEl>
                                        <p:attrNameLst>
                                          <p:attrName>style.visibility</p:attrName>
                                        </p:attrNameLst>
                                      </p:cBhvr>
                                      <p:to>
                                        <p:strVal val="visible"/>
                                      </p:to>
                                    </p:set>
                                  </p:childTnLst>
                                </p:cTn>
                              </p:par>
                              <p:par>
                                <p:cTn id="313" nodeType="withEffect" fill="hold" presetClass="entr" presetID="1">
                                  <p:stCondLst>
                                    <p:cond delay="0"/>
                                  </p:stCondLst>
                                  <p:childTnLst>
                                    <p:set>
                                      <p:cBhvr>
                                        <p:cTn id="314" dur="1" fill="hold">
                                          <p:stCondLst>
                                            <p:cond delay="0"/>
                                          </p:stCondLst>
                                        </p:cTn>
                                        <p:tgtEl>
                                          <p:spTgt spid="383"/>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nodeType="clickEffect" fill="hold" presetClass="entr" presetID="1">
                                  <p:stCondLst>
                                    <p:cond delay="0"/>
                                  </p:stCondLst>
                                  <p:childTnLst>
                                    <p:set>
                                      <p:cBhvr>
                                        <p:cTn id="318" dur="1" fill="hold">
                                          <p:stCondLst>
                                            <p:cond delay="0"/>
                                          </p:stCondLst>
                                        </p:cTn>
                                        <p:tgtEl>
                                          <p:spTgt spid="384"/>
                                        </p:tgtEl>
                                        <p:attrNameLst>
                                          <p:attrName>style.visibility</p:attrName>
                                        </p:attrNameLst>
                                      </p:cBhvr>
                                      <p:to>
                                        <p:strVal val="visible"/>
                                      </p:to>
                                    </p:set>
                                  </p:childTnLst>
                                </p:cTn>
                              </p:par>
                              <p:par>
                                <p:cTn id="319" nodeType="withEffect" fill="hold" presetClass="entr" presetID="1">
                                  <p:stCondLst>
                                    <p:cond delay="0"/>
                                  </p:stCondLst>
                                  <p:childTnLst>
                                    <p:set>
                                      <p:cBhvr>
                                        <p:cTn id="320" dur="1" fill="hold">
                                          <p:stCondLst>
                                            <p:cond delay="0"/>
                                          </p:stCondLst>
                                        </p:cTn>
                                        <p:tgtEl>
                                          <p:spTgt spid="385"/>
                                        </p:tgtEl>
                                        <p:attrNameLst>
                                          <p:attrName>style.visibility</p:attrName>
                                        </p:attrNameLst>
                                      </p:cBhvr>
                                      <p:to>
                                        <p:strVal val="visible"/>
                                      </p:to>
                                    </p:set>
                                  </p:childTnLst>
                                </p:cTn>
                              </p:par>
                              <p:par>
                                <p:cTn id="321" nodeType="withEffect" fill="hold" presetClass="entr" presetID="1">
                                  <p:stCondLst>
                                    <p:cond delay="0"/>
                                  </p:stCondLst>
                                  <p:childTnLst>
                                    <p:set>
                                      <p:cBhvr>
                                        <p:cTn id="322"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Member Access Operator</a:t>
            </a:r>
            <a:endParaRPr b="0" lang="en-US" sz="4400" spc="-1" strike="noStrike">
              <a:solidFill>
                <a:srgbClr val="000000"/>
              </a:solidFill>
              <a:latin typeface="Calibri Light"/>
            </a:endParaRPr>
          </a:p>
        </p:txBody>
      </p:sp>
      <p:sp>
        <p:nvSpPr>
          <p:cNvPr id="388"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Member functions of a class can also be accessed in the same ways.</a:t>
            </a:r>
            <a:endParaRPr b="0" lang="en-US" sz="2400" spc="-1" strike="noStrike">
              <a:solidFill>
                <a:srgbClr val="000000"/>
              </a:solidFill>
              <a:latin typeface="Calibri Light"/>
            </a:endParaRPr>
          </a:p>
        </p:txBody>
      </p:sp>
      <p:sp>
        <p:nvSpPr>
          <p:cNvPr id="389" name="TextShape 3"/>
          <p:cNvSpPr txBox="1"/>
          <p:nvPr/>
        </p:nvSpPr>
        <p:spPr>
          <a:xfrm>
            <a:off x="6553080" y="6356520"/>
            <a:ext cx="2133360" cy="364680"/>
          </a:xfrm>
          <a:prstGeom prst="rect">
            <a:avLst/>
          </a:prstGeom>
          <a:noFill/>
          <a:ln>
            <a:noFill/>
          </a:ln>
        </p:spPr>
        <p:txBody>
          <a:bodyPr anchor="ctr"/>
          <a:p>
            <a:pPr algn="r">
              <a:lnSpc>
                <a:spcPct val="100000"/>
              </a:lnSpc>
            </a:pPr>
            <a:fld id="{863E73BE-0ED2-410A-955C-D454E3050A8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90" name="CustomShape 4"/>
          <p:cNvSpPr/>
          <p:nvPr/>
        </p:nvSpPr>
        <p:spPr>
          <a:xfrm>
            <a:off x="875880" y="2497320"/>
            <a:ext cx="7799040" cy="29271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string s = "good day!";</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string * sPtr = &amp;s;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s.length() &lt;&lt; endl;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"1st word: " &lt;&lt; </a:t>
            </a:r>
            <a:r>
              <a:rPr b="0" lang="en-GB" sz="1800" spc="-1" strike="noStrike">
                <a:solidFill>
                  <a:srgbClr val="e46c0a"/>
                </a:solidFill>
                <a:latin typeface="Consolas"/>
                <a:ea typeface="Consolas Regular"/>
              </a:rPr>
              <a:t>(*sPtr).</a:t>
            </a:r>
            <a:r>
              <a:rPr b="0" lang="en-GB" sz="1800" spc="-1" strike="noStrike">
                <a:solidFill>
                  <a:srgbClr val="000000"/>
                </a:solidFill>
                <a:latin typeface="Consolas"/>
                <a:ea typeface="Consolas Regular"/>
              </a:rPr>
              <a:t>substr(0, 4)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"2nd word: " &lt;&lt; </a:t>
            </a:r>
            <a:r>
              <a:rPr b="0" lang="en-GB" sz="1800" spc="-1" strike="noStrike">
                <a:solidFill>
                  <a:srgbClr val="e46c0a"/>
                </a:solidFill>
                <a:latin typeface="Consolas"/>
                <a:ea typeface="Consolas Regular"/>
              </a:rPr>
              <a:t>sPtr-&gt;</a:t>
            </a:r>
            <a:r>
              <a:rPr b="0" lang="en-GB" sz="1800" spc="-1" strike="noStrike">
                <a:solidFill>
                  <a:srgbClr val="000000"/>
                </a:solidFill>
                <a:latin typeface="Consolas"/>
                <a:ea typeface="Consolas Regular"/>
              </a:rPr>
              <a:t>substr(5, 3) &lt;&lt; endl;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"sixth letter: " &lt;&lt; </a:t>
            </a:r>
            <a:r>
              <a:rPr b="0" lang="en-GB" sz="1800" spc="-1" strike="noStrike">
                <a:solidFill>
                  <a:srgbClr val="e46c0a"/>
                </a:solidFill>
                <a:latin typeface="Consolas"/>
                <a:ea typeface="Consolas Regular"/>
              </a:rPr>
              <a:t>(*sPtr)</a:t>
            </a:r>
            <a:r>
              <a:rPr b="0" lang="en-GB" sz="1800" spc="-1" strike="noStrike">
                <a:solidFill>
                  <a:srgbClr val="000000"/>
                </a:solidFill>
                <a:latin typeface="Consolas"/>
                <a:ea typeface="Consolas Regular"/>
              </a:rPr>
              <a:t>[5] &lt;&lt; endl;</a:t>
            </a:r>
            <a:endParaRPr b="0" lang="en-GB" sz="1800" spc="-1" strike="noStrike">
              <a:latin typeface="Arial"/>
            </a:endParaRPr>
          </a:p>
        </p:txBody>
      </p:sp>
      <p:sp>
        <p:nvSpPr>
          <p:cNvPr id="391" name="CustomShape 5"/>
          <p:cNvSpPr/>
          <p:nvPr/>
        </p:nvSpPr>
        <p:spPr>
          <a:xfrm>
            <a:off x="5132880" y="5632560"/>
            <a:ext cx="2389320" cy="59580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Regular"/>
              </a:rPr>
              <a:t>*sPtr</a:t>
            </a:r>
            <a:r>
              <a:rPr b="0" lang="en-GB" sz="1800" spc="-1" strike="noStrike">
                <a:solidFill>
                  <a:srgbClr val="000000"/>
                </a:solidFill>
                <a:latin typeface="Avenir Next Condensed Regular"/>
                <a:ea typeface="Consolas Regular"/>
              </a:rPr>
              <a:t> is like an alias to </a:t>
            </a:r>
            <a:r>
              <a:rPr b="0" lang="en-GB" sz="1800" spc="-1" strike="noStrike">
                <a:solidFill>
                  <a:srgbClr val="000000"/>
                </a:solidFill>
                <a:latin typeface="Consolas"/>
                <a:ea typeface="Consolas Regular"/>
              </a:rPr>
              <a:t>s</a:t>
            </a:r>
            <a:endParaRPr b="0" lang="en-GB" sz="1800" spc="-1" strike="noStrike">
              <a:latin typeface="Arial"/>
            </a:endParaRPr>
          </a:p>
        </p:txBody>
      </p:sp>
      <p:sp>
        <p:nvSpPr>
          <p:cNvPr id="392" name="CustomShape 6"/>
          <p:cNvSpPr/>
          <p:nvPr/>
        </p:nvSpPr>
        <p:spPr>
          <a:xfrm flipH="1" flipV="1">
            <a:off x="5132880" y="5196600"/>
            <a:ext cx="1194480" cy="4356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393" name="CustomShape 7"/>
          <p:cNvSpPr/>
          <p:nvPr/>
        </p:nvSpPr>
        <p:spPr>
          <a:xfrm>
            <a:off x="704160" y="5424840"/>
            <a:ext cx="22568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pointer_string.cpp</a:t>
            </a:r>
            <a:endParaRPr b="0" lang="en-GB" sz="1800" spc="-1" strike="noStrike">
              <a:latin typeface="Arial"/>
            </a:endParaRPr>
          </a:p>
        </p:txBody>
      </p:sp>
    </p:spTree>
  </p:cSld>
  <p:timing>
    <p:tnLst>
      <p:par>
        <p:cTn id="323" dur="indefinite" restart="never" nodeType="tmRoot">
          <p:childTnLst>
            <p:seq>
              <p:cTn id="324" dur="indefinite" nodeType="mainSeq">
                <p:childTnLst>
                  <p:par>
                    <p:cTn id="325" fill="hold">
                      <p:stCondLst>
                        <p:cond delay="indefinite"/>
                      </p:stCondLst>
                      <p:childTnLst>
                        <p:par>
                          <p:cTn id="326" fill="hold">
                            <p:stCondLst>
                              <p:cond delay="0"/>
                            </p:stCondLst>
                            <p:childTnLst>
                              <p:par>
                                <p:cTn id="327" nodeType="clickEffect" fill="hold" presetClass="entr" presetID="1">
                                  <p:stCondLst>
                                    <p:cond delay="0"/>
                                  </p:stCondLst>
                                  <p:childTnLst>
                                    <p:set>
                                      <p:cBhvr>
                                        <p:cTn id="328" dur="1" fill="hold">
                                          <p:stCondLst>
                                            <p:cond delay="0"/>
                                          </p:stCondLst>
                                        </p:cTn>
                                        <p:tgtEl>
                                          <p:spTgt spid="390">
                                            <p:txEl>
                                              <p:pRg st="5" end="5"/>
                                            </p:txEl>
                                          </p:spTgt>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nodeType="clickEffect" fill="hold" presetClass="entr" presetID="1">
                                  <p:stCondLst>
                                    <p:cond delay="0"/>
                                  </p:stCondLst>
                                  <p:childTnLst>
                                    <p:set>
                                      <p:cBhvr>
                                        <p:cTn id="332" dur="1" fill="hold">
                                          <p:stCondLst>
                                            <p:cond delay="0"/>
                                          </p:stCondLst>
                                        </p:cTn>
                                        <p:tgtEl>
                                          <p:spTgt spid="390">
                                            <p:txEl>
                                              <p:pRg st="6" end="6"/>
                                            </p:txEl>
                                          </p:spTgt>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1">
                                  <p:stCondLst>
                                    <p:cond delay="0"/>
                                  </p:stCondLst>
                                  <p:childTnLst>
                                    <p:set>
                                      <p:cBhvr>
                                        <p:cTn id="336" dur="1" fill="hold">
                                          <p:stCondLst>
                                            <p:cond delay="0"/>
                                          </p:stCondLst>
                                        </p:cTn>
                                        <p:tgtEl>
                                          <p:spTgt spid="390">
                                            <p:txEl>
                                              <p:pRg st="8" end="8"/>
                                            </p:txEl>
                                          </p:spTgt>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392"/>
                                        </p:tgtEl>
                                        <p:attrNameLst>
                                          <p:attrName>style.visibility</p:attrName>
                                        </p:attrNameLst>
                                      </p:cBhvr>
                                      <p:to>
                                        <p:strVal val="visible"/>
                                      </p:to>
                                    </p:set>
                                  </p:childTnLst>
                                </p:cTn>
                              </p:par>
                              <p:par>
                                <p:cTn id="341" nodeType="withEffect" fill="hold" presetClass="entr" presetID="1">
                                  <p:stCondLst>
                                    <p:cond delay="0"/>
                                  </p:stCondLst>
                                  <p:childTnLst>
                                    <p:set>
                                      <p:cBhvr>
                                        <p:cTn id="342" dur="1" fill="hold">
                                          <p:stCondLst>
                                            <p:cond delay="0"/>
                                          </p:stCondLst>
                                        </p:cTn>
                                        <p:tgtEl>
                                          <p:spTgt spid="39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Dangling Pointers</a:t>
            </a:r>
            <a:endParaRPr b="0" lang="en-US" sz="4400" spc="-1" strike="noStrike">
              <a:solidFill>
                <a:srgbClr val="000000"/>
              </a:solidFill>
              <a:latin typeface="Calibri Light"/>
            </a:endParaRPr>
          </a:p>
        </p:txBody>
      </p:sp>
      <p:sp>
        <p:nvSpPr>
          <p:cNvPr id="395" name="TextShape 2"/>
          <p:cNvSpPr txBox="1"/>
          <p:nvPr/>
        </p:nvSpPr>
        <p:spPr>
          <a:xfrm>
            <a:off x="286560" y="1319040"/>
            <a:ext cx="8857080" cy="49089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 pointer that does not point to a valid object is called a </a:t>
            </a:r>
            <a:r>
              <a:rPr b="0" lang="en-US" sz="2400" spc="-1" strike="noStrike">
                <a:solidFill>
                  <a:srgbClr val="e46c0a"/>
                </a:solidFill>
                <a:latin typeface="Calibri Light"/>
                <a:ea typeface="Calibri Light"/>
              </a:rPr>
              <a:t>dangling pointer</a:t>
            </a:r>
            <a:r>
              <a:rPr b="0" lang="en-US" sz="2400" spc="-1" strike="noStrike">
                <a:solidFill>
                  <a:srgbClr val="000000"/>
                </a:solidFill>
                <a:latin typeface="Calibri Light"/>
                <a:ea typeface="Calibri Light"/>
              </a:rPr>
              <a:t>.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Dereferencing a dangling pointer will lead to unpredictable result and sometimes may crash your program.</a:t>
            </a:r>
            <a:endParaRPr b="0" lang="en-US" sz="2400" spc="-1" strike="noStrike">
              <a:solidFill>
                <a:srgbClr val="000000"/>
              </a:solidFill>
              <a:latin typeface="Calibri Light"/>
            </a:endParaRPr>
          </a:p>
        </p:txBody>
      </p:sp>
      <p:sp>
        <p:nvSpPr>
          <p:cNvPr id="396" name="TextShape 3"/>
          <p:cNvSpPr txBox="1"/>
          <p:nvPr/>
        </p:nvSpPr>
        <p:spPr>
          <a:xfrm>
            <a:off x="6553080" y="6356520"/>
            <a:ext cx="2133360" cy="364680"/>
          </a:xfrm>
          <a:prstGeom prst="rect">
            <a:avLst/>
          </a:prstGeom>
          <a:noFill/>
          <a:ln>
            <a:noFill/>
          </a:ln>
        </p:spPr>
        <p:txBody>
          <a:bodyPr anchor="ctr"/>
          <a:p>
            <a:pPr algn="r">
              <a:lnSpc>
                <a:spcPct val="100000"/>
              </a:lnSpc>
            </a:pPr>
            <a:fld id="{890BFCC0-493E-4AAB-B49A-AF1502C23F5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97" name="CustomShape 4"/>
          <p:cNvSpPr/>
          <p:nvPr/>
        </p:nvSpPr>
        <p:spPr>
          <a:xfrm>
            <a:off x="971280" y="3358080"/>
            <a:ext cx="5244480" cy="15210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 dangling_ptr;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*dangling_ptr &lt;&lt; endl;</a:t>
            </a:r>
            <a:endParaRPr b="0" lang="en-GB" sz="1800" spc="-1" strike="noStrike">
              <a:latin typeface="Arial"/>
            </a:endParaRPr>
          </a:p>
          <a:p>
            <a:pPr>
              <a:lnSpc>
                <a:spcPct val="100000"/>
              </a:lnSpc>
            </a:pPr>
            <a:endParaRPr b="0" lang="en-GB" sz="1800" spc="-1" strike="noStrike">
              <a:latin typeface="Arial"/>
            </a:endParaRPr>
          </a:p>
        </p:txBody>
      </p:sp>
      <p:sp>
        <p:nvSpPr>
          <p:cNvPr id="398" name="CustomShape 5"/>
          <p:cNvSpPr/>
          <p:nvPr/>
        </p:nvSpPr>
        <p:spPr>
          <a:xfrm>
            <a:off x="2274480" y="4387680"/>
            <a:ext cx="2626920" cy="85860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What is the result?</a:t>
            </a:r>
            <a:endParaRPr b="0" lang="en-GB" sz="1800" spc="-1" strike="noStrike">
              <a:latin typeface="Arial"/>
            </a:endParaRPr>
          </a:p>
        </p:txBody>
      </p:sp>
      <p:sp>
        <p:nvSpPr>
          <p:cNvPr id="399" name="CustomShape 6"/>
          <p:cNvSpPr/>
          <p:nvPr/>
        </p:nvSpPr>
        <p:spPr>
          <a:xfrm>
            <a:off x="3356640" y="5140800"/>
            <a:ext cx="4816800" cy="139788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Since </a:t>
            </a:r>
            <a:r>
              <a:rPr b="0" lang="en-GB" sz="1800" spc="-1" strike="noStrike">
                <a:solidFill>
                  <a:srgbClr val="000000"/>
                </a:solidFill>
                <a:latin typeface="Consolas"/>
                <a:ea typeface="Consolas Regular"/>
              </a:rPr>
              <a:t>dangling_ptr</a:t>
            </a:r>
            <a:r>
              <a:rPr b="0" lang="en-GB" sz="1800" spc="-1" strike="noStrike">
                <a:solidFill>
                  <a:srgbClr val="000000"/>
                </a:solidFill>
                <a:latin typeface="Avenir Next Condensed Regular"/>
                <a:ea typeface="Consolas Regular"/>
              </a:rPr>
              <a:t> is not initialized, it stores an address which is just some garbage value.</a:t>
            </a:r>
            <a:endParaRPr b="0" lang="en-GB" sz="1800" spc="-1" strike="noStrike">
              <a:latin typeface="Arial"/>
            </a:endParaRPr>
          </a:p>
          <a:p>
            <a:pPr algn="ctr">
              <a:lnSpc>
                <a:spcPct val="100000"/>
              </a:lnSpc>
            </a:pPr>
            <a:r>
              <a:rPr b="0" lang="en-GB" sz="1800" spc="-1" strike="noStrike">
                <a:solidFill>
                  <a:srgbClr val="000000"/>
                </a:solidFill>
                <a:latin typeface="Avenir Next Condensed Regular"/>
                <a:ea typeface="Consolas Regular"/>
              </a:rPr>
              <a:t>The result of the statement depends on where </a:t>
            </a:r>
            <a:r>
              <a:rPr b="0" lang="en-GB" sz="1800" spc="-1" strike="noStrike">
                <a:solidFill>
                  <a:srgbClr val="000000"/>
                </a:solidFill>
                <a:latin typeface="Consolas"/>
                <a:ea typeface="Consolas Regular"/>
              </a:rPr>
              <a:t>dangling_ptr</a:t>
            </a:r>
            <a:r>
              <a:rPr b="0" lang="en-GB" sz="1800" spc="-1" strike="noStrike">
                <a:solidFill>
                  <a:srgbClr val="000000"/>
                </a:solidFill>
                <a:latin typeface="Avenir Next Condensed Regular"/>
                <a:ea typeface="Consolas Regular"/>
              </a:rPr>
              <a:t> points to.</a:t>
            </a:r>
            <a:endParaRPr b="0" lang="en-GB" sz="1800" spc="-1" strike="noStrike">
              <a:latin typeface="Arial"/>
            </a:endParaRPr>
          </a:p>
        </p:txBody>
      </p:sp>
    </p:spTree>
  </p:cSld>
  <p:timing>
    <p:tnLst>
      <p:par>
        <p:cTn id="343" dur="indefinite" restart="never" nodeType="tmRoot">
          <p:childTnLst>
            <p:seq>
              <p:cTn id="344" dur="indefinite" nodeType="mainSeq">
                <p:childTnLst>
                  <p:par>
                    <p:cTn id="345" fill="hold">
                      <p:stCondLst>
                        <p:cond delay="indefinite"/>
                      </p:stCondLst>
                      <p:childTnLst>
                        <p:par>
                          <p:cTn id="346" fill="hold">
                            <p:stCondLst>
                              <p:cond delay="0"/>
                            </p:stCondLst>
                            <p:childTnLst>
                              <p:par>
                                <p:cTn id="347" nodeType="clickEffect" fill="hold" presetClass="entr" presetID="1">
                                  <p:stCondLst>
                                    <p:cond delay="0"/>
                                  </p:stCondLst>
                                  <p:childTnLst>
                                    <p:set>
                                      <p:cBhvr>
                                        <p:cTn id="348" dur="1" fill="hold">
                                          <p:stCondLst>
                                            <p:cond delay="0"/>
                                          </p:stCondLst>
                                        </p:cTn>
                                        <p:tgtEl>
                                          <p:spTgt spid="398"/>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nodeType="clickEffect" fill="hold" presetClass="entr" presetID="1">
                                  <p:stCondLst>
                                    <p:cond delay="0"/>
                                  </p:stCondLst>
                                  <p:childTnLst>
                                    <p:set>
                                      <p:cBhvr>
                                        <p:cTn id="352" dur="1" fill="hold">
                                          <p:stCondLst>
                                            <p:cond delay="0"/>
                                          </p:stCondLst>
                                        </p:cTn>
                                        <p:tgtEl>
                                          <p:spTgt spid="39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Null Pointer</a:t>
            </a:r>
            <a:endParaRPr b="0" lang="en-US" sz="4400" spc="-1" strike="noStrike">
              <a:solidFill>
                <a:srgbClr val="000000"/>
              </a:solidFill>
              <a:latin typeface="Calibri Light"/>
            </a:endParaRPr>
          </a:p>
        </p:txBody>
      </p:sp>
      <p:sp>
        <p:nvSpPr>
          <p:cNvPr id="401"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may assign a zero value (using the keyword </a:t>
            </a:r>
            <a:r>
              <a:rPr b="0" lang="en-US" sz="2000" spc="-1" strike="noStrike">
                <a:solidFill>
                  <a:srgbClr val="e46c0a"/>
                </a:solidFill>
                <a:latin typeface="Consolas"/>
                <a:ea typeface="Calibri Light"/>
              </a:rPr>
              <a:t>nullptr</a:t>
            </a:r>
            <a:r>
              <a:rPr b="0" lang="en-US" sz="2400" spc="-1" strike="noStrike">
                <a:solidFill>
                  <a:srgbClr val="000000"/>
                </a:solidFill>
                <a:latin typeface="Calibri Light"/>
                <a:ea typeface="Calibri Light"/>
              </a:rPr>
              <a:t>) to a pointer which means that the pointer points to nothing.</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pointer is then called a </a:t>
            </a:r>
            <a:r>
              <a:rPr b="0" lang="en-US" sz="2400" spc="-1" strike="noStrike">
                <a:solidFill>
                  <a:srgbClr val="e46c0a"/>
                </a:solidFill>
                <a:latin typeface="Calibri Light"/>
                <a:ea typeface="Calibri Light"/>
              </a:rPr>
              <a:t>null pointer</a:t>
            </a:r>
            <a:r>
              <a:rPr b="0" lang="en-US" sz="2400" spc="-1" strike="noStrike">
                <a:solidFill>
                  <a:srgbClr val="000000"/>
                </a:solidFill>
                <a:latin typeface="Calibri Light"/>
                <a:ea typeface="Calibri Light"/>
              </a:rPr>
              <a:t> or a zero pointer.</a:t>
            </a:r>
            <a:endParaRPr b="0" lang="en-US" sz="2400" spc="-1" strike="noStrike">
              <a:solidFill>
                <a:srgbClr val="000000"/>
              </a:solidFill>
              <a:latin typeface="Calibri Light"/>
            </a:endParaRPr>
          </a:p>
        </p:txBody>
      </p:sp>
      <p:sp>
        <p:nvSpPr>
          <p:cNvPr id="402" name="TextShape 3"/>
          <p:cNvSpPr txBox="1"/>
          <p:nvPr/>
        </p:nvSpPr>
        <p:spPr>
          <a:xfrm>
            <a:off x="6553080" y="6356520"/>
            <a:ext cx="2133360" cy="364680"/>
          </a:xfrm>
          <a:prstGeom prst="rect">
            <a:avLst/>
          </a:prstGeom>
          <a:noFill/>
          <a:ln>
            <a:noFill/>
          </a:ln>
        </p:spPr>
        <p:txBody>
          <a:bodyPr anchor="ctr"/>
          <a:p>
            <a:pPr algn="r">
              <a:lnSpc>
                <a:spcPct val="100000"/>
              </a:lnSpc>
            </a:pPr>
            <a:fld id="{E187D9C9-315C-4808-B436-344350D0F9B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03" name="CustomShape 4"/>
          <p:cNvSpPr/>
          <p:nvPr/>
        </p:nvSpPr>
        <p:spPr>
          <a:xfrm>
            <a:off x="1589400" y="3373200"/>
            <a:ext cx="3687840" cy="10137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 ptr = nullptr;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*ptr &lt;&lt; endl;</a:t>
            </a:r>
            <a:endParaRPr b="0" lang="en-GB" sz="1800" spc="-1" strike="noStrike">
              <a:latin typeface="Arial"/>
            </a:endParaRPr>
          </a:p>
        </p:txBody>
      </p:sp>
      <p:sp>
        <p:nvSpPr>
          <p:cNvPr id="404" name="CustomShape 5"/>
          <p:cNvSpPr/>
          <p:nvPr/>
        </p:nvSpPr>
        <p:spPr>
          <a:xfrm>
            <a:off x="5542560" y="3373200"/>
            <a:ext cx="2817360" cy="78948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Dereferencing a null pointer will crash the program</a:t>
            </a:r>
            <a:endParaRPr b="0" lang="en-GB" sz="1800" spc="-1" strike="noStrike">
              <a:latin typeface="Arial"/>
            </a:endParaRPr>
          </a:p>
        </p:txBody>
      </p:sp>
      <p:sp>
        <p:nvSpPr>
          <p:cNvPr id="405" name="CustomShape 6"/>
          <p:cNvSpPr/>
          <p:nvPr/>
        </p:nvSpPr>
        <p:spPr>
          <a:xfrm flipH="1">
            <a:off x="4633560" y="3768120"/>
            <a:ext cx="908640" cy="200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406" name="CustomShape 7"/>
          <p:cNvSpPr/>
          <p:nvPr/>
        </p:nvSpPr>
        <p:spPr>
          <a:xfrm>
            <a:off x="1589400" y="4879440"/>
            <a:ext cx="3687840" cy="10137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if ( ptr != nullptr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*ptr &lt;&lt; endl;</a:t>
            </a:r>
            <a:endParaRPr b="0" lang="en-GB" sz="1800" spc="-1" strike="noStrike">
              <a:latin typeface="Arial"/>
            </a:endParaRPr>
          </a:p>
        </p:txBody>
      </p:sp>
      <p:sp>
        <p:nvSpPr>
          <p:cNvPr id="407" name="CustomShape 8"/>
          <p:cNvSpPr/>
          <p:nvPr/>
        </p:nvSpPr>
        <p:spPr>
          <a:xfrm>
            <a:off x="5542560" y="4581360"/>
            <a:ext cx="3009960" cy="59580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Check if a pointer is null before using it</a:t>
            </a:r>
            <a:endParaRPr b="0" lang="en-GB" sz="1800" spc="-1" strike="noStrike">
              <a:latin typeface="Arial"/>
            </a:endParaRPr>
          </a:p>
        </p:txBody>
      </p:sp>
      <p:sp>
        <p:nvSpPr>
          <p:cNvPr id="408" name="CustomShape 9"/>
          <p:cNvSpPr/>
          <p:nvPr/>
        </p:nvSpPr>
        <p:spPr>
          <a:xfrm flipH="1">
            <a:off x="4633560" y="4879440"/>
            <a:ext cx="908640" cy="2977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409" name="CustomShape 10"/>
          <p:cNvSpPr/>
          <p:nvPr/>
        </p:nvSpPr>
        <p:spPr>
          <a:xfrm>
            <a:off x="5542560" y="5222880"/>
            <a:ext cx="3143880" cy="121968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Regular"/>
              </a:rPr>
              <a:t>nullptr</a:t>
            </a:r>
            <a:r>
              <a:rPr b="0" lang="en-GB" sz="1800" spc="-1" strike="noStrike">
                <a:solidFill>
                  <a:srgbClr val="000000"/>
                </a:solidFill>
                <a:latin typeface="Avenir Next Condensed Regular"/>
                <a:ea typeface="Consolas Regular"/>
              </a:rPr>
              <a:t> is a constant that equals </a:t>
            </a:r>
            <a:r>
              <a:rPr b="0" lang="en-GB" sz="1800" spc="-1" strike="noStrike">
                <a:solidFill>
                  <a:srgbClr val="000000"/>
                </a:solidFill>
                <a:latin typeface="Consolas"/>
                <a:ea typeface="Consolas Regular"/>
              </a:rPr>
              <a:t>0</a:t>
            </a:r>
            <a:r>
              <a:rPr b="0" lang="en-GB" sz="1800" spc="-1" strike="noStrike">
                <a:solidFill>
                  <a:srgbClr val="000000"/>
                </a:solidFill>
                <a:latin typeface="Avenir Next Condensed Regular"/>
                <a:ea typeface="Consolas Regular"/>
              </a:rPr>
              <a:t>, so we may use either </a:t>
            </a:r>
            <a:r>
              <a:rPr b="0" lang="en-GB" sz="1800" spc="-1" strike="noStrike">
                <a:solidFill>
                  <a:srgbClr val="000000"/>
                </a:solidFill>
                <a:latin typeface="Consolas"/>
                <a:ea typeface="Consolas Regular"/>
              </a:rPr>
              <a:t>nullptr</a:t>
            </a:r>
            <a:r>
              <a:rPr b="0" lang="en-GB" sz="1800" spc="-1" strike="noStrike">
                <a:solidFill>
                  <a:srgbClr val="000000"/>
                </a:solidFill>
                <a:latin typeface="Avenir Next Condensed Regular"/>
                <a:ea typeface="Consolas Regular"/>
              </a:rPr>
              <a:t> or </a:t>
            </a:r>
            <a:r>
              <a:rPr b="0" lang="en-GB" sz="1800" spc="-1" strike="noStrike">
                <a:solidFill>
                  <a:srgbClr val="000000"/>
                </a:solidFill>
                <a:latin typeface="Consolas"/>
                <a:ea typeface="Consolas Regular"/>
              </a:rPr>
              <a:t>0</a:t>
            </a:r>
            <a:r>
              <a:rPr b="0" lang="en-GB" sz="1800" spc="-1" strike="noStrike">
                <a:solidFill>
                  <a:srgbClr val="000000"/>
                </a:solidFill>
                <a:latin typeface="Avenir Next Condensed Regular"/>
                <a:ea typeface="Consolas Regular"/>
              </a:rPr>
              <a:t>.  (Prior to C++11, the constant NULL is used instead.)</a:t>
            </a:r>
            <a:endParaRPr b="0" lang="en-GB" sz="1800" spc="-1" strike="noStrike">
              <a:latin typeface="Arial"/>
            </a:endParaRPr>
          </a:p>
        </p:txBody>
      </p:sp>
      <p:sp>
        <p:nvSpPr>
          <p:cNvPr id="410" name="CustomShape 11"/>
          <p:cNvSpPr/>
          <p:nvPr/>
        </p:nvSpPr>
        <p:spPr>
          <a:xfrm>
            <a:off x="1447200" y="5987160"/>
            <a:ext cx="1996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null_pointer.cpp</a:t>
            </a:r>
            <a:endParaRPr b="0" lang="en-GB" sz="1800" spc="-1" strike="noStrike">
              <a:latin typeface="Arial"/>
            </a:endParaRPr>
          </a:p>
        </p:txBody>
      </p:sp>
      <p:grpSp>
        <p:nvGrpSpPr>
          <p:cNvPr id="411" name="Group 12"/>
          <p:cNvGrpSpPr/>
          <p:nvPr/>
        </p:nvGrpSpPr>
        <p:grpSpPr>
          <a:xfrm>
            <a:off x="202680" y="3602160"/>
            <a:ext cx="1190880" cy="333720"/>
            <a:chOff x="202680" y="3602160"/>
            <a:chExt cx="1190880" cy="333720"/>
          </a:xfrm>
        </p:grpSpPr>
        <p:sp>
          <p:nvSpPr>
            <p:cNvPr id="412" name="CustomShape 13"/>
            <p:cNvSpPr/>
            <p:nvPr/>
          </p:nvSpPr>
          <p:spPr>
            <a:xfrm>
              <a:off x="732240" y="3654720"/>
              <a:ext cx="260640" cy="254520"/>
            </a:xfrm>
            <a:prstGeom prst="rect">
              <a:avLst/>
            </a:prstGeom>
            <a:ln>
              <a:round/>
            </a:ln>
          </p:spPr>
          <p:style>
            <a:lnRef idx="2">
              <a:schemeClr val="accent1"/>
            </a:lnRef>
            <a:fillRef idx="1">
              <a:schemeClr val="lt1"/>
            </a:fillRef>
            <a:effectRef idx="0">
              <a:schemeClr val="accent1"/>
            </a:effectRef>
            <a:fontRef idx="minor"/>
          </p:style>
        </p:sp>
        <p:sp>
          <p:nvSpPr>
            <p:cNvPr id="413" name="CustomShape 14"/>
            <p:cNvSpPr/>
            <p:nvPr/>
          </p:nvSpPr>
          <p:spPr>
            <a:xfrm>
              <a:off x="202680" y="3602160"/>
              <a:ext cx="5454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ptr</a:t>
              </a:r>
              <a:endParaRPr b="0" lang="en-GB" sz="1600" spc="-1" strike="noStrike">
                <a:latin typeface="Arial"/>
              </a:endParaRPr>
            </a:p>
          </p:txBody>
        </p:sp>
        <p:sp>
          <p:nvSpPr>
            <p:cNvPr id="414" name="CustomShape 15"/>
            <p:cNvSpPr/>
            <p:nvPr/>
          </p:nvSpPr>
          <p:spPr>
            <a:xfrm>
              <a:off x="867240" y="3782160"/>
              <a:ext cx="441720" cy="360"/>
            </a:xfrm>
            <a:custGeom>
              <a:avLst/>
              <a:gdLst/>
              <a:ahLst/>
              <a:rect l="l" t="t" r="r" b="b"/>
              <a:pathLst>
                <a:path w="21600" h="21600">
                  <a:moveTo>
                    <a:pt x="0" y="0"/>
                  </a:moveTo>
                  <a:lnTo>
                    <a:pt x="21600" y="21600"/>
                  </a:lnTo>
                </a:path>
              </a:pathLst>
            </a:custGeom>
            <a:noFill/>
            <a:ln w="19080">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15" name="Line 16"/>
            <p:cNvSpPr/>
            <p:nvPr/>
          </p:nvSpPr>
          <p:spPr>
            <a:xfrm>
              <a:off x="1309320" y="3654720"/>
              <a:ext cx="360" cy="254520"/>
            </a:xfrm>
            <a:prstGeom prst="line">
              <a:avLst/>
            </a:prstGeom>
            <a:ln w="19080">
              <a:round/>
            </a:ln>
          </p:spPr>
          <p:style>
            <a:lnRef idx="2">
              <a:schemeClr val="accent1"/>
            </a:lnRef>
            <a:fillRef idx="0">
              <a:schemeClr val="accent1"/>
            </a:fillRef>
            <a:effectRef idx="1">
              <a:schemeClr val="accent1"/>
            </a:effectRef>
            <a:fontRef idx="minor"/>
          </p:style>
        </p:sp>
        <p:sp>
          <p:nvSpPr>
            <p:cNvPr id="416" name="Line 17"/>
            <p:cNvSpPr/>
            <p:nvPr/>
          </p:nvSpPr>
          <p:spPr>
            <a:xfrm>
              <a:off x="1351080" y="3681360"/>
              <a:ext cx="360" cy="201240"/>
            </a:xfrm>
            <a:prstGeom prst="line">
              <a:avLst/>
            </a:prstGeom>
            <a:ln w="19080">
              <a:round/>
            </a:ln>
          </p:spPr>
          <p:style>
            <a:lnRef idx="2">
              <a:schemeClr val="accent1"/>
            </a:lnRef>
            <a:fillRef idx="0">
              <a:schemeClr val="accent1"/>
            </a:fillRef>
            <a:effectRef idx="1">
              <a:schemeClr val="accent1"/>
            </a:effectRef>
            <a:fontRef idx="minor"/>
          </p:style>
        </p:sp>
        <p:sp>
          <p:nvSpPr>
            <p:cNvPr id="417" name="Line 18"/>
            <p:cNvSpPr/>
            <p:nvPr/>
          </p:nvSpPr>
          <p:spPr>
            <a:xfrm>
              <a:off x="1393200" y="3708720"/>
              <a:ext cx="360" cy="146520"/>
            </a:xfrm>
            <a:prstGeom prst="line">
              <a:avLst/>
            </a:prstGeom>
            <a:ln w="19080">
              <a:round/>
            </a:ln>
          </p:spPr>
          <p:style>
            <a:lnRef idx="2">
              <a:schemeClr val="accent1"/>
            </a:lnRef>
            <a:fillRef idx="0">
              <a:schemeClr val="accent1"/>
            </a:fillRef>
            <a:effectRef idx="1">
              <a:schemeClr val="accent1"/>
            </a:effectRef>
            <a:fontRef idx="minor"/>
          </p:style>
        </p:sp>
      </p:grpSp>
    </p:spTree>
  </p:cSld>
  <p:timing>
    <p:tnLst>
      <p:par>
        <p:cTn id="353" dur="indefinite" restart="never" nodeType="tmRoot">
          <p:childTnLst>
            <p:seq>
              <p:cTn id="354" dur="indefinite" nodeType="mainSeq">
                <p:childTnLst>
                  <p:par>
                    <p:cTn id="355" fill="hold">
                      <p:stCondLst>
                        <p:cond delay="indefinite"/>
                      </p:stCondLst>
                      <p:childTnLst>
                        <p:par>
                          <p:cTn id="356" fill="hold">
                            <p:stCondLst>
                              <p:cond delay="0"/>
                            </p:stCondLst>
                            <p:childTnLst>
                              <p:par>
                                <p:cTn id="357" nodeType="clickEffect" fill="hold" presetClass="entr" presetID="1">
                                  <p:stCondLst>
                                    <p:cond delay="0"/>
                                  </p:stCondLst>
                                  <p:childTnLst>
                                    <p:set>
                                      <p:cBhvr>
                                        <p:cTn id="358" dur="1" fill="hold">
                                          <p:stCondLst>
                                            <p:cond delay="0"/>
                                          </p:stCondLst>
                                        </p:cTn>
                                        <p:tgtEl>
                                          <p:spTgt spid="405"/>
                                        </p:tgtEl>
                                        <p:attrNameLst>
                                          <p:attrName>style.visibility</p:attrName>
                                        </p:attrNameLst>
                                      </p:cBhvr>
                                      <p:to>
                                        <p:strVal val="visible"/>
                                      </p:to>
                                    </p:set>
                                  </p:childTnLst>
                                </p:cTn>
                              </p:par>
                              <p:par>
                                <p:cTn id="359" nodeType="withEffect" fill="hold" presetClass="entr" presetID="1">
                                  <p:stCondLst>
                                    <p:cond delay="0"/>
                                  </p:stCondLst>
                                  <p:childTnLst>
                                    <p:set>
                                      <p:cBhvr>
                                        <p:cTn id="360" dur="1" fill="hold">
                                          <p:stCondLst>
                                            <p:cond delay="0"/>
                                          </p:stCondLst>
                                        </p:cTn>
                                        <p:tgtEl>
                                          <p:spTgt spid="404"/>
                                        </p:tgtEl>
                                        <p:attrNameLst>
                                          <p:attrName>style.visibility</p:attrName>
                                        </p:attrNameLst>
                                      </p:cBhvr>
                                      <p:to>
                                        <p:strVal val="visible"/>
                                      </p:to>
                                    </p:set>
                                  </p:childTnLst>
                                </p:cTn>
                              </p:par>
                            </p:childTnLst>
                          </p:cTn>
                        </p:par>
                      </p:childTnLst>
                    </p:cTn>
                  </p:par>
                  <p:par>
                    <p:cTn id="361" fill="hold">
                      <p:stCondLst>
                        <p:cond delay="indefinite"/>
                      </p:stCondLst>
                      <p:childTnLst>
                        <p:par>
                          <p:cTn id="362" fill="hold">
                            <p:stCondLst>
                              <p:cond delay="0"/>
                            </p:stCondLst>
                            <p:childTnLst>
                              <p:par>
                                <p:cTn id="363" nodeType="clickEffect" fill="hold" presetClass="entr" presetID="1">
                                  <p:stCondLst>
                                    <p:cond delay="0"/>
                                  </p:stCondLst>
                                  <p:childTnLst>
                                    <p:set>
                                      <p:cBhvr>
                                        <p:cTn id="364" dur="1" fill="hold">
                                          <p:stCondLst>
                                            <p:cond delay="0"/>
                                          </p:stCondLst>
                                        </p:cTn>
                                        <p:tgtEl>
                                          <p:spTgt spid="406"/>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nodeType="clickEffect" fill="hold" presetClass="entr" presetID="1">
                                  <p:stCondLst>
                                    <p:cond delay="0"/>
                                  </p:stCondLst>
                                  <p:childTnLst>
                                    <p:set>
                                      <p:cBhvr>
                                        <p:cTn id="368" dur="1" fill="hold">
                                          <p:stCondLst>
                                            <p:cond delay="0"/>
                                          </p:stCondLst>
                                        </p:cTn>
                                        <p:tgtEl>
                                          <p:spTgt spid="407"/>
                                        </p:tgtEl>
                                        <p:attrNameLst>
                                          <p:attrName>style.visibility</p:attrName>
                                        </p:attrNameLst>
                                      </p:cBhvr>
                                      <p:to>
                                        <p:strVal val="visible"/>
                                      </p:to>
                                    </p:set>
                                  </p:childTnLst>
                                </p:cTn>
                              </p:par>
                              <p:par>
                                <p:cTn id="369" nodeType="withEffect" fill="hold" presetClass="entr" presetID="1">
                                  <p:stCondLst>
                                    <p:cond delay="0"/>
                                  </p:stCondLst>
                                  <p:childTnLst>
                                    <p:set>
                                      <p:cBhvr>
                                        <p:cTn id="370" dur="1" fill="hold">
                                          <p:stCondLst>
                                            <p:cond delay="0"/>
                                          </p:stCondLst>
                                        </p:cTn>
                                        <p:tgtEl>
                                          <p:spTgt spid="408"/>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nodeType="clickEffect" fill="hold" presetClass="entr" presetID="1">
                                  <p:stCondLst>
                                    <p:cond delay="0"/>
                                  </p:stCondLst>
                                  <p:childTnLst>
                                    <p:set>
                                      <p:cBhvr>
                                        <p:cTn id="374" dur="1" fill="hold">
                                          <p:stCondLst>
                                            <p:cond delay="0"/>
                                          </p:stCondLst>
                                        </p:cTn>
                                        <p:tgtEl>
                                          <p:spTgt spid="411"/>
                                        </p:tgtEl>
                                        <p:attrNameLst>
                                          <p:attrName>style.visibility</p:attrName>
                                        </p:attrNameLst>
                                      </p:cBhvr>
                                      <p:to>
                                        <p:strVal val="visible"/>
                                      </p:to>
                                    </p:set>
                                  </p:childTnLst>
                                </p:cTn>
                              </p:par>
                              <p:par>
                                <p:cTn id="375" nodeType="withEffect" fill="hold" presetClass="entr" presetID="1">
                                  <p:stCondLst>
                                    <p:cond delay="0"/>
                                  </p:stCondLst>
                                  <p:childTnLst>
                                    <p:set>
                                      <p:cBhvr>
                                        <p:cTn id="376" dur="1" fill="hold">
                                          <p:stCondLst>
                                            <p:cond delay="0"/>
                                          </p:stCondLst>
                                        </p:cTn>
                                        <p:tgtEl>
                                          <p:spTgt spid="40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TextShape 1"/>
          <p:cNvSpPr txBox="1"/>
          <p:nvPr/>
        </p:nvSpPr>
        <p:spPr>
          <a:xfrm>
            <a:off x="6553080" y="6356520"/>
            <a:ext cx="2133360" cy="364680"/>
          </a:xfrm>
          <a:prstGeom prst="rect">
            <a:avLst/>
          </a:prstGeom>
          <a:noFill/>
          <a:ln>
            <a:noFill/>
          </a:ln>
        </p:spPr>
        <p:txBody>
          <a:bodyPr anchor="ctr"/>
          <a:p>
            <a:pPr algn="r">
              <a:lnSpc>
                <a:spcPct val="100000"/>
              </a:lnSpc>
            </a:pPr>
            <a:fld id="{E6922A77-FD8B-4F0F-BC37-D4DEDE70382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19" name="CustomShape 2"/>
          <p:cNvSpPr/>
          <p:nvPr/>
        </p:nvSpPr>
        <p:spPr>
          <a:xfrm>
            <a:off x="744120" y="961560"/>
            <a:ext cx="3259800" cy="11822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Regular"/>
              </a:rPr>
              <a:t>Date today;</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Date * dPtr;</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cout &lt;&lt; dPtr-&gt;month;</a:t>
            </a:r>
            <a:endParaRPr b="0" lang="en-GB" sz="1600" spc="-1" strike="noStrike">
              <a:latin typeface="Arial"/>
            </a:endParaRPr>
          </a:p>
        </p:txBody>
      </p:sp>
      <p:sp>
        <p:nvSpPr>
          <p:cNvPr id="420" name="CustomShape 3"/>
          <p:cNvSpPr/>
          <p:nvPr/>
        </p:nvSpPr>
        <p:spPr>
          <a:xfrm>
            <a:off x="744120" y="3650040"/>
            <a:ext cx="2896920" cy="131004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Regular"/>
              </a:rPr>
              <a:t>Date today;</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Date * dPtr </a:t>
            </a:r>
            <a:r>
              <a:rPr b="0" lang="en-GB" sz="1600" spc="-1" strike="noStrike">
                <a:solidFill>
                  <a:srgbClr val="e46c0a"/>
                </a:solidFill>
                <a:latin typeface="Consolas"/>
                <a:ea typeface="Consolas Regular"/>
              </a:rPr>
              <a:t>= 0</a:t>
            </a:r>
            <a:r>
              <a:rPr b="0" lang="en-GB" sz="1600" spc="-1" strike="noStrike">
                <a:solidFill>
                  <a:srgbClr val="000000"/>
                </a:solidFill>
                <a:latin typeface="Consolas"/>
                <a:ea typeface="Consolas Regular"/>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cout &lt;&lt; dPtr-&gt;month;</a:t>
            </a:r>
            <a:endParaRPr b="0" lang="en-GB" sz="1600" spc="-1" strike="noStrike">
              <a:latin typeface="Arial"/>
            </a:endParaRPr>
          </a:p>
        </p:txBody>
      </p:sp>
      <p:sp>
        <p:nvSpPr>
          <p:cNvPr id="421" name="CustomShape 4"/>
          <p:cNvSpPr/>
          <p:nvPr/>
        </p:nvSpPr>
        <p:spPr>
          <a:xfrm>
            <a:off x="-242280" y="485640"/>
            <a:ext cx="70606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alibri Light"/>
              </a:rPr>
              <a:t>What's wrong with the following statements?</a:t>
            </a:r>
            <a:endParaRPr b="0" lang="en-GB" sz="2400" spc="-1" strike="noStrike">
              <a:latin typeface="Arial"/>
            </a:endParaRPr>
          </a:p>
        </p:txBody>
      </p:sp>
      <p:sp>
        <p:nvSpPr>
          <p:cNvPr id="422" name="CustomShape 5"/>
          <p:cNvSpPr/>
          <p:nvPr/>
        </p:nvSpPr>
        <p:spPr>
          <a:xfrm>
            <a:off x="315360" y="2407320"/>
            <a:ext cx="21790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alibri Light"/>
              </a:rPr>
              <a:t>How to fix it?</a:t>
            </a:r>
            <a:endParaRPr b="0" lang="en-GB" sz="2400" spc="-1" strike="noStrike">
              <a:latin typeface="Arial"/>
            </a:endParaRPr>
          </a:p>
        </p:txBody>
      </p:sp>
      <p:sp>
        <p:nvSpPr>
          <p:cNvPr id="423" name="CustomShape 6"/>
          <p:cNvSpPr/>
          <p:nvPr/>
        </p:nvSpPr>
        <p:spPr>
          <a:xfrm>
            <a:off x="3836520" y="1058760"/>
            <a:ext cx="3964680" cy="85860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Regular"/>
              </a:rPr>
              <a:t>dPtr</a:t>
            </a:r>
            <a:r>
              <a:rPr b="0" lang="en-GB" sz="1800" spc="-1" strike="noStrike">
                <a:solidFill>
                  <a:srgbClr val="000000"/>
                </a:solidFill>
                <a:latin typeface="Avenir Next Condensed Regular"/>
                <a:ea typeface="Consolas Regular"/>
              </a:rPr>
              <a:t> is a dangling pointer.  Accessing </a:t>
            </a:r>
            <a:r>
              <a:rPr b="0" lang="en-GB" sz="1800" spc="-1" strike="noStrike">
                <a:solidFill>
                  <a:srgbClr val="000000"/>
                </a:solidFill>
                <a:latin typeface="Consolas"/>
                <a:ea typeface="Consolas Regular"/>
              </a:rPr>
              <a:t>dPtr-&gt;month</a:t>
            </a:r>
            <a:r>
              <a:rPr b="0" lang="en-GB" sz="1800" spc="-1" strike="noStrike">
                <a:solidFill>
                  <a:srgbClr val="000000"/>
                </a:solidFill>
                <a:latin typeface="Avenir Next Condensed Regular"/>
                <a:ea typeface="Consolas Regular"/>
              </a:rPr>
              <a:t> is error prone.</a:t>
            </a:r>
            <a:endParaRPr b="0" lang="en-GB" sz="1800" spc="-1" strike="noStrike">
              <a:latin typeface="Arial"/>
            </a:endParaRPr>
          </a:p>
        </p:txBody>
      </p:sp>
      <p:sp>
        <p:nvSpPr>
          <p:cNvPr id="424" name="CustomShape 7"/>
          <p:cNvSpPr/>
          <p:nvPr/>
        </p:nvSpPr>
        <p:spPr>
          <a:xfrm>
            <a:off x="562320" y="3337200"/>
            <a:ext cx="866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Regular"/>
              </a:rPr>
              <a:t>Trial 1</a:t>
            </a:r>
            <a:endParaRPr b="0" lang="en-GB" sz="1800" spc="-1" strike="noStrike">
              <a:latin typeface="Arial"/>
            </a:endParaRPr>
          </a:p>
        </p:txBody>
      </p:sp>
      <p:sp>
        <p:nvSpPr>
          <p:cNvPr id="425" name="CustomShape 8"/>
          <p:cNvSpPr/>
          <p:nvPr/>
        </p:nvSpPr>
        <p:spPr>
          <a:xfrm>
            <a:off x="3139560" y="1553760"/>
            <a:ext cx="59256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5400" spc="-1" strike="noStrike">
                <a:solidFill>
                  <a:srgbClr val="ff0000"/>
                </a:solidFill>
                <a:latin typeface="Wingdings"/>
              </a:rPr>
              <a:t></a:t>
            </a:r>
            <a:endParaRPr b="0" lang="en-GB" sz="5400" spc="-1" strike="noStrike">
              <a:latin typeface="Arial"/>
            </a:endParaRPr>
          </a:p>
        </p:txBody>
      </p:sp>
      <p:sp>
        <p:nvSpPr>
          <p:cNvPr id="426" name="CustomShape 9"/>
          <p:cNvSpPr/>
          <p:nvPr/>
        </p:nvSpPr>
        <p:spPr>
          <a:xfrm>
            <a:off x="3228120" y="4360680"/>
            <a:ext cx="59256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5400" spc="-1" strike="noStrike">
                <a:solidFill>
                  <a:srgbClr val="ff0000"/>
                </a:solidFill>
                <a:latin typeface="Wingdings"/>
              </a:rPr>
              <a:t></a:t>
            </a:r>
            <a:endParaRPr b="0" lang="en-GB" sz="5400" spc="-1" strike="noStrike">
              <a:latin typeface="Arial"/>
            </a:endParaRPr>
          </a:p>
        </p:txBody>
      </p:sp>
      <p:sp>
        <p:nvSpPr>
          <p:cNvPr id="427" name="CustomShape 10"/>
          <p:cNvSpPr/>
          <p:nvPr/>
        </p:nvSpPr>
        <p:spPr>
          <a:xfrm>
            <a:off x="485280" y="5081760"/>
            <a:ext cx="3519000" cy="85860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Regular"/>
              </a:rPr>
              <a:t>dPtr</a:t>
            </a:r>
            <a:r>
              <a:rPr b="0" lang="en-GB" sz="1800" spc="-1" strike="noStrike">
                <a:solidFill>
                  <a:srgbClr val="000000"/>
                </a:solidFill>
                <a:latin typeface="Avenir Next Condensed Regular"/>
                <a:ea typeface="Consolas Regular"/>
              </a:rPr>
              <a:t> is a null/zero pointer.  Accessing </a:t>
            </a:r>
            <a:r>
              <a:rPr b="0" lang="en-GB" sz="1800" spc="-1" strike="noStrike">
                <a:solidFill>
                  <a:srgbClr val="000000"/>
                </a:solidFill>
                <a:latin typeface="Consolas"/>
                <a:ea typeface="Consolas Regular"/>
              </a:rPr>
              <a:t>dPtr-&gt;month</a:t>
            </a:r>
            <a:r>
              <a:rPr b="0" lang="en-GB" sz="1800" spc="-1" strike="noStrike">
                <a:solidFill>
                  <a:srgbClr val="000000"/>
                </a:solidFill>
                <a:latin typeface="Avenir Next Condensed Regular"/>
                <a:ea typeface="Consolas Regular"/>
              </a:rPr>
              <a:t> will crash the program.</a:t>
            </a:r>
            <a:endParaRPr b="0" lang="en-GB" sz="1800" spc="-1" strike="noStrike">
              <a:latin typeface="Arial"/>
            </a:endParaRPr>
          </a:p>
        </p:txBody>
      </p:sp>
      <p:sp>
        <p:nvSpPr>
          <p:cNvPr id="428" name="CustomShape 11"/>
          <p:cNvSpPr/>
          <p:nvPr/>
        </p:nvSpPr>
        <p:spPr>
          <a:xfrm>
            <a:off x="4385880" y="2662560"/>
            <a:ext cx="3147840" cy="126828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Regular"/>
              </a:rPr>
              <a:t>Date today;</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Date * dPtr </a:t>
            </a:r>
            <a:r>
              <a:rPr b="0" lang="en-GB" sz="1600" spc="-1" strike="noStrike">
                <a:solidFill>
                  <a:srgbClr val="e46c0a"/>
                </a:solidFill>
                <a:latin typeface="Consolas"/>
                <a:ea typeface="Consolas Regular"/>
              </a:rPr>
              <a:t>= &amp;today</a:t>
            </a:r>
            <a:r>
              <a:rPr b="0" lang="en-GB" sz="1600" spc="-1" strike="noStrike">
                <a:solidFill>
                  <a:srgbClr val="000000"/>
                </a:solidFill>
                <a:latin typeface="Consolas"/>
                <a:ea typeface="Consolas Regular"/>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cout &lt;&lt; dPtr-&gt;month;</a:t>
            </a:r>
            <a:endParaRPr b="0" lang="en-GB" sz="1600" spc="-1" strike="noStrike">
              <a:latin typeface="Arial"/>
            </a:endParaRPr>
          </a:p>
        </p:txBody>
      </p:sp>
      <p:sp>
        <p:nvSpPr>
          <p:cNvPr id="429" name="CustomShape 12"/>
          <p:cNvSpPr/>
          <p:nvPr/>
        </p:nvSpPr>
        <p:spPr>
          <a:xfrm>
            <a:off x="4204080" y="2364480"/>
            <a:ext cx="866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Regular"/>
              </a:rPr>
              <a:t>Trial 2</a:t>
            </a:r>
            <a:endParaRPr b="0" lang="en-GB" sz="1800" spc="-1" strike="noStrike">
              <a:latin typeface="Arial"/>
            </a:endParaRPr>
          </a:p>
        </p:txBody>
      </p:sp>
      <p:sp>
        <p:nvSpPr>
          <p:cNvPr id="430" name="CustomShape 13"/>
          <p:cNvSpPr/>
          <p:nvPr/>
        </p:nvSpPr>
        <p:spPr>
          <a:xfrm>
            <a:off x="4637880" y="4447440"/>
            <a:ext cx="3147840" cy="149292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Regular"/>
              </a:rPr>
              <a:t>Date today;</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Date * dPtr </a:t>
            </a:r>
            <a:r>
              <a:rPr b="0" lang="en-GB" sz="1600" spc="-1" strike="noStrike">
                <a:solidFill>
                  <a:srgbClr val="e46c0a"/>
                </a:solidFill>
                <a:latin typeface="Consolas"/>
                <a:ea typeface="Consolas Regular"/>
              </a:rPr>
              <a:t>= 0</a:t>
            </a:r>
            <a:r>
              <a:rPr b="0" lang="en-GB" sz="1600" spc="-1" strike="noStrike">
                <a:solidFill>
                  <a:srgbClr val="000000"/>
                </a:solidFill>
                <a:latin typeface="Consolas"/>
                <a:ea typeface="Consolas Regular"/>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if (dPtr != 0)</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	</a:t>
            </a:r>
            <a:r>
              <a:rPr b="0" lang="en-GB" sz="1600" spc="-1" strike="noStrike">
                <a:solidFill>
                  <a:srgbClr val="000000"/>
                </a:solidFill>
                <a:latin typeface="Consolas"/>
                <a:ea typeface="Consolas Regular"/>
              </a:rPr>
              <a:t>cout &lt;&lt; dPtr-&gt;month;</a:t>
            </a:r>
            <a:endParaRPr b="0" lang="en-GB" sz="1600" spc="-1" strike="noStrike">
              <a:latin typeface="Arial"/>
            </a:endParaRPr>
          </a:p>
        </p:txBody>
      </p:sp>
      <p:sp>
        <p:nvSpPr>
          <p:cNvPr id="431" name="CustomShape 14"/>
          <p:cNvSpPr/>
          <p:nvPr/>
        </p:nvSpPr>
        <p:spPr>
          <a:xfrm>
            <a:off x="4438800" y="4162320"/>
            <a:ext cx="866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Regular"/>
              </a:rPr>
              <a:t>Trial 3</a:t>
            </a:r>
            <a:endParaRPr b="0" lang="en-GB" sz="1800" spc="-1" strike="noStrike">
              <a:latin typeface="Arial"/>
            </a:endParaRPr>
          </a:p>
        </p:txBody>
      </p:sp>
      <p:sp>
        <p:nvSpPr>
          <p:cNvPr id="432" name="CustomShape 15"/>
          <p:cNvSpPr/>
          <p:nvPr/>
        </p:nvSpPr>
        <p:spPr>
          <a:xfrm>
            <a:off x="7125480" y="3337200"/>
            <a:ext cx="59256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5400" spc="-1" strike="noStrike">
                <a:solidFill>
                  <a:srgbClr val="77933c"/>
                </a:solidFill>
                <a:latin typeface="Wingdings"/>
              </a:rPr>
              <a:t></a:t>
            </a:r>
            <a:endParaRPr b="0" lang="en-GB" sz="5400" spc="-1" strike="noStrike">
              <a:latin typeface="Arial"/>
            </a:endParaRPr>
          </a:p>
        </p:txBody>
      </p:sp>
      <p:sp>
        <p:nvSpPr>
          <p:cNvPr id="433" name="CustomShape 16"/>
          <p:cNvSpPr/>
          <p:nvPr/>
        </p:nvSpPr>
        <p:spPr>
          <a:xfrm>
            <a:off x="7489440" y="5424840"/>
            <a:ext cx="59256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5400" spc="-1" strike="noStrike">
                <a:solidFill>
                  <a:srgbClr val="77933c"/>
                </a:solidFill>
                <a:latin typeface="Wingdings"/>
              </a:rPr>
              <a:t></a:t>
            </a:r>
            <a:endParaRPr b="0" lang="en-GB" sz="5400" spc="-1" strike="noStrike">
              <a:latin typeface="Arial"/>
            </a:endParaRPr>
          </a:p>
        </p:txBody>
      </p:sp>
    </p:spTree>
  </p:cSld>
  <p:timing>
    <p:tnLst>
      <p:par>
        <p:cTn id="377" dur="indefinite" restart="never" nodeType="tmRoot">
          <p:childTnLst>
            <p:seq>
              <p:cTn id="378" dur="indefinite" nodeType="mainSeq">
                <p:childTnLst>
                  <p:par>
                    <p:cTn id="379" fill="hold">
                      <p:stCondLst>
                        <p:cond delay="indefinite"/>
                      </p:stCondLst>
                      <p:childTnLst>
                        <p:par>
                          <p:cTn id="380" fill="hold">
                            <p:stCondLst>
                              <p:cond delay="0"/>
                            </p:stCondLst>
                            <p:childTnLst>
                              <p:par>
                                <p:cTn id="381" nodeType="clickEffect" fill="hold" presetClass="entr" presetID="1">
                                  <p:stCondLst>
                                    <p:cond delay="0"/>
                                  </p:stCondLst>
                                  <p:childTnLst>
                                    <p:set>
                                      <p:cBhvr>
                                        <p:cTn id="382" dur="1" fill="hold">
                                          <p:stCondLst>
                                            <p:cond delay="0"/>
                                          </p:stCondLst>
                                        </p:cTn>
                                        <p:tgtEl>
                                          <p:spTgt spid="423"/>
                                        </p:tgtEl>
                                        <p:attrNameLst>
                                          <p:attrName>style.visibility</p:attrName>
                                        </p:attrNameLst>
                                      </p:cBhvr>
                                      <p:to>
                                        <p:strVal val="visible"/>
                                      </p:to>
                                    </p:set>
                                  </p:childTnLst>
                                </p:cTn>
                              </p:par>
                              <p:par>
                                <p:cTn id="383" nodeType="withEffect" fill="hold" presetClass="entr" presetID="1">
                                  <p:stCondLst>
                                    <p:cond delay="0"/>
                                  </p:stCondLst>
                                  <p:childTnLst>
                                    <p:set>
                                      <p:cBhvr>
                                        <p:cTn id="384" dur="1" fill="hold">
                                          <p:stCondLst>
                                            <p:cond delay="0"/>
                                          </p:stCondLst>
                                        </p:cTn>
                                        <p:tgtEl>
                                          <p:spTgt spid="425"/>
                                        </p:tgtEl>
                                        <p:attrNameLst>
                                          <p:attrName>style.visibility</p:attrName>
                                        </p:attrNameLst>
                                      </p:cBhvr>
                                      <p:to>
                                        <p:strVal val="visible"/>
                                      </p:to>
                                    </p:set>
                                  </p:childTnLst>
                                </p:cTn>
                              </p:par>
                            </p:childTnLst>
                          </p:cTn>
                        </p:par>
                      </p:childTnLst>
                    </p:cTn>
                  </p:par>
                  <p:par>
                    <p:cTn id="385" fill="hold">
                      <p:stCondLst>
                        <p:cond delay="indefinite"/>
                      </p:stCondLst>
                      <p:childTnLst>
                        <p:par>
                          <p:cTn id="386" fill="hold">
                            <p:stCondLst>
                              <p:cond delay="0"/>
                            </p:stCondLst>
                            <p:childTnLst>
                              <p:par>
                                <p:cTn id="387" nodeType="clickEffect" fill="hold" presetClass="entr" presetID="1">
                                  <p:stCondLst>
                                    <p:cond delay="0"/>
                                  </p:stCondLst>
                                  <p:childTnLst>
                                    <p:set>
                                      <p:cBhvr>
                                        <p:cTn id="388" dur="1" fill="hold">
                                          <p:stCondLst>
                                            <p:cond delay="0"/>
                                          </p:stCondLst>
                                        </p:cTn>
                                        <p:tgtEl>
                                          <p:spTgt spid="424"/>
                                        </p:tgtEl>
                                        <p:attrNameLst>
                                          <p:attrName>style.visibility</p:attrName>
                                        </p:attrNameLst>
                                      </p:cBhvr>
                                      <p:to>
                                        <p:strVal val="visible"/>
                                      </p:to>
                                    </p:set>
                                  </p:childTnLst>
                                </p:cTn>
                              </p:par>
                              <p:par>
                                <p:cTn id="389" nodeType="withEffect" fill="hold" presetClass="entr" presetID="1">
                                  <p:stCondLst>
                                    <p:cond delay="0"/>
                                  </p:stCondLst>
                                  <p:childTnLst>
                                    <p:set>
                                      <p:cBhvr>
                                        <p:cTn id="390" dur="1" fill="hold">
                                          <p:stCondLst>
                                            <p:cond delay="0"/>
                                          </p:stCondLst>
                                        </p:cTn>
                                        <p:tgtEl>
                                          <p:spTgt spid="420"/>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nodeType="clickEffect" fill="hold" presetClass="entr" presetID="1">
                                  <p:stCondLst>
                                    <p:cond delay="0"/>
                                  </p:stCondLst>
                                  <p:childTnLst>
                                    <p:set>
                                      <p:cBhvr>
                                        <p:cTn id="394" dur="1" fill="hold">
                                          <p:stCondLst>
                                            <p:cond delay="0"/>
                                          </p:stCondLst>
                                        </p:cTn>
                                        <p:tgtEl>
                                          <p:spTgt spid="426"/>
                                        </p:tgtEl>
                                        <p:attrNameLst>
                                          <p:attrName>style.visibility</p:attrName>
                                        </p:attrNameLst>
                                      </p:cBhvr>
                                      <p:to>
                                        <p:strVal val="visible"/>
                                      </p:to>
                                    </p:set>
                                  </p:childTnLst>
                                </p:cTn>
                              </p:par>
                              <p:par>
                                <p:cTn id="395" nodeType="withEffect" fill="hold" presetClass="entr" presetID="1">
                                  <p:stCondLst>
                                    <p:cond delay="0"/>
                                  </p:stCondLst>
                                  <p:childTnLst>
                                    <p:set>
                                      <p:cBhvr>
                                        <p:cTn id="396" dur="1" fill="hold">
                                          <p:stCondLst>
                                            <p:cond delay="0"/>
                                          </p:stCondLst>
                                        </p:cTn>
                                        <p:tgtEl>
                                          <p:spTgt spid="427"/>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nodeType="clickEffect" fill="hold" presetClass="entr" presetID="1">
                                  <p:stCondLst>
                                    <p:cond delay="0"/>
                                  </p:stCondLst>
                                  <p:childTnLst>
                                    <p:set>
                                      <p:cBhvr>
                                        <p:cTn id="400" dur="1" fill="hold">
                                          <p:stCondLst>
                                            <p:cond delay="0"/>
                                          </p:stCondLst>
                                        </p:cTn>
                                        <p:tgtEl>
                                          <p:spTgt spid="429"/>
                                        </p:tgtEl>
                                        <p:attrNameLst>
                                          <p:attrName>style.visibility</p:attrName>
                                        </p:attrNameLst>
                                      </p:cBhvr>
                                      <p:to>
                                        <p:strVal val="visible"/>
                                      </p:to>
                                    </p:set>
                                  </p:childTnLst>
                                </p:cTn>
                              </p:par>
                              <p:par>
                                <p:cTn id="401" nodeType="withEffect" fill="hold" presetClass="entr" presetID="1">
                                  <p:stCondLst>
                                    <p:cond delay="0"/>
                                  </p:stCondLst>
                                  <p:childTnLst>
                                    <p:set>
                                      <p:cBhvr>
                                        <p:cTn id="402" dur="1" fill="hold">
                                          <p:stCondLst>
                                            <p:cond delay="0"/>
                                          </p:stCondLst>
                                        </p:cTn>
                                        <p:tgtEl>
                                          <p:spTgt spid="428"/>
                                        </p:tgtEl>
                                        <p:attrNameLst>
                                          <p:attrName>style.visibility</p:attrName>
                                        </p:attrNameLst>
                                      </p:cBhvr>
                                      <p:to>
                                        <p:strVal val="visible"/>
                                      </p:to>
                                    </p:set>
                                  </p:childTnLst>
                                </p:cTn>
                              </p:par>
                            </p:childTnLst>
                          </p:cTn>
                        </p:par>
                      </p:childTnLst>
                    </p:cTn>
                  </p:par>
                  <p:par>
                    <p:cTn id="403" fill="hold">
                      <p:stCondLst>
                        <p:cond delay="indefinite"/>
                      </p:stCondLst>
                      <p:childTnLst>
                        <p:par>
                          <p:cTn id="404" fill="hold">
                            <p:stCondLst>
                              <p:cond delay="0"/>
                            </p:stCondLst>
                            <p:childTnLst>
                              <p:par>
                                <p:cTn id="405" nodeType="clickEffect" fill="hold" presetClass="entr" presetID="1">
                                  <p:stCondLst>
                                    <p:cond delay="0"/>
                                  </p:stCondLst>
                                  <p:childTnLst>
                                    <p:set>
                                      <p:cBhvr>
                                        <p:cTn id="406" dur="1" fill="hold">
                                          <p:stCondLst>
                                            <p:cond delay="0"/>
                                          </p:stCondLst>
                                        </p:cTn>
                                        <p:tgtEl>
                                          <p:spTgt spid="431"/>
                                        </p:tgtEl>
                                        <p:attrNameLst>
                                          <p:attrName>style.visibility</p:attrName>
                                        </p:attrNameLst>
                                      </p:cBhvr>
                                      <p:to>
                                        <p:strVal val="visible"/>
                                      </p:to>
                                    </p:set>
                                  </p:childTnLst>
                                </p:cTn>
                              </p:par>
                              <p:par>
                                <p:cTn id="407" nodeType="withEffect" fill="hold" presetClass="entr" presetID="1">
                                  <p:stCondLst>
                                    <p:cond delay="0"/>
                                  </p:stCondLst>
                                  <p:childTnLst>
                                    <p:set>
                                      <p:cBhvr>
                                        <p:cTn id="408" dur="1" fill="hold">
                                          <p:stCondLst>
                                            <p:cond delay="0"/>
                                          </p:stCondLst>
                                        </p:cTn>
                                        <p:tgtEl>
                                          <p:spTgt spid="430"/>
                                        </p:tgtEl>
                                        <p:attrNameLst>
                                          <p:attrName>style.visibility</p:attrName>
                                        </p:attrNameLst>
                                      </p:cBhvr>
                                      <p:to>
                                        <p:strVal val="visible"/>
                                      </p:to>
                                    </p:set>
                                  </p:childTnLst>
                                </p:cTn>
                              </p:par>
                              <p:par>
                                <p:cTn id="409" nodeType="withEffect" fill="hold" presetClass="entr" presetID="1">
                                  <p:stCondLst>
                                    <p:cond delay="0"/>
                                  </p:stCondLst>
                                  <p:childTnLst>
                                    <p:set>
                                      <p:cBhvr>
                                        <p:cTn id="410" dur="1" fill="hold">
                                          <p:stCondLst>
                                            <p:cond delay="0"/>
                                          </p:stCondLst>
                                        </p:cTn>
                                        <p:tgtEl>
                                          <p:spTgt spid="432"/>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nodeType="clickEffect" fill="hold" presetClass="entr" presetID="1">
                                  <p:stCondLst>
                                    <p:cond delay="0"/>
                                  </p:stCondLst>
                                  <p:childTnLst>
                                    <p:set>
                                      <p:cBhvr>
                                        <p:cTn id="414" dur="1" fill="hold">
                                          <p:stCondLst>
                                            <p:cond delay="0"/>
                                          </p:stCondLst>
                                        </p:cTn>
                                        <p:tgtEl>
                                          <p:spTgt spid="43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Pointers and Arrays</a:t>
            </a:r>
            <a:endParaRPr b="0" lang="en-US" sz="4400" spc="-1" strike="noStrike">
              <a:solidFill>
                <a:srgbClr val="000000"/>
              </a:solidFill>
              <a:latin typeface="Calibri Light"/>
            </a:endParaRPr>
          </a:p>
        </p:txBody>
      </p:sp>
      <p:sp>
        <p:nvSpPr>
          <p:cNvPr id="435"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a:t>
            </a:r>
            <a:r>
              <a:rPr b="0" lang="en-US" sz="2400" spc="-1" strike="noStrike">
                <a:solidFill>
                  <a:srgbClr val="e46c0a"/>
                </a:solidFill>
                <a:latin typeface="Calibri Light"/>
                <a:ea typeface="Calibri Light"/>
              </a:rPr>
              <a:t>name of an array </a:t>
            </a:r>
            <a:r>
              <a:rPr b="0" lang="en-US" sz="2400" spc="-1" strike="noStrike">
                <a:solidFill>
                  <a:srgbClr val="000000"/>
                </a:solidFill>
                <a:latin typeface="Calibri Light"/>
                <a:ea typeface="Calibri Light"/>
              </a:rPr>
              <a:t>is indeed a pointer pointing to the first element of the array</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Hence, we may assign an array name to a pointer, and use the pointer to access the array elements</a:t>
            </a:r>
            <a:endParaRPr b="0" lang="en-US" sz="2400" spc="-1" strike="noStrike">
              <a:solidFill>
                <a:srgbClr val="000000"/>
              </a:solidFill>
              <a:latin typeface="Calibri Light"/>
            </a:endParaRPr>
          </a:p>
        </p:txBody>
      </p:sp>
      <p:sp>
        <p:nvSpPr>
          <p:cNvPr id="436" name="TextShape 3"/>
          <p:cNvSpPr txBox="1"/>
          <p:nvPr/>
        </p:nvSpPr>
        <p:spPr>
          <a:xfrm>
            <a:off x="6553080" y="6356520"/>
            <a:ext cx="2133360" cy="364680"/>
          </a:xfrm>
          <a:prstGeom prst="rect">
            <a:avLst/>
          </a:prstGeom>
          <a:noFill/>
          <a:ln>
            <a:noFill/>
          </a:ln>
        </p:spPr>
        <p:txBody>
          <a:bodyPr anchor="ctr"/>
          <a:p>
            <a:pPr algn="r">
              <a:lnSpc>
                <a:spcPct val="100000"/>
              </a:lnSpc>
            </a:pPr>
            <a:fld id="{92719020-7B5B-4F44-8BAD-438FB443F5B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37" name="CustomShape 4"/>
          <p:cNvSpPr/>
          <p:nvPr/>
        </p:nvSpPr>
        <p:spPr>
          <a:xfrm>
            <a:off x="936000" y="3553920"/>
            <a:ext cx="4223160" cy="29980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x[10], i;</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for ( i = 0; i &lt; 10; ++i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x[i] = 2 * i;</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e46c0a"/>
                </a:solidFill>
                <a:latin typeface="Consolas"/>
                <a:ea typeface="Consolas Regular"/>
              </a:rPr>
              <a:t>int * p = x;</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for ( i = 0; i &lt; 10; ++i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a:t>
            </a:r>
            <a:r>
              <a:rPr b="0" lang="en-GB" sz="1800" spc="-1" strike="noStrike">
                <a:solidFill>
                  <a:srgbClr val="e46c0a"/>
                </a:solidFill>
                <a:latin typeface="Consolas"/>
                <a:ea typeface="Consolas Regular"/>
              </a:rPr>
              <a:t>p</a:t>
            </a:r>
            <a:r>
              <a:rPr b="0" lang="en-GB" sz="1800" spc="-1" strike="noStrike">
                <a:solidFill>
                  <a:srgbClr val="000000"/>
                </a:solidFill>
                <a:latin typeface="Consolas"/>
                <a:ea typeface="Consolas Regular"/>
              </a:rPr>
              <a:t>[i] &lt;&lt; '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endl;</a:t>
            </a:r>
            <a:endParaRPr b="0" lang="en-GB" sz="1800" spc="-1" strike="noStrike">
              <a:latin typeface="Arial"/>
            </a:endParaRPr>
          </a:p>
        </p:txBody>
      </p:sp>
      <p:sp>
        <p:nvSpPr>
          <p:cNvPr id="438" name="CustomShape 5"/>
          <p:cNvSpPr/>
          <p:nvPr/>
        </p:nvSpPr>
        <p:spPr>
          <a:xfrm>
            <a:off x="5542560" y="3222720"/>
            <a:ext cx="3328200" cy="73080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Assigning an array name to a pointer of the same type as the array element</a:t>
            </a:r>
            <a:endParaRPr b="0" lang="en-GB" sz="1800" spc="-1" strike="noStrike">
              <a:latin typeface="Arial"/>
            </a:endParaRPr>
          </a:p>
        </p:txBody>
      </p:sp>
      <p:sp>
        <p:nvSpPr>
          <p:cNvPr id="439" name="CustomShape 6"/>
          <p:cNvSpPr/>
          <p:nvPr/>
        </p:nvSpPr>
        <p:spPr>
          <a:xfrm flipH="1">
            <a:off x="2969640" y="3588480"/>
            <a:ext cx="2572560" cy="14526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440" name="CustomShape 7"/>
          <p:cNvSpPr/>
          <p:nvPr/>
        </p:nvSpPr>
        <p:spPr>
          <a:xfrm>
            <a:off x="5542560" y="4064400"/>
            <a:ext cx="3328200" cy="73080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The pointer variable can be used </a:t>
            </a:r>
            <a:br/>
            <a:r>
              <a:rPr b="0" lang="en-GB" sz="1800" spc="-1" strike="noStrike">
                <a:solidFill>
                  <a:srgbClr val="000000"/>
                </a:solidFill>
                <a:latin typeface="Avenir Next Condensed Regular"/>
              </a:rPr>
              <a:t>just as an array name</a:t>
            </a:r>
            <a:endParaRPr b="0" lang="en-GB" sz="1800" spc="-1" strike="noStrike">
              <a:latin typeface="Arial"/>
            </a:endParaRPr>
          </a:p>
        </p:txBody>
      </p:sp>
      <p:sp>
        <p:nvSpPr>
          <p:cNvPr id="441" name="CustomShape 8"/>
          <p:cNvSpPr/>
          <p:nvPr/>
        </p:nvSpPr>
        <p:spPr>
          <a:xfrm flipH="1">
            <a:off x="3228840" y="4430160"/>
            <a:ext cx="2313360" cy="13392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442" name="CustomShape 9"/>
          <p:cNvSpPr/>
          <p:nvPr/>
        </p:nvSpPr>
        <p:spPr>
          <a:xfrm>
            <a:off x="5542560" y="5041440"/>
            <a:ext cx="3402720" cy="138240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0" lang="en-GB" sz="1800" spc="-1" strike="noStrike">
                <a:solidFill>
                  <a:srgbClr val="000000"/>
                </a:solidFill>
                <a:latin typeface="Avenir Next Condensed Regular"/>
              </a:rPr>
              <a:t>However, it is invalid to assign a pointer to an array name </a:t>
            </a:r>
            <a:br/>
            <a:r>
              <a:rPr b="0" lang="en-GB" sz="1800" spc="-1" strike="noStrike">
                <a:solidFill>
                  <a:srgbClr val="000000"/>
                </a:solidFill>
                <a:latin typeface="Avenir Next Condensed Regular"/>
              </a:rPr>
              <a:t>(e.g., </a:t>
            </a:r>
            <a:r>
              <a:rPr b="0" lang="en-GB" sz="1800" spc="-1" strike="noStrike">
                <a:solidFill>
                  <a:srgbClr val="000000"/>
                </a:solidFill>
                <a:latin typeface="Consolas"/>
                <a:ea typeface="Consolas Regular"/>
              </a:rPr>
              <a:t>x = p</a:t>
            </a:r>
            <a:r>
              <a:rPr b="0" lang="en-GB" sz="1800" spc="-1" strike="noStrike">
                <a:solidFill>
                  <a:srgbClr val="000000"/>
                </a:solidFill>
                <a:latin typeface="Avenir Next Condensed Regular"/>
                <a:ea typeface="Consolas Regular"/>
              </a:rPr>
              <a:t>), since an array name is a constant pointer variable.</a:t>
            </a:r>
            <a:endParaRPr b="0" lang="en-GB" sz="1800" spc="-1" strike="noStrike">
              <a:latin typeface="Arial"/>
            </a:endParaRPr>
          </a:p>
        </p:txBody>
      </p:sp>
    </p:spTree>
  </p:cSld>
  <p:timing>
    <p:tnLst>
      <p:par>
        <p:cTn id="415" dur="indefinite" restart="never" nodeType="tmRoot">
          <p:childTnLst>
            <p:seq>
              <p:cTn id="416" dur="indefinite" nodeType="mainSeq">
                <p:childTnLst>
                  <p:par>
                    <p:cTn id="417" fill="hold">
                      <p:stCondLst>
                        <p:cond delay="indefinite"/>
                      </p:stCondLst>
                      <p:childTnLst>
                        <p:par>
                          <p:cTn id="418" fill="hold">
                            <p:stCondLst>
                              <p:cond delay="0"/>
                            </p:stCondLst>
                            <p:childTnLst>
                              <p:par>
                                <p:cTn id="419" nodeType="clickEffect" fill="hold" presetClass="entr" presetID="1">
                                  <p:stCondLst>
                                    <p:cond delay="0"/>
                                  </p:stCondLst>
                                  <p:childTnLst>
                                    <p:set>
                                      <p:cBhvr>
                                        <p:cTn id="420" dur="1" fill="hold">
                                          <p:stCondLst>
                                            <p:cond delay="0"/>
                                          </p:stCondLst>
                                        </p:cTn>
                                        <p:tgtEl>
                                          <p:spTgt spid="437">
                                            <p:txEl>
                                              <p:pRg st="5" end="5"/>
                                            </p:txEl>
                                          </p:spTgt>
                                        </p:tgtEl>
                                        <p:attrNameLst>
                                          <p:attrName>style.visibility</p:attrName>
                                        </p:attrNameLst>
                                      </p:cBhvr>
                                      <p:to>
                                        <p:strVal val="visible"/>
                                      </p:to>
                                    </p:set>
                                  </p:childTnLst>
                                </p:cTn>
                              </p:par>
                            </p:childTnLst>
                          </p:cTn>
                        </p:par>
                      </p:childTnLst>
                    </p:cTn>
                  </p:par>
                  <p:par>
                    <p:cTn id="421" fill="hold">
                      <p:stCondLst>
                        <p:cond delay="indefinite"/>
                      </p:stCondLst>
                      <p:childTnLst>
                        <p:par>
                          <p:cTn id="422" fill="hold">
                            <p:stCondLst>
                              <p:cond delay="0"/>
                            </p:stCondLst>
                            <p:childTnLst>
                              <p:par>
                                <p:cTn id="423" nodeType="clickEffect" fill="hold" presetClass="entr" presetID="1">
                                  <p:stCondLst>
                                    <p:cond delay="0"/>
                                  </p:stCondLst>
                                  <p:childTnLst>
                                    <p:set>
                                      <p:cBhvr>
                                        <p:cTn id="424" dur="1" fill="hold">
                                          <p:stCondLst>
                                            <p:cond delay="0"/>
                                          </p:stCondLst>
                                        </p:cTn>
                                        <p:tgtEl>
                                          <p:spTgt spid="439"/>
                                        </p:tgtEl>
                                        <p:attrNameLst>
                                          <p:attrName>style.visibility</p:attrName>
                                        </p:attrNameLst>
                                      </p:cBhvr>
                                      <p:to>
                                        <p:strVal val="visible"/>
                                      </p:to>
                                    </p:set>
                                  </p:childTnLst>
                                </p:cTn>
                              </p:par>
                              <p:par>
                                <p:cTn id="425" nodeType="withEffect" fill="hold" presetClass="entr" presetID="1">
                                  <p:stCondLst>
                                    <p:cond delay="0"/>
                                  </p:stCondLst>
                                  <p:childTnLst>
                                    <p:set>
                                      <p:cBhvr>
                                        <p:cTn id="426" dur="1" fill="hold">
                                          <p:stCondLst>
                                            <p:cond delay="0"/>
                                          </p:stCondLst>
                                        </p:cTn>
                                        <p:tgtEl>
                                          <p:spTgt spid="438"/>
                                        </p:tgtEl>
                                        <p:attrNameLst>
                                          <p:attrName>style.visibility</p:attrName>
                                        </p:attrNameLst>
                                      </p:cBhvr>
                                      <p:to>
                                        <p:strVal val="visible"/>
                                      </p:to>
                                    </p:set>
                                  </p:childTnLst>
                                </p:cTn>
                              </p:par>
                            </p:childTnLst>
                          </p:cTn>
                        </p:par>
                      </p:childTnLst>
                    </p:cTn>
                  </p:par>
                  <p:par>
                    <p:cTn id="427" fill="hold">
                      <p:stCondLst>
                        <p:cond delay="indefinite"/>
                      </p:stCondLst>
                      <p:childTnLst>
                        <p:par>
                          <p:cTn id="428" fill="hold">
                            <p:stCondLst>
                              <p:cond delay="0"/>
                            </p:stCondLst>
                            <p:childTnLst>
                              <p:par>
                                <p:cTn id="429" nodeType="clickEffect" fill="hold" presetClass="entr" presetID="1">
                                  <p:stCondLst>
                                    <p:cond delay="0"/>
                                  </p:stCondLst>
                                  <p:childTnLst>
                                    <p:set>
                                      <p:cBhvr>
                                        <p:cTn id="430" dur="1" fill="hold">
                                          <p:stCondLst>
                                            <p:cond delay="0"/>
                                          </p:stCondLst>
                                        </p:cTn>
                                        <p:tgtEl>
                                          <p:spTgt spid="437">
                                            <p:txEl>
                                              <p:pRg st="7" end="7"/>
                                            </p:txEl>
                                          </p:spTgt>
                                        </p:tgtEl>
                                        <p:attrNameLst>
                                          <p:attrName>style.visibility</p:attrName>
                                        </p:attrNameLst>
                                      </p:cBhvr>
                                      <p:to>
                                        <p:strVal val="visible"/>
                                      </p:to>
                                    </p:set>
                                  </p:childTnLst>
                                </p:cTn>
                              </p:par>
                              <p:par>
                                <p:cTn id="431" nodeType="withEffect" fill="hold" presetClass="entr" presetID="1">
                                  <p:stCondLst>
                                    <p:cond delay="0"/>
                                  </p:stCondLst>
                                  <p:childTnLst>
                                    <p:set>
                                      <p:cBhvr>
                                        <p:cTn id="432" dur="1" fill="hold">
                                          <p:stCondLst>
                                            <p:cond delay="0"/>
                                          </p:stCondLst>
                                        </p:cTn>
                                        <p:tgtEl>
                                          <p:spTgt spid="437">
                                            <p:txEl>
                                              <p:pRg st="8" end="8"/>
                                            </p:txEl>
                                          </p:spTgt>
                                        </p:tgtEl>
                                        <p:attrNameLst>
                                          <p:attrName>style.visibility</p:attrName>
                                        </p:attrNameLst>
                                      </p:cBhvr>
                                      <p:to>
                                        <p:strVal val="visible"/>
                                      </p:to>
                                    </p:set>
                                  </p:childTnLst>
                                </p:cTn>
                              </p:par>
                              <p:par>
                                <p:cTn id="433" nodeType="withEffect" fill="hold" presetClass="entr" presetID="1">
                                  <p:stCondLst>
                                    <p:cond delay="0"/>
                                  </p:stCondLst>
                                  <p:childTnLst>
                                    <p:set>
                                      <p:cBhvr>
                                        <p:cTn id="434" dur="1" fill="hold">
                                          <p:stCondLst>
                                            <p:cond delay="0"/>
                                          </p:stCondLst>
                                        </p:cTn>
                                        <p:tgtEl>
                                          <p:spTgt spid="437">
                                            <p:txEl>
                                              <p:pRg st="9" end="9"/>
                                            </p:txEl>
                                          </p:spTgt>
                                        </p:tgtEl>
                                        <p:attrNameLst>
                                          <p:attrName>style.visibility</p:attrName>
                                        </p:attrNameLst>
                                      </p:cBhvr>
                                      <p:to>
                                        <p:strVal val="visible"/>
                                      </p:to>
                                    </p:set>
                                  </p:childTnLst>
                                </p:cTn>
                              </p:par>
                            </p:childTnLst>
                          </p:cTn>
                        </p:par>
                      </p:childTnLst>
                    </p:cTn>
                  </p:par>
                  <p:par>
                    <p:cTn id="435" fill="hold">
                      <p:stCondLst>
                        <p:cond delay="indefinite"/>
                      </p:stCondLst>
                      <p:childTnLst>
                        <p:par>
                          <p:cTn id="436" fill="hold">
                            <p:stCondLst>
                              <p:cond delay="0"/>
                            </p:stCondLst>
                            <p:childTnLst>
                              <p:par>
                                <p:cTn id="437" nodeType="clickEffect" fill="hold" presetClass="entr" presetID="1">
                                  <p:stCondLst>
                                    <p:cond delay="0"/>
                                  </p:stCondLst>
                                  <p:childTnLst>
                                    <p:set>
                                      <p:cBhvr>
                                        <p:cTn id="438" dur="1" fill="hold">
                                          <p:stCondLst>
                                            <p:cond delay="0"/>
                                          </p:stCondLst>
                                        </p:cTn>
                                        <p:tgtEl>
                                          <p:spTgt spid="441"/>
                                        </p:tgtEl>
                                        <p:attrNameLst>
                                          <p:attrName>style.visibility</p:attrName>
                                        </p:attrNameLst>
                                      </p:cBhvr>
                                      <p:to>
                                        <p:strVal val="visible"/>
                                      </p:to>
                                    </p:set>
                                  </p:childTnLst>
                                </p:cTn>
                              </p:par>
                              <p:par>
                                <p:cTn id="439" nodeType="withEffect" fill="hold" presetClass="entr" presetID="1">
                                  <p:stCondLst>
                                    <p:cond delay="0"/>
                                  </p:stCondLst>
                                  <p:childTnLst>
                                    <p:set>
                                      <p:cBhvr>
                                        <p:cTn id="440" dur="1" fill="hold">
                                          <p:stCondLst>
                                            <p:cond delay="0"/>
                                          </p:stCondLst>
                                        </p:cTn>
                                        <p:tgtEl>
                                          <p:spTgt spid="440"/>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nodeType="clickEffect" fill="hold" presetClass="entr" presetID="1">
                                  <p:stCondLst>
                                    <p:cond delay="0"/>
                                  </p:stCondLst>
                                  <p:childTnLst>
                                    <p:set>
                                      <p:cBhvr>
                                        <p:cTn id="444" dur="1" fill="hold">
                                          <p:stCondLst>
                                            <p:cond delay="0"/>
                                          </p:stCondLst>
                                        </p:cTn>
                                        <p:tgtEl>
                                          <p:spTgt spid="44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Pointers and Arrays</a:t>
            </a:r>
            <a:endParaRPr b="0" lang="en-US" sz="4400" spc="-1" strike="noStrike">
              <a:solidFill>
                <a:srgbClr val="000000"/>
              </a:solidFill>
              <a:latin typeface="Calibri Light"/>
            </a:endParaRPr>
          </a:p>
        </p:txBody>
      </p:sp>
      <p:sp>
        <p:nvSpPr>
          <p:cNvPr id="444" name="TextShape 2"/>
          <p:cNvSpPr txBox="1"/>
          <p:nvPr/>
        </p:nvSpPr>
        <p:spPr>
          <a:xfrm>
            <a:off x="6553080" y="6356520"/>
            <a:ext cx="2133360" cy="364680"/>
          </a:xfrm>
          <a:prstGeom prst="rect">
            <a:avLst/>
          </a:prstGeom>
          <a:noFill/>
          <a:ln>
            <a:noFill/>
          </a:ln>
        </p:spPr>
        <p:txBody>
          <a:bodyPr anchor="ctr"/>
          <a:p>
            <a:pPr algn="r">
              <a:lnSpc>
                <a:spcPct val="100000"/>
              </a:lnSpc>
            </a:pPr>
            <a:fld id="{E19D805B-DA69-4ABD-967D-711058C3241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45" name="CustomShape 3"/>
          <p:cNvSpPr/>
          <p:nvPr/>
        </p:nvSpPr>
        <p:spPr>
          <a:xfrm>
            <a:off x="858240" y="1206720"/>
            <a:ext cx="4223160" cy="51494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a[10], i;</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for ( i = 0; i </a:t>
            </a:r>
            <a:r>
              <a:rPr b="0" lang="en-GB" sz="1800" spc="-1" strike="noStrike">
                <a:solidFill>
                  <a:srgbClr val="000000"/>
                </a:solidFill>
                <a:latin typeface="Consolas"/>
                <a:ea typeface="Consolas Regular"/>
              </a:rPr>
              <a:t>&lt; 10; ++i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a[i] = 2 * </a:t>
            </a:r>
            <a:r>
              <a:rPr b="0" lang="en-GB" sz="1800" spc="-1" strike="noStrike">
                <a:solidFill>
                  <a:srgbClr val="000000"/>
                </a:solidFill>
                <a:latin typeface="Consolas"/>
                <a:ea typeface="Consolas Regular"/>
              </a:rPr>
              <a:t>i;</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e46c0a"/>
                </a:solidFill>
                <a:latin typeface="Consolas"/>
                <a:ea typeface="Consolas Regular"/>
              </a:rPr>
              <a:t>int * p = a;</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for ( i = 0; i </a:t>
            </a:r>
            <a:r>
              <a:rPr b="0" lang="en-GB" sz="1800" spc="-1" strike="noStrike">
                <a:solidFill>
                  <a:srgbClr val="000000"/>
                </a:solidFill>
                <a:latin typeface="Consolas"/>
                <a:ea typeface="Consolas Regular"/>
              </a:rPr>
              <a:t>&lt; 10; ++i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a:t>
            </a:r>
            <a:r>
              <a:rPr b="0" lang="en-GB" sz="1800" spc="-1" strike="noStrike">
                <a:solidFill>
                  <a:srgbClr val="e46c0a"/>
                </a:solidFill>
                <a:latin typeface="Consolas"/>
                <a:ea typeface="Consolas Regular"/>
              </a:rPr>
              <a:t>p</a:t>
            </a:r>
            <a:r>
              <a:rPr b="0" lang="en-GB" sz="1800" spc="-1" strike="noStrike">
                <a:solidFill>
                  <a:srgbClr val="000000"/>
                </a:solidFill>
                <a:latin typeface="Consolas"/>
                <a:ea typeface="Consolas Regular"/>
              </a:rPr>
              <a:t>[i] </a:t>
            </a:r>
            <a:r>
              <a:rPr b="0" lang="en-GB" sz="1800" spc="-1" strike="noStrike">
                <a:solidFill>
                  <a:srgbClr val="000000"/>
                </a:solidFill>
                <a:latin typeface="Consolas"/>
                <a:ea typeface="Consolas Regular"/>
              </a:rPr>
              <a:t>&lt;&lt; '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endl;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e46c0a"/>
                </a:solidFill>
                <a:latin typeface="Consolas"/>
                <a:ea typeface="Consolas Regular"/>
              </a:rPr>
              <a:t>int * q = </a:t>
            </a:r>
            <a:r>
              <a:rPr b="0" lang="en-GB" sz="1800" spc="-1" strike="noStrike">
                <a:solidFill>
                  <a:srgbClr val="e46c0a"/>
                </a:solidFill>
                <a:latin typeface="Consolas"/>
                <a:ea typeface="Consolas Regular"/>
              </a:rPr>
              <a:t>&amp;a[0];</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for ( i = 0; i </a:t>
            </a:r>
            <a:r>
              <a:rPr b="0" lang="en-GB" sz="1800" spc="-1" strike="noStrike">
                <a:solidFill>
                  <a:srgbClr val="000000"/>
                </a:solidFill>
                <a:latin typeface="Consolas"/>
                <a:ea typeface="Consolas Regular"/>
              </a:rPr>
              <a:t>&lt; 10; ++i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a:t>
            </a:r>
            <a:r>
              <a:rPr b="0" lang="en-GB" sz="1800" spc="-1" strike="noStrike">
                <a:solidFill>
                  <a:srgbClr val="e46c0a"/>
                </a:solidFill>
                <a:latin typeface="Consolas"/>
                <a:ea typeface="Consolas Regular"/>
              </a:rPr>
              <a:t>q</a:t>
            </a:r>
            <a:r>
              <a:rPr b="0" lang="en-GB" sz="1800" spc="-1" strike="noStrike">
                <a:solidFill>
                  <a:srgbClr val="000000"/>
                </a:solidFill>
                <a:latin typeface="Consolas"/>
                <a:ea typeface="Consolas Regular"/>
              </a:rPr>
              <a:t>[i] </a:t>
            </a:r>
            <a:r>
              <a:rPr b="0" lang="en-GB" sz="1800" spc="-1" strike="noStrike">
                <a:solidFill>
                  <a:srgbClr val="000000"/>
                </a:solidFill>
                <a:latin typeface="Consolas"/>
                <a:ea typeface="Consolas Regular"/>
              </a:rPr>
              <a:t>&lt;&lt; '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endl;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p = </a:t>
            </a:r>
            <a:r>
              <a:rPr b="0" lang="en-GB" sz="1800" spc="-1" strike="noStrike">
                <a:solidFill>
                  <a:srgbClr val="e46c0a"/>
                </a:solidFill>
                <a:latin typeface="Consolas"/>
                <a:ea typeface="Consolas Regular"/>
              </a:rPr>
              <a:t>&amp;a[2]</a:t>
            </a:r>
            <a:r>
              <a:rPr b="0" lang="en-GB" sz="1800" spc="-1" strike="noStrike">
                <a:solidFill>
                  <a:srgbClr val="000000"/>
                </a:solidFill>
                <a:latin typeface="Consolas"/>
                <a:ea typeface="Consolas Regular"/>
              </a:rPr>
              <a: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a:t>
            </a:r>
            <a:r>
              <a:rPr b="0" lang="en-GB" sz="1800" spc="-1" strike="noStrike">
                <a:solidFill>
                  <a:srgbClr val="e46c0a"/>
                </a:solidFill>
                <a:latin typeface="Consolas"/>
                <a:ea typeface="Consolas Regular"/>
              </a:rPr>
              <a:t>p[3]</a:t>
            </a:r>
            <a:r>
              <a:rPr b="0" lang="en-GB" sz="1800" spc="-1" strike="noStrike">
                <a:solidFill>
                  <a:srgbClr val="000000"/>
                </a:solidFill>
                <a:latin typeface="Consolas"/>
                <a:ea typeface="Consolas Regular"/>
              </a:rPr>
              <a:t> &lt;&lt; </a:t>
            </a:r>
            <a:r>
              <a:rPr b="0" lang="en-GB" sz="1800" spc="-1" strike="noStrike">
                <a:solidFill>
                  <a:srgbClr val="000000"/>
                </a:solidFill>
                <a:latin typeface="Consolas"/>
                <a:ea typeface="Consolas Regular"/>
              </a:rPr>
              <a:t>endl;</a:t>
            </a:r>
            <a:endParaRPr b="0" lang="en-GB" sz="1800" spc="-1" strike="noStrike">
              <a:latin typeface="Arial"/>
            </a:endParaRPr>
          </a:p>
        </p:txBody>
      </p:sp>
      <p:sp>
        <p:nvSpPr>
          <p:cNvPr id="446" name="CustomShape 4"/>
          <p:cNvSpPr/>
          <p:nvPr/>
        </p:nvSpPr>
        <p:spPr>
          <a:xfrm>
            <a:off x="5277960" y="1639080"/>
            <a:ext cx="3388320" cy="1346760"/>
          </a:xfrm>
          <a:prstGeom prst="rect">
            <a:avLst/>
          </a:prstGeom>
          <a:ln>
            <a:round/>
          </a:ln>
        </p:spPr>
        <p:style>
          <a:lnRef idx="2">
            <a:schemeClr val="accent4"/>
          </a:lnRef>
          <a:fillRef idx="1">
            <a:schemeClr val="lt1"/>
          </a:fillRef>
          <a:effectRef idx="0">
            <a:schemeClr val="accent4"/>
          </a:effectRef>
          <a:fontRef idx="minor"/>
        </p:style>
      </p:sp>
      <p:sp>
        <p:nvSpPr>
          <p:cNvPr id="447" name="CustomShape 5"/>
          <p:cNvSpPr/>
          <p:nvPr/>
        </p:nvSpPr>
        <p:spPr>
          <a:xfrm>
            <a:off x="5300280" y="1367640"/>
            <a:ext cx="1438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a:t>
            </a:r>
            <a:r>
              <a:rPr b="0" lang="en-GB" sz="1400" spc="-1" strike="noStrike">
                <a:solidFill>
                  <a:srgbClr val="000000"/>
                </a:solidFill>
                <a:latin typeface="Chalkduster"/>
              </a:rPr>
              <a:t>output</a:t>
            </a:r>
            <a:endParaRPr b="0" lang="en-GB" sz="1400" spc="-1" strike="noStrike">
              <a:latin typeface="Arial"/>
            </a:endParaRPr>
          </a:p>
        </p:txBody>
      </p:sp>
      <p:sp>
        <p:nvSpPr>
          <p:cNvPr id="448" name="CustomShape 6"/>
          <p:cNvSpPr/>
          <p:nvPr/>
        </p:nvSpPr>
        <p:spPr>
          <a:xfrm>
            <a:off x="5242680" y="1729800"/>
            <a:ext cx="31057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0 2 4 6 8 10 12 </a:t>
            </a:r>
            <a:r>
              <a:rPr b="0" lang="en-GB" sz="1600" spc="-1" strike="noStrike">
                <a:solidFill>
                  <a:srgbClr val="000000"/>
                </a:solidFill>
                <a:latin typeface="Consolas"/>
                <a:ea typeface="Consolas Regular"/>
              </a:rPr>
              <a:t>14 16 18</a:t>
            </a:r>
            <a:endParaRPr b="0" lang="en-GB" sz="1600" spc="-1" strike="noStrike">
              <a:latin typeface="Arial"/>
            </a:endParaRPr>
          </a:p>
        </p:txBody>
      </p:sp>
      <p:sp>
        <p:nvSpPr>
          <p:cNvPr id="449" name="CustomShape 7"/>
          <p:cNvSpPr/>
          <p:nvPr/>
        </p:nvSpPr>
        <p:spPr>
          <a:xfrm>
            <a:off x="5242680" y="2068560"/>
            <a:ext cx="31057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0 2 4 6 8 10 12 14 16 18</a:t>
            </a:r>
            <a:endParaRPr b="0" lang="en-GB" sz="1600" spc="-1" strike="noStrike">
              <a:latin typeface="Arial"/>
            </a:endParaRPr>
          </a:p>
        </p:txBody>
      </p:sp>
      <p:sp>
        <p:nvSpPr>
          <p:cNvPr id="450" name="CustomShape 8"/>
          <p:cNvSpPr/>
          <p:nvPr/>
        </p:nvSpPr>
        <p:spPr>
          <a:xfrm>
            <a:off x="5349600" y="2406960"/>
            <a:ext cx="4233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10</a:t>
            </a:r>
            <a:endParaRPr b="0" lang="en-GB" sz="1600" spc="-1" strike="noStrike">
              <a:latin typeface="Arial"/>
            </a:endParaRPr>
          </a:p>
        </p:txBody>
      </p:sp>
      <p:sp>
        <p:nvSpPr>
          <p:cNvPr id="451" name="CustomShape 9"/>
          <p:cNvSpPr/>
          <p:nvPr/>
        </p:nvSpPr>
        <p:spPr>
          <a:xfrm>
            <a:off x="5004000" y="5987160"/>
            <a:ext cx="21668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pointer_arr</a:t>
            </a:r>
            <a:r>
              <a:rPr b="0" lang="en-GB" sz="1800" spc="-1" strike="noStrike">
                <a:solidFill>
                  <a:srgbClr val="000000"/>
                </a:solidFill>
                <a:latin typeface="Calibri Light"/>
              </a:rPr>
              <a:t>ay.cpp</a:t>
            </a:r>
            <a:endParaRPr b="0" lang="en-GB" sz="1800" spc="-1" strike="noStrike">
              <a:latin typeface="Arial"/>
            </a:endParaRPr>
          </a:p>
        </p:txBody>
      </p:sp>
    </p:spTree>
  </p:cSld>
  <p:timing>
    <p:tnLst>
      <p:par>
        <p:cTn id="445" dur="indefinite" restart="never" nodeType="tmRoot">
          <p:childTnLst>
            <p:seq>
              <p:cTn id="446" dur="indefinite" nodeType="mainSeq">
                <p:childTnLst>
                  <p:par>
                    <p:cTn id="447" fill="hold">
                      <p:stCondLst>
                        <p:cond delay="indefinite"/>
                      </p:stCondLst>
                      <p:childTnLst>
                        <p:par>
                          <p:cTn id="448" fill="hold">
                            <p:stCondLst>
                              <p:cond delay="0"/>
                            </p:stCondLst>
                            <p:childTnLst>
                              <p:par>
                                <p:cTn id="449" nodeType="clickEffect" fill="hold" presetClass="entr" presetID="1">
                                  <p:stCondLst>
                                    <p:cond delay="0"/>
                                  </p:stCondLst>
                                  <p:childTnLst>
                                    <p:set>
                                      <p:cBhvr>
                                        <p:cTn id="450" dur="1" fill="hold">
                                          <p:stCondLst>
                                            <p:cond delay="0"/>
                                          </p:stCondLst>
                                        </p:cTn>
                                        <p:tgtEl>
                                          <p:spTgt spid="445">
                                            <p:txEl>
                                              <p:pRg st="5" end="5"/>
                                            </p:txEl>
                                          </p:spTgt>
                                        </p:tgtEl>
                                        <p:attrNameLst>
                                          <p:attrName>style.visibility</p:attrName>
                                        </p:attrNameLst>
                                      </p:cBhvr>
                                      <p:to>
                                        <p:strVal val="visible"/>
                                      </p:to>
                                    </p:set>
                                  </p:childTnLst>
                                </p:cTn>
                              </p:par>
                              <p:par>
                                <p:cTn id="451" nodeType="withEffect" fill="hold" presetClass="entr" presetID="1">
                                  <p:stCondLst>
                                    <p:cond delay="0"/>
                                  </p:stCondLst>
                                  <p:childTnLst>
                                    <p:set>
                                      <p:cBhvr>
                                        <p:cTn id="452" dur="1" fill="hold">
                                          <p:stCondLst>
                                            <p:cond delay="0"/>
                                          </p:stCondLst>
                                        </p:cTn>
                                        <p:tgtEl>
                                          <p:spTgt spid="445">
                                            <p:txEl>
                                              <p:pRg st="6" end="6"/>
                                            </p:txEl>
                                          </p:spTgt>
                                        </p:tgtEl>
                                        <p:attrNameLst>
                                          <p:attrName>style.visibility</p:attrName>
                                        </p:attrNameLst>
                                      </p:cBhvr>
                                      <p:to>
                                        <p:strVal val="visible"/>
                                      </p:to>
                                    </p:set>
                                  </p:childTnLst>
                                </p:cTn>
                              </p:par>
                              <p:par>
                                <p:cTn id="453" nodeType="withEffect" fill="hold" presetClass="entr" presetID="1">
                                  <p:stCondLst>
                                    <p:cond delay="0"/>
                                  </p:stCondLst>
                                  <p:childTnLst>
                                    <p:set>
                                      <p:cBhvr>
                                        <p:cTn id="454" dur="1" fill="hold">
                                          <p:stCondLst>
                                            <p:cond delay="0"/>
                                          </p:stCondLst>
                                        </p:cTn>
                                        <p:tgtEl>
                                          <p:spTgt spid="445">
                                            <p:txEl>
                                              <p:pRg st="7" end="7"/>
                                            </p:txEl>
                                          </p:spTgt>
                                        </p:tgtEl>
                                        <p:attrNameLst>
                                          <p:attrName>style.visibility</p:attrName>
                                        </p:attrNameLst>
                                      </p:cBhvr>
                                      <p:to>
                                        <p:strVal val="visible"/>
                                      </p:to>
                                    </p:set>
                                  </p:childTnLst>
                                </p:cTn>
                              </p:par>
                              <p:par>
                                <p:cTn id="455" nodeType="withEffect" fill="hold" presetClass="entr" presetID="1">
                                  <p:stCondLst>
                                    <p:cond delay="0"/>
                                  </p:stCondLst>
                                  <p:childTnLst>
                                    <p:set>
                                      <p:cBhvr>
                                        <p:cTn id="456" dur="1" fill="hold">
                                          <p:stCondLst>
                                            <p:cond delay="0"/>
                                          </p:stCondLst>
                                        </p:cTn>
                                        <p:tgtEl>
                                          <p:spTgt spid="445">
                                            <p:txEl>
                                              <p:pRg st="8" end="8"/>
                                            </p:txEl>
                                          </p:spTgt>
                                        </p:tgtEl>
                                        <p:attrNameLst>
                                          <p:attrName>style.visibility</p:attrName>
                                        </p:attrNameLst>
                                      </p:cBhvr>
                                      <p:to>
                                        <p:strVal val="visible"/>
                                      </p:to>
                                    </p:set>
                                  </p:childTnLst>
                                </p:cTn>
                              </p:par>
                            </p:childTnLst>
                          </p:cTn>
                        </p:par>
                      </p:childTnLst>
                    </p:cTn>
                  </p:par>
                  <p:par>
                    <p:cTn id="457" fill="hold">
                      <p:stCondLst>
                        <p:cond delay="indefinite"/>
                      </p:stCondLst>
                      <p:childTnLst>
                        <p:par>
                          <p:cTn id="458" fill="hold">
                            <p:stCondLst>
                              <p:cond delay="0"/>
                            </p:stCondLst>
                            <p:childTnLst>
                              <p:par>
                                <p:cTn id="459" nodeType="clickEffect" fill="hold" presetClass="entr" presetID="1">
                                  <p:stCondLst>
                                    <p:cond delay="0"/>
                                  </p:stCondLst>
                                  <p:childTnLst>
                                    <p:set>
                                      <p:cBhvr>
                                        <p:cTn id="460" dur="1" fill="hold">
                                          <p:stCondLst>
                                            <p:cond delay="0"/>
                                          </p:stCondLst>
                                        </p:cTn>
                                        <p:tgtEl>
                                          <p:spTgt spid="448"/>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nodeType="clickEffect" fill="hold" presetClass="entr" presetID="1">
                                  <p:stCondLst>
                                    <p:cond delay="0"/>
                                  </p:stCondLst>
                                  <p:childTnLst>
                                    <p:set>
                                      <p:cBhvr>
                                        <p:cTn id="464" dur="1" fill="hold">
                                          <p:stCondLst>
                                            <p:cond delay="0"/>
                                          </p:stCondLst>
                                        </p:cTn>
                                        <p:tgtEl>
                                          <p:spTgt spid="445">
                                            <p:txEl>
                                              <p:pRg st="10" end="10"/>
                                            </p:txEl>
                                          </p:spTgt>
                                        </p:tgtEl>
                                        <p:attrNameLst>
                                          <p:attrName>style.visibility</p:attrName>
                                        </p:attrNameLst>
                                      </p:cBhvr>
                                      <p:to>
                                        <p:strVal val="visible"/>
                                      </p:to>
                                    </p:set>
                                  </p:childTnLst>
                                </p:cTn>
                              </p:par>
                              <p:par>
                                <p:cTn id="465" nodeType="withEffect" fill="hold" presetClass="entr" presetID="1">
                                  <p:stCondLst>
                                    <p:cond delay="0"/>
                                  </p:stCondLst>
                                  <p:childTnLst>
                                    <p:set>
                                      <p:cBhvr>
                                        <p:cTn id="466" dur="1" fill="hold">
                                          <p:stCondLst>
                                            <p:cond delay="0"/>
                                          </p:stCondLst>
                                        </p:cTn>
                                        <p:tgtEl>
                                          <p:spTgt spid="445">
                                            <p:txEl>
                                              <p:pRg st="11" end="11"/>
                                            </p:txEl>
                                          </p:spTgt>
                                        </p:tgtEl>
                                        <p:attrNameLst>
                                          <p:attrName>style.visibility</p:attrName>
                                        </p:attrNameLst>
                                      </p:cBhvr>
                                      <p:to>
                                        <p:strVal val="visible"/>
                                      </p:to>
                                    </p:set>
                                  </p:childTnLst>
                                </p:cTn>
                              </p:par>
                              <p:par>
                                <p:cTn id="467" nodeType="withEffect" fill="hold" presetClass="entr" presetID="1">
                                  <p:stCondLst>
                                    <p:cond delay="0"/>
                                  </p:stCondLst>
                                  <p:childTnLst>
                                    <p:set>
                                      <p:cBhvr>
                                        <p:cTn id="468" dur="1" fill="hold">
                                          <p:stCondLst>
                                            <p:cond delay="0"/>
                                          </p:stCondLst>
                                        </p:cTn>
                                        <p:tgtEl>
                                          <p:spTgt spid="445">
                                            <p:txEl>
                                              <p:pRg st="12" end="12"/>
                                            </p:txEl>
                                          </p:spTgt>
                                        </p:tgtEl>
                                        <p:attrNameLst>
                                          <p:attrName>style.visibility</p:attrName>
                                        </p:attrNameLst>
                                      </p:cBhvr>
                                      <p:to>
                                        <p:strVal val="visible"/>
                                      </p:to>
                                    </p:set>
                                  </p:childTnLst>
                                </p:cTn>
                              </p:par>
                              <p:par>
                                <p:cTn id="469" nodeType="withEffect" fill="hold" presetClass="entr" presetID="1">
                                  <p:stCondLst>
                                    <p:cond delay="0"/>
                                  </p:stCondLst>
                                  <p:childTnLst>
                                    <p:set>
                                      <p:cBhvr>
                                        <p:cTn id="470" dur="1" fill="hold">
                                          <p:stCondLst>
                                            <p:cond delay="0"/>
                                          </p:stCondLst>
                                        </p:cTn>
                                        <p:tgtEl>
                                          <p:spTgt spid="445">
                                            <p:txEl>
                                              <p:pRg st="13" end="13"/>
                                            </p:txEl>
                                          </p:spTgt>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nodeType="clickEffect" fill="hold" presetClass="entr" presetID="1">
                                  <p:stCondLst>
                                    <p:cond delay="0"/>
                                  </p:stCondLst>
                                  <p:childTnLst>
                                    <p:set>
                                      <p:cBhvr>
                                        <p:cTn id="474" dur="1" fill="hold">
                                          <p:stCondLst>
                                            <p:cond delay="0"/>
                                          </p:stCondLst>
                                        </p:cTn>
                                        <p:tgtEl>
                                          <p:spTgt spid="449"/>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nodeType="clickEffect" fill="hold" presetClass="entr" presetID="1">
                                  <p:stCondLst>
                                    <p:cond delay="0"/>
                                  </p:stCondLst>
                                  <p:childTnLst>
                                    <p:set>
                                      <p:cBhvr>
                                        <p:cTn id="478" dur="1" fill="hold">
                                          <p:stCondLst>
                                            <p:cond delay="0"/>
                                          </p:stCondLst>
                                        </p:cTn>
                                        <p:tgtEl>
                                          <p:spTgt spid="445">
                                            <p:txEl>
                                              <p:pRg st="15" end="15"/>
                                            </p:txEl>
                                          </p:spTgt>
                                        </p:tgtEl>
                                        <p:attrNameLst>
                                          <p:attrName>style.visibility</p:attrName>
                                        </p:attrNameLst>
                                      </p:cBhvr>
                                      <p:to>
                                        <p:strVal val="visible"/>
                                      </p:to>
                                    </p:set>
                                  </p:childTnLst>
                                </p:cTn>
                              </p:par>
                              <p:par>
                                <p:cTn id="479" nodeType="withEffect" fill="hold" presetClass="entr" presetID="1">
                                  <p:stCondLst>
                                    <p:cond delay="0"/>
                                  </p:stCondLst>
                                  <p:childTnLst>
                                    <p:set>
                                      <p:cBhvr>
                                        <p:cTn id="480" dur="1" fill="hold">
                                          <p:stCondLst>
                                            <p:cond delay="0"/>
                                          </p:stCondLst>
                                        </p:cTn>
                                        <p:tgtEl>
                                          <p:spTgt spid="445">
                                            <p:txEl>
                                              <p:pRg st="16" end="16"/>
                                            </p:txEl>
                                          </p:spTgt>
                                        </p:tgtEl>
                                        <p:attrNameLst>
                                          <p:attrName>style.visibility</p:attrName>
                                        </p:attrNameLst>
                                      </p:cBhvr>
                                      <p:to>
                                        <p:strVal val="visible"/>
                                      </p:to>
                                    </p:set>
                                  </p:childTnLst>
                                </p:cTn>
                              </p:par>
                            </p:childTnLst>
                          </p:cTn>
                        </p:par>
                      </p:childTnLst>
                    </p:cTn>
                  </p:par>
                  <p:par>
                    <p:cTn id="481" fill="hold">
                      <p:stCondLst>
                        <p:cond delay="indefinite"/>
                      </p:stCondLst>
                      <p:childTnLst>
                        <p:par>
                          <p:cTn id="482" fill="hold">
                            <p:stCondLst>
                              <p:cond delay="0"/>
                            </p:stCondLst>
                            <p:childTnLst>
                              <p:par>
                                <p:cTn id="483" nodeType="clickEffect" fill="hold" presetClass="entr" presetID="1">
                                  <p:stCondLst>
                                    <p:cond delay="0"/>
                                  </p:stCondLst>
                                  <p:childTnLst>
                                    <p:set>
                                      <p:cBhvr>
                                        <p:cTn id="484" dur="1" fill="hold">
                                          <p:stCondLst>
                                            <p:cond delay="0"/>
                                          </p:stCondLst>
                                        </p:cTn>
                                        <p:tgtEl>
                                          <p:spTgt spid="45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Exercise 1</a:t>
            </a:r>
            <a:endParaRPr b="0" lang="en-US" sz="4400" spc="-1" strike="noStrike">
              <a:solidFill>
                <a:srgbClr val="000000"/>
              </a:solidFill>
              <a:latin typeface="Calibri Light"/>
            </a:endParaRPr>
          </a:p>
        </p:txBody>
      </p:sp>
      <p:sp>
        <p:nvSpPr>
          <p:cNvPr id="453"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Write a function that takes an integer array and its size, and returns a pointer to the largest element in the array</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454" name="TextShape 3"/>
          <p:cNvSpPr txBox="1"/>
          <p:nvPr/>
        </p:nvSpPr>
        <p:spPr>
          <a:xfrm>
            <a:off x="6553080" y="6356520"/>
            <a:ext cx="2133360" cy="364680"/>
          </a:xfrm>
          <a:prstGeom prst="rect">
            <a:avLst/>
          </a:prstGeom>
          <a:noFill/>
          <a:ln>
            <a:noFill/>
          </a:ln>
        </p:spPr>
        <p:txBody>
          <a:bodyPr anchor="ctr"/>
          <a:p>
            <a:pPr algn="r">
              <a:lnSpc>
                <a:spcPct val="100000"/>
              </a:lnSpc>
            </a:pPr>
            <a:fld id="{9D6AB71B-079C-49E8-AEEB-F54A8F5279C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55" name="CustomShape 4"/>
          <p:cNvSpPr/>
          <p:nvPr/>
        </p:nvSpPr>
        <p:spPr>
          <a:xfrm>
            <a:off x="252360" y="5941440"/>
            <a:ext cx="22417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f79646"/>
                </a:solidFill>
                <a:latin typeface="Calibri Light"/>
              </a:rPr>
              <a:t>Solution:  ex1.cpp</a:t>
            </a:r>
            <a:endParaRPr b="0" lang="en-GB" sz="1800" spc="-1" strike="noStrike">
              <a:latin typeface="Arial"/>
            </a:endParaRPr>
          </a:p>
        </p:txBody>
      </p:sp>
    </p:spTree>
  </p:cSld>
  <p:timing>
    <p:tnLst>
      <p:par>
        <p:cTn id="485" dur="indefinite" restart="never" nodeType="tmRoot">
          <p:childTnLst>
            <p:seq>
              <p:cTn id="48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000" spc="-1" strike="noStrike">
                <a:solidFill>
                  <a:srgbClr val="000000"/>
                </a:solidFill>
                <a:latin typeface="Avenir Next"/>
                <a:ea typeface="Avenir Next"/>
              </a:rPr>
              <a:t>Before We Start</a:t>
            </a:r>
            <a:endParaRPr b="0" lang="en-US" sz="4000" spc="-1" strike="noStrike">
              <a:solidFill>
                <a:srgbClr val="000000"/>
              </a:solidFill>
              <a:latin typeface="Calibri Light"/>
            </a:endParaRPr>
          </a:p>
        </p:txBody>
      </p:sp>
      <p:sp>
        <p:nvSpPr>
          <p:cNvPr id="137" name="TextShape 2"/>
          <p:cNvSpPr txBox="1"/>
          <p:nvPr/>
        </p:nvSpPr>
        <p:spPr>
          <a:xfrm>
            <a:off x="457200" y="1600200"/>
            <a:ext cx="8530200" cy="485280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will deal with only C++ in this module.</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1" lang="en-US" sz="2400" spc="-1" strike="noStrike">
                <a:solidFill>
                  <a:srgbClr val="e46c0a"/>
                </a:solidFill>
                <a:latin typeface="Calibri Light"/>
                <a:ea typeface="Calibri Light"/>
              </a:rPr>
              <a:t>C++</a:t>
            </a:r>
            <a:r>
              <a:rPr b="0" lang="en-US" sz="2400" spc="-1" strike="noStrike">
                <a:solidFill>
                  <a:srgbClr val="e46c0a"/>
                </a:solidFill>
                <a:latin typeface="Calibri Light"/>
                <a:ea typeface="Calibri Light"/>
              </a:rPr>
              <a:t>: </a:t>
            </a:r>
            <a:r>
              <a:rPr b="0" lang="en-US" sz="2400" spc="-1" strike="noStrike">
                <a:solidFill>
                  <a:srgbClr val="000000"/>
                </a:solidFill>
                <a:latin typeface="Calibri Light"/>
                <a:ea typeface="Calibri Light"/>
              </a:rPr>
              <a:t>We will be using the C++ 11 standard, so make sure that your compiler option is set appropriately.  We suggest to use the following command to compile your C++ program:</a:t>
            </a:r>
            <a:endParaRPr b="0" lang="en-US" sz="2400" spc="-1" strike="noStrike">
              <a:solidFill>
                <a:srgbClr val="000000"/>
              </a:solidFill>
              <a:latin typeface="Calibri Light"/>
            </a:endParaRPr>
          </a:p>
          <a:p>
            <a:pPr marL="539640">
              <a:lnSpc>
                <a:spcPct val="100000"/>
              </a:lnSpc>
              <a:spcBef>
                <a:spcPts val="400"/>
              </a:spcBef>
            </a:pPr>
            <a:r>
              <a:rPr b="0" lang="en-US" sz="2000" spc="-1" strike="noStrike">
                <a:solidFill>
                  <a:srgbClr val="000000"/>
                </a:solidFill>
                <a:latin typeface="Consolas"/>
                <a:ea typeface="Menlo"/>
              </a:rPr>
              <a:t>g++ </a:t>
            </a:r>
            <a:r>
              <a:rPr b="0" lang="en-US" sz="2000" spc="-1" strike="noStrike">
                <a:solidFill>
                  <a:srgbClr val="e46c0a"/>
                </a:solidFill>
                <a:latin typeface="Consolas"/>
                <a:ea typeface="Menlo"/>
              </a:rPr>
              <a:t>-pedantic-errors -std=c++11</a:t>
            </a:r>
            <a:r>
              <a:rPr b="0" lang="en-US" sz="2000" spc="-1" strike="noStrike">
                <a:solidFill>
                  <a:srgbClr val="000000"/>
                </a:solidFill>
                <a:latin typeface="Consolas"/>
                <a:ea typeface="Menlo"/>
              </a:rPr>
              <a:t> your_program.cpp</a:t>
            </a:r>
            <a:endParaRPr b="0" lang="en-US" sz="2000" spc="-1" strike="noStrike">
              <a:solidFill>
                <a:srgbClr val="000000"/>
              </a:solidFill>
              <a:latin typeface="Calibri Light"/>
            </a:endParaRPr>
          </a:p>
          <a:p>
            <a:pPr marL="539640">
              <a:lnSpc>
                <a:spcPct val="100000"/>
              </a:lnSpc>
              <a:spcBef>
                <a:spcPts val="400"/>
              </a:spcBef>
            </a:pPr>
            <a:endParaRPr b="0" lang="en-US" sz="2000" spc="-1" strike="noStrike">
              <a:solidFill>
                <a:srgbClr val="000000"/>
              </a:solidFill>
              <a:latin typeface="Calibri Light"/>
            </a:endParaRPr>
          </a:p>
          <a:p>
            <a:pPr marL="539640">
              <a:lnSpc>
                <a:spcPct val="100000"/>
              </a:lnSpc>
              <a:spcBef>
                <a:spcPts val="400"/>
              </a:spcBef>
            </a:pPr>
            <a:endParaRPr b="0" lang="en-US" sz="2000" spc="-1" strike="noStrike">
              <a:solidFill>
                <a:srgbClr val="000000"/>
              </a:solidFill>
              <a:latin typeface="Calibri Light"/>
            </a:endParaRPr>
          </a:p>
          <a:p>
            <a:pPr>
              <a:lnSpc>
                <a:spcPct val="100000"/>
              </a:lnSpc>
              <a:spcBef>
                <a:spcPts val="479"/>
              </a:spcBef>
            </a:pPr>
            <a:endParaRPr b="0" lang="en-US" sz="2000" spc="-1" strike="noStrike">
              <a:solidFill>
                <a:srgbClr val="000000"/>
              </a:solidFill>
              <a:latin typeface="Calibri Light"/>
            </a:endParaRPr>
          </a:p>
        </p:txBody>
      </p:sp>
      <p:sp>
        <p:nvSpPr>
          <p:cNvPr id="138" name="TextShape 3"/>
          <p:cNvSpPr txBox="1"/>
          <p:nvPr/>
        </p:nvSpPr>
        <p:spPr>
          <a:xfrm>
            <a:off x="6553080" y="6356520"/>
            <a:ext cx="2133360" cy="364680"/>
          </a:xfrm>
          <a:prstGeom prst="rect">
            <a:avLst/>
          </a:prstGeom>
          <a:noFill/>
          <a:ln>
            <a:noFill/>
          </a:ln>
        </p:spPr>
        <p:txBody>
          <a:bodyPr anchor="ctr"/>
          <a:p>
            <a:pPr algn="r">
              <a:lnSpc>
                <a:spcPct val="100000"/>
              </a:lnSpc>
            </a:pPr>
            <a:fld id="{4435E537-3029-4BE5-85E9-147E5DCAAAA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Pass-by-reference </a:t>
            </a:r>
            <a:br/>
            <a:r>
              <a:rPr b="0" lang="en-US" sz="4400" spc="-1" strike="noStrike">
                <a:solidFill>
                  <a:srgbClr val="000000"/>
                </a:solidFill>
                <a:latin typeface="Avenir Next"/>
                <a:ea typeface="Avenir Next"/>
              </a:rPr>
              <a:t>with Reference Arguments</a:t>
            </a:r>
            <a:endParaRPr b="0" lang="en-US" sz="4400" spc="-1" strike="noStrike">
              <a:solidFill>
                <a:srgbClr val="000000"/>
              </a:solidFill>
              <a:latin typeface="Calibri Light"/>
            </a:endParaRPr>
          </a:p>
        </p:txBody>
      </p:sp>
      <p:sp>
        <p:nvSpPr>
          <p:cNvPr id="457"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have learned </a:t>
            </a:r>
            <a:r>
              <a:rPr b="0" lang="en-US" sz="2400" spc="-1" strike="noStrike">
                <a:solidFill>
                  <a:srgbClr val="31859c"/>
                </a:solidFill>
                <a:latin typeface="Calibri Light"/>
                <a:ea typeface="Calibri Light"/>
              </a:rPr>
              <a:t>pass-by-value</a:t>
            </a:r>
            <a:r>
              <a:rPr b="0" lang="en-US" sz="2400" spc="-1" strike="noStrike">
                <a:solidFill>
                  <a:srgbClr val="000000"/>
                </a:solidFill>
                <a:latin typeface="Calibri Light"/>
                <a:ea typeface="Calibri Light"/>
              </a:rPr>
              <a:t> and </a:t>
            </a:r>
            <a:r>
              <a:rPr b="0" lang="en-US" sz="2400" spc="-1" strike="noStrike">
                <a:solidFill>
                  <a:srgbClr val="31859c"/>
                </a:solidFill>
                <a:latin typeface="Calibri Light"/>
                <a:ea typeface="Calibri Light"/>
              </a:rPr>
              <a:t>pass-by-reference</a:t>
            </a:r>
            <a:r>
              <a:rPr b="0" lang="en-US" sz="2400" spc="-1" strike="noStrike">
                <a:solidFill>
                  <a:srgbClr val="000000"/>
                </a:solidFill>
                <a:latin typeface="Calibri Light"/>
                <a:ea typeface="Calibri Light"/>
              </a:rPr>
              <a:t> for passing arguments to a function.</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Pass-by-reference enables the called functions to modify the values of the arguments passed from the caller.   </a:t>
            </a:r>
            <a:endParaRPr b="0" lang="en-US" sz="2400" spc="-1" strike="noStrike">
              <a:solidFill>
                <a:srgbClr val="000000"/>
              </a:solidFill>
              <a:latin typeface="Calibri Light"/>
            </a:endParaRPr>
          </a:p>
        </p:txBody>
      </p:sp>
      <p:sp>
        <p:nvSpPr>
          <p:cNvPr id="458" name="TextShape 3"/>
          <p:cNvSpPr txBox="1"/>
          <p:nvPr/>
        </p:nvSpPr>
        <p:spPr>
          <a:xfrm>
            <a:off x="6553080" y="6356520"/>
            <a:ext cx="2133360" cy="364680"/>
          </a:xfrm>
          <a:prstGeom prst="rect">
            <a:avLst/>
          </a:prstGeom>
          <a:noFill/>
          <a:ln>
            <a:noFill/>
          </a:ln>
        </p:spPr>
        <p:txBody>
          <a:bodyPr anchor="ctr"/>
          <a:p>
            <a:pPr algn="r">
              <a:lnSpc>
                <a:spcPct val="100000"/>
              </a:lnSpc>
            </a:pPr>
            <a:fld id="{E4C9E411-C0DC-4896-A76B-B721917F3C2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59" name="CustomShape 4"/>
          <p:cNvSpPr/>
          <p:nvPr/>
        </p:nvSpPr>
        <p:spPr>
          <a:xfrm>
            <a:off x="510120" y="3738600"/>
            <a:ext cx="4223160" cy="18450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void swap( int &amp; x, int &amp; y)</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temp = x;</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x = y;</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y = temp;</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a:t>
            </a:r>
            <a:endParaRPr b="0" lang="en-GB" sz="1800" spc="-1" strike="noStrike">
              <a:latin typeface="Arial"/>
            </a:endParaRPr>
          </a:p>
        </p:txBody>
      </p:sp>
      <p:sp>
        <p:nvSpPr>
          <p:cNvPr id="460" name="CustomShape 5"/>
          <p:cNvSpPr/>
          <p:nvPr/>
        </p:nvSpPr>
        <p:spPr>
          <a:xfrm>
            <a:off x="5113800" y="3927240"/>
            <a:ext cx="2881080" cy="12002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a = 2, b = 3;</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swap(a, b);</a:t>
            </a:r>
            <a:endParaRPr b="0" lang="en-GB" sz="1800" spc="-1" strike="noStrike">
              <a:latin typeface="Arial"/>
            </a:endParaRPr>
          </a:p>
        </p:txBody>
      </p:sp>
      <p:sp>
        <p:nvSpPr>
          <p:cNvPr id="461" name="CustomShape 6"/>
          <p:cNvSpPr/>
          <p:nvPr/>
        </p:nvSpPr>
        <p:spPr>
          <a:xfrm>
            <a:off x="4471920" y="3557880"/>
            <a:ext cx="4398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Regular"/>
              </a:rPr>
              <a:t>In the caller (e.g., the main function)</a:t>
            </a:r>
            <a:endParaRPr b="0" lang="en-GB" sz="1800" spc="-1" strike="noStrike">
              <a:latin typeface="Arial"/>
            </a:endParaRPr>
          </a:p>
        </p:txBody>
      </p:sp>
      <p:sp>
        <p:nvSpPr>
          <p:cNvPr id="462" name="CustomShape 7"/>
          <p:cNvSpPr/>
          <p:nvPr/>
        </p:nvSpPr>
        <p:spPr>
          <a:xfrm>
            <a:off x="1887120" y="3738600"/>
            <a:ext cx="1036080" cy="444600"/>
          </a:xfrm>
          <a:prstGeom prst="ellipse">
            <a:avLst/>
          </a:prstGeom>
          <a:noFill/>
          <a:ln w="12600">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3" name="CustomShape 8"/>
          <p:cNvSpPr/>
          <p:nvPr/>
        </p:nvSpPr>
        <p:spPr>
          <a:xfrm>
            <a:off x="3133080" y="3738600"/>
            <a:ext cx="1036080" cy="444600"/>
          </a:xfrm>
          <a:prstGeom prst="ellipse">
            <a:avLst/>
          </a:prstGeom>
          <a:noFill/>
          <a:ln w="12600">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4" name="CustomShape 9"/>
          <p:cNvSpPr/>
          <p:nvPr/>
        </p:nvSpPr>
        <p:spPr>
          <a:xfrm>
            <a:off x="2087640" y="5384160"/>
            <a:ext cx="2410920" cy="59580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e46c0a"/>
                </a:solidFill>
                <a:latin typeface="Avenir Next Condensed Regular"/>
              </a:rPr>
              <a:t>Reference arguments</a:t>
            </a:r>
            <a:endParaRPr b="0" lang="en-GB" sz="1800" spc="-1" strike="noStrike">
              <a:latin typeface="Arial"/>
            </a:endParaRPr>
          </a:p>
        </p:txBody>
      </p:sp>
      <p:sp>
        <p:nvSpPr>
          <p:cNvPr id="465" name="CustomShape 10"/>
          <p:cNvSpPr/>
          <p:nvPr/>
        </p:nvSpPr>
        <p:spPr>
          <a:xfrm flipH="1" flipV="1">
            <a:off x="2642760" y="4183560"/>
            <a:ext cx="650160" cy="1200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466" name="CustomShape 11"/>
          <p:cNvSpPr/>
          <p:nvPr/>
        </p:nvSpPr>
        <p:spPr>
          <a:xfrm flipV="1">
            <a:off x="3293280" y="4183560"/>
            <a:ext cx="357480" cy="1200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467" name="CustomShape 12"/>
          <p:cNvSpPr/>
          <p:nvPr/>
        </p:nvSpPr>
        <p:spPr>
          <a:xfrm>
            <a:off x="4610880" y="5127840"/>
            <a:ext cx="4244760" cy="126972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The values in </a:t>
            </a:r>
            <a:r>
              <a:rPr b="0" lang="en-GB" sz="1800" spc="-1" strike="noStrike">
                <a:solidFill>
                  <a:srgbClr val="000000"/>
                </a:solidFill>
                <a:latin typeface="Consolas"/>
                <a:ea typeface="Consolas Regular"/>
              </a:rPr>
              <a:t>a</a:t>
            </a:r>
            <a:r>
              <a:rPr b="0" lang="en-GB" sz="1800" spc="-1" strike="noStrike">
                <a:solidFill>
                  <a:srgbClr val="000000"/>
                </a:solidFill>
                <a:latin typeface="Avenir Next Condensed Regular"/>
                <a:ea typeface="Consolas Regular"/>
              </a:rPr>
              <a:t> and </a:t>
            </a:r>
            <a:r>
              <a:rPr b="0" lang="en-GB" sz="1800" spc="-1" strike="noStrike">
                <a:solidFill>
                  <a:srgbClr val="000000"/>
                </a:solidFill>
                <a:latin typeface="Consolas"/>
                <a:ea typeface="Consolas Regular"/>
              </a:rPr>
              <a:t>b</a:t>
            </a:r>
            <a:r>
              <a:rPr b="0" lang="en-GB" sz="1800" spc="-1" strike="noStrike">
                <a:solidFill>
                  <a:srgbClr val="000000"/>
                </a:solidFill>
                <a:latin typeface="Avenir Next Condensed Regular"/>
                <a:ea typeface="Consolas Regular"/>
              </a:rPr>
              <a:t> will be swapped after calling </a:t>
            </a:r>
            <a:r>
              <a:rPr b="0" lang="en-GB" sz="1800" spc="-1" strike="noStrike">
                <a:solidFill>
                  <a:srgbClr val="000000"/>
                </a:solidFill>
                <a:latin typeface="Consolas"/>
                <a:ea typeface="Consolas Regular"/>
              </a:rPr>
              <a:t>swap() </a:t>
            </a:r>
            <a:r>
              <a:rPr b="0" lang="en-GB" sz="1800" spc="-1" strike="noStrike">
                <a:solidFill>
                  <a:srgbClr val="000000"/>
                </a:solidFill>
                <a:latin typeface="Avenir Next Condensed Regular"/>
                <a:ea typeface="Consolas Regular"/>
              </a:rPr>
              <a:t>because </a:t>
            </a:r>
            <a:r>
              <a:rPr b="0" lang="en-GB" sz="1800" spc="-1" strike="noStrike">
                <a:solidFill>
                  <a:srgbClr val="000000"/>
                </a:solidFill>
                <a:latin typeface="Consolas"/>
                <a:ea typeface="Consolas Regular"/>
              </a:rPr>
              <a:t>x</a:t>
            </a:r>
            <a:r>
              <a:rPr b="0" lang="en-GB" sz="1800" spc="-1" strike="noStrike">
                <a:solidFill>
                  <a:srgbClr val="000000"/>
                </a:solidFill>
                <a:latin typeface="Avenir Next Condensed Regular"/>
                <a:ea typeface="Consolas Regular"/>
              </a:rPr>
              <a:t> and </a:t>
            </a:r>
            <a:r>
              <a:rPr b="0" lang="en-GB" sz="1800" spc="-1" strike="noStrike">
                <a:solidFill>
                  <a:srgbClr val="000000"/>
                </a:solidFill>
                <a:latin typeface="Consolas"/>
                <a:ea typeface="Consolas Regular"/>
              </a:rPr>
              <a:t>y</a:t>
            </a:r>
            <a:r>
              <a:rPr b="0" lang="en-GB" sz="1800" spc="-1" strike="noStrike">
                <a:solidFill>
                  <a:srgbClr val="000000"/>
                </a:solidFill>
                <a:latin typeface="Avenir Next Condensed Regular"/>
                <a:ea typeface="Consolas Regular"/>
              </a:rPr>
              <a:t> are just aliases of </a:t>
            </a:r>
            <a:r>
              <a:rPr b="0" lang="en-GB" sz="1800" spc="-1" strike="noStrike">
                <a:solidFill>
                  <a:srgbClr val="000000"/>
                </a:solidFill>
                <a:latin typeface="Consolas"/>
                <a:ea typeface="Consolas Regular"/>
              </a:rPr>
              <a:t>a</a:t>
            </a:r>
            <a:r>
              <a:rPr b="0" lang="en-GB" sz="1800" spc="-1" strike="noStrike">
                <a:solidFill>
                  <a:srgbClr val="000000"/>
                </a:solidFill>
                <a:latin typeface="Avenir Next Condensed Regular"/>
                <a:ea typeface="Consolas Regular"/>
              </a:rPr>
              <a:t> and </a:t>
            </a:r>
            <a:r>
              <a:rPr b="0" lang="en-GB" sz="1800" spc="-1" strike="noStrike">
                <a:solidFill>
                  <a:srgbClr val="000000"/>
                </a:solidFill>
                <a:latin typeface="Consolas"/>
                <a:ea typeface="Consolas Regular"/>
              </a:rPr>
              <a:t>b</a:t>
            </a:r>
            <a:r>
              <a:rPr b="0" lang="en-GB" sz="1800" spc="-1" strike="noStrike">
                <a:solidFill>
                  <a:srgbClr val="000000"/>
                </a:solidFill>
                <a:latin typeface="Avenir Next Condensed Regular"/>
                <a:ea typeface="Consolas Regular"/>
              </a:rPr>
              <a:t>, respectively (i.e., they share the same memory locations)</a:t>
            </a:r>
            <a:endParaRPr b="0" lang="en-GB" sz="1800" spc="-1" strike="noStrike">
              <a:latin typeface="Arial"/>
            </a:endParaRPr>
          </a:p>
        </p:txBody>
      </p:sp>
    </p:spTree>
  </p:cSld>
  <p:timing>
    <p:tnLst>
      <p:par>
        <p:cTn id="487" dur="indefinite" restart="never" nodeType="tmRoot">
          <p:childTnLst>
            <p:seq>
              <p:cTn id="488" dur="indefinite" nodeType="mainSeq">
                <p:childTnLst>
                  <p:par>
                    <p:cTn id="489" fill="hold">
                      <p:stCondLst>
                        <p:cond delay="indefinite"/>
                      </p:stCondLst>
                      <p:childTnLst>
                        <p:par>
                          <p:cTn id="490" fill="hold">
                            <p:stCondLst>
                              <p:cond delay="0"/>
                            </p:stCondLst>
                            <p:childTnLst>
                              <p:par>
                                <p:cTn id="491" nodeType="clickEffect" fill="hold" presetClass="entr" presetID="1">
                                  <p:stCondLst>
                                    <p:cond delay="0"/>
                                  </p:stCondLst>
                                  <p:childTnLst>
                                    <p:set>
                                      <p:cBhvr>
                                        <p:cTn id="492" dur="1" fill="hold">
                                          <p:stCondLst>
                                            <p:cond delay="0"/>
                                          </p:stCondLst>
                                        </p:cTn>
                                        <p:tgtEl>
                                          <p:spTgt spid="462"/>
                                        </p:tgtEl>
                                        <p:attrNameLst>
                                          <p:attrName>style.visibility</p:attrName>
                                        </p:attrNameLst>
                                      </p:cBhvr>
                                      <p:to>
                                        <p:strVal val="visible"/>
                                      </p:to>
                                    </p:set>
                                  </p:childTnLst>
                                </p:cTn>
                              </p:par>
                              <p:par>
                                <p:cTn id="493" nodeType="withEffect" fill="hold" presetClass="entr" presetID="1">
                                  <p:stCondLst>
                                    <p:cond delay="0"/>
                                  </p:stCondLst>
                                  <p:childTnLst>
                                    <p:set>
                                      <p:cBhvr>
                                        <p:cTn id="494" dur="1" fill="hold">
                                          <p:stCondLst>
                                            <p:cond delay="0"/>
                                          </p:stCondLst>
                                        </p:cTn>
                                        <p:tgtEl>
                                          <p:spTgt spid="465"/>
                                        </p:tgtEl>
                                        <p:attrNameLst>
                                          <p:attrName>style.visibility</p:attrName>
                                        </p:attrNameLst>
                                      </p:cBhvr>
                                      <p:to>
                                        <p:strVal val="visible"/>
                                      </p:to>
                                    </p:set>
                                  </p:childTnLst>
                                </p:cTn>
                              </p:par>
                              <p:par>
                                <p:cTn id="495" nodeType="withEffect" fill="hold" presetClass="entr" presetID="1">
                                  <p:stCondLst>
                                    <p:cond delay="0"/>
                                  </p:stCondLst>
                                  <p:childTnLst>
                                    <p:set>
                                      <p:cBhvr>
                                        <p:cTn id="496" dur="1" fill="hold">
                                          <p:stCondLst>
                                            <p:cond delay="0"/>
                                          </p:stCondLst>
                                        </p:cTn>
                                        <p:tgtEl>
                                          <p:spTgt spid="466"/>
                                        </p:tgtEl>
                                        <p:attrNameLst>
                                          <p:attrName>style.visibility</p:attrName>
                                        </p:attrNameLst>
                                      </p:cBhvr>
                                      <p:to>
                                        <p:strVal val="visible"/>
                                      </p:to>
                                    </p:set>
                                  </p:childTnLst>
                                </p:cTn>
                              </p:par>
                              <p:par>
                                <p:cTn id="497" nodeType="withEffect" fill="hold" presetClass="entr" presetID="1">
                                  <p:stCondLst>
                                    <p:cond delay="0"/>
                                  </p:stCondLst>
                                  <p:childTnLst>
                                    <p:set>
                                      <p:cBhvr>
                                        <p:cTn id="498" dur="1" fill="hold">
                                          <p:stCondLst>
                                            <p:cond delay="0"/>
                                          </p:stCondLst>
                                        </p:cTn>
                                        <p:tgtEl>
                                          <p:spTgt spid="463"/>
                                        </p:tgtEl>
                                        <p:attrNameLst>
                                          <p:attrName>style.visibility</p:attrName>
                                        </p:attrNameLst>
                                      </p:cBhvr>
                                      <p:to>
                                        <p:strVal val="visible"/>
                                      </p:to>
                                    </p:set>
                                  </p:childTnLst>
                                </p:cTn>
                              </p:par>
                              <p:par>
                                <p:cTn id="499" nodeType="withEffect" fill="hold" presetClass="entr" presetID="1">
                                  <p:stCondLst>
                                    <p:cond delay="0"/>
                                  </p:stCondLst>
                                  <p:childTnLst>
                                    <p:set>
                                      <p:cBhvr>
                                        <p:cTn id="500" dur="1" fill="hold">
                                          <p:stCondLst>
                                            <p:cond delay="0"/>
                                          </p:stCondLst>
                                        </p:cTn>
                                        <p:tgtEl>
                                          <p:spTgt spid="464"/>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nodeType="clickEffect" fill="hold" presetClass="entr" presetID="1">
                                  <p:stCondLst>
                                    <p:cond delay="0"/>
                                  </p:stCondLst>
                                  <p:childTnLst>
                                    <p:set>
                                      <p:cBhvr>
                                        <p:cTn id="504" dur="1" fill="hold">
                                          <p:stCondLst>
                                            <p:cond delay="0"/>
                                          </p:stCondLst>
                                        </p:cTn>
                                        <p:tgtEl>
                                          <p:spTgt spid="46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Pass-by-reference with Pointers</a:t>
            </a:r>
            <a:endParaRPr b="0" lang="en-US" sz="4400" spc="-1" strike="noStrike">
              <a:solidFill>
                <a:srgbClr val="000000"/>
              </a:solidFill>
              <a:latin typeface="Calibri Light"/>
            </a:endParaRPr>
          </a:p>
        </p:txBody>
      </p:sp>
      <p:sp>
        <p:nvSpPr>
          <p:cNvPr id="469"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can also achieve pass-by-reference </a:t>
            </a:r>
            <a:r>
              <a:rPr b="1" lang="en-US" sz="2400" spc="-1" strike="noStrike">
                <a:solidFill>
                  <a:srgbClr val="e46c0a"/>
                </a:solidFill>
                <a:latin typeface="Calibri Light"/>
                <a:ea typeface="Calibri Light"/>
              </a:rPr>
              <a:t>by passing pointers </a:t>
            </a:r>
            <a:r>
              <a:rPr b="0" lang="en-US" sz="2400" spc="-1" strike="noStrike">
                <a:solidFill>
                  <a:srgbClr val="000000"/>
                </a:solidFill>
                <a:latin typeface="Calibri Light"/>
                <a:ea typeface="Calibri Light"/>
              </a:rPr>
              <a:t>as arguments.</a:t>
            </a:r>
            <a:endParaRPr b="0" lang="en-US" sz="2400" spc="-1" strike="noStrike">
              <a:solidFill>
                <a:srgbClr val="000000"/>
              </a:solidFill>
              <a:latin typeface="Calibri Light"/>
            </a:endParaRPr>
          </a:p>
        </p:txBody>
      </p:sp>
      <p:sp>
        <p:nvSpPr>
          <p:cNvPr id="470" name="TextShape 3"/>
          <p:cNvSpPr txBox="1"/>
          <p:nvPr/>
        </p:nvSpPr>
        <p:spPr>
          <a:xfrm>
            <a:off x="6553080" y="6356520"/>
            <a:ext cx="2133360" cy="364680"/>
          </a:xfrm>
          <a:prstGeom prst="rect">
            <a:avLst/>
          </a:prstGeom>
          <a:noFill/>
          <a:ln>
            <a:noFill/>
          </a:ln>
        </p:spPr>
        <p:txBody>
          <a:bodyPr anchor="ctr"/>
          <a:p>
            <a:pPr algn="r">
              <a:lnSpc>
                <a:spcPct val="100000"/>
              </a:lnSpc>
            </a:pPr>
            <a:fld id="{77C8A2A2-E54F-42D2-A960-4991AA5434D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71" name="CustomShape 4"/>
          <p:cNvSpPr/>
          <p:nvPr/>
        </p:nvSpPr>
        <p:spPr>
          <a:xfrm>
            <a:off x="324000" y="2516760"/>
            <a:ext cx="4223160" cy="18450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void swap( int * x, int * y)</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temp = *x;</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*x = *y;</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*y = temp;</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a:t>
            </a:r>
            <a:endParaRPr b="0" lang="en-GB" sz="1800" spc="-1" strike="noStrike">
              <a:latin typeface="Arial"/>
            </a:endParaRPr>
          </a:p>
        </p:txBody>
      </p:sp>
      <p:sp>
        <p:nvSpPr>
          <p:cNvPr id="472" name="CustomShape 5"/>
          <p:cNvSpPr/>
          <p:nvPr/>
        </p:nvSpPr>
        <p:spPr>
          <a:xfrm>
            <a:off x="4847400" y="2516760"/>
            <a:ext cx="2881080" cy="12002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a = 2, b = 3;</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swap(&amp;a, &amp;b);</a:t>
            </a:r>
            <a:endParaRPr b="0" lang="en-GB" sz="1800" spc="-1" strike="noStrike">
              <a:latin typeface="Arial"/>
            </a:endParaRPr>
          </a:p>
        </p:txBody>
      </p:sp>
      <p:sp>
        <p:nvSpPr>
          <p:cNvPr id="473" name="CustomShape 6"/>
          <p:cNvSpPr/>
          <p:nvPr/>
        </p:nvSpPr>
        <p:spPr>
          <a:xfrm>
            <a:off x="4205520" y="2208960"/>
            <a:ext cx="4398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Regular"/>
              </a:rPr>
              <a:t>In the caller (e.g., the main function)</a:t>
            </a:r>
            <a:endParaRPr b="0" lang="en-GB" sz="1800" spc="-1" strike="noStrike">
              <a:latin typeface="Arial"/>
            </a:endParaRPr>
          </a:p>
        </p:txBody>
      </p:sp>
      <p:sp>
        <p:nvSpPr>
          <p:cNvPr id="474" name="CustomShape 7"/>
          <p:cNvSpPr/>
          <p:nvPr/>
        </p:nvSpPr>
        <p:spPr>
          <a:xfrm>
            <a:off x="1667520" y="2516760"/>
            <a:ext cx="1036080" cy="444600"/>
          </a:xfrm>
          <a:prstGeom prst="ellipse">
            <a:avLst/>
          </a:prstGeom>
          <a:noFill/>
          <a:ln w="12600">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5" name="CustomShape 8"/>
          <p:cNvSpPr/>
          <p:nvPr/>
        </p:nvSpPr>
        <p:spPr>
          <a:xfrm>
            <a:off x="2913480" y="2516760"/>
            <a:ext cx="1036080" cy="444600"/>
          </a:xfrm>
          <a:prstGeom prst="ellipse">
            <a:avLst/>
          </a:prstGeom>
          <a:noFill/>
          <a:ln w="12600">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6" name="CustomShape 9"/>
          <p:cNvSpPr/>
          <p:nvPr/>
        </p:nvSpPr>
        <p:spPr>
          <a:xfrm>
            <a:off x="1901520" y="4162320"/>
            <a:ext cx="2817360" cy="59580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e46c0a"/>
                </a:solidFill>
                <a:latin typeface="Avenir Next Condensed Regular"/>
              </a:rPr>
              <a:t>Pointer arguments</a:t>
            </a:r>
            <a:endParaRPr b="0" lang="en-GB" sz="1800" spc="-1" strike="noStrike">
              <a:latin typeface="Arial"/>
            </a:endParaRPr>
          </a:p>
        </p:txBody>
      </p:sp>
      <p:sp>
        <p:nvSpPr>
          <p:cNvPr id="477" name="CustomShape 10"/>
          <p:cNvSpPr/>
          <p:nvPr/>
        </p:nvSpPr>
        <p:spPr>
          <a:xfrm flipH="1" flipV="1">
            <a:off x="2486160" y="2961720"/>
            <a:ext cx="823320" cy="1200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478" name="CustomShape 11"/>
          <p:cNvSpPr/>
          <p:nvPr/>
        </p:nvSpPr>
        <p:spPr>
          <a:xfrm flipV="1">
            <a:off x="3310560" y="2961720"/>
            <a:ext cx="120960" cy="1200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479" name="CustomShape 12"/>
          <p:cNvSpPr/>
          <p:nvPr/>
        </p:nvSpPr>
        <p:spPr>
          <a:xfrm>
            <a:off x="5016240" y="4875480"/>
            <a:ext cx="3853080" cy="74448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The values in </a:t>
            </a:r>
            <a:r>
              <a:rPr b="0" lang="en-GB" sz="1800" spc="-1" strike="noStrike">
                <a:solidFill>
                  <a:srgbClr val="000000"/>
                </a:solidFill>
                <a:latin typeface="Consolas"/>
                <a:ea typeface="Consolas Regular"/>
              </a:rPr>
              <a:t>a</a:t>
            </a:r>
            <a:r>
              <a:rPr b="0" lang="en-GB" sz="1800" spc="-1" strike="noStrike">
                <a:solidFill>
                  <a:srgbClr val="000000"/>
                </a:solidFill>
                <a:latin typeface="Avenir Next Condensed Regular"/>
                <a:ea typeface="Consolas Regular"/>
              </a:rPr>
              <a:t> and </a:t>
            </a:r>
            <a:r>
              <a:rPr b="0" lang="en-GB" sz="1800" spc="-1" strike="noStrike">
                <a:solidFill>
                  <a:srgbClr val="000000"/>
                </a:solidFill>
                <a:latin typeface="Consolas"/>
                <a:ea typeface="Consolas Regular"/>
              </a:rPr>
              <a:t>b</a:t>
            </a:r>
            <a:r>
              <a:rPr b="0" lang="en-GB" sz="1800" spc="-1" strike="noStrike">
                <a:solidFill>
                  <a:srgbClr val="000000"/>
                </a:solidFill>
                <a:latin typeface="Avenir Next Condensed Regular"/>
                <a:ea typeface="Consolas Regular"/>
              </a:rPr>
              <a:t> will be swapped after calling </a:t>
            </a:r>
            <a:r>
              <a:rPr b="0" lang="en-GB" sz="1800" spc="-1" strike="noStrike">
                <a:solidFill>
                  <a:srgbClr val="000000"/>
                </a:solidFill>
                <a:latin typeface="Consolas"/>
                <a:ea typeface="Consolas Regular"/>
              </a:rPr>
              <a:t>swap(). </a:t>
            </a:r>
            <a:endParaRPr b="0" lang="en-GB" sz="1800" spc="-1" strike="noStrike">
              <a:latin typeface="Arial"/>
            </a:endParaRPr>
          </a:p>
        </p:txBody>
      </p:sp>
      <p:sp>
        <p:nvSpPr>
          <p:cNvPr id="480" name="CustomShape 13"/>
          <p:cNvSpPr/>
          <p:nvPr/>
        </p:nvSpPr>
        <p:spPr>
          <a:xfrm>
            <a:off x="5016240" y="3669840"/>
            <a:ext cx="3853080" cy="120492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Here we explicitly pass the memory addresses of a and b to swap(), so that swap() operates on these memory locations directly. </a:t>
            </a:r>
            <a:endParaRPr b="0" lang="en-GB" sz="1800" spc="-1" strike="noStrike">
              <a:latin typeface="Arial"/>
            </a:endParaRPr>
          </a:p>
        </p:txBody>
      </p:sp>
      <p:sp>
        <p:nvSpPr>
          <p:cNvPr id="481" name="CustomShape 14"/>
          <p:cNvSpPr/>
          <p:nvPr/>
        </p:nvSpPr>
        <p:spPr>
          <a:xfrm>
            <a:off x="119160" y="4928040"/>
            <a:ext cx="2705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swap_by_pointers.cpp</a:t>
            </a:r>
            <a:endParaRPr b="0" lang="en-GB" sz="1800" spc="-1" strike="noStrike">
              <a:latin typeface="Arial"/>
            </a:endParaRPr>
          </a:p>
        </p:txBody>
      </p:sp>
    </p:spTree>
  </p:cSld>
  <p:timing>
    <p:tnLst>
      <p:par>
        <p:cTn id="505" dur="indefinite" restart="never" nodeType="tmRoot">
          <p:childTnLst>
            <p:seq>
              <p:cTn id="506" dur="indefinite" nodeType="mainSeq">
                <p:childTnLst>
                  <p:par>
                    <p:cTn id="507" fill="hold">
                      <p:stCondLst>
                        <p:cond delay="indefinite"/>
                      </p:stCondLst>
                      <p:childTnLst>
                        <p:par>
                          <p:cTn id="508" fill="hold">
                            <p:stCondLst>
                              <p:cond delay="0"/>
                            </p:stCondLst>
                            <p:childTnLst>
                              <p:par>
                                <p:cTn id="509" nodeType="clickEffect" fill="hold" presetClass="entr" presetID="1">
                                  <p:stCondLst>
                                    <p:cond delay="0"/>
                                  </p:stCondLst>
                                  <p:childTnLst>
                                    <p:set>
                                      <p:cBhvr>
                                        <p:cTn id="510" dur="1" fill="hold">
                                          <p:stCondLst>
                                            <p:cond delay="0"/>
                                          </p:stCondLst>
                                        </p:cTn>
                                        <p:tgtEl>
                                          <p:spTgt spid="474"/>
                                        </p:tgtEl>
                                        <p:attrNameLst>
                                          <p:attrName>style.visibility</p:attrName>
                                        </p:attrNameLst>
                                      </p:cBhvr>
                                      <p:to>
                                        <p:strVal val="visible"/>
                                      </p:to>
                                    </p:set>
                                  </p:childTnLst>
                                </p:cTn>
                              </p:par>
                              <p:par>
                                <p:cTn id="511" nodeType="withEffect" fill="hold" presetClass="entr" presetID="1">
                                  <p:stCondLst>
                                    <p:cond delay="0"/>
                                  </p:stCondLst>
                                  <p:childTnLst>
                                    <p:set>
                                      <p:cBhvr>
                                        <p:cTn id="512" dur="1" fill="hold">
                                          <p:stCondLst>
                                            <p:cond delay="0"/>
                                          </p:stCondLst>
                                        </p:cTn>
                                        <p:tgtEl>
                                          <p:spTgt spid="478"/>
                                        </p:tgtEl>
                                        <p:attrNameLst>
                                          <p:attrName>style.visibility</p:attrName>
                                        </p:attrNameLst>
                                      </p:cBhvr>
                                      <p:to>
                                        <p:strVal val="visible"/>
                                      </p:to>
                                    </p:set>
                                  </p:childTnLst>
                                </p:cTn>
                              </p:par>
                              <p:par>
                                <p:cTn id="513" nodeType="withEffect" fill="hold" presetClass="entr" presetID="1">
                                  <p:stCondLst>
                                    <p:cond delay="0"/>
                                  </p:stCondLst>
                                  <p:childTnLst>
                                    <p:set>
                                      <p:cBhvr>
                                        <p:cTn id="514" dur="1" fill="hold">
                                          <p:stCondLst>
                                            <p:cond delay="0"/>
                                          </p:stCondLst>
                                        </p:cTn>
                                        <p:tgtEl>
                                          <p:spTgt spid="477"/>
                                        </p:tgtEl>
                                        <p:attrNameLst>
                                          <p:attrName>style.visibility</p:attrName>
                                        </p:attrNameLst>
                                      </p:cBhvr>
                                      <p:to>
                                        <p:strVal val="visible"/>
                                      </p:to>
                                    </p:set>
                                  </p:childTnLst>
                                </p:cTn>
                              </p:par>
                              <p:par>
                                <p:cTn id="515" nodeType="withEffect" fill="hold" presetClass="entr" presetID="1">
                                  <p:stCondLst>
                                    <p:cond delay="0"/>
                                  </p:stCondLst>
                                  <p:childTnLst>
                                    <p:set>
                                      <p:cBhvr>
                                        <p:cTn id="516" dur="1" fill="hold">
                                          <p:stCondLst>
                                            <p:cond delay="0"/>
                                          </p:stCondLst>
                                        </p:cTn>
                                        <p:tgtEl>
                                          <p:spTgt spid="475"/>
                                        </p:tgtEl>
                                        <p:attrNameLst>
                                          <p:attrName>style.visibility</p:attrName>
                                        </p:attrNameLst>
                                      </p:cBhvr>
                                      <p:to>
                                        <p:strVal val="visible"/>
                                      </p:to>
                                    </p:set>
                                  </p:childTnLst>
                                </p:cTn>
                              </p:par>
                              <p:par>
                                <p:cTn id="517" nodeType="withEffect" fill="hold" presetClass="entr" presetID="1">
                                  <p:stCondLst>
                                    <p:cond delay="0"/>
                                  </p:stCondLst>
                                  <p:childTnLst>
                                    <p:set>
                                      <p:cBhvr>
                                        <p:cTn id="518" dur="1" fill="hold">
                                          <p:stCondLst>
                                            <p:cond delay="0"/>
                                          </p:stCondLst>
                                        </p:cTn>
                                        <p:tgtEl>
                                          <p:spTgt spid="476"/>
                                        </p:tgtEl>
                                        <p:attrNameLst>
                                          <p:attrName>style.visibility</p:attrName>
                                        </p:attrNameLst>
                                      </p:cBhvr>
                                      <p:to>
                                        <p:strVal val="visible"/>
                                      </p:to>
                                    </p:set>
                                  </p:childTnLst>
                                </p:cTn>
                              </p:par>
                            </p:childTnLst>
                          </p:cTn>
                        </p:par>
                      </p:childTnLst>
                    </p:cTn>
                  </p:par>
                  <p:par>
                    <p:cTn id="519" fill="hold">
                      <p:stCondLst>
                        <p:cond delay="indefinite"/>
                      </p:stCondLst>
                      <p:childTnLst>
                        <p:par>
                          <p:cTn id="520" fill="hold">
                            <p:stCondLst>
                              <p:cond delay="0"/>
                            </p:stCondLst>
                            <p:childTnLst>
                              <p:par>
                                <p:cTn id="521" nodeType="clickEffect" fill="hold" presetClass="entr" presetID="1">
                                  <p:stCondLst>
                                    <p:cond delay="0"/>
                                  </p:stCondLst>
                                  <p:childTnLst>
                                    <p:set>
                                      <p:cBhvr>
                                        <p:cTn id="522" dur="1" fill="hold">
                                          <p:stCondLst>
                                            <p:cond delay="0"/>
                                          </p:stCondLst>
                                        </p:cTn>
                                        <p:tgtEl>
                                          <p:spTgt spid="473"/>
                                        </p:tgtEl>
                                        <p:attrNameLst>
                                          <p:attrName>style.visibility</p:attrName>
                                        </p:attrNameLst>
                                      </p:cBhvr>
                                      <p:to>
                                        <p:strVal val="visible"/>
                                      </p:to>
                                    </p:set>
                                  </p:childTnLst>
                                </p:cTn>
                              </p:par>
                              <p:par>
                                <p:cTn id="523" nodeType="withEffect" fill="hold" presetClass="entr" presetID="1">
                                  <p:stCondLst>
                                    <p:cond delay="0"/>
                                  </p:stCondLst>
                                  <p:childTnLst>
                                    <p:set>
                                      <p:cBhvr>
                                        <p:cTn id="524" dur="1" fill="hold">
                                          <p:stCondLst>
                                            <p:cond delay="0"/>
                                          </p:stCondLst>
                                        </p:cTn>
                                        <p:tgtEl>
                                          <p:spTgt spid="472"/>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nodeType="clickEffect" fill="hold" presetClass="entr" presetID="1">
                                  <p:stCondLst>
                                    <p:cond delay="0"/>
                                  </p:stCondLst>
                                  <p:childTnLst>
                                    <p:set>
                                      <p:cBhvr>
                                        <p:cTn id="528" dur="1" fill="hold">
                                          <p:stCondLst>
                                            <p:cond delay="0"/>
                                          </p:stCondLst>
                                        </p:cTn>
                                        <p:tgtEl>
                                          <p:spTgt spid="479"/>
                                        </p:tgtEl>
                                        <p:attrNameLst>
                                          <p:attrName>style.visibility</p:attrName>
                                        </p:attrNameLst>
                                      </p:cBhvr>
                                      <p:to>
                                        <p:strVal val="visible"/>
                                      </p:to>
                                    </p:set>
                                  </p:childTnLst>
                                </p:cTn>
                              </p:par>
                              <p:par>
                                <p:cTn id="529" nodeType="withEffect" fill="hold" presetClass="entr" presetID="1">
                                  <p:stCondLst>
                                    <p:cond delay="0"/>
                                  </p:stCondLst>
                                  <p:childTnLst>
                                    <p:set>
                                      <p:cBhvr>
                                        <p:cTn id="530" dur="1" fill="hold">
                                          <p:stCondLst>
                                            <p:cond delay="0"/>
                                          </p:stCondLst>
                                        </p:cTn>
                                        <p:tgtEl>
                                          <p:spTgt spid="48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Exercise 2</a:t>
            </a:r>
            <a:endParaRPr b="0" lang="en-US" sz="4400" spc="-1" strike="noStrike">
              <a:solidFill>
                <a:srgbClr val="000000"/>
              </a:solidFill>
              <a:latin typeface="Calibri Light"/>
            </a:endParaRPr>
          </a:p>
        </p:txBody>
      </p:sp>
      <p:sp>
        <p:nvSpPr>
          <p:cNvPr id="483"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Write a function void addOne(int &amp;p) which adds 1 to the integer referenced by p</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Write a function void addOne(int *p) which adds 1 to the integer pointed to by p</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Note the difference in the function parameter.  For each of the above, write the appropriate function call in the main body of your program.</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484" name="TextShape 3"/>
          <p:cNvSpPr txBox="1"/>
          <p:nvPr/>
        </p:nvSpPr>
        <p:spPr>
          <a:xfrm>
            <a:off x="6553080" y="6356520"/>
            <a:ext cx="2133360" cy="364680"/>
          </a:xfrm>
          <a:prstGeom prst="rect">
            <a:avLst/>
          </a:prstGeom>
          <a:noFill/>
          <a:ln>
            <a:noFill/>
          </a:ln>
        </p:spPr>
        <p:txBody>
          <a:bodyPr anchor="ctr"/>
          <a:p>
            <a:pPr algn="r">
              <a:lnSpc>
                <a:spcPct val="100000"/>
              </a:lnSpc>
            </a:pPr>
            <a:fld id="{678D0745-37A3-4D86-94B0-4183847CC47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531" dur="indefinite" restart="never" nodeType="tmRoot">
          <p:childTnLst>
            <p:seq>
              <p:cTn id="532"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Dynamic Memory Management</a:t>
            </a:r>
            <a:endParaRPr b="0" lang="en-US" sz="4000" spc="-1" strike="noStrike">
              <a:solidFill>
                <a:srgbClr val="000000"/>
              </a:solidFill>
              <a:latin typeface="Calibri Light"/>
            </a:endParaRPr>
          </a:p>
        </p:txBody>
      </p:sp>
      <p:sp>
        <p:nvSpPr>
          <p:cNvPr id="486" name="TextShape 2"/>
          <p:cNvSpPr txBox="1"/>
          <p:nvPr/>
        </p:nvSpPr>
        <p:spPr>
          <a:xfrm>
            <a:off x="722160" y="2906640"/>
            <a:ext cx="7772040" cy="1499760"/>
          </a:xfrm>
          <a:prstGeom prst="rect">
            <a:avLst/>
          </a:prstGeom>
          <a:noFill/>
          <a:ln>
            <a:noFill/>
          </a:ln>
        </p:spPr>
        <p:txBody>
          <a:bodyPr anchor="b"/>
          <a:p>
            <a:pPr>
              <a:lnSpc>
                <a:spcPct val="100000"/>
              </a:lnSpc>
              <a:spcBef>
                <a:spcPts val="400"/>
              </a:spcBef>
            </a:pPr>
            <a:r>
              <a:rPr b="0" lang="en-US" sz="2000" spc="-1" strike="noStrike">
                <a:solidFill>
                  <a:srgbClr val="8b8b8b"/>
                </a:solidFill>
                <a:latin typeface="Calibri Light"/>
                <a:ea typeface="Calibri Light"/>
              </a:rPr>
              <a:t>Part II</a:t>
            </a:r>
            <a:endParaRPr b="0" lang="en-US" sz="2000" spc="-1" strike="noStrike">
              <a:solidFill>
                <a:srgbClr val="000000"/>
              </a:solidFill>
              <a:latin typeface="Calibri Light"/>
            </a:endParaRPr>
          </a:p>
        </p:txBody>
      </p:sp>
      <p:sp>
        <p:nvSpPr>
          <p:cNvPr id="487" name="TextShape 3"/>
          <p:cNvSpPr txBox="1"/>
          <p:nvPr/>
        </p:nvSpPr>
        <p:spPr>
          <a:xfrm>
            <a:off x="6553080" y="6356520"/>
            <a:ext cx="2133360" cy="364680"/>
          </a:xfrm>
          <a:prstGeom prst="rect">
            <a:avLst/>
          </a:prstGeom>
          <a:noFill/>
          <a:ln>
            <a:noFill/>
          </a:ln>
        </p:spPr>
        <p:txBody>
          <a:bodyPr anchor="ctr"/>
          <a:p>
            <a:pPr algn="r">
              <a:lnSpc>
                <a:spcPct val="100000"/>
              </a:lnSpc>
            </a:pPr>
            <a:fld id="{1177B686-E983-4682-93B6-0E3CFFF6C3F8}"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533" dur="indefinite" restart="never" nodeType="tmRoot">
          <p:childTnLst>
            <p:seq>
              <p:cTn id="534"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What are we going to learn?</a:t>
            </a:r>
            <a:endParaRPr b="0" lang="en-US" sz="4400" spc="-1" strike="noStrike">
              <a:solidFill>
                <a:srgbClr val="000000"/>
              </a:solidFill>
              <a:latin typeface="Calibri Light"/>
            </a:endParaRPr>
          </a:p>
        </p:txBody>
      </p:sp>
      <p:sp>
        <p:nvSpPr>
          <p:cNvPr id="489"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Dynamic variables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Dynamic arrays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Pointer operations</a:t>
            </a:r>
            <a:endParaRPr b="0" lang="en-US" sz="2400" spc="-1" strike="noStrike">
              <a:solidFill>
                <a:srgbClr val="000000"/>
              </a:solidFill>
              <a:latin typeface="Calibri Light"/>
            </a:endParaRPr>
          </a:p>
        </p:txBody>
      </p:sp>
      <p:sp>
        <p:nvSpPr>
          <p:cNvPr id="490" name="TextShape 3"/>
          <p:cNvSpPr txBox="1"/>
          <p:nvPr/>
        </p:nvSpPr>
        <p:spPr>
          <a:xfrm>
            <a:off x="6553080" y="6356520"/>
            <a:ext cx="2133360" cy="364680"/>
          </a:xfrm>
          <a:prstGeom prst="rect">
            <a:avLst/>
          </a:prstGeom>
          <a:noFill/>
          <a:ln>
            <a:noFill/>
          </a:ln>
        </p:spPr>
        <p:txBody>
          <a:bodyPr anchor="ctr"/>
          <a:p>
            <a:pPr algn="r">
              <a:lnSpc>
                <a:spcPct val="100000"/>
              </a:lnSpc>
            </a:pPr>
            <a:fld id="{0A6766C4-726F-48F6-AAE6-445A5AAAEBF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535" dur="indefinite" restart="never" nodeType="tmRoot">
          <p:childTnLst>
            <p:seq>
              <p:cTn id="536"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Static Variables</a:t>
            </a:r>
            <a:endParaRPr b="0" lang="en-US" sz="4400" spc="-1" strike="noStrike">
              <a:solidFill>
                <a:srgbClr val="000000"/>
              </a:solidFill>
              <a:latin typeface="Calibri Light"/>
            </a:endParaRPr>
          </a:p>
        </p:txBody>
      </p:sp>
      <p:sp>
        <p:nvSpPr>
          <p:cNvPr id="492" name="TextShape 2"/>
          <p:cNvSpPr txBox="1"/>
          <p:nvPr/>
        </p:nvSpPr>
        <p:spPr>
          <a:xfrm>
            <a:off x="457200" y="1304640"/>
            <a:ext cx="8229240" cy="482112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have used only </a:t>
            </a:r>
            <a:r>
              <a:rPr b="1" lang="en-US" sz="2400" spc="-1" strike="noStrike">
                <a:solidFill>
                  <a:srgbClr val="e46c0a"/>
                </a:solidFill>
                <a:latin typeface="Calibri Light"/>
                <a:ea typeface="Calibri Light"/>
              </a:rPr>
              <a:t>static</a:t>
            </a:r>
            <a:r>
              <a:rPr b="0" lang="en-US" sz="2400" spc="-1" strike="noStrike">
                <a:solidFill>
                  <a:srgbClr val="000000"/>
                </a:solidFill>
                <a:latin typeface="Calibri Light"/>
                <a:ea typeface="Calibri Light"/>
              </a:rPr>
              <a:t> variables in our programs so far, which means that:</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The number of variables is </a:t>
            </a:r>
            <a:r>
              <a:rPr b="0" lang="en-US" sz="2000" spc="-1" strike="noStrike">
                <a:solidFill>
                  <a:srgbClr val="31859c"/>
                </a:solidFill>
                <a:latin typeface="Calibri Light"/>
                <a:ea typeface="Calibri Light"/>
              </a:rPr>
              <a:t>fixed</a:t>
            </a:r>
            <a:r>
              <a:rPr b="0" lang="en-US" sz="2000" spc="-1" strike="noStrike">
                <a:solidFill>
                  <a:srgbClr val="000000"/>
                </a:solidFill>
                <a:latin typeface="Calibri Light"/>
                <a:ea typeface="Calibri Light"/>
              </a:rPr>
              <a:t>.</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The life span of variable is determined by its </a:t>
            </a:r>
            <a:r>
              <a:rPr b="0" lang="en-US" sz="2000" spc="-1" strike="noStrike">
                <a:solidFill>
                  <a:srgbClr val="31859c"/>
                </a:solidFill>
                <a:latin typeface="Calibri Light"/>
                <a:ea typeface="Calibri Light"/>
              </a:rPr>
              <a:t>scope</a:t>
            </a:r>
            <a:r>
              <a:rPr b="0" lang="en-US" sz="2000" spc="-1" strike="noStrike">
                <a:solidFill>
                  <a:srgbClr val="000000"/>
                </a:solidFill>
                <a:latin typeface="Calibri Light"/>
                <a:ea typeface="Calibri Light"/>
              </a:rPr>
              <a:t>; it is created (i.e., storage space is allocated) when it is declared and it is destroyed (i.e., storage space is released) when execution is out of scope.</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Each variable is given a name when it is declared.</a:t>
            </a:r>
            <a:endParaRPr b="0" lang="en-US" sz="2000" spc="-1" strike="noStrike">
              <a:solidFill>
                <a:srgbClr val="000000"/>
              </a:solidFill>
              <a:latin typeface="Calibri Light"/>
            </a:endParaRPr>
          </a:p>
        </p:txBody>
      </p:sp>
      <p:sp>
        <p:nvSpPr>
          <p:cNvPr id="493" name="TextShape 3"/>
          <p:cNvSpPr txBox="1"/>
          <p:nvPr/>
        </p:nvSpPr>
        <p:spPr>
          <a:xfrm>
            <a:off x="6553080" y="6356520"/>
            <a:ext cx="2133360" cy="364680"/>
          </a:xfrm>
          <a:prstGeom prst="rect">
            <a:avLst/>
          </a:prstGeom>
          <a:noFill/>
          <a:ln>
            <a:noFill/>
          </a:ln>
        </p:spPr>
        <p:txBody>
          <a:bodyPr anchor="ctr"/>
          <a:p>
            <a:pPr algn="r">
              <a:lnSpc>
                <a:spcPct val="100000"/>
              </a:lnSpc>
            </a:pPr>
            <a:fld id="{D08446DD-44F5-4AB8-B750-29F312853FE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94" name="CustomShape 4"/>
          <p:cNvSpPr/>
          <p:nvPr/>
        </p:nvSpPr>
        <p:spPr>
          <a:xfrm>
            <a:off x="777240" y="4766040"/>
            <a:ext cx="4223160" cy="13510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for (int i = 0; i &lt; 10; ++i)</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i &lt;&lt; '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a:t>
            </a:r>
            <a:endParaRPr b="0" lang="en-GB" sz="1800" spc="-1" strike="noStrike">
              <a:latin typeface="Arial"/>
            </a:endParaRPr>
          </a:p>
        </p:txBody>
      </p:sp>
      <p:grpSp>
        <p:nvGrpSpPr>
          <p:cNvPr id="495" name="Group 5"/>
          <p:cNvGrpSpPr/>
          <p:nvPr/>
        </p:nvGrpSpPr>
        <p:grpSpPr>
          <a:xfrm>
            <a:off x="5691600" y="4530600"/>
            <a:ext cx="1879200" cy="1098720"/>
            <a:chOff x="5691600" y="4530600"/>
            <a:chExt cx="1879200" cy="1098720"/>
          </a:xfrm>
        </p:grpSpPr>
        <p:sp>
          <p:nvSpPr>
            <p:cNvPr id="496" name="CustomShape 6"/>
            <p:cNvSpPr/>
            <p:nvPr/>
          </p:nvSpPr>
          <p:spPr>
            <a:xfrm>
              <a:off x="5725080" y="4530600"/>
              <a:ext cx="10710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halkduster"/>
                </a:rPr>
                <a:t>Memory </a:t>
              </a:r>
              <a:endParaRPr b="0" lang="en-GB" sz="1600" spc="-1" strike="noStrike">
                <a:latin typeface="Arial"/>
              </a:endParaRPr>
            </a:p>
          </p:txBody>
        </p:sp>
        <p:grpSp>
          <p:nvGrpSpPr>
            <p:cNvPr id="497" name="Group 7"/>
            <p:cNvGrpSpPr/>
            <p:nvPr/>
          </p:nvGrpSpPr>
          <p:grpSpPr>
            <a:xfrm>
              <a:off x="5691600" y="4928760"/>
              <a:ext cx="1879200" cy="700560"/>
              <a:chOff x="5691600" y="4928760"/>
              <a:chExt cx="1879200" cy="700560"/>
            </a:xfrm>
          </p:grpSpPr>
          <p:sp>
            <p:nvSpPr>
              <p:cNvPr id="498" name="CustomShape 8"/>
              <p:cNvSpPr/>
              <p:nvPr/>
            </p:nvSpPr>
            <p:spPr>
              <a:xfrm>
                <a:off x="5691600" y="4928760"/>
                <a:ext cx="1557000" cy="700560"/>
              </a:xfrm>
              <a:prstGeom prst="rect">
                <a:avLst/>
              </a:prstGeom>
              <a:ln>
                <a:round/>
              </a:ln>
            </p:spPr>
            <p:style>
              <a:lnRef idx="2">
                <a:schemeClr val="accent3"/>
              </a:lnRef>
              <a:fillRef idx="1">
                <a:schemeClr val="lt1"/>
              </a:fillRef>
              <a:effectRef idx="0">
                <a:schemeClr val="accent3"/>
              </a:effectRef>
              <a:fontRef idx="minor"/>
            </p:style>
          </p:sp>
          <p:sp>
            <p:nvSpPr>
              <p:cNvPr id="499" name="CustomShape 9"/>
              <p:cNvSpPr/>
              <p:nvPr/>
            </p:nvSpPr>
            <p:spPr>
              <a:xfrm>
                <a:off x="7254000" y="508752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i</a:t>
                </a:r>
                <a:endParaRPr b="0" lang="en-GB" sz="1800" spc="-1" strike="noStrike">
                  <a:latin typeface="Arial"/>
                </a:endParaRPr>
              </a:p>
            </p:txBody>
          </p:sp>
          <p:sp>
            <p:nvSpPr>
              <p:cNvPr id="500" name="CustomShape 10"/>
              <p:cNvSpPr/>
              <p:nvPr/>
            </p:nvSpPr>
            <p:spPr>
              <a:xfrm>
                <a:off x="5746680" y="5123880"/>
                <a:ext cx="146232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grpSp>
      </p:grpSp>
      <p:sp>
        <p:nvSpPr>
          <p:cNvPr id="501" name="CustomShape 11"/>
          <p:cNvSpPr/>
          <p:nvPr/>
        </p:nvSpPr>
        <p:spPr>
          <a:xfrm>
            <a:off x="5320800" y="5663520"/>
            <a:ext cx="2882520" cy="97596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The variable </a:t>
            </a:r>
            <a:r>
              <a:rPr b="0" lang="en-GB" sz="1800" spc="-1" strike="noStrike">
                <a:solidFill>
                  <a:srgbClr val="000000"/>
                </a:solidFill>
                <a:latin typeface="Consolas"/>
                <a:ea typeface="Consolas Regular"/>
              </a:rPr>
              <a:t>i</a:t>
            </a:r>
            <a:r>
              <a:rPr b="0" lang="en-GB" sz="1800" spc="-1" strike="noStrike">
                <a:solidFill>
                  <a:srgbClr val="000000"/>
                </a:solidFill>
                <a:latin typeface="Avenir Next Condensed Regular"/>
                <a:ea typeface="Consolas Regular"/>
              </a:rPr>
              <a:t> only exists in the memory during the execution of the </a:t>
            </a:r>
            <a:r>
              <a:rPr b="0" lang="en-GB" sz="1800" spc="-1" strike="noStrike">
                <a:solidFill>
                  <a:srgbClr val="000000"/>
                </a:solidFill>
                <a:latin typeface="Consolas"/>
                <a:ea typeface="Consolas Regular"/>
              </a:rPr>
              <a:t>for</a:t>
            </a:r>
            <a:r>
              <a:rPr b="0" lang="en-GB" sz="1800" spc="-1" strike="noStrike">
                <a:solidFill>
                  <a:srgbClr val="000000"/>
                </a:solidFill>
                <a:latin typeface="Avenir Next Condensed Regular"/>
                <a:ea typeface="Consolas Regular"/>
              </a:rPr>
              <a:t> loop.</a:t>
            </a:r>
            <a:endParaRPr b="0" lang="en-GB" sz="1800" spc="-1" strike="noStrike">
              <a:latin typeface="Arial"/>
            </a:endParaRPr>
          </a:p>
        </p:txBody>
      </p:sp>
    </p:spTree>
  </p:cSld>
  <p:timing>
    <p:tnLst>
      <p:par>
        <p:cTn id="537" dur="indefinite" restart="never" nodeType="tmRoot">
          <p:childTnLst>
            <p:seq>
              <p:cTn id="538"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Dynamic Variables</a:t>
            </a:r>
            <a:endParaRPr b="0" lang="en-US" sz="4400" spc="-1" strike="noStrike">
              <a:solidFill>
                <a:srgbClr val="000000"/>
              </a:solidFill>
              <a:latin typeface="Calibri Light"/>
            </a:endParaRPr>
          </a:p>
        </p:txBody>
      </p:sp>
      <p:sp>
        <p:nvSpPr>
          <p:cNvPr id="503"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Very often the number of variables that we need in a program is not known in advance.   For example, processing student records without knowing the number of students beforehand.</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can create </a:t>
            </a:r>
            <a:r>
              <a:rPr b="1" lang="en-US" sz="2400" spc="-1" strike="noStrike">
                <a:solidFill>
                  <a:srgbClr val="e46c0a"/>
                </a:solidFill>
                <a:latin typeface="Calibri Light"/>
                <a:ea typeface="Calibri Light"/>
              </a:rPr>
              <a:t>dynamic variables</a:t>
            </a:r>
            <a:r>
              <a:rPr b="0" lang="en-US" sz="2400" spc="-1" strike="noStrike">
                <a:solidFill>
                  <a:srgbClr val="000000"/>
                </a:solidFill>
                <a:latin typeface="Calibri Light"/>
                <a:ea typeface="Calibri Light"/>
              </a:rPr>
              <a:t> in our program so that memory storage is dynamically allocated or released at runtime.</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endParaRPr b="0" lang="en-US" sz="2400" spc="-1" strike="noStrike">
              <a:solidFill>
                <a:srgbClr val="000000"/>
              </a:solidFill>
              <a:latin typeface="Calibri Light"/>
            </a:endParaRPr>
          </a:p>
          <a:p>
            <a:endParaRPr b="0" lang="en-US" sz="2400" spc="-1" strike="noStrike">
              <a:solidFill>
                <a:srgbClr val="000000"/>
              </a:solidFill>
              <a:latin typeface="Calibri Light"/>
            </a:endParaRPr>
          </a:p>
        </p:txBody>
      </p:sp>
      <p:sp>
        <p:nvSpPr>
          <p:cNvPr id="504" name="TextShape 3"/>
          <p:cNvSpPr txBox="1"/>
          <p:nvPr/>
        </p:nvSpPr>
        <p:spPr>
          <a:xfrm>
            <a:off x="6553080" y="6356520"/>
            <a:ext cx="2133360" cy="364680"/>
          </a:xfrm>
          <a:prstGeom prst="rect">
            <a:avLst/>
          </a:prstGeom>
          <a:noFill/>
          <a:ln>
            <a:noFill/>
          </a:ln>
        </p:spPr>
        <p:txBody>
          <a:bodyPr anchor="ctr"/>
          <a:p>
            <a:pPr algn="r">
              <a:lnSpc>
                <a:spcPct val="100000"/>
              </a:lnSpc>
            </a:pPr>
            <a:fld id="{E544E60B-CE95-4F59-B801-B6727B422F8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505" name="CustomShape 4"/>
          <p:cNvSpPr/>
          <p:nvPr/>
        </p:nvSpPr>
        <p:spPr>
          <a:xfrm>
            <a:off x="425880" y="4588200"/>
            <a:ext cx="3619800" cy="124596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2000" spc="-1" strike="noStrike">
                <a:solidFill>
                  <a:srgbClr val="000000"/>
                </a:solidFill>
                <a:latin typeface="Avenir Next Condensed Regular"/>
              </a:rPr>
              <a:t>Unlike static variables, dynamic variables have no names!</a:t>
            </a:r>
            <a:endParaRPr b="0" lang="en-GB" sz="2000" spc="-1" strike="noStrike">
              <a:latin typeface="Arial"/>
            </a:endParaRPr>
          </a:p>
        </p:txBody>
      </p:sp>
      <p:sp>
        <p:nvSpPr>
          <p:cNvPr id="506" name="CustomShape 5"/>
          <p:cNvSpPr/>
          <p:nvPr/>
        </p:nvSpPr>
        <p:spPr>
          <a:xfrm>
            <a:off x="4161600" y="4588200"/>
            <a:ext cx="4709160" cy="61452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2000" spc="-1" strike="noStrike">
                <a:solidFill>
                  <a:srgbClr val="000000"/>
                </a:solidFill>
                <a:latin typeface="Avenir Next Condensed Regular"/>
              </a:rPr>
              <a:t>So how may we access dynamic variables?   </a:t>
            </a:r>
            <a:endParaRPr b="0" lang="en-GB" sz="2000" spc="-1" strike="noStrike">
              <a:latin typeface="Arial"/>
            </a:endParaRPr>
          </a:p>
        </p:txBody>
      </p:sp>
      <p:sp>
        <p:nvSpPr>
          <p:cNvPr id="507" name="CustomShape 6"/>
          <p:cNvSpPr/>
          <p:nvPr/>
        </p:nvSpPr>
        <p:spPr>
          <a:xfrm>
            <a:off x="6567120" y="5090040"/>
            <a:ext cx="2303640" cy="614520"/>
          </a:xfrm>
          <a:prstGeom prst="roundRect">
            <a:avLst>
              <a:gd name="adj" fmla="val 16667"/>
            </a:avLst>
          </a:prstGeom>
          <a:solidFill>
            <a:srgbClr val="ffc000"/>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2000" spc="-1" strike="noStrike">
                <a:solidFill>
                  <a:srgbClr val="000000"/>
                </a:solidFill>
                <a:latin typeface="Avenir Next Condensed Regular"/>
              </a:rPr>
              <a:t>Pointers!!!</a:t>
            </a:r>
            <a:endParaRPr b="0" lang="en-GB" sz="2000" spc="-1" strike="noStrike">
              <a:latin typeface="Arial"/>
            </a:endParaRPr>
          </a:p>
        </p:txBody>
      </p:sp>
    </p:spTree>
  </p:cSld>
  <p:timing>
    <p:tnLst>
      <p:par>
        <p:cTn id="539" dur="indefinite" restart="never" nodeType="tmRoot">
          <p:childTnLst>
            <p:seq>
              <p:cTn id="540" dur="indefinite" nodeType="mainSeq">
                <p:childTnLst>
                  <p:par>
                    <p:cTn id="541" fill="hold">
                      <p:stCondLst>
                        <p:cond delay="indefinite"/>
                      </p:stCondLst>
                      <p:childTnLst>
                        <p:par>
                          <p:cTn id="542" fill="hold">
                            <p:stCondLst>
                              <p:cond delay="0"/>
                            </p:stCondLst>
                            <p:childTnLst>
                              <p:par>
                                <p:cTn id="543" nodeType="clickEffect" fill="hold" presetClass="entr" presetID="1">
                                  <p:stCondLst>
                                    <p:cond delay="0"/>
                                  </p:stCondLst>
                                  <p:childTnLst>
                                    <p:set>
                                      <p:cBhvr>
                                        <p:cTn id="544" dur="1" fill="hold">
                                          <p:stCondLst>
                                            <p:cond delay="0"/>
                                          </p:stCondLst>
                                        </p:cTn>
                                        <p:tgtEl>
                                          <p:spTgt spid="505"/>
                                        </p:tgtEl>
                                        <p:attrNameLst>
                                          <p:attrName>style.visibility</p:attrName>
                                        </p:attrNameLst>
                                      </p:cBhvr>
                                      <p:to>
                                        <p:strVal val="visible"/>
                                      </p:to>
                                    </p:set>
                                  </p:childTnLst>
                                </p:cTn>
                              </p:par>
                            </p:childTnLst>
                          </p:cTn>
                        </p:par>
                      </p:childTnLst>
                    </p:cTn>
                  </p:par>
                  <p:par>
                    <p:cTn id="545" fill="hold">
                      <p:stCondLst>
                        <p:cond delay="indefinite"/>
                      </p:stCondLst>
                      <p:childTnLst>
                        <p:par>
                          <p:cTn id="546" fill="hold">
                            <p:stCondLst>
                              <p:cond delay="0"/>
                            </p:stCondLst>
                            <p:childTnLst>
                              <p:par>
                                <p:cTn id="547" nodeType="clickEffect" fill="hold" presetClass="entr" presetID="1">
                                  <p:stCondLst>
                                    <p:cond delay="0"/>
                                  </p:stCondLst>
                                  <p:childTnLst>
                                    <p:set>
                                      <p:cBhvr>
                                        <p:cTn id="548" dur="1" fill="hold">
                                          <p:stCondLst>
                                            <p:cond delay="0"/>
                                          </p:stCondLst>
                                        </p:cTn>
                                        <p:tgtEl>
                                          <p:spTgt spid="506"/>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nodeType="clickEffect" fill="hold" presetClass="entr" presetID="1">
                                  <p:stCondLst>
                                    <p:cond delay="0"/>
                                  </p:stCondLst>
                                  <p:childTnLst>
                                    <p:set>
                                      <p:cBhvr>
                                        <p:cTn id="552" dur="1" fill="hold">
                                          <p:stCondLst>
                                            <p:cond delay="0"/>
                                          </p:stCondLst>
                                        </p:cTn>
                                        <p:tgtEl>
                                          <p:spTgt spid="50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Creating Dynamic Variables</a:t>
            </a:r>
            <a:endParaRPr b="0" lang="en-US" sz="4400" spc="-1" strike="noStrike">
              <a:solidFill>
                <a:srgbClr val="000000"/>
              </a:solidFill>
              <a:latin typeface="Calibri Light"/>
            </a:endParaRPr>
          </a:p>
        </p:txBody>
      </p:sp>
      <p:sp>
        <p:nvSpPr>
          <p:cNvPr id="509" name="TextShape 2"/>
          <p:cNvSpPr txBox="1"/>
          <p:nvPr/>
        </p:nvSpPr>
        <p:spPr>
          <a:xfrm>
            <a:off x="457200" y="1417680"/>
            <a:ext cx="8229240" cy="470808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use the </a:t>
            </a:r>
            <a:r>
              <a:rPr b="1" lang="en-US" sz="2400" spc="-1" strike="noStrike">
                <a:solidFill>
                  <a:srgbClr val="e46c0a"/>
                </a:solidFill>
                <a:latin typeface="Calibri Light"/>
                <a:ea typeface="Calibri Light"/>
              </a:rPr>
              <a:t>new</a:t>
            </a:r>
            <a:r>
              <a:rPr b="0" lang="en-US" sz="2400" spc="-1" strike="noStrike">
                <a:solidFill>
                  <a:srgbClr val="000000"/>
                </a:solidFill>
                <a:latin typeface="Calibri Light"/>
                <a:ea typeface="Calibri Light"/>
              </a:rPr>
              <a:t> operator to create a dynamic variable:</a:t>
            </a:r>
            <a:endParaRPr b="0" lang="en-US" sz="2400" spc="-1" strike="noStrike">
              <a:solidFill>
                <a:srgbClr val="000000"/>
              </a:solidFill>
              <a:latin typeface="Calibri Light"/>
            </a:endParaRPr>
          </a:p>
        </p:txBody>
      </p:sp>
      <p:sp>
        <p:nvSpPr>
          <p:cNvPr id="510" name="TextShape 3"/>
          <p:cNvSpPr txBox="1"/>
          <p:nvPr/>
        </p:nvSpPr>
        <p:spPr>
          <a:xfrm>
            <a:off x="6640560" y="6181920"/>
            <a:ext cx="2133360" cy="364680"/>
          </a:xfrm>
          <a:prstGeom prst="rect">
            <a:avLst/>
          </a:prstGeom>
          <a:noFill/>
          <a:ln>
            <a:noFill/>
          </a:ln>
        </p:spPr>
        <p:txBody>
          <a:bodyPr anchor="ctr"/>
          <a:p>
            <a:pPr algn="r">
              <a:lnSpc>
                <a:spcPct val="100000"/>
              </a:lnSpc>
            </a:pPr>
            <a:fld id="{BDF213F4-D545-4919-81F9-13A259F7D36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511" name="CustomShape 4"/>
          <p:cNvSpPr/>
          <p:nvPr/>
        </p:nvSpPr>
        <p:spPr>
          <a:xfrm>
            <a:off x="614160" y="2271960"/>
            <a:ext cx="3276720" cy="9302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new int (42);</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new string ("hello!");</a:t>
            </a:r>
            <a:endParaRPr b="0" lang="en-GB" sz="1800" spc="-1" strike="noStrike">
              <a:latin typeface="Arial"/>
            </a:endParaRPr>
          </a:p>
        </p:txBody>
      </p:sp>
      <p:sp>
        <p:nvSpPr>
          <p:cNvPr id="512" name="CustomShape 5"/>
          <p:cNvSpPr/>
          <p:nvPr/>
        </p:nvSpPr>
        <p:spPr>
          <a:xfrm>
            <a:off x="4191840" y="1967040"/>
            <a:ext cx="10710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halkduster"/>
              </a:rPr>
              <a:t>Memory </a:t>
            </a:r>
            <a:endParaRPr b="0" lang="en-GB" sz="1600" spc="-1" strike="noStrike">
              <a:latin typeface="Arial"/>
            </a:endParaRPr>
          </a:p>
        </p:txBody>
      </p:sp>
      <p:sp>
        <p:nvSpPr>
          <p:cNvPr id="513" name="CustomShape 6"/>
          <p:cNvSpPr/>
          <p:nvPr/>
        </p:nvSpPr>
        <p:spPr>
          <a:xfrm>
            <a:off x="4158000" y="2365560"/>
            <a:ext cx="1557000" cy="1081440"/>
          </a:xfrm>
          <a:prstGeom prst="rect">
            <a:avLst/>
          </a:prstGeom>
          <a:ln>
            <a:round/>
          </a:ln>
        </p:spPr>
        <p:style>
          <a:lnRef idx="2">
            <a:schemeClr val="accent3"/>
          </a:lnRef>
          <a:fillRef idx="1">
            <a:schemeClr val="lt1"/>
          </a:fillRef>
          <a:effectRef idx="0">
            <a:schemeClr val="accent3"/>
          </a:effectRef>
          <a:fontRef idx="minor"/>
        </p:style>
      </p:sp>
      <p:sp>
        <p:nvSpPr>
          <p:cNvPr id="514" name="CustomShape 7"/>
          <p:cNvSpPr/>
          <p:nvPr/>
        </p:nvSpPr>
        <p:spPr>
          <a:xfrm>
            <a:off x="4213440" y="2528280"/>
            <a:ext cx="146232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42</a:t>
            </a:r>
            <a:endParaRPr b="0" lang="en-GB" sz="1800" spc="-1" strike="noStrike">
              <a:latin typeface="Arial"/>
            </a:endParaRPr>
          </a:p>
        </p:txBody>
      </p:sp>
      <p:sp>
        <p:nvSpPr>
          <p:cNvPr id="515" name="CustomShape 8"/>
          <p:cNvSpPr/>
          <p:nvPr/>
        </p:nvSpPr>
        <p:spPr>
          <a:xfrm>
            <a:off x="4213440" y="2970000"/>
            <a:ext cx="146232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"hello!"</a:t>
            </a:r>
            <a:endParaRPr b="0" lang="en-GB" sz="1800" spc="-1" strike="noStrike">
              <a:latin typeface="Arial"/>
            </a:endParaRPr>
          </a:p>
        </p:txBody>
      </p:sp>
      <p:sp>
        <p:nvSpPr>
          <p:cNvPr id="516" name="CustomShape 9"/>
          <p:cNvSpPr/>
          <p:nvPr/>
        </p:nvSpPr>
        <p:spPr>
          <a:xfrm>
            <a:off x="5954040" y="2262960"/>
            <a:ext cx="2494080" cy="115164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No names for these memory locations, and there's no way that you can access them</a:t>
            </a:r>
            <a:endParaRPr b="0" lang="en-GB" sz="1800" spc="-1" strike="noStrike">
              <a:latin typeface="Arial"/>
            </a:endParaRPr>
          </a:p>
        </p:txBody>
      </p:sp>
      <p:sp>
        <p:nvSpPr>
          <p:cNvPr id="517" name="CustomShape 10"/>
          <p:cNvSpPr/>
          <p:nvPr/>
        </p:nvSpPr>
        <p:spPr>
          <a:xfrm>
            <a:off x="286560" y="3997440"/>
            <a:ext cx="4762440" cy="9302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 i = new int (42);</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int * s = new string ("hello!");</a:t>
            </a:r>
            <a:endParaRPr b="0" lang="en-GB" sz="1800" spc="-1" strike="noStrike">
              <a:latin typeface="Arial"/>
            </a:endParaRPr>
          </a:p>
        </p:txBody>
      </p:sp>
      <p:sp>
        <p:nvSpPr>
          <p:cNvPr id="518" name="CustomShape 11"/>
          <p:cNvSpPr/>
          <p:nvPr/>
        </p:nvSpPr>
        <p:spPr>
          <a:xfrm>
            <a:off x="5492160" y="3782160"/>
            <a:ext cx="10710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halkduster"/>
              </a:rPr>
              <a:t>Memory </a:t>
            </a:r>
            <a:endParaRPr b="0" lang="en-GB" sz="1600" spc="-1" strike="noStrike">
              <a:latin typeface="Arial"/>
            </a:endParaRPr>
          </a:p>
        </p:txBody>
      </p:sp>
      <p:sp>
        <p:nvSpPr>
          <p:cNvPr id="519" name="CustomShape 12"/>
          <p:cNvSpPr/>
          <p:nvPr/>
        </p:nvSpPr>
        <p:spPr>
          <a:xfrm>
            <a:off x="5458680" y="4180320"/>
            <a:ext cx="1557000" cy="1927080"/>
          </a:xfrm>
          <a:prstGeom prst="rect">
            <a:avLst/>
          </a:prstGeom>
          <a:ln>
            <a:round/>
          </a:ln>
        </p:spPr>
        <p:style>
          <a:lnRef idx="2">
            <a:schemeClr val="accent3"/>
          </a:lnRef>
          <a:fillRef idx="1">
            <a:schemeClr val="lt1"/>
          </a:fillRef>
          <a:effectRef idx="0">
            <a:schemeClr val="accent3"/>
          </a:effectRef>
          <a:fontRef idx="minor"/>
        </p:style>
      </p:sp>
      <p:sp>
        <p:nvSpPr>
          <p:cNvPr id="520" name="CustomShape 13"/>
          <p:cNvSpPr/>
          <p:nvPr/>
        </p:nvSpPr>
        <p:spPr>
          <a:xfrm>
            <a:off x="5514120" y="4343040"/>
            <a:ext cx="146232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42</a:t>
            </a:r>
            <a:endParaRPr b="0" lang="en-GB" sz="1800" spc="-1" strike="noStrike">
              <a:latin typeface="Arial"/>
            </a:endParaRPr>
          </a:p>
        </p:txBody>
      </p:sp>
      <p:sp>
        <p:nvSpPr>
          <p:cNvPr id="521" name="CustomShape 14"/>
          <p:cNvSpPr/>
          <p:nvPr/>
        </p:nvSpPr>
        <p:spPr>
          <a:xfrm>
            <a:off x="5514120" y="4784760"/>
            <a:ext cx="146232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22" name="CustomShape 15"/>
          <p:cNvSpPr/>
          <p:nvPr/>
        </p:nvSpPr>
        <p:spPr>
          <a:xfrm>
            <a:off x="5514120" y="5228640"/>
            <a:ext cx="146232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"hello!"</a:t>
            </a:r>
            <a:endParaRPr b="0" lang="en-GB" sz="1800" spc="-1" strike="noStrike">
              <a:latin typeface="Arial"/>
            </a:endParaRPr>
          </a:p>
        </p:txBody>
      </p:sp>
      <p:sp>
        <p:nvSpPr>
          <p:cNvPr id="523" name="CustomShape 16"/>
          <p:cNvSpPr/>
          <p:nvPr/>
        </p:nvSpPr>
        <p:spPr>
          <a:xfrm>
            <a:off x="5514120" y="5670360"/>
            <a:ext cx="1462320" cy="30888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24" name="CustomShape 17"/>
          <p:cNvSpPr/>
          <p:nvPr/>
        </p:nvSpPr>
        <p:spPr>
          <a:xfrm>
            <a:off x="6973920" y="474120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i</a:t>
            </a:r>
            <a:endParaRPr b="0" lang="en-GB" sz="1800" spc="-1" strike="noStrike">
              <a:latin typeface="Arial"/>
            </a:endParaRPr>
          </a:p>
        </p:txBody>
      </p:sp>
      <p:sp>
        <p:nvSpPr>
          <p:cNvPr id="525" name="CustomShape 18"/>
          <p:cNvSpPr/>
          <p:nvPr/>
        </p:nvSpPr>
        <p:spPr>
          <a:xfrm>
            <a:off x="6973920" y="564300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s</a:t>
            </a:r>
            <a:endParaRPr b="0" lang="en-GB" sz="1800" spc="-1" strike="noStrike">
              <a:latin typeface="Arial"/>
            </a:endParaRPr>
          </a:p>
        </p:txBody>
      </p:sp>
      <p:sp>
        <p:nvSpPr>
          <p:cNvPr id="526" name="CustomShape 19"/>
          <p:cNvSpPr/>
          <p:nvPr/>
        </p:nvSpPr>
        <p:spPr>
          <a:xfrm rot="10800000">
            <a:off x="5526720" y="4939560"/>
            <a:ext cx="12240" cy="441360"/>
          </a:xfrm>
          <a:prstGeom prst="curvedConnector3">
            <a:avLst>
              <a:gd name="adj1" fmla="val 1800000"/>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527" name="CustomShape 20"/>
          <p:cNvSpPr/>
          <p:nvPr/>
        </p:nvSpPr>
        <p:spPr>
          <a:xfrm rot="10800000">
            <a:off x="5526720" y="5825160"/>
            <a:ext cx="12240" cy="441360"/>
          </a:xfrm>
          <a:prstGeom prst="curvedConnector3">
            <a:avLst>
              <a:gd name="adj1" fmla="val 1800000"/>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528" name="CustomShape 21"/>
          <p:cNvSpPr/>
          <p:nvPr/>
        </p:nvSpPr>
        <p:spPr>
          <a:xfrm>
            <a:off x="7288200" y="4173840"/>
            <a:ext cx="1807560" cy="174708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Now we may access these memory locations via the pointers </a:t>
            </a:r>
            <a:r>
              <a:rPr b="0" lang="en-GB" sz="1800" spc="-1" strike="noStrike">
                <a:solidFill>
                  <a:srgbClr val="000000"/>
                </a:solidFill>
                <a:latin typeface="Consolas"/>
                <a:ea typeface="Consolas Regular"/>
              </a:rPr>
              <a:t>i</a:t>
            </a:r>
            <a:r>
              <a:rPr b="0" lang="en-GB" sz="1800" spc="-1" strike="noStrike">
                <a:solidFill>
                  <a:srgbClr val="000000"/>
                </a:solidFill>
                <a:latin typeface="Avenir Next Condensed Regular"/>
                <a:ea typeface="Consolas Regular"/>
              </a:rPr>
              <a:t> and </a:t>
            </a:r>
            <a:r>
              <a:rPr b="0" lang="en-GB" sz="1800" spc="-1" strike="noStrike">
                <a:solidFill>
                  <a:srgbClr val="000000"/>
                </a:solidFill>
                <a:latin typeface="Consolas"/>
                <a:ea typeface="Consolas Regular"/>
              </a:rPr>
              <a:t>s</a:t>
            </a:r>
            <a:r>
              <a:rPr b="0" lang="en-GB" sz="1800" spc="-1" strike="noStrike">
                <a:solidFill>
                  <a:srgbClr val="000000"/>
                </a:solidFill>
                <a:latin typeface="Avenir Next Condensed Regular"/>
                <a:ea typeface="Consolas Regular"/>
              </a:rPr>
              <a:t>.</a:t>
            </a:r>
            <a:endParaRPr b="0" lang="en-GB" sz="1800" spc="-1" strike="noStrike">
              <a:latin typeface="Arial"/>
            </a:endParaRPr>
          </a:p>
        </p:txBody>
      </p:sp>
      <p:sp>
        <p:nvSpPr>
          <p:cNvPr id="529" name="CustomShape 22"/>
          <p:cNvSpPr/>
          <p:nvPr/>
        </p:nvSpPr>
        <p:spPr>
          <a:xfrm>
            <a:off x="1982880" y="5228640"/>
            <a:ext cx="3238200" cy="1377000"/>
          </a:xfrm>
          <a:prstGeom prst="rect">
            <a:avLst/>
          </a:prstGeom>
          <a:solidFill>
            <a:schemeClr val="accent3">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 i = new int;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*i = 42;</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string * s = new string;</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 = "hello!";</a:t>
            </a:r>
            <a:endParaRPr b="0" lang="en-GB" sz="1800" spc="-1" strike="noStrike">
              <a:latin typeface="Arial"/>
            </a:endParaRPr>
          </a:p>
        </p:txBody>
      </p:sp>
      <p:sp>
        <p:nvSpPr>
          <p:cNvPr id="530" name="CustomShape 23"/>
          <p:cNvSpPr/>
          <p:nvPr/>
        </p:nvSpPr>
        <p:spPr>
          <a:xfrm flipH="1" flipV="1" rot="10800000">
            <a:off x="2003040" y="6126120"/>
            <a:ext cx="1716840" cy="1663200"/>
          </a:xfrm>
          <a:prstGeom prst="bentConnector3">
            <a:avLst>
              <a:gd name="adj1" fmla="val -7805"/>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31" name="CustomShape 24"/>
          <p:cNvSpPr/>
          <p:nvPr/>
        </p:nvSpPr>
        <p:spPr>
          <a:xfrm>
            <a:off x="286560" y="4784760"/>
            <a:ext cx="326880" cy="1429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2" name="CustomShape 25"/>
          <p:cNvSpPr/>
          <p:nvPr/>
        </p:nvSpPr>
        <p:spPr>
          <a:xfrm>
            <a:off x="-95040" y="5827680"/>
            <a:ext cx="243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Regular"/>
              </a:rPr>
              <a:t>this is equivalent to</a:t>
            </a:r>
            <a:endParaRPr b="0" lang="en-GB" sz="1800" spc="-1" strike="noStrike">
              <a:latin typeface="Arial"/>
            </a:endParaRPr>
          </a:p>
        </p:txBody>
      </p:sp>
    </p:spTree>
  </p:cSld>
  <p:timing>
    <p:tnLst>
      <p:par>
        <p:cTn id="553" dur="indefinite" restart="never" nodeType="tmRoot">
          <p:childTnLst>
            <p:seq>
              <p:cTn id="554" dur="indefinite" nodeType="mainSeq">
                <p:childTnLst>
                  <p:par>
                    <p:cTn id="555" fill="hold">
                      <p:stCondLst>
                        <p:cond delay="indefinite"/>
                      </p:stCondLst>
                      <p:childTnLst>
                        <p:par>
                          <p:cTn id="556" fill="hold">
                            <p:stCondLst>
                              <p:cond delay="0"/>
                            </p:stCondLst>
                            <p:childTnLst>
                              <p:par>
                                <p:cTn id="557" nodeType="clickEffect" fill="hold" presetClass="entr" presetID="1">
                                  <p:stCondLst>
                                    <p:cond delay="0"/>
                                  </p:stCondLst>
                                  <p:childTnLst>
                                    <p:set>
                                      <p:cBhvr>
                                        <p:cTn id="558" dur="1" fill="hold">
                                          <p:stCondLst>
                                            <p:cond delay="0"/>
                                          </p:stCondLst>
                                        </p:cTn>
                                        <p:tgtEl>
                                          <p:spTgt spid="514"/>
                                        </p:tgtEl>
                                        <p:attrNameLst>
                                          <p:attrName>style.visibility</p:attrName>
                                        </p:attrNameLst>
                                      </p:cBhvr>
                                      <p:to>
                                        <p:strVal val="visible"/>
                                      </p:to>
                                    </p:set>
                                  </p:childTnLst>
                                </p:cTn>
                              </p:par>
                              <p:par>
                                <p:cTn id="559" nodeType="withEffect" fill="hold" presetClass="entr" presetID="1">
                                  <p:stCondLst>
                                    <p:cond delay="0"/>
                                  </p:stCondLst>
                                  <p:childTnLst>
                                    <p:set>
                                      <p:cBhvr>
                                        <p:cTn id="560" dur="1" fill="hold">
                                          <p:stCondLst>
                                            <p:cond delay="0"/>
                                          </p:stCondLst>
                                        </p:cTn>
                                        <p:tgtEl>
                                          <p:spTgt spid="515"/>
                                        </p:tgtEl>
                                        <p:attrNameLst>
                                          <p:attrName>style.visibility</p:attrName>
                                        </p:attrNameLst>
                                      </p:cBhvr>
                                      <p:to>
                                        <p:strVal val="visible"/>
                                      </p:to>
                                    </p:set>
                                  </p:childTnLst>
                                </p:cTn>
                              </p:par>
                            </p:childTnLst>
                          </p:cTn>
                        </p:par>
                      </p:childTnLst>
                    </p:cTn>
                  </p:par>
                  <p:par>
                    <p:cTn id="561" fill="hold">
                      <p:stCondLst>
                        <p:cond delay="indefinite"/>
                      </p:stCondLst>
                      <p:childTnLst>
                        <p:par>
                          <p:cTn id="562" fill="hold">
                            <p:stCondLst>
                              <p:cond delay="0"/>
                            </p:stCondLst>
                            <p:childTnLst>
                              <p:par>
                                <p:cTn id="563" nodeType="clickEffect" fill="hold" presetClass="entr" presetID="1">
                                  <p:stCondLst>
                                    <p:cond delay="0"/>
                                  </p:stCondLst>
                                  <p:childTnLst>
                                    <p:set>
                                      <p:cBhvr>
                                        <p:cTn id="564" dur="1" fill="hold">
                                          <p:stCondLst>
                                            <p:cond delay="0"/>
                                          </p:stCondLst>
                                        </p:cTn>
                                        <p:tgtEl>
                                          <p:spTgt spid="516"/>
                                        </p:tgtEl>
                                        <p:attrNameLst>
                                          <p:attrName>style.visibility</p:attrName>
                                        </p:attrNameLst>
                                      </p:cBhvr>
                                      <p:to>
                                        <p:strVal val="visible"/>
                                      </p:to>
                                    </p:set>
                                  </p:childTnLst>
                                </p:cTn>
                              </p:par>
                            </p:childTnLst>
                          </p:cTn>
                        </p:par>
                      </p:childTnLst>
                    </p:cTn>
                  </p:par>
                  <p:par>
                    <p:cTn id="565" fill="hold">
                      <p:stCondLst>
                        <p:cond delay="indefinite"/>
                      </p:stCondLst>
                      <p:childTnLst>
                        <p:par>
                          <p:cTn id="566" fill="hold">
                            <p:stCondLst>
                              <p:cond delay="0"/>
                            </p:stCondLst>
                            <p:childTnLst>
                              <p:par>
                                <p:cTn id="567" nodeType="clickEffect" fill="hold" presetClass="entr" presetID="1">
                                  <p:stCondLst>
                                    <p:cond delay="0"/>
                                  </p:stCondLst>
                                  <p:childTnLst>
                                    <p:set>
                                      <p:cBhvr>
                                        <p:cTn id="568" dur="1" fill="hold">
                                          <p:stCondLst>
                                            <p:cond delay="0"/>
                                          </p:stCondLst>
                                        </p:cTn>
                                        <p:tgtEl>
                                          <p:spTgt spid="517"/>
                                        </p:tgtEl>
                                        <p:attrNameLst>
                                          <p:attrName>style.visibility</p:attrName>
                                        </p:attrNameLst>
                                      </p:cBhvr>
                                      <p:to>
                                        <p:strVal val="visible"/>
                                      </p:to>
                                    </p:set>
                                  </p:childTnLst>
                                </p:cTn>
                              </p:par>
                              <p:par>
                                <p:cTn id="569" nodeType="withEffect" fill="hold" presetClass="entr" presetID="1">
                                  <p:stCondLst>
                                    <p:cond delay="0"/>
                                  </p:stCondLst>
                                  <p:childTnLst>
                                    <p:set>
                                      <p:cBhvr>
                                        <p:cTn id="570" dur="1" fill="hold">
                                          <p:stCondLst>
                                            <p:cond delay="0"/>
                                          </p:stCondLst>
                                        </p:cTn>
                                        <p:tgtEl>
                                          <p:spTgt spid="518"/>
                                        </p:tgtEl>
                                        <p:attrNameLst>
                                          <p:attrName>style.visibility</p:attrName>
                                        </p:attrNameLst>
                                      </p:cBhvr>
                                      <p:to>
                                        <p:strVal val="visible"/>
                                      </p:to>
                                    </p:set>
                                  </p:childTnLst>
                                </p:cTn>
                              </p:par>
                              <p:par>
                                <p:cTn id="571" nodeType="withEffect" fill="hold" presetClass="entr" presetID="1">
                                  <p:stCondLst>
                                    <p:cond delay="0"/>
                                  </p:stCondLst>
                                  <p:childTnLst>
                                    <p:set>
                                      <p:cBhvr>
                                        <p:cTn id="572" dur="1" fill="hold">
                                          <p:stCondLst>
                                            <p:cond delay="0"/>
                                          </p:stCondLst>
                                        </p:cTn>
                                        <p:tgtEl>
                                          <p:spTgt spid="519"/>
                                        </p:tgtEl>
                                        <p:attrNameLst>
                                          <p:attrName>style.visibility</p:attrName>
                                        </p:attrNameLst>
                                      </p:cBhvr>
                                      <p:to>
                                        <p:strVal val="visible"/>
                                      </p:to>
                                    </p:set>
                                  </p:childTnLst>
                                </p:cTn>
                              </p:par>
                            </p:childTnLst>
                          </p:cTn>
                        </p:par>
                      </p:childTnLst>
                    </p:cTn>
                  </p:par>
                  <p:par>
                    <p:cTn id="573" fill="hold">
                      <p:stCondLst>
                        <p:cond delay="indefinite"/>
                      </p:stCondLst>
                      <p:childTnLst>
                        <p:par>
                          <p:cTn id="574" fill="hold">
                            <p:stCondLst>
                              <p:cond delay="0"/>
                            </p:stCondLst>
                            <p:childTnLst>
                              <p:par>
                                <p:cTn id="575" nodeType="clickEffect" fill="hold" presetClass="entr" presetID="1">
                                  <p:stCondLst>
                                    <p:cond delay="0"/>
                                  </p:stCondLst>
                                  <p:childTnLst>
                                    <p:set>
                                      <p:cBhvr>
                                        <p:cTn id="576" dur="1" fill="hold">
                                          <p:stCondLst>
                                            <p:cond delay="0"/>
                                          </p:stCondLst>
                                        </p:cTn>
                                        <p:tgtEl>
                                          <p:spTgt spid="520"/>
                                        </p:tgtEl>
                                        <p:attrNameLst>
                                          <p:attrName>style.visibility</p:attrName>
                                        </p:attrNameLst>
                                      </p:cBhvr>
                                      <p:to>
                                        <p:strVal val="visible"/>
                                      </p:to>
                                    </p:set>
                                  </p:childTnLst>
                                </p:cTn>
                              </p:par>
                              <p:par>
                                <p:cTn id="577" nodeType="withEffect" fill="hold" presetClass="entr" presetID="1">
                                  <p:stCondLst>
                                    <p:cond delay="0"/>
                                  </p:stCondLst>
                                  <p:childTnLst>
                                    <p:set>
                                      <p:cBhvr>
                                        <p:cTn id="578" dur="1" fill="hold">
                                          <p:stCondLst>
                                            <p:cond delay="0"/>
                                          </p:stCondLst>
                                        </p:cTn>
                                        <p:tgtEl>
                                          <p:spTgt spid="521"/>
                                        </p:tgtEl>
                                        <p:attrNameLst>
                                          <p:attrName>style.visibility</p:attrName>
                                        </p:attrNameLst>
                                      </p:cBhvr>
                                      <p:to>
                                        <p:strVal val="visible"/>
                                      </p:to>
                                    </p:set>
                                  </p:childTnLst>
                                </p:cTn>
                              </p:par>
                              <p:par>
                                <p:cTn id="579" nodeType="withEffect" fill="hold" presetClass="entr" presetID="1">
                                  <p:stCondLst>
                                    <p:cond delay="0"/>
                                  </p:stCondLst>
                                  <p:childTnLst>
                                    <p:set>
                                      <p:cBhvr>
                                        <p:cTn id="580" dur="1" fill="hold">
                                          <p:stCondLst>
                                            <p:cond delay="0"/>
                                          </p:stCondLst>
                                        </p:cTn>
                                        <p:tgtEl>
                                          <p:spTgt spid="526"/>
                                        </p:tgtEl>
                                        <p:attrNameLst>
                                          <p:attrName>style.visibility</p:attrName>
                                        </p:attrNameLst>
                                      </p:cBhvr>
                                      <p:to>
                                        <p:strVal val="visible"/>
                                      </p:to>
                                    </p:set>
                                  </p:childTnLst>
                                </p:cTn>
                              </p:par>
                              <p:par>
                                <p:cTn id="581" nodeType="withEffect" fill="hold" presetClass="entr" presetID="1">
                                  <p:stCondLst>
                                    <p:cond delay="0"/>
                                  </p:stCondLst>
                                  <p:childTnLst>
                                    <p:set>
                                      <p:cBhvr>
                                        <p:cTn id="582" dur="1" fill="hold">
                                          <p:stCondLst>
                                            <p:cond delay="0"/>
                                          </p:stCondLst>
                                        </p:cTn>
                                        <p:tgtEl>
                                          <p:spTgt spid="524"/>
                                        </p:tgtEl>
                                        <p:attrNameLst>
                                          <p:attrName>style.visibility</p:attrName>
                                        </p:attrNameLst>
                                      </p:cBhvr>
                                      <p:to>
                                        <p:strVal val="visible"/>
                                      </p:to>
                                    </p:set>
                                  </p:childTnLst>
                                </p:cTn>
                              </p:par>
                              <p:par>
                                <p:cTn id="583" nodeType="withEffect" fill="hold" presetClass="entr" presetID="1">
                                  <p:stCondLst>
                                    <p:cond delay="0"/>
                                  </p:stCondLst>
                                  <p:childTnLst>
                                    <p:set>
                                      <p:cBhvr>
                                        <p:cTn id="584" dur="1" fill="hold">
                                          <p:stCondLst>
                                            <p:cond delay="0"/>
                                          </p:stCondLst>
                                        </p:cTn>
                                        <p:tgtEl>
                                          <p:spTgt spid="522"/>
                                        </p:tgtEl>
                                        <p:attrNameLst>
                                          <p:attrName>style.visibility</p:attrName>
                                        </p:attrNameLst>
                                      </p:cBhvr>
                                      <p:to>
                                        <p:strVal val="visible"/>
                                      </p:to>
                                    </p:set>
                                  </p:childTnLst>
                                </p:cTn>
                              </p:par>
                              <p:par>
                                <p:cTn id="585" nodeType="withEffect" fill="hold" presetClass="entr" presetID="1">
                                  <p:stCondLst>
                                    <p:cond delay="0"/>
                                  </p:stCondLst>
                                  <p:childTnLst>
                                    <p:set>
                                      <p:cBhvr>
                                        <p:cTn id="586" dur="1" fill="hold">
                                          <p:stCondLst>
                                            <p:cond delay="0"/>
                                          </p:stCondLst>
                                        </p:cTn>
                                        <p:tgtEl>
                                          <p:spTgt spid="523"/>
                                        </p:tgtEl>
                                        <p:attrNameLst>
                                          <p:attrName>style.visibility</p:attrName>
                                        </p:attrNameLst>
                                      </p:cBhvr>
                                      <p:to>
                                        <p:strVal val="visible"/>
                                      </p:to>
                                    </p:set>
                                  </p:childTnLst>
                                </p:cTn>
                              </p:par>
                              <p:par>
                                <p:cTn id="587" nodeType="withEffect" fill="hold" presetClass="entr" presetID="1">
                                  <p:stCondLst>
                                    <p:cond delay="0"/>
                                  </p:stCondLst>
                                  <p:childTnLst>
                                    <p:set>
                                      <p:cBhvr>
                                        <p:cTn id="588" dur="1" fill="hold">
                                          <p:stCondLst>
                                            <p:cond delay="0"/>
                                          </p:stCondLst>
                                        </p:cTn>
                                        <p:tgtEl>
                                          <p:spTgt spid="527"/>
                                        </p:tgtEl>
                                        <p:attrNameLst>
                                          <p:attrName>style.visibility</p:attrName>
                                        </p:attrNameLst>
                                      </p:cBhvr>
                                      <p:to>
                                        <p:strVal val="visible"/>
                                      </p:to>
                                    </p:set>
                                  </p:childTnLst>
                                </p:cTn>
                              </p:par>
                              <p:par>
                                <p:cTn id="589" nodeType="withEffect" fill="hold" presetClass="entr" presetID="1">
                                  <p:stCondLst>
                                    <p:cond delay="0"/>
                                  </p:stCondLst>
                                  <p:childTnLst>
                                    <p:set>
                                      <p:cBhvr>
                                        <p:cTn id="590" dur="1" fill="hold">
                                          <p:stCondLst>
                                            <p:cond delay="0"/>
                                          </p:stCondLst>
                                        </p:cTn>
                                        <p:tgtEl>
                                          <p:spTgt spid="525"/>
                                        </p:tgtEl>
                                        <p:attrNameLst>
                                          <p:attrName>style.visibility</p:attrName>
                                        </p:attrNameLst>
                                      </p:cBhvr>
                                      <p:to>
                                        <p:strVal val="visible"/>
                                      </p:to>
                                    </p:set>
                                  </p:childTnLst>
                                </p:cTn>
                              </p:par>
                            </p:childTnLst>
                          </p:cTn>
                        </p:par>
                      </p:childTnLst>
                    </p:cTn>
                  </p:par>
                  <p:par>
                    <p:cTn id="591" fill="hold">
                      <p:stCondLst>
                        <p:cond delay="indefinite"/>
                      </p:stCondLst>
                      <p:childTnLst>
                        <p:par>
                          <p:cTn id="592" fill="hold">
                            <p:stCondLst>
                              <p:cond delay="0"/>
                            </p:stCondLst>
                            <p:childTnLst>
                              <p:par>
                                <p:cTn id="593" nodeType="clickEffect" fill="hold" presetClass="entr" presetID="1">
                                  <p:stCondLst>
                                    <p:cond delay="0"/>
                                  </p:stCondLst>
                                  <p:childTnLst>
                                    <p:set>
                                      <p:cBhvr>
                                        <p:cTn id="594" dur="1" fill="hold">
                                          <p:stCondLst>
                                            <p:cond delay="0"/>
                                          </p:stCondLst>
                                        </p:cTn>
                                        <p:tgtEl>
                                          <p:spTgt spid="528"/>
                                        </p:tgtEl>
                                        <p:attrNameLst>
                                          <p:attrName>style.visibility</p:attrName>
                                        </p:attrNameLst>
                                      </p:cBhvr>
                                      <p:to>
                                        <p:strVal val="visible"/>
                                      </p:to>
                                    </p:set>
                                  </p:childTnLst>
                                </p:cTn>
                              </p:par>
                            </p:childTnLst>
                          </p:cTn>
                        </p:par>
                      </p:childTnLst>
                    </p:cTn>
                  </p:par>
                  <p:par>
                    <p:cTn id="595" fill="hold">
                      <p:stCondLst>
                        <p:cond delay="indefinite"/>
                      </p:stCondLst>
                      <p:childTnLst>
                        <p:par>
                          <p:cTn id="596" fill="hold">
                            <p:stCondLst>
                              <p:cond delay="0"/>
                            </p:stCondLst>
                            <p:childTnLst>
                              <p:par>
                                <p:cTn id="597" nodeType="clickEffect" fill="hold" presetClass="entr" presetID="1">
                                  <p:stCondLst>
                                    <p:cond delay="0"/>
                                  </p:stCondLst>
                                  <p:childTnLst>
                                    <p:set>
                                      <p:cBhvr>
                                        <p:cTn id="598" dur="1" fill="hold">
                                          <p:stCondLst>
                                            <p:cond delay="0"/>
                                          </p:stCondLst>
                                        </p:cTn>
                                        <p:tgtEl>
                                          <p:spTgt spid="530"/>
                                        </p:tgtEl>
                                        <p:attrNameLst>
                                          <p:attrName>style.visibility</p:attrName>
                                        </p:attrNameLst>
                                      </p:cBhvr>
                                      <p:to>
                                        <p:strVal val="visible"/>
                                      </p:to>
                                    </p:set>
                                  </p:childTnLst>
                                </p:cTn>
                              </p:par>
                              <p:par>
                                <p:cTn id="599" nodeType="withEffect" fill="hold" presetClass="entr" presetID="1">
                                  <p:stCondLst>
                                    <p:cond delay="0"/>
                                  </p:stCondLst>
                                  <p:childTnLst>
                                    <p:set>
                                      <p:cBhvr>
                                        <p:cTn id="600" dur="1" fill="hold">
                                          <p:stCondLst>
                                            <p:cond delay="0"/>
                                          </p:stCondLst>
                                        </p:cTn>
                                        <p:tgtEl>
                                          <p:spTgt spid="532"/>
                                        </p:tgtEl>
                                        <p:attrNameLst>
                                          <p:attrName>style.visibility</p:attrName>
                                        </p:attrNameLst>
                                      </p:cBhvr>
                                      <p:to>
                                        <p:strVal val="visible"/>
                                      </p:to>
                                    </p:set>
                                  </p:childTnLst>
                                </p:cTn>
                              </p:par>
                              <p:par>
                                <p:cTn id="601" nodeType="withEffect" fill="hold" presetClass="entr" presetID="1">
                                  <p:stCondLst>
                                    <p:cond delay="0"/>
                                  </p:stCondLst>
                                  <p:childTnLst>
                                    <p:set>
                                      <p:cBhvr>
                                        <p:cTn id="602" dur="1" fill="hold">
                                          <p:stCondLst>
                                            <p:cond delay="0"/>
                                          </p:stCondLst>
                                        </p:cTn>
                                        <p:tgtEl>
                                          <p:spTgt spid="52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TextShape 1"/>
          <p:cNvSpPr txBox="1"/>
          <p:nvPr/>
        </p:nvSpPr>
        <p:spPr>
          <a:xfrm>
            <a:off x="6553080" y="6356520"/>
            <a:ext cx="2133360" cy="364680"/>
          </a:xfrm>
          <a:prstGeom prst="rect">
            <a:avLst/>
          </a:prstGeom>
          <a:noFill/>
          <a:ln>
            <a:noFill/>
          </a:ln>
        </p:spPr>
        <p:txBody>
          <a:bodyPr anchor="ctr"/>
          <a:p>
            <a:pPr algn="r">
              <a:lnSpc>
                <a:spcPct val="100000"/>
              </a:lnSpc>
            </a:pPr>
            <a:fld id="{9000EFCC-CBBF-4380-A922-2C8B47FBB4E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534" name="CustomShape 2"/>
          <p:cNvSpPr/>
          <p:nvPr/>
        </p:nvSpPr>
        <p:spPr>
          <a:xfrm>
            <a:off x="131040" y="315720"/>
            <a:ext cx="501480" cy="4232160"/>
          </a:xfrm>
          <a:prstGeom prst="rect">
            <a:avLst/>
          </a:prstGeom>
          <a:solidFill>
            <a:schemeClr val="accent3">
              <a:lumMod val="60000"/>
              <a:lumOff val="4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808080"/>
                </a:solidFill>
                <a:latin typeface="Calibri Light"/>
                <a:ea typeface="Consolas Regular"/>
              </a:rPr>
              <a:t>01:</a:t>
            </a: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02 :</a:t>
            </a: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03 :</a:t>
            </a: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04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05 :</a:t>
            </a: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06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07 :</a:t>
            </a: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08 :</a:t>
            </a: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09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10 :</a:t>
            </a: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11 :</a:t>
            </a: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12 :</a:t>
            </a: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13 :</a:t>
            </a:r>
            <a:endParaRPr b="0" lang="en-GB" sz="1600" spc="-1" strike="noStrike">
              <a:latin typeface="Arial"/>
            </a:endParaRPr>
          </a:p>
        </p:txBody>
      </p:sp>
      <p:sp>
        <p:nvSpPr>
          <p:cNvPr id="535" name="CustomShape 3"/>
          <p:cNvSpPr/>
          <p:nvPr/>
        </p:nvSpPr>
        <p:spPr>
          <a:xfrm>
            <a:off x="632520" y="315720"/>
            <a:ext cx="4033440" cy="423216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0" tIns="45000" bIns="45000" anchor="ctr"/>
          <a:p>
            <a:pPr>
              <a:lnSpc>
                <a:spcPct val="100000"/>
              </a:lnSpc>
            </a:pPr>
            <a:r>
              <a:rPr b="0" lang="en-GB" sz="1600" spc="-1" strike="noStrike">
                <a:solidFill>
                  <a:srgbClr val="000000"/>
                </a:solidFill>
                <a:latin typeface="Consolas"/>
                <a:ea typeface="Consolas Regular"/>
              </a:rPr>
              <a:t>int *p1, *p2;</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p1 = new int;</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*p1 = 42;</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p2 = p1;</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cout &lt;&lt; "*p1 = " &lt;&lt; *p1 &lt;&lt; ", ";</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cout &lt;&lt; "*p2 = " &lt;&lt; *p2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*p2 = 53;</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cout &lt;&lt; "*p1 = " &lt;&lt; *p1 &lt;&lt; ", ";</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cout &lt;&lt; "*p2 = " &lt;&lt; *p2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p1 = new int;</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*p1 = 88;</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cout &lt;&lt; "*p1 = " &lt;&lt; *p1 &lt;&lt; ", ";</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cout &lt;&lt; "*p2 = " &lt;&lt; *p2 &lt;&lt; endl;</a:t>
            </a:r>
            <a:endParaRPr b="0" lang="en-GB" sz="1600" spc="-1" strike="noStrike">
              <a:latin typeface="Arial"/>
            </a:endParaRPr>
          </a:p>
        </p:txBody>
      </p:sp>
      <p:grpSp>
        <p:nvGrpSpPr>
          <p:cNvPr id="536" name="Group 4"/>
          <p:cNvGrpSpPr/>
          <p:nvPr/>
        </p:nvGrpSpPr>
        <p:grpSpPr>
          <a:xfrm>
            <a:off x="4680000" y="489240"/>
            <a:ext cx="1370520" cy="966240"/>
            <a:chOff x="4680000" y="489240"/>
            <a:chExt cx="1370520" cy="966240"/>
          </a:xfrm>
        </p:grpSpPr>
        <p:sp>
          <p:nvSpPr>
            <p:cNvPr id="537" name="CustomShape 5"/>
            <p:cNvSpPr/>
            <p:nvPr/>
          </p:nvSpPr>
          <p:spPr>
            <a:xfrm>
              <a:off x="4680000" y="536760"/>
              <a:ext cx="507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01:</a:t>
              </a:r>
              <a:endParaRPr b="0" lang="en-GB" sz="1600" spc="-1" strike="noStrike">
                <a:latin typeface="Arial"/>
              </a:endParaRPr>
            </a:p>
          </p:txBody>
        </p:sp>
        <p:sp>
          <p:nvSpPr>
            <p:cNvPr id="538" name="CustomShape 6"/>
            <p:cNvSpPr/>
            <p:nvPr/>
          </p:nvSpPr>
          <p:spPr>
            <a:xfrm>
              <a:off x="5563080" y="48924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a:t>
              </a:r>
              <a:endParaRPr b="0" lang="en-GB" sz="1600" spc="-1" strike="noStrike">
                <a:latin typeface="Arial"/>
              </a:endParaRPr>
            </a:p>
          </p:txBody>
        </p:sp>
        <p:sp>
          <p:nvSpPr>
            <p:cNvPr id="539" name="CustomShape 7"/>
            <p:cNvSpPr/>
            <p:nvPr/>
          </p:nvSpPr>
          <p:spPr>
            <a:xfrm>
              <a:off x="5077800" y="51804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p1</a:t>
              </a:r>
              <a:endParaRPr b="0" lang="en-GB" sz="1800" spc="-1" strike="noStrike">
                <a:latin typeface="Arial"/>
              </a:endParaRPr>
            </a:p>
          </p:txBody>
        </p:sp>
        <p:sp>
          <p:nvSpPr>
            <p:cNvPr id="540" name="CustomShape 8"/>
            <p:cNvSpPr/>
            <p:nvPr/>
          </p:nvSpPr>
          <p:spPr>
            <a:xfrm>
              <a:off x="5565600" y="102888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a:t>
              </a:r>
              <a:endParaRPr b="0" lang="en-GB" sz="1600" spc="-1" strike="noStrike">
                <a:latin typeface="Arial"/>
              </a:endParaRPr>
            </a:p>
          </p:txBody>
        </p:sp>
        <p:sp>
          <p:nvSpPr>
            <p:cNvPr id="541" name="CustomShape 9"/>
            <p:cNvSpPr/>
            <p:nvPr/>
          </p:nvSpPr>
          <p:spPr>
            <a:xfrm>
              <a:off x="5080320" y="105768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p2</a:t>
              </a:r>
              <a:endParaRPr b="0" lang="en-GB" sz="1800" spc="-1" strike="noStrike">
                <a:latin typeface="Arial"/>
              </a:endParaRPr>
            </a:p>
          </p:txBody>
        </p:sp>
      </p:grpSp>
      <p:grpSp>
        <p:nvGrpSpPr>
          <p:cNvPr id="542" name="Group 10"/>
          <p:cNvGrpSpPr/>
          <p:nvPr/>
        </p:nvGrpSpPr>
        <p:grpSpPr>
          <a:xfrm>
            <a:off x="4680000" y="1891800"/>
            <a:ext cx="2080440" cy="966240"/>
            <a:chOff x="4680000" y="1891800"/>
            <a:chExt cx="2080440" cy="966240"/>
          </a:xfrm>
        </p:grpSpPr>
        <p:sp>
          <p:nvSpPr>
            <p:cNvPr id="543" name="CustomShape 11"/>
            <p:cNvSpPr/>
            <p:nvPr/>
          </p:nvSpPr>
          <p:spPr>
            <a:xfrm>
              <a:off x="4680000" y="1939680"/>
              <a:ext cx="507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02:</a:t>
              </a:r>
              <a:endParaRPr b="0" lang="en-GB" sz="1600" spc="-1" strike="noStrike">
                <a:latin typeface="Arial"/>
              </a:endParaRPr>
            </a:p>
          </p:txBody>
        </p:sp>
        <p:sp>
          <p:nvSpPr>
            <p:cNvPr id="544" name="CustomShape 12"/>
            <p:cNvSpPr/>
            <p:nvPr/>
          </p:nvSpPr>
          <p:spPr>
            <a:xfrm>
              <a:off x="5563080" y="189180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45" name="CustomShape 13"/>
            <p:cNvSpPr/>
            <p:nvPr/>
          </p:nvSpPr>
          <p:spPr>
            <a:xfrm>
              <a:off x="5078160" y="192096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p1</a:t>
              </a:r>
              <a:endParaRPr b="0" lang="en-GB" sz="1800" spc="-1" strike="noStrike">
                <a:latin typeface="Arial"/>
              </a:endParaRPr>
            </a:p>
          </p:txBody>
        </p:sp>
        <p:sp>
          <p:nvSpPr>
            <p:cNvPr id="546" name="CustomShape 14"/>
            <p:cNvSpPr/>
            <p:nvPr/>
          </p:nvSpPr>
          <p:spPr>
            <a:xfrm>
              <a:off x="5565600" y="243144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a:t>
              </a:r>
              <a:endParaRPr b="0" lang="en-GB" sz="1600" spc="-1" strike="noStrike">
                <a:latin typeface="Arial"/>
              </a:endParaRPr>
            </a:p>
          </p:txBody>
        </p:sp>
        <p:sp>
          <p:nvSpPr>
            <p:cNvPr id="547" name="CustomShape 15"/>
            <p:cNvSpPr/>
            <p:nvPr/>
          </p:nvSpPr>
          <p:spPr>
            <a:xfrm>
              <a:off x="5080680" y="246060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p2</a:t>
              </a:r>
              <a:endParaRPr b="0" lang="en-GB" sz="1800" spc="-1" strike="noStrike">
                <a:latin typeface="Arial"/>
              </a:endParaRPr>
            </a:p>
          </p:txBody>
        </p:sp>
        <p:sp>
          <p:nvSpPr>
            <p:cNvPr id="548" name="CustomShape 16"/>
            <p:cNvSpPr/>
            <p:nvPr/>
          </p:nvSpPr>
          <p:spPr>
            <a:xfrm>
              <a:off x="6275520" y="189180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a:t>
              </a:r>
              <a:endParaRPr b="0" lang="en-GB" sz="1600" spc="-1" strike="noStrike">
                <a:latin typeface="Arial"/>
              </a:endParaRPr>
            </a:p>
          </p:txBody>
        </p:sp>
        <p:sp>
          <p:nvSpPr>
            <p:cNvPr id="549" name="CustomShape 17"/>
            <p:cNvSpPr/>
            <p:nvPr/>
          </p:nvSpPr>
          <p:spPr>
            <a:xfrm>
              <a:off x="5808240" y="2105280"/>
              <a:ext cx="466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550" name="Group 18"/>
          <p:cNvGrpSpPr/>
          <p:nvPr/>
        </p:nvGrpSpPr>
        <p:grpSpPr>
          <a:xfrm>
            <a:off x="4680000" y="3290760"/>
            <a:ext cx="2080440" cy="966240"/>
            <a:chOff x="4680000" y="3290760"/>
            <a:chExt cx="2080440" cy="966240"/>
          </a:xfrm>
        </p:grpSpPr>
        <p:sp>
          <p:nvSpPr>
            <p:cNvPr id="551" name="CustomShape 19"/>
            <p:cNvSpPr/>
            <p:nvPr/>
          </p:nvSpPr>
          <p:spPr>
            <a:xfrm>
              <a:off x="4680000" y="3338280"/>
              <a:ext cx="507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03:</a:t>
              </a:r>
              <a:endParaRPr b="0" lang="en-GB" sz="1600" spc="-1" strike="noStrike">
                <a:latin typeface="Arial"/>
              </a:endParaRPr>
            </a:p>
          </p:txBody>
        </p:sp>
        <p:sp>
          <p:nvSpPr>
            <p:cNvPr id="552" name="CustomShape 20"/>
            <p:cNvSpPr/>
            <p:nvPr/>
          </p:nvSpPr>
          <p:spPr>
            <a:xfrm>
              <a:off x="5563080" y="329076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53" name="CustomShape 21"/>
            <p:cNvSpPr/>
            <p:nvPr/>
          </p:nvSpPr>
          <p:spPr>
            <a:xfrm>
              <a:off x="5078160" y="331956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p1</a:t>
              </a:r>
              <a:endParaRPr b="0" lang="en-GB" sz="1800" spc="-1" strike="noStrike">
                <a:latin typeface="Arial"/>
              </a:endParaRPr>
            </a:p>
          </p:txBody>
        </p:sp>
        <p:sp>
          <p:nvSpPr>
            <p:cNvPr id="554" name="CustomShape 22"/>
            <p:cNvSpPr/>
            <p:nvPr/>
          </p:nvSpPr>
          <p:spPr>
            <a:xfrm>
              <a:off x="5565600" y="383040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a:t>
              </a:r>
              <a:endParaRPr b="0" lang="en-GB" sz="1600" spc="-1" strike="noStrike">
                <a:latin typeface="Arial"/>
              </a:endParaRPr>
            </a:p>
          </p:txBody>
        </p:sp>
        <p:sp>
          <p:nvSpPr>
            <p:cNvPr id="555" name="CustomShape 23"/>
            <p:cNvSpPr/>
            <p:nvPr/>
          </p:nvSpPr>
          <p:spPr>
            <a:xfrm>
              <a:off x="5080680" y="385920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p2</a:t>
              </a:r>
              <a:endParaRPr b="0" lang="en-GB" sz="1800" spc="-1" strike="noStrike">
                <a:latin typeface="Arial"/>
              </a:endParaRPr>
            </a:p>
          </p:txBody>
        </p:sp>
        <p:sp>
          <p:nvSpPr>
            <p:cNvPr id="556" name="CustomShape 24"/>
            <p:cNvSpPr/>
            <p:nvPr/>
          </p:nvSpPr>
          <p:spPr>
            <a:xfrm>
              <a:off x="6275520" y="329076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42</a:t>
              </a:r>
              <a:endParaRPr b="0" lang="en-GB" sz="1600" spc="-1" strike="noStrike">
                <a:latin typeface="Arial"/>
              </a:endParaRPr>
            </a:p>
          </p:txBody>
        </p:sp>
        <p:sp>
          <p:nvSpPr>
            <p:cNvPr id="557" name="CustomShape 25"/>
            <p:cNvSpPr/>
            <p:nvPr/>
          </p:nvSpPr>
          <p:spPr>
            <a:xfrm>
              <a:off x="5808240" y="3504240"/>
              <a:ext cx="466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558" name="Group 26"/>
          <p:cNvGrpSpPr/>
          <p:nvPr/>
        </p:nvGrpSpPr>
        <p:grpSpPr>
          <a:xfrm>
            <a:off x="4680000" y="4689720"/>
            <a:ext cx="2080440" cy="966240"/>
            <a:chOff x="4680000" y="4689720"/>
            <a:chExt cx="2080440" cy="966240"/>
          </a:xfrm>
        </p:grpSpPr>
        <p:sp>
          <p:nvSpPr>
            <p:cNvPr id="559" name="CustomShape 27"/>
            <p:cNvSpPr/>
            <p:nvPr/>
          </p:nvSpPr>
          <p:spPr>
            <a:xfrm>
              <a:off x="4680000" y="4737240"/>
              <a:ext cx="507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04:</a:t>
              </a:r>
              <a:endParaRPr b="0" lang="en-GB" sz="1600" spc="-1" strike="noStrike">
                <a:latin typeface="Arial"/>
              </a:endParaRPr>
            </a:p>
          </p:txBody>
        </p:sp>
        <p:sp>
          <p:nvSpPr>
            <p:cNvPr id="560" name="CustomShape 28"/>
            <p:cNvSpPr/>
            <p:nvPr/>
          </p:nvSpPr>
          <p:spPr>
            <a:xfrm>
              <a:off x="5563080" y="468972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61" name="CustomShape 29"/>
            <p:cNvSpPr/>
            <p:nvPr/>
          </p:nvSpPr>
          <p:spPr>
            <a:xfrm>
              <a:off x="5078160" y="471852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p1</a:t>
              </a:r>
              <a:endParaRPr b="0" lang="en-GB" sz="1800" spc="-1" strike="noStrike">
                <a:latin typeface="Arial"/>
              </a:endParaRPr>
            </a:p>
          </p:txBody>
        </p:sp>
        <p:sp>
          <p:nvSpPr>
            <p:cNvPr id="562" name="CustomShape 30"/>
            <p:cNvSpPr/>
            <p:nvPr/>
          </p:nvSpPr>
          <p:spPr>
            <a:xfrm>
              <a:off x="5565600" y="522936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63" name="CustomShape 31"/>
            <p:cNvSpPr/>
            <p:nvPr/>
          </p:nvSpPr>
          <p:spPr>
            <a:xfrm>
              <a:off x="5080680" y="525816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p2</a:t>
              </a:r>
              <a:endParaRPr b="0" lang="en-GB" sz="1800" spc="-1" strike="noStrike">
                <a:latin typeface="Arial"/>
              </a:endParaRPr>
            </a:p>
          </p:txBody>
        </p:sp>
        <p:sp>
          <p:nvSpPr>
            <p:cNvPr id="564" name="CustomShape 32"/>
            <p:cNvSpPr/>
            <p:nvPr/>
          </p:nvSpPr>
          <p:spPr>
            <a:xfrm>
              <a:off x="6275520" y="468972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42</a:t>
              </a:r>
              <a:endParaRPr b="0" lang="en-GB" sz="1600" spc="-1" strike="noStrike">
                <a:latin typeface="Arial"/>
              </a:endParaRPr>
            </a:p>
          </p:txBody>
        </p:sp>
        <p:sp>
          <p:nvSpPr>
            <p:cNvPr id="565" name="CustomShape 33"/>
            <p:cNvSpPr/>
            <p:nvPr/>
          </p:nvSpPr>
          <p:spPr>
            <a:xfrm>
              <a:off x="5808240" y="4903200"/>
              <a:ext cx="466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66" name="CustomShape 34"/>
            <p:cNvSpPr/>
            <p:nvPr/>
          </p:nvSpPr>
          <p:spPr>
            <a:xfrm flipV="1">
              <a:off x="5808240" y="4717080"/>
              <a:ext cx="466920" cy="358560"/>
            </a:xfrm>
            <a:prstGeom prst="bentConnector3">
              <a:avLst>
                <a:gd name="adj1" fmla="val 65267"/>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567" name="Group 35"/>
          <p:cNvGrpSpPr/>
          <p:nvPr/>
        </p:nvGrpSpPr>
        <p:grpSpPr>
          <a:xfrm>
            <a:off x="6890040" y="489240"/>
            <a:ext cx="2080440" cy="966240"/>
            <a:chOff x="6890040" y="489240"/>
            <a:chExt cx="2080440" cy="966240"/>
          </a:xfrm>
        </p:grpSpPr>
        <p:sp>
          <p:nvSpPr>
            <p:cNvPr id="568" name="CustomShape 36"/>
            <p:cNvSpPr/>
            <p:nvPr/>
          </p:nvSpPr>
          <p:spPr>
            <a:xfrm>
              <a:off x="6890040" y="536760"/>
              <a:ext cx="507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07:</a:t>
              </a:r>
              <a:endParaRPr b="0" lang="en-GB" sz="1600" spc="-1" strike="noStrike">
                <a:latin typeface="Arial"/>
              </a:endParaRPr>
            </a:p>
          </p:txBody>
        </p:sp>
        <p:sp>
          <p:nvSpPr>
            <p:cNvPr id="569" name="CustomShape 37"/>
            <p:cNvSpPr/>
            <p:nvPr/>
          </p:nvSpPr>
          <p:spPr>
            <a:xfrm>
              <a:off x="7773120" y="48924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70" name="CustomShape 38"/>
            <p:cNvSpPr/>
            <p:nvPr/>
          </p:nvSpPr>
          <p:spPr>
            <a:xfrm>
              <a:off x="7288200" y="51804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p1</a:t>
              </a:r>
              <a:endParaRPr b="0" lang="en-GB" sz="1800" spc="-1" strike="noStrike">
                <a:latin typeface="Arial"/>
              </a:endParaRPr>
            </a:p>
          </p:txBody>
        </p:sp>
        <p:sp>
          <p:nvSpPr>
            <p:cNvPr id="571" name="CustomShape 39"/>
            <p:cNvSpPr/>
            <p:nvPr/>
          </p:nvSpPr>
          <p:spPr>
            <a:xfrm>
              <a:off x="7775280" y="102888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72" name="CustomShape 40"/>
            <p:cNvSpPr/>
            <p:nvPr/>
          </p:nvSpPr>
          <p:spPr>
            <a:xfrm>
              <a:off x="7290720" y="105768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p2</a:t>
              </a:r>
              <a:endParaRPr b="0" lang="en-GB" sz="1800" spc="-1" strike="noStrike">
                <a:latin typeface="Arial"/>
              </a:endParaRPr>
            </a:p>
          </p:txBody>
        </p:sp>
        <p:sp>
          <p:nvSpPr>
            <p:cNvPr id="573" name="CustomShape 41"/>
            <p:cNvSpPr/>
            <p:nvPr/>
          </p:nvSpPr>
          <p:spPr>
            <a:xfrm>
              <a:off x="8485560" y="48924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53</a:t>
              </a:r>
              <a:endParaRPr b="0" lang="en-GB" sz="1600" spc="-1" strike="noStrike">
                <a:latin typeface="Arial"/>
              </a:endParaRPr>
            </a:p>
          </p:txBody>
        </p:sp>
        <p:sp>
          <p:nvSpPr>
            <p:cNvPr id="574" name="CustomShape 42"/>
            <p:cNvSpPr/>
            <p:nvPr/>
          </p:nvSpPr>
          <p:spPr>
            <a:xfrm>
              <a:off x="8018280" y="702720"/>
              <a:ext cx="466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75" name="CustomShape 43"/>
            <p:cNvSpPr/>
            <p:nvPr/>
          </p:nvSpPr>
          <p:spPr>
            <a:xfrm flipV="1">
              <a:off x="8018280" y="516600"/>
              <a:ext cx="466920" cy="358560"/>
            </a:xfrm>
            <a:prstGeom prst="bentConnector3">
              <a:avLst>
                <a:gd name="adj1" fmla="val 65267"/>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576" name="Group 44"/>
          <p:cNvGrpSpPr/>
          <p:nvPr/>
        </p:nvGrpSpPr>
        <p:grpSpPr>
          <a:xfrm>
            <a:off x="6890040" y="1887480"/>
            <a:ext cx="2080440" cy="966240"/>
            <a:chOff x="6890040" y="1887480"/>
            <a:chExt cx="2080440" cy="966240"/>
          </a:xfrm>
        </p:grpSpPr>
        <p:sp>
          <p:nvSpPr>
            <p:cNvPr id="577" name="CustomShape 45"/>
            <p:cNvSpPr/>
            <p:nvPr/>
          </p:nvSpPr>
          <p:spPr>
            <a:xfrm>
              <a:off x="6890040" y="1935000"/>
              <a:ext cx="507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10:</a:t>
              </a:r>
              <a:endParaRPr b="0" lang="en-GB" sz="1600" spc="-1" strike="noStrike">
                <a:latin typeface="Arial"/>
              </a:endParaRPr>
            </a:p>
          </p:txBody>
        </p:sp>
        <p:sp>
          <p:nvSpPr>
            <p:cNvPr id="578" name="CustomShape 46"/>
            <p:cNvSpPr/>
            <p:nvPr/>
          </p:nvSpPr>
          <p:spPr>
            <a:xfrm>
              <a:off x="7773120" y="188748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79" name="CustomShape 47"/>
            <p:cNvSpPr/>
            <p:nvPr/>
          </p:nvSpPr>
          <p:spPr>
            <a:xfrm>
              <a:off x="7288200" y="191628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p1</a:t>
              </a:r>
              <a:endParaRPr b="0" lang="en-GB" sz="1800" spc="-1" strike="noStrike">
                <a:latin typeface="Arial"/>
              </a:endParaRPr>
            </a:p>
          </p:txBody>
        </p:sp>
        <p:sp>
          <p:nvSpPr>
            <p:cNvPr id="580" name="CustomShape 48"/>
            <p:cNvSpPr/>
            <p:nvPr/>
          </p:nvSpPr>
          <p:spPr>
            <a:xfrm>
              <a:off x="7775280" y="242712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81" name="CustomShape 49"/>
            <p:cNvSpPr/>
            <p:nvPr/>
          </p:nvSpPr>
          <p:spPr>
            <a:xfrm>
              <a:off x="7290720" y="245592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p2</a:t>
              </a:r>
              <a:endParaRPr b="0" lang="en-GB" sz="1800" spc="-1" strike="noStrike">
                <a:latin typeface="Arial"/>
              </a:endParaRPr>
            </a:p>
          </p:txBody>
        </p:sp>
        <p:sp>
          <p:nvSpPr>
            <p:cNvPr id="582" name="CustomShape 50"/>
            <p:cNvSpPr/>
            <p:nvPr/>
          </p:nvSpPr>
          <p:spPr>
            <a:xfrm>
              <a:off x="8485560" y="188748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a:t>
              </a:r>
              <a:endParaRPr b="0" lang="en-GB" sz="1600" spc="-1" strike="noStrike">
                <a:latin typeface="Arial"/>
              </a:endParaRPr>
            </a:p>
          </p:txBody>
        </p:sp>
        <p:sp>
          <p:nvSpPr>
            <p:cNvPr id="583" name="CustomShape 51"/>
            <p:cNvSpPr/>
            <p:nvPr/>
          </p:nvSpPr>
          <p:spPr>
            <a:xfrm>
              <a:off x="8018280" y="2100960"/>
              <a:ext cx="466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84" name="CustomShape 52"/>
            <p:cNvSpPr/>
            <p:nvPr/>
          </p:nvSpPr>
          <p:spPr>
            <a:xfrm>
              <a:off x="8485560" y="242100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53</a:t>
              </a:r>
              <a:endParaRPr b="0" lang="en-GB" sz="1600" spc="-1" strike="noStrike">
                <a:latin typeface="Arial"/>
              </a:endParaRPr>
            </a:p>
          </p:txBody>
        </p:sp>
        <p:sp>
          <p:nvSpPr>
            <p:cNvPr id="585" name="CustomShape 53"/>
            <p:cNvSpPr/>
            <p:nvPr/>
          </p:nvSpPr>
          <p:spPr>
            <a:xfrm>
              <a:off x="8018280" y="2634480"/>
              <a:ext cx="466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586" name="Group 54"/>
          <p:cNvGrpSpPr/>
          <p:nvPr/>
        </p:nvGrpSpPr>
        <p:grpSpPr>
          <a:xfrm>
            <a:off x="6890040" y="3285000"/>
            <a:ext cx="2080440" cy="966240"/>
            <a:chOff x="6890040" y="3285000"/>
            <a:chExt cx="2080440" cy="966240"/>
          </a:xfrm>
        </p:grpSpPr>
        <p:sp>
          <p:nvSpPr>
            <p:cNvPr id="587" name="CustomShape 55"/>
            <p:cNvSpPr/>
            <p:nvPr/>
          </p:nvSpPr>
          <p:spPr>
            <a:xfrm>
              <a:off x="6890040" y="3332520"/>
              <a:ext cx="507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11:</a:t>
              </a:r>
              <a:endParaRPr b="0" lang="en-GB" sz="1600" spc="-1" strike="noStrike">
                <a:latin typeface="Arial"/>
              </a:endParaRPr>
            </a:p>
          </p:txBody>
        </p:sp>
        <p:sp>
          <p:nvSpPr>
            <p:cNvPr id="588" name="CustomShape 56"/>
            <p:cNvSpPr/>
            <p:nvPr/>
          </p:nvSpPr>
          <p:spPr>
            <a:xfrm>
              <a:off x="7773120" y="328500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89" name="CustomShape 57"/>
            <p:cNvSpPr/>
            <p:nvPr/>
          </p:nvSpPr>
          <p:spPr>
            <a:xfrm>
              <a:off x="7288200" y="331380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p1</a:t>
              </a:r>
              <a:endParaRPr b="0" lang="en-GB" sz="1800" spc="-1" strike="noStrike">
                <a:latin typeface="Arial"/>
              </a:endParaRPr>
            </a:p>
          </p:txBody>
        </p:sp>
        <p:sp>
          <p:nvSpPr>
            <p:cNvPr id="590" name="CustomShape 58"/>
            <p:cNvSpPr/>
            <p:nvPr/>
          </p:nvSpPr>
          <p:spPr>
            <a:xfrm>
              <a:off x="7775280" y="382464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91" name="CustomShape 59"/>
            <p:cNvSpPr/>
            <p:nvPr/>
          </p:nvSpPr>
          <p:spPr>
            <a:xfrm>
              <a:off x="7290720" y="385344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p2</a:t>
              </a:r>
              <a:endParaRPr b="0" lang="en-GB" sz="1800" spc="-1" strike="noStrike">
                <a:latin typeface="Arial"/>
              </a:endParaRPr>
            </a:p>
          </p:txBody>
        </p:sp>
        <p:sp>
          <p:nvSpPr>
            <p:cNvPr id="592" name="CustomShape 60"/>
            <p:cNvSpPr/>
            <p:nvPr/>
          </p:nvSpPr>
          <p:spPr>
            <a:xfrm>
              <a:off x="8485560" y="328500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88</a:t>
              </a:r>
              <a:endParaRPr b="0" lang="en-GB" sz="1600" spc="-1" strike="noStrike">
                <a:latin typeface="Arial"/>
              </a:endParaRPr>
            </a:p>
          </p:txBody>
        </p:sp>
        <p:sp>
          <p:nvSpPr>
            <p:cNvPr id="593" name="CustomShape 61"/>
            <p:cNvSpPr/>
            <p:nvPr/>
          </p:nvSpPr>
          <p:spPr>
            <a:xfrm>
              <a:off x="8018280" y="3498480"/>
              <a:ext cx="466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94" name="CustomShape 62"/>
            <p:cNvSpPr/>
            <p:nvPr/>
          </p:nvSpPr>
          <p:spPr>
            <a:xfrm>
              <a:off x="8485560" y="381852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53</a:t>
              </a:r>
              <a:endParaRPr b="0" lang="en-GB" sz="1600" spc="-1" strike="noStrike">
                <a:latin typeface="Arial"/>
              </a:endParaRPr>
            </a:p>
          </p:txBody>
        </p:sp>
        <p:sp>
          <p:nvSpPr>
            <p:cNvPr id="595" name="CustomShape 63"/>
            <p:cNvSpPr/>
            <p:nvPr/>
          </p:nvSpPr>
          <p:spPr>
            <a:xfrm>
              <a:off x="8018280" y="4032000"/>
              <a:ext cx="466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596" name="CustomShape 64"/>
          <p:cNvSpPr/>
          <p:nvPr/>
        </p:nvSpPr>
        <p:spPr>
          <a:xfrm>
            <a:off x="1063800" y="5045760"/>
            <a:ext cx="3017520" cy="1203840"/>
          </a:xfrm>
          <a:prstGeom prst="rect">
            <a:avLst/>
          </a:prstGeom>
          <a:ln>
            <a:round/>
          </a:ln>
        </p:spPr>
        <p:style>
          <a:lnRef idx="2">
            <a:schemeClr val="accent4"/>
          </a:lnRef>
          <a:fillRef idx="1">
            <a:schemeClr val="lt1"/>
          </a:fillRef>
          <a:effectRef idx="0">
            <a:schemeClr val="accent4"/>
          </a:effectRef>
          <a:fontRef idx="minor"/>
        </p:style>
      </p:sp>
      <p:sp>
        <p:nvSpPr>
          <p:cNvPr id="597" name="CustomShape 65"/>
          <p:cNvSpPr/>
          <p:nvPr/>
        </p:nvSpPr>
        <p:spPr>
          <a:xfrm>
            <a:off x="1020960" y="4759920"/>
            <a:ext cx="2035440" cy="30348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sp>
        <p:nvSpPr>
          <p:cNvPr id="598" name="CustomShape 66"/>
          <p:cNvSpPr/>
          <p:nvPr/>
        </p:nvSpPr>
        <p:spPr>
          <a:xfrm>
            <a:off x="1020960" y="5103000"/>
            <a:ext cx="2631960" cy="6382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Regular"/>
              </a:rPr>
              <a:t>*p1 = 42, *p2 = 42</a:t>
            </a:r>
            <a:endParaRPr b="0" lang="en-GB" sz="1800" spc="-1" strike="noStrike">
              <a:latin typeface="Arial"/>
            </a:endParaRPr>
          </a:p>
        </p:txBody>
      </p:sp>
      <p:sp>
        <p:nvSpPr>
          <p:cNvPr id="599" name="CustomShape 67"/>
          <p:cNvSpPr/>
          <p:nvPr/>
        </p:nvSpPr>
        <p:spPr>
          <a:xfrm>
            <a:off x="1020960" y="5453640"/>
            <a:ext cx="2631960" cy="6382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Regular"/>
              </a:rPr>
              <a:t>*p1 = 53, *p2 = 53</a:t>
            </a:r>
            <a:endParaRPr b="0" lang="en-GB" sz="1800" spc="-1" strike="noStrike">
              <a:latin typeface="Arial"/>
            </a:endParaRPr>
          </a:p>
        </p:txBody>
      </p:sp>
      <p:sp>
        <p:nvSpPr>
          <p:cNvPr id="600" name="CustomShape 68"/>
          <p:cNvSpPr/>
          <p:nvPr/>
        </p:nvSpPr>
        <p:spPr>
          <a:xfrm>
            <a:off x="1020960" y="5803920"/>
            <a:ext cx="2631960" cy="6382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Regular"/>
              </a:rPr>
              <a:t>*p1 = 88, *p2 = 53</a:t>
            </a:r>
            <a:endParaRPr b="0" lang="en-GB" sz="1800" spc="-1" strike="noStrike">
              <a:latin typeface="Arial"/>
            </a:endParaRPr>
          </a:p>
        </p:txBody>
      </p:sp>
      <p:sp>
        <p:nvSpPr>
          <p:cNvPr id="601" name="CustomShape 69"/>
          <p:cNvSpPr/>
          <p:nvPr/>
        </p:nvSpPr>
        <p:spPr>
          <a:xfrm>
            <a:off x="2831040" y="-21600"/>
            <a:ext cx="1644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dynamic.cpp</a:t>
            </a:r>
            <a:endParaRPr b="0" lang="en-GB" sz="1800" spc="-1" strike="noStrike">
              <a:latin typeface="Arial"/>
            </a:endParaRPr>
          </a:p>
        </p:txBody>
      </p:sp>
    </p:spTree>
  </p:cSld>
  <p:timing>
    <p:tnLst>
      <p:par>
        <p:cTn id="603" dur="indefinite" restart="never" nodeType="tmRoot">
          <p:childTnLst>
            <p:seq>
              <p:cTn id="604" dur="indefinite" nodeType="mainSeq">
                <p:childTnLst>
                  <p:par>
                    <p:cTn id="605" fill="hold">
                      <p:stCondLst>
                        <p:cond delay="indefinite"/>
                      </p:stCondLst>
                      <p:childTnLst>
                        <p:par>
                          <p:cTn id="606" fill="hold">
                            <p:stCondLst>
                              <p:cond delay="0"/>
                            </p:stCondLst>
                            <p:childTnLst>
                              <p:par>
                                <p:cTn id="607" nodeType="clickEffect" fill="hold" presetClass="entr" presetID="1">
                                  <p:stCondLst>
                                    <p:cond delay="0"/>
                                  </p:stCondLst>
                                  <p:childTnLst>
                                    <p:set>
                                      <p:cBhvr>
                                        <p:cTn id="608" dur="1" fill="hold">
                                          <p:stCondLst>
                                            <p:cond delay="0"/>
                                          </p:stCondLst>
                                        </p:cTn>
                                        <p:tgtEl>
                                          <p:spTgt spid="536"/>
                                        </p:tgtEl>
                                        <p:attrNameLst>
                                          <p:attrName>style.visibility</p:attrName>
                                        </p:attrNameLst>
                                      </p:cBhvr>
                                      <p:to>
                                        <p:strVal val="visible"/>
                                      </p:to>
                                    </p:set>
                                  </p:childTnLst>
                                </p:cTn>
                              </p:par>
                            </p:childTnLst>
                          </p:cTn>
                        </p:par>
                      </p:childTnLst>
                    </p:cTn>
                  </p:par>
                  <p:par>
                    <p:cTn id="609" fill="hold">
                      <p:stCondLst>
                        <p:cond delay="indefinite"/>
                      </p:stCondLst>
                      <p:childTnLst>
                        <p:par>
                          <p:cTn id="610" fill="hold">
                            <p:stCondLst>
                              <p:cond delay="0"/>
                            </p:stCondLst>
                            <p:childTnLst>
                              <p:par>
                                <p:cTn id="611" nodeType="clickEffect" fill="hold" presetClass="entr" presetID="1">
                                  <p:stCondLst>
                                    <p:cond delay="0"/>
                                  </p:stCondLst>
                                  <p:childTnLst>
                                    <p:set>
                                      <p:cBhvr>
                                        <p:cTn id="612" dur="1" fill="hold">
                                          <p:stCondLst>
                                            <p:cond delay="0"/>
                                          </p:stCondLst>
                                        </p:cTn>
                                        <p:tgtEl>
                                          <p:spTgt spid="535">
                                            <p:txEl>
                                              <p:pRg st="1" end="1"/>
                                            </p:txEl>
                                          </p:spTgt>
                                        </p:tgtEl>
                                        <p:attrNameLst>
                                          <p:attrName>style.visibility</p:attrName>
                                        </p:attrNameLst>
                                      </p:cBhvr>
                                      <p:to>
                                        <p:strVal val="visible"/>
                                      </p:to>
                                    </p:set>
                                  </p:childTnLst>
                                </p:cTn>
                              </p:par>
                            </p:childTnLst>
                          </p:cTn>
                        </p:par>
                      </p:childTnLst>
                    </p:cTn>
                  </p:par>
                  <p:par>
                    <p:cTn id="613" fill="hold">
                      <p:stCondLst>
                        <p:cond delay="indefinite"/>
                      </p:stCondLst>
                      <p:childTnLst>
                        <p:par>
                          <p:cTn id="614" fill="hold">
                            <p:stCondLst>
                              <p:cond delay="0"/>
                            </p:stCondLst>
                            <p:childTnLst>
                              <p:par>
                                <p:cTn id="615" nodeType="clickEffect" fill="hold" presetClass="entr" presetID="1">
                                  <p:stCondLst>
                                    <p:cond delay="0"/>
                                  </p:stCondLst>
                                  <p:childTnLst>
                                    <p:set>
                                      <p:cBhvr>
                                        <p:cTn id="616" dur="1" fill="hold">
                                          <p:stCondLst>
                                            <p:cond delay="0"/>
                                          </p:stCondLst>
                                        </p:cTn>
                                        <p:tgtEl>
                                          <p:spTgt spid="542"/>
                                        </p:tgtEl>
                                        <p:attrNameLst>
                                          <p:attrName>style.visibility</p:attrName>
                                        </p:attrNameLst>
                                      </p:cBhvr>
                                      <p:to>
                                        <p:strVal val="visible"/>
                                      </p:to>
                                    </p:set>
                                  </p:childTnLst>
                                </p:cTn>
                              </p:par>
                            </p:childTnLst>
                          </p:cTn>
                        </p:par>
                      </p:childTnLst>
                    </p:cTn>
                  </p:par>
                  <p:par>
                    <p:cTn id="617" fill="hold">
                      <p:stCondLst>
                        <p:cond delay="indefinite"/>
                      </p:stCondLst>
                      <p:childTnLst>
                        <p:par>
                          <p:cTn id="618" fill="hold">
                            <p:stCondLst>
                              <p:cond delay="0"/>
                            </p:stCondLst>
                            <p:childTnLst>
                              <p:par>
                                <p:cTn id="619" nodeType="clickEffect" fill="hold" presetClass="entr" presetID="1">
                                  <p:stCondLst>
                                    <p:cond delay="0"/>
                                  </p:stCondLst>
                                  <p:childTnLst>
                                    <p:set>
                                      <p:cBhvr>
                                        <p:cTn id="620" dur="1" fill="hold">
                                          <p:stCondLst>
                                            <p:cond delay="0"/>
                                          </p:stCondLst>
                                        </p:cTn>
                                        <p:tgtEl>
                                          <p:spTgt spid="535">
                                            <p:txEl>
                                              <p:pRg st="2" end="2"/>
                                            </p:txEl>
                                          </p:spTgt>
                                        </p:tgtEl>
                                        <p:attrNameLst>
                                          <p:attrName>style.visibility</p:attrName>
                                        </p:attrNameLst>
                                      </p:cBhvr>
                                      <p:to>
                                        <p:strVal val="visible"/>
                                      </p:to>
                                    </p:set>
                                  </p:childTnLst>
                                </p:cTn>
                              </p:par>
                            </p:childTnLst>
                          </p:cTn>
                        </p:par>
                      </p:childTnLst>
                    </p:cTn>
                  </p:par>
                  <p:par>
                    <p:cTn id="621" fill="hold">
                      <p:stCondLst>
                        <p:cond delay="indefinite"/>
                      </p:stCondLst>
                      <p:childTnLst>
                        <p:par>
                          <p:cTn id="622" fill="hold">
                            <p:stCondLst>
                              <p:cond delay="0"/>
                            </p:stCondLst>
                            <p:childTnLst>
                              <p:par>
                                <p:cTn id="623" nodeType="clickEffect" fill="hold" presetClass="entr" presetID="1">
                                  <p:stCondLst>
                                    <p:cond delay="0"/>
                                  </p:stCondLst>
                                  <p:childTnLst>
                                    <p:set>
                                      <p:cBhvr>
                                        <p:cTn id="624" dur="1" fill="hold">
                                          <p:stCondLst>
                                            <p:cond delay="0"/>
                                          </p:stCondLst>
                                        </p:cTn>
                                        <p:tgtEl>
                                          <p:spTgt spid="550"/>
                                        </p:tgtEl>
                                        <p:attrNameLst>
                                          <p:attrName>style.visibility</p:attrName>
                                        </p:attrNameLst>
                                      </p:cBhvr>
                                      <p:to>
                                        <p:strVal val="visible"/>
                                      </p:to>
                                    </p:set>
                                  </p:childTnLst>
                                </p:cTn>
                              </p:par>
                            </p:childTnLst>
                          </p:cTn>
                        </p:par>
                      </p:childTnLst>
                    </p:cTn>
                  </p:par>
                  <p:par>
                    <p:cTn id="625" fill="hold">
                      <p:stCondLst>
                        <p:cond delay="indefinite"/>
                      </p:stCondLst>
                      <p:childTnLst>
                        <p:par>
                          <p:cTn id="626" fill="hold">
                            <p:stCondLst>
                              <p:cond delay="0"/>
                            </p:stCondLst>
                            <p:childTnLst>
                              <p:par>
                                <p:cTn id="627" nodeType="clickEffect" fill="hold" presetClass="entr" presetID="1">
                                  <p:stCondLst>
                                    <p:cond delay="0"/>
                                  </p:stCondLst>
                                  <p:childTnLst>
                                    <p:set>
                                      <p:cBhvr>
                                        <p:cTn id="628" dur="1" fill="hold">
                                          <p:stCondLst>
                                            <p:cond delay="0"/>
                                          </p:stCondLst>
                                        </p:cTn>
                                        <p:tgtEl>
                                          <p:spTgt spid="535">
                                            <p:txEl>
                                              <p:pRg st="3" end="3"/>
                                            </p:txEl>
                                          </p:spTgt>
                                        </p:tgtEl>
                                        <p:attrNameLst>
                                          <p:attrName>style.visibility</p:attrName>
                                        </p:attrNameLst>
                                      </p:cBhvr>
                                      <p:to>
                                        <p:strVal val="visible"/>
                                      </p:to>
                                    </p:set>
                                  </p:childTnLst>
                                </p:cTn>
                              </p:par>
                            </p:childTnLst>
                          </p:cTn>
                        </p:par>
                      </p:childTnLst>
                    </p:cTn>
                  </p:par>
                  <p:par>
                    <p:cTn id="629" fill="hold">
                      <p:stCondLst>
                        <p:cond delay="indefinite"/>
                      </p:stCondLst>
                      <p:childTnLst>
                        <p:par>
                          <p:cTn id="630" fill="hold">
                            <p:stCondLst>
                              <p:cond delay="0"/>
                            </p:stCondLst>
                            <p:childTnLst>
                              <p:par>
                                <p:cTn id="631" nodeType="clickEffect" fill="hold" presetClass="entr" presetID="1">
                                  <p:stCondLst>
                                    <p:cond delay="0"/>
                                  </p:stCondLst>
                                  <p:childTnLst>
                                    <p:set>
                                      <p:cBhvr>
                                        <p:cTn id="632" dur="1" fill="hold">
                                          <p:stCondLst>
                                            <p:cond delay="0"/>
                                          </p:stCondLst>
                                        </p:cTn>
                                        <p:tgtEl>
                                          <p:spTgt spid="558"/>
                                        </p:tgtEl>
                                        <p:attrNameLst>
                                          <p:attrName>style.visibility</p:attrName>
                                        </p:attrNameLst>
                                      </p:cBhvr>
                                      <p:to>
                                        <p:strVal val="visible"/>
                                      </p:to>
                                    </p:set>
                                  </p:childTnLst>
                                </p:cTn>
                              </p:par>
                            </p:childTnLst>
                          </p:cTn>
                        </p:par>
                      </p:childTnLst>
                    </p:cTn>
                  </p:par>
                  <p:par>
                    <p:cTn id="633" fill="hold">
                      <p:stCondLst>
                        <p:cond delay="indefinite"/>
                      </p:stCondLst>
                      <p:childTnLst>
                        <p:par>
                          <p:cTn id="634" fill="hold">
                            <p:stCondLst>
                              <p:cond delay="0"/>
                            </p:stCondLst>
                            <p:childTnLst>
                              <p:par>
                                <p:cTn id="635" nodeType="clickEffect" fill="hold" presetClass="entr" presetID="1">
                                  <p:stCondLst>
                                    <p:cond delay="0"/>
                                  </p:stCondLst>
                                  <p:childTnLst>
                                    <p:set>
                                      <p:cBhvr>
                                        <p:cTn id="636" dur="1" fill="hold">
                                          <p:stCondLst>
                                            <p:cond delay="0"/>
                                          </p:stCondLst>
                                        </p:cTn>
                                        <p:tgtEl>
                                          <p:spTgt spid="535">
                                            <p:txEl>
                                              <p:pRg st="5" end="5"/>
                                            </p:txEl>
                                          </p:spTgt>
                                        </p:tgtEl>
                                        <p:attrNameLst>
                                          <p:attrName>style.visibility</p:attrName>
                                        </p:attrNameLst>
                                      </p:cBhvr>
                                      <p:to>
                                        <p:strVal val="visible"/>
                                      </p:to>
                                    </p:set>
                                  </p:childTnLst>
                                </p:cTn>
                              </p:par>
                              <p:par>
                                <p:cTn id="637" nodeType="withEffect" fill="hold" presetClass="entr" presetID="1">
                                  <p:stCondLst>
                                    <p:cond delay="0"/>
                                  </p:stCondLst>
                                  <p:childTnLst>
                                    <p:set>
                                      <p:cBhvr>
                                        <p:cTn id="638" dur="1" fill="hold">
                                          <p:stCondLst>
                                            <p:cond delay="0"/>
                                          </p:stCondLst>
                                        </p:cTn>
                                        <p:tgtEl>
                                          <p:spTgt spid="535">
                                            <p:txEl>
                                              <p:pRg st="6" end="6"/>
                                            </p:txEl>
                                          </p:spTgt>
                                        </p:tgtEl>
                                        <p:attrNameLst>
                                          <p:attrName>style.visibility</p:attrName>
                                        </p:attrNameLst>
                                      </p:cBhvr>
                                      <p:to>
                                        <p:strVal val="visible"/>
                                      </p:to>
                                    </p:set>
                                  </p:childTnLst>
                                </p:cTn>
                              </p:par>
                            </p:childTnLst>
                          </p:cTn>
                        </p:par>
                      </p:childTnLst>
                    </p:cTn>
                  </p:par>
                  <p:par>
                    <p:cTn id="639" fill="hold">
                      <p:stCondLst>
                        <p:cond delay="indefinite"/>
                      </p:stCondLst>
                      <p:childTnLst>
                        <p:par>
                          <p:cTn id="640" fill="hold">
                            <p:stCondLst>
                              <p:cond delay="0"/>
                            </p:stCondLst>
                            <p:childTnLst>
                              <p:par>
                                <p:cTn id="641" nodeType="clickEffect" fill="hold" presetClass="entr" presetID="1">
                                  <p:stCondLst>
                                    <p:cond delay="0"/>
                                  </p:stCondLst>
                                  <p:childTnLst>
                                    <p:set>
                                      <p:cBhvr>
                                        <p:cTn id="642" dur="1" fill="hold">
                                          <p:stCondLst>
                                            <p:cond delay="0"/>
                                          </p:stCondLst>
                                        </p:cTn>
                                        <p:tgtEl>
                                          <p:spTgt spid="598"/>
                                        </p:tgtEl>
                                        <p:attrNameLst>
                                          <p:attrName>style.visibility</p:attrName>
                                        </p:attrNameLst>
                                      </p:cBhvr>
                                      <p:to>
                                        <p:strVal val="visible"/>
                                      </p:to>
                                    </p:set>
                                  </p:childTnLst>
                                </p:cTn>
                              </p:par>
                            </p:childTnLst>
                          </p:cTn>
                        </p:par>
                      </p:childTnLst>
                    </p:cTn>
                  </p:par>
                  <p:par>
                    <p:cTn id="643" fill="hold">
                      <p:stCondLst>
                        <p:cond delay="indefinite"/>
                      </p:stCondLst>
                      <p:childTnLst>
                        <p:par>
                          <p:cTn id="644" fill="hold">
                            <p:stCondLst>
                              <p:cond delay="0"/>
                            </p:stCondLst>
                            <p:childTnLst>
                              <p:par>
                                <p:cTn id="645" nodeType="clickEffect" fill="hold" presetClass="entr" presetID="1">
                                  <p:stCondLst>
                                    <p:cond delay="0"/>
                                  </p:stCondLst>
                                  <p:childTnLst>
                                    <p:set>
                                      <p:cBhvr>
                                        <p:cTn id="646" dur="1" fill="hold">
                                          <p:stCondLst>
                                            <p:cond delay="0"/>
                                          </p:stCondLst>
                                        </p:cTn>
                                        <p:tgtEl>
                                          <p:spTgt spid="535">
                                            <p:txEl>
                                              <p:pRg st="8" end="8"/>
                                            </p:txEl>
                                          </p:spTgt>
                                        </p:tgtEl>
                                        <p:attrNameLst>
                                          <p:attrName>style.visibility</p:attrName>
                                        </p:attrNameLst>
                                      </p:cBhvr>
                                      <p:to>
                                        <p:strVal val="visible"/>
                                      </p:to>
                                    </p:set>
                                  </p:childTnLst>
                                </p:cTn>
                              </p:par>
                            </p:childTnLst>
                          </p:cTn>
                        </p:par>
                      </p:childTnLst>
                    </p:cTn>
                  </p:par>
                  <p:par>
                    <p:cTn id="647" fill="hold">
                      <p:stCondLst>
                        <p:cond delay="indefinite"/>
                      </p:stCondLst>
                      <p:childTnLst>
                        <p:par>
                          <p:cTn id="648" fill="hold">
                            <p:stCondLst>
                              <p:cond delay="0"/>
                            </p:stCondLst>
                            <p:childTnLst>
                              <p:par>
                                <p:cTn id="649" nodeType="clickEffect" fill="hold" presetClass="entr" presetID="1">
                                  <p:stCondLst>
                                    <p:cond delay="0"/>
                                  </p:stCondLst>
                                  <p:childTnLst>
                                    <p:set>
                                      <p:cBhvr>
                                        <p:cTn id="650" dur="1" fill="hold">
                                          <p:stCondLst>
                                            <p:cond delay="0"/>
                                          </p:stCondLst>
                                        </p:cTn>
                                        <p:tgtEl>
                                          <p:spTgt spid="567"/>
                                        </p:tgtEl>
                                        <p:attrNameLst>
                                          <p:attrName>style.visibility</p:attrName>
                                        </p:attrNameLst>
                                      </p:cBhvr>
                                      <p:to>
                                        <p:strVal val="visible"/>
                                      </p:to>
                                    </p:set>
                                  </p:childTnLst>
                                </p:cTn>
                              </p:par>
                            </p:childTnLst>
                          </p:cTn>
                        </p:par>
                      </p:childTnLst>
                    </p:cTn>
                  </p:par>
                  <p:par>
                    <p:cTn id="651" fill="hold">
                      <p:stCondLst>
                        <p:cond delay="indefinite"/>
                      </p:stCondLst>
                      <p:childTnLst>
                        <p:par>
                          <p:cTn id="652" fill="hold">
                            <p:stCondLst>
                              <p:cond delay="0"/>
                            </p:stCondLst>
                            <p:childTnLst>
                              <p:par>
                                <p:cTn id="653" nodeType="clickEffect" fill="hold" presetClass="entr" presetID="1">
                                  <p:stCondLst>
                                    <p:cond delay="0"/>
                                  </p:stCondLst>
                                  <p:childTnLst>
                                    <p:set>
                                      <p:cBhvr>
                                        <p:cTn id="654" dur="1" fill="hold">
                                          <p:stCondLst>
                                            <p:cond delay="0"/>
                                          </p:stCondLst>
                                        </p:cTn>
                                        <p:tgtEl>
                                          <p:spTgt spid="535">
                                            <p:txEl>
                                              <p:pRg st="9" end="9"/>
                                            </p:txEl>
                                          </p:spTgt>
                                        </p:tgtEl>
                                        <p:attrNameLst>
                                          <p:attrName>style.visibility</p:attrName>
                                        </p:attrNameLst>
                                      </p:cBhvr>
                                      <p:to>
                                        <p:strVal val="visible"/>
                                      </p:to>
                                    </p:set>
                                  </p:childTnLst>
                                </p:cTn>
                              </p:par>
                              <p:par>
                                <p:cTn id="655" nodeType="withEffect" fill="hold" presetClass="entr" presetID="1">
                                  <p:stCondLst>
                                    <p:cond delay="0"/>
                                  </p:stCondLst>
                                  <p:childTnLst>
                                    <p:set>
                                      <p:cBhvr>
                                        <p:cTn id="656" dur="1" fill="hold">
                                          <p:stCondLst>
                                            <p:cond delay="0"/>
                                          </p:stCondLst>
                                        </p:cTn>
                                        <p:tgtEl>
                                          <p:spTgt spid="535">
                                            <p:txEl>
                                              <p:pRg st="10" end="10"/>
                                            </p:txEl>
                                          </p:spTgt>
                                        </p:tgtEl>
                                        <p:attrNameLst>
                                          <p:attrName>style.visibility</p:attrName>
                                        </p:attrNameLst>
                                      </p:cBhvr>
                                      <p:to>
                                        <p:strVal val="visible"/>
                                      </p:to>
                                    </p:set>
                                  </p:childTnLst>
                                </p:cTn>
                              </p:par>
                            </p:childTnLst>
                          </p:cTn>
                        </p:par>
                      </p:childTnLst>
                    </p:cTn>
                  </p:par>
                  <p:par>
                    <p:cTn id="657" fill="hold">
                      <p:stCondLst>
                        <p:cond delay="indefinite"/>
                      </p:stCondLst>
                      <p:childTnLst>
                        <p:par>
                          <p:cTn id="658" fill="hold">
                            <p:stCondLst>
                              <p:cond delay="0"/>
                            </p:stCondLst>
                            <p:childTnLst>
                              <p:par>
                                <p:cTn id="659" nodeType="clickEffect" fill="hold" presetClass="entr" presetID="1">
                                  <p:stCondLst>
                                    <p:cond delay="0"/>
                                  </p:stCondLst>
                                  <p:childTnLst>
                                    <p:set>
                                      <p:cBhvr>
                                        <p:cTn id="660" dur="1" fill="hold">
                                          <p:stCondLst>
                                            <p:cond delay="0"/>
                                          </p:stCondLst>
                                        </p:cTn>
                                        <p:tgtEl>
                                          <p:spTgt spid="599"/>
                                        </p:tgtEl>
                                        <p:attrNameLst>
                                          <p:attrName>style.visibility</p:attrName>
                                        </p:attrNameLst>
                                      </p:cBhvr>
                                      <p:to>
                                        <p:strVal val="visible"/>
                                      </p:to>
                                    </p:set>
                                  </p:childTnLst>
                                </p:cTn>
                              </p:par>
                            </p:childTnLst>
                          </p:cTn>
                        </p:par>
                      </p:childTnLst>
                    </p:cTn>
                  </p:par>
                  <p:par>
                    <p:cTn id="661" fill="hold">
                      <p:stCondLst>
                        <p:cond delay="indefinite"/>
                      </p:stCondLst>
                      <p:childTnLst>
                        <p:par>
                          <p:cTn id="662" fill="hold">
                            <p:stCondLst>
                              <p:cond delay="0"/>
                            </p:stCondLst>
                            <p:childTnLst>
                              <p:par>
                                <p:cTn id="663" nodeType="clickEffect" fill="hold" presetClass="entr" presetID="1">
                                  <p:stCondLst>
                                    <p:cond delay="0"/>
                                  </p:stCondLst>
                                  <p:childTnLst>
                                    <p:set>
                                      <p:cBhvr>
                                        <p:cTn id="664" dur="1" fill="hold">
                                          <p:stCondLst>
                                            <p:cond delay="0"/>
                                          </p:stCondLst>
                                        </p:cTn>
                                        <p:tgtEl>
                                          <p:spTgt spid="535">
                                            <p:txEl>
                                              <p:pRg st="12" end="12"/>
                                            </p:txEl>
                                          </p:spTgt>
                                        </p:tgtEl>
                                        <p:attrNameLst>
                                          <p:attrName>style.visibility</p:attrName>
                                        </p:attrNameLst>
                                      </p:cBhvr>
                                      <p:to>
                                        <p:strVal val="visible"/>
                                      </p:to>
                                    </p:set>
                                  </p:childTnLst>
                                </p:cTn>
                              </p:par>
                            </p:childTnLst>
                          </p:cTn>
                        </p:par>
                      </p:childTnLst>
                    </p:cTn>
                  </p:par>
                  <p:par>
                    <p:cTn id="665" fill="hold">
                      <p:stCondLst>
                        <p:cond delay="indefinite"/>
                      </p:stCondLst>
                      <p:childTnLst>
                        <p:par>
                          <p:cTn id="666" fill="hold">
                            <p:stCondLst>
                              <p:cond delay="0"/>
                            </p:stCondLst>
                            <p:childTnLst>
                              <p:par>
                                <p:cTn id="667" nodeType="clickEffect" fill="hold" presetClass="entr" presetID="1">
                                  <p:stCondLst>
                                    <p:cond delay="0"/>
                                  </p:stCondLst>
                                  <p:childTnLst>
                                    <p:set>
                                      <p:cBhvr>
                                        <p:cTn id="668" dur="1" fill="hold">
                                          <p:stCondLst>
                                            <p:cond delay="0"/>
                                          </p:stCondLst>
                                        </p:cTn>
                                        <p:tgtEl>
                                          <p:spTgt spid="576"/>
                                        </p:tgtEl>
                                        <p:attrNameLst>
                                          <p:attrName>style.visibility</p:attrName>
                                        </p:attrNameLst>
                                      </p:cBhvr>
                                      <p:to>
                                        <p:strVal val="visible"/>
                                      </p:to>
                                    </p:set>
                                  </p:childTnLst>
                                </p:cTn>
                              </p:par>
                            </p:childTnLst>
                          </p:cTn>
                        </p:par>
                      </p:childTnLst>
                    </p:cTn>
                  </p:par>
                  <p:par>
                    <p:cTn id="669" fill="hold">
                      <p:stCondLst>
                        <p:cond delay="indefinite"/>
                      </p:stCondLst>
                      <p:childTnLst>
                        <p:par>
                          <p:cTn id="670" fill="hold">
                            <p:stCondLst>
                              <p:cond delay="0"/>
                            </p:stCondLst>
                            <p:childTnLst>
                              <p:par>
                                <p:cTn id="671" nodeType="clickEffect" fill="hold" presetClass="entr" presetID="1">
                                  <p:stCondLst>
                                    <p:cond delay="0"/>
                                  </p:stCondLst>
                                  <p:childTnLst>
                                    <p:set>
                                      <p:cBhvr>
                                        <p:cTn id="672" dur="1" fill="hold">
                                          <p:stCondLst>
                                            <p:cond delay="0"/>
                                          </p:stCondLst>
                                        </p:cTn>
                                        <p:tgtEl>
                                          <p:spTgt spid="535">
                                            <p:txEl>
                                              <p:pRg st="13" end="13"/>
                                            </p:txEl>
                                          </p:spTgt>
                                        </p:tgtEl>
                                        <p:attrNameLst>
                                          <p:attrName>style.visibility</p:attrName>
                                        </p:attrNameLst>
                                      </p:cBhvr>
                                      <p:to>
                                        <p:strVal val="visible"/>
                                      </p:to>
                                    </p:set>
                                  </p:childTnLst>
                                </p:cTn>
                              </p:par>
                            </p:childTnLst>
                          </p:cTn>
                        </p:par>
                      </p:childTnLst>
                    </p:cTn>
                  </p:par>
                  <p:par>
                    <p:cTn id="673" fill="hold">
                      <p:stCondLst>
                        <p:cond delay="indefinite"/>
                      </p:stCondLst>
                      <p:childTnLst>
                        <p:par>
                          <p:cTn id="674" fill="hold">
                            <p:stCondLst>
                              <p:cond delay="0"/>
                            </p:stCondLst>
                            <p:childTnLst>
                              <p:par>
                                <p:cTn id="675" nodeType="clickEffect" fill="hold" presetClass="entr" presetID="1">
                                  <p:stCondLst>
                                    <p:cond delay="0"/>
                                  </p:stCondLst>
                                  <p:childTnLst>
                                    <p:set>
                                      <p:cBhvr>
                                        <p:cTn id="676" dur="1" fill="hold">
                                          <p:stCondLst>
                                            <p:cond delay="0"/>
                                          </p:stCondLst>
                                        </p:cTn>
                                        <p:tgtEl>
                                          <p:spTgt spid="586"/>
                                        </p:tgtEl>
                                        <p:attrNameLst>
                                          <p:attrName>style.visibility</p:attrName>
                                        </p:attrNameLst>
                                      </p:cBhvr>
                                      <p:to>
                                        <p:strVal val="visible"/>
                                      </p:to>
                                    </p:set>
                                  </p:childTnLst>
                                </p:cTn>
                              </p:par>
                            </p:childTnLst>
                          </p:cTn>
                        </p:par>
                      </p:childTnLst>
                    </p:cTn>
                  </p:par>
                  <p:par>
                    <p:cTn id="677" fill="hold">
                      <p:stCondLst>
                        <p:cond delay="indefinite"/>
                      </p:stCondLst>
                      <p:childTnLst>
                        <p:par>
                          <p:cTn id="678" fill="hold">
                            <p:stCondLst>
                              <p:cond delay="0"/>
                            </p:stCondLst>
                            <p:childTnLst>
                              <p:par>
                                <p:cTn id="679" nodeType="clickEffect" fill="hold" presetClass="entr" presetID="1">
                                  <p:stCondLst>
                                    <p:cond delay="0"/>
                                  </p:stCondLst>
                                  <p:childTnLst>
                                    <p:set>
                                      <p:cBhvr>
                                        <p:cTn id="680" dur="1" fill="hold">
                                          <p:stCondLst>
                                            <p:cond delay="0"/>
                                          </p:stCondLst>
                                        </p:cTn>
                                        <p:tgtEl>
                                          <p:spTgt spid="535">
                                            <p:txEl>
                                              <p:pRg st="14" end="14"/>
                                            </p:txEl>
                                          </p:spTgt>
                                        </p:tgtEl>
                                        <p:attrNameLst>
                                          <p:attrName>style.visibility</p:attrName>
                                        </p:attrNameLst>
                                      </p:cBhvr>
                                      <p:to>
                                        <p:strVal val="visible"/>
                                      </p:to>
                                    </p:set>
                                  </p:childTnLst>
                                </p:cTn>
                              </p:par>
                              <p:par>
                                <p:cTn id="681" nodeType="withEffect" fill="hold" presetClass="entr" presetID="1">
                                  <p:stCondLst>
                                    <p:cond delay="0"/>
                                  </p:stCondLst>
                                  <p:childTnLst>
                                    <p:set>
                                      <p:cBhvr>
                                        <p:cTn id="682" dur="1" fill="hold">
                                          <p:stCondLst>
                                            <p:cond delay="0"/>
                                          </p:stCondLst>
                                        </p:cTn>
                                        <p:tgtEl>
                                          <p:spTgt spid="535">
                                            <p:txEl>
                                              <p:pRg st="15" end="15"/>
                                            </p:txEl>
                                          </p:spTgt>
                                        </p:tgtEl>
                                        <p:attrNameLst>
                                          <p:attrName>style.visibility</p:attrName>
                                        </p:attrNameLst>
                                      </p:cBhvr>
                                      <p:to>
                                        <p:strVal val="visible"/>
                                      </p:to>
                                    </p:set>
                                  </p:childTnLst>
                                </p:cTn>
                              </p:par>
                            </p:childTnLst>
                          </p:cTn>
                        </p:par>
                      </p:childTnLst>
                    </p:cTn>
                  </p:par>
                  <p:par>
                    <p:cTn id="683" fill="hold">
                      <p:stCondLst>
                        <p:cond delay="indefinite"/>
                      </p:stCondLst>
                      <p:childTnLst>
                        <p:par>
                          <p:cTn id="684" fill="hold">
                            <p:stCondLst>
                              <p:cond delay="0"/>
                            </p:stCondLst>
                            <p:childTnLst>
                              <p:par>
                                <p:cTn id="685" nodeType="clickEffect" fill="hold" presetClass="entr" presetID="1">
                                  <p:stCondLst>
                                    <p:cond delay="0"/>
                                  </p:stCondLst>
                                  <p:childTnLst>
                                    <p:set>
                                      <p:cBhvr>
                                        <p:cTn id="686" dur="1" fill="hold">
                                          <p:stCondLst>
                                            <p:cond delay="0"/>
                                          </p:stCondLst>
                                        </p:cTn>
                                        <p:tgtEl>
                                          <p:spTgt spid="60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Destroying Dynamic Variables</a:t>
            </a:r>
            <a:endParaRPr b="0" lang="en-US" sz="4400" spc="-1" strike="noStrike">
              <a:solidFill>
                <a:srgbClr val="000000"/>
              </a:solidFill>
              <a:latin typeface="Calibri Light"/>
            </a:endParaRPr>
          </a:p>
        </p:txBody>
      </p:sp>
      <p:sp>
        <p:nvSpPr>
          <p:cNvPr id="603"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Memory allocated to dynamic variables can be freed using the </a:t>
            </a:r>
            <a:r>
              <a:rPr b="0" lang="en-US" sz="2400" spc="-1" strike="noStrike">
                <a:solidFill>
                  <a:srgbClr val="e46c0a"/>
                </a:solidFill>
                <a:latin typeface="Calibri Light"/>
                <a:ea typeface="Calibri Light"/>
              </a:rPr>
              <a:t>delete</a:t>
            </a:r>
            <a:r>
              <a:rPr b="0" lang="en-US" sz="2400" spc="-1" strike="noStrike">
                <a:solidFill>
                  <a:srgbClr val="000000"/>
                </a:solidFill>
                <a:latin typeface="Calibri Light"/>
                <a:ea typeface="Calibri Light"/>
              </a:rPr>
              <a:t> keyword:</a:t>
            </a:r>
            <a:endParaRPr b="0" lang="en-US" sz="2400" spc="-1" strike="noStrike">
              <a:solidFill>
                <a:srgbClr val="000000"/>
              </a:solidFill>
              <a:latin typeface="Calibri Light"/>
            </a:endParaRPr>
          </a:p>
        </p:txBody>
      </p:sp>
      <p:sp>
        <p:nvSpPr>
          <p:cNvPr id="604" name="TextShape 3"/>
          <p:cNvSpPr txBox="1"/>
          <p:nvPr/>
        </p:nvSpPr>
        <p:spPr>
          <a:xfrm>
            <a:off x="6553080" y="6356520"/>
            <a:ext cx="2133360" cy="364680"/>
          </a:xfrm>
          <a:prstGeom prst="rect">
            <a:avLst/>
          </a:prstGeom>
          <a:noFill/>
          <a:ln>
            <a:noFill/>
          </a:ln>
        </p:spPr>
        <p:txBody>
          <a:bodyPr anchor="ctr"/>
          <a:p>
            <a:pPr algn="r">
              <a:lnSpc>
                <a:spcPct val="100000"/>
              </a:lnSpc>
            </a:pPr>
            <a:fld id="{379E9CBB-8EB4-492A-B496-9E1290074CF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05" name="CustomShape 4"/>
          <p:cNvSpPr/>
          <p:nvPr/>
        </p:nvSpPr>
        <p:spPr>
          <a:xfrm>
            <a:off x="1170360" y="2669760"/>
            <a:ext cx="498960" cy="1170000"/>
          </a:xfrm>
          <a:prstGeom prst="rect">
            <a:avLst/>
          </a:prstGeom>
          <a:solidFill>
            <a:schemeClr val="accent3">
              <a:lumMod val="60000"/>
              <a:lumOff val="4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0" tIns="45000" bIns="45000" anchor="ctr"/>
          <a:p>
            <a:pPr>
              <a:lnSpc>
                <a:spcPct val="100000"/>
              </a:lnSpc>
            </a:pPr>
            <a:r>
              <a:rPr b="0" lang="en-GB" sz="1800" spc="-1" strike="noStrike">
                <a:solidFill>
                  <a:srgbClr val="808080"/>
                </a:solidFill>
                <a:latin typeface="Calibri Light"/>
                <a:ea typeface="Consolas Regular"/>
              </a:rPr>
              <a:t>14:</a:t>
            </a:r>
            <a:endParaRPr b="0" lang="en-GB" sz="1800" spc="-1" strike="noStrike">
              <a:latin typeface="Arial"/>
            </a:endParaRPr>
          </a:p>
          <a:p>
            <a:pPr>
              <a:lnSpc>
                <a:spcPct val="100000"/>
              </a:lnSpc>
            </a:pPr>
            <a:r>
              <a:rPr b="0" lang="en-GB" sz="1800" spc="-1" strike="noStrike">
                <a:solidFill>
                  <a:srgbClr val="808080"/>
                </a:solidFill>
                <a:latin typeface="Calibri Light"/>
                <a:ea typeface="Consolas Regular"/>
              </a:rPr>
              <a:t>15 :</a:t>
            </a:r>
            <a:endParaRPr b="0" lang="en-GB" sz="1800" spc="-1" strike="noStrike">
              <a:latin typeface="Arial"/>
            </a:endParaRPr>
          </a:p>
        </p:txBody>
      </p:sp>
      <p:sp>
        <p:nvSpPr>
          <p:cNvPr id="606" name="CustomShape 5"/>
          <p:cNvSpPr/>
          <p:nvPr/>
        </p:nvSpPr>
        <p:spPr>
          <a:xfrm>
            <a:off x="1669680" y="2669760"/>
            <a:ext cx="2011680" cy="117000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0" tIns="45000" bIns="45000" anchor="ctr"/>
          <a:p>
            <a:pPr>
              <a:lnSpc>
                <a:spcPct val="100000"/>
              </a:lnSpc>
            </a:pPr>
            <a:r>
              <a:rPr b="0" lang="en-GB" sz="1800" spc="-1" strike="noStrike">
                <a:solidFill>
                  <a:srgbClr val="000000"/>
                </a:solidFill>
                <a:latin typeface="Consolas"/>
                <a:ea typeface="Consolas Regular"/>
              </a:rPr>
              <a:t>delete p1;</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delete p2;</a:t>
            </a:r>
            <a:endParaRPr b="0" lang="en-GB" sz="1800" spc="-1" strike="noStrike">
              <a:latin typeface="Arial"/>
            </a:endParaRPr>
          </a:p>
        </p:txBody>
      </p:sp>
      <p:sp>
        <p:nvSpPr>
          <p:cNvPr id="607" name="CustomShape 6"/>
          <p:cNvSpPr/>
          <p:nvPr/>
        </p:nvSpPr>
        <p:spPr>
          <a:xfrm>
            <a:off x="692640" y="4134600"/>
            <a:ext cx="3131640" cy="74448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The pointer pointing to the memory location that needs to be freed.</a:t>
            </a:r>
            <a:endParaRPr b="0" lang="en-GB" sz="1800" spc="-1" strike="noStrike">
              <a:latin typeface="Arial"/>
            </a:endParaRPr>
          </a:p>
        </p:txBody>
      </p:sp>
      <p:sp>
        <p:nvSpPr>
          <p:cNvPr id="608" name="CustomShape 7"/>
          <p:cNvSpPr/>
          <p:nvPr/>
        </p:nvSpPr>
        <p:spPr>
          <a:xfrm flipV="1">
            <a:off x="2259000" y="3525480"/>
            <a:ext cx="636840" cy="6080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grpSp>
        <p:nvGrpSpPr>
          <p:cNvPr id="609" name="Group 8"/>
          <p:cNvGrpSpPr/>
          <p:nvPr/>
        </p:nvGrpSpPr>
        <p:grpSpPr>
          <a:xfrm>
            <a:off x="3952800" y="2811960"/>
            <a:ext cx="2080440" cy="966240"/>
            <a:chOff x="3952800" y="2811960"/>
            <a:chExt cx="2080440" cy="966240"/>
          </a:xfrm>
        </p:grpSpPr>
        <p:sp>
          <p:nvSpPr>
            <p:cNvPr id="610" name="CustomShape 9"/>
            <p:cNvSpPr/>
            <p:nvPr/>
          </p:nvSpPr>
          <p:spPr>
            <a:xfrm>
              <a:off x="3952800" y="2859480"/>
              <a:ext cx="507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14:</a:t>
              </a:r>
              <a:endParaRPr b="0" lang="en-GB" sz="1600" spc="-1" strike="noStrike">
                <a:latin typeface="Arial"/>
              </a:endParaRPr>
            </a:p>
          </p:txBody>
        </p:sp>
        <p:sp>
          <p:nvSpPr>
            <p:cNvPr id="611" name="CustomShape 10"/>
            <p:cNvSpPr/>
            <p:nvPr/>
          </p:nvSpPr>
          <p:spPr>
            <a:xfrm>
              <a:off x="4835880" y="281196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612" name="CustomShape 11"/>
            <p:cNvSpPr/>
            <p:nvPr/>
          </p:nvSpPr>
          <p:spPr>
            <a:xfrm>
              <a:off x="4350960" y="284076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p1</a:t>
              </a:r>
              <a:endParaRPr b="0" lang="en-GB" sz="1800" spc="-1" strike="noStrike">
                <a:latin typeface="Arial"/>
              </a:endParaRPr>
            </a:p>
          </p:txBody>
        </p:sp>
        <p:sp>
          <p:nvSpPr>
            <p:cNvPr id="613" name="CustomShape 12"/>
            <p:cNvSpPr/>
            <p:nvPr/>
          </p:nvSpPr>
          <p:spPr>
            <a:xfrm>
              <a:off x="4838040" y="335160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614" name="CustomShape 13"/>
            <p:cNvSpPr/>
            <p:nvPr/>
          </p:nvSpPr>
          <p:spPr>
            <a:xfrm>
              <a:off x="4353480" y="338040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p2</a:t>
              </a:r>
              <a:endParaRPr b="0" lang="en-GB" sz="1800" spc="-1" strike="noStrike">
                <a:latin typeface="Arial"/>
              </a:endParaRPr>
            </a:p>
          </p:txBody>
        </p:sp>
        <p:sp>
          <p:nvSpPr>
            <p:cNvPr id="615" name="CustomShape 14"/>
            <p:cNvSpPr/>
            <p:nvPr/>
          </p:nvSpPr>
          <p:spPr>
            <a:xfrm>
              <a:off x="5548320" y="2811960"/>
              <a:ext cx="484920" cy="426600"/>
            </a:xfrm>
            <a:prstGeom prst="rect">
              <a:avLst/>
            </a:prstGeom>
            <a:solidFill>
              <a:schemeClr val="bg1">
                <a:lumMod val="95000"/>
              </a:schemeClr>
            </a:solidFill>
            <a:ln>
              <a:solidFill>
                <a:schemeClr val="bg1">
                  <a:lumMod val="8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bfbfbf"/>
                  </a:solidFill>
                  <a:latin typeface="Consolas"/>
                  <a:ea typeface="Consolas Regular"/>
                </a:rPr>
                <a:t>88</a:t>
              </a:r>
              <a:endParaRPr b="0" lang="en-GB" sz="1600" spc="-1" strike="noStrike">
                <a:latin typeface="Arial"/>
              </a:endParaRPr>
            </a:p>
          </p:txBody>
        </p:sp>
        <p:sp>
          <p:nvSpPr>
            <p:cNvPr id="616" name="CustomShape 15"/>
            <p:cNvSpPr/>
            <p:nvPr/>
          </p:nvSpPr>
          <p:spPr>
            <a:xfrm>
              <a:off x="5081040" y="3025440"/>
              <a:ext cx="466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17" name="CustomShape 16"/>
            <p:cNvSpPr/>
            <p:nvPr/>
          </p:nvSpPr>
          <p:spPr>
            <a:xfrm>
              <a:off x="5548320" y="334548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53</a:t>
              </a:r>
              <a:endParaRPr b="0" lang="en-GB" sz="1600" spc="-1" strike="noStrike">
                <a:latin typeface="Arial"/>
              </a:endParaRPr>
            </a:p>
          </p:txBody>
        </p:sp>
        <p:sp>
          <p:nvSpPr>
            <p:cNvPr id="618" name="CustomShape 17"/>
            <p:cNvSpPr/>
            <p:nvPr/>
          </p:nvSpPr>
          <p:spPr>
            <a:xfrm>
              <a:off x="5081040" y="3558960"/>
              <a:ext cx="466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619" name="Group 18"/>
          <p:cNvGrpSpPr/>
          <p:nvPr/>
        </p:nvGrpSpPr>
        <p:grpSpPr>
          <a:xfrm>
            <a:off x="6401880" y="2811960"/>
            <a:ext cx="2080440" cy="966240"/>
            <a:chOff x="6401880" y="2811960"/>
            <a:chExt cx="2080440" cy="966240"/>
          </a:xfrm>
        </p:grpSpPr>
        <p:sp>
          <p:nvSpPr>
            <p:cNvPr id="620" name="CustomShape 19"/>
            <p:cNvSpPr/>
            <p:nvPr/>
          </p:nvSpPr>
          <p:spPr>
            <a:xfrm>
              <a:off x="6401880" y="2859480"/>
              <a:ext cx="5072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15:</a:t>
              </a:r>
              <a:endParaRPr b="0" lang="en-GB" sz="1600" spc="-1" strike="noStrike">
                <a:latin typeface="Arial"/>
              </a:endParaRPr>
            </a:p>
          </p:txBody>
        </p:sp>
        <p:sp>
          <p:nvSpPr>
            <p:cNvPr id="621" name="CustomShape 20"/>
            <p:cNvSpPr/>
            <p:nvPr/>
          </p:nvSpPr>
          <p:spPr>
            <a:xfrm>
              <a:off x="7284960" y="281196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622" name="CustomShape 21"/>
            <p:cNvSpPr/>
            <p:nvPr/>
          </p:nvSpPr>
          <p:spPr>
            <a:xfrm>
              <a:off x="6800040" y="284076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p1</a:t>
              </a:r>
              <a:endParaRPr b="0" lang="en-GB" sz="1800" spc="-1" strike="noStrike">
                <a:latin typeface="Arial"/>
              </a:endParaRPr>
            </a:p>
          </p:txBody>
        </p:sp>
        <p:sp>
          <p:nvSpPr>
            <p:cNvPr id="623" name="CustomShape 22"/>
            <p:cNvSpPr/>
            <p:nvPr/>
          </p:nvSpPr>
          <p:spPr>
            <a:xfrm>
              <a:off x="7287480" y="335160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624" name="CustomShape 23"/>
            <p:cNvSpPr/>
            <p:nvPr/>
          </p:nvSpPr>
          <p:spPr>
            <a:xfrm>
              <a:off x="6802560" y="338040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p2</a:t>
              </a:r>
              <a:endParaRPr b="0" lang="en-GB" sz="1800" spc="-1" strike="noStrike">
                <a:latin typeface="Arial"/>
              </a:endParaRPr>
            </a:p>
          </p:txBody>
        </p:sp>
        <p:sp>
          <p:nvSpPr>
            <p:cNvPr id="625" name="CustomShape 24"/>
            <p:cNvSpPr/>
            <p:nvPr/>
          </p:nvSpPr>
          <p:spPr>
            <a:xfrm>
              <a:off x="7997400" y="2811960"/>
              <a:ext cx="484920" cy="426600"/>
            </a:xfrm>
            <a:prstGeom prst="rect">
              <a:avLst/>
            </a:prstGeom>
            <a:solidFill>
              <a:schemeClr val="bg1">
                <a:lumMod val="95000"/>
              </a:schemeClr>
            </a:solidFill>
            <a:ln>
              <a:solidFill>
                <a:schemeClr val="bg1">
                  <a:lumMod val="8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bfbfbf"/>
                  </a:solidFill>
                  <a:latin typeface="Consolas"/>
                  <a:ea typeface="Consolas Regular"/>
                </a:rPr>
                <a:t>88</a:t>
              </a:r>
              <a:endParaRPr b="0" lang="en-GB" sz="1600" spc="-1" strike="noStrike">
                <a:latin typeface="Arial"/>
              </a:endParaRPr>
            </a:p>
          </p:txBody>
        </p:sp>
        <p:sp>
          <p:nvSpPr>
            <p:cNvPr id="626" name="CustomShape 25"/>
            <p:cNvSpPr/>
            <p:nvPr/>
          </p:nvSpPr>
          <p:spPr>
            <a:xfrm>
              <a:off x="7530120" y="3025440"/>
              <a:ext cx="466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27" name="CustomShape 26"/>
            <p:cNvSpPr/>
            <p:nvPr/>
          </p:nvSpPr>
          <p:spPr>
            <a:xfrm>
              <a:off x="7997400" y="3345480"/>
              <a:ext cx="484920" cy="426600"/>
            </a:xfrm>
            <a:prstGeom prst="rect">
              <a:avLst/>
            </a:prstGeom>
            <a:solidFill>
              <a:schemeClr val="bg1">
                <a:lumMod val="95000"/>
              </a:schemeClr>
            </a:solidFill>
            <a:ln>
              <a:solidFill>
                <a:schemeClr val="bg1">
                  <a:lumMod val="8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bfbfbf"/>
                  </a:solidFill>
                  <a:latin typeface="Consolas"/>
                  <a:ea typeface="Consolas Regular"/>
                </a:rPr>
                <a:t>53</a:t>
              </a:r>
              <a:endParaRPr b="0" lang="en-GB" sz="1600" spc="-1" strike="noStrike">
                <a:latin typeface="Arial"/>
              </a:endParaRPr>
            </a:p>
          </p:txBody>
        </p:sp>
        <p:sp>
          <p:nvSpPr>
            <p:cNvPr id="628" name="CustomShape 27"/>
            <p:cNvSpPr/>
            <p:nvPr/>
          </p:nvSpPr>
          <p:spPr>
            <a:xfrm>
              <a:off x="7530120" y="3558960"/>
              <a:ext cx="466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629" name="CustomShape 28"/>
          <p:cNvSpPr/>
          <p:nvPr/>
        </p:nvSpPr>
        <p:spPr>
          <a:xfrm>
            <a:off x="4206600" y="4143240"/>
            <a:ext cx="2988720" cy="74448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The freed memory space can be re-used by the system.</a:t>
            </a:r>
            <a:endParaRPr b="0" lang="en-GB" sz="1800" spc="-1" strike="noStrike">
              <a:latin typeface="Arial"/>
            </a:endParaRPr>
          </a:p>
        </p:txBody>
      </p:sp>
    </p:spTree>
  </p:cSld>
  <p:timing>
    <p:tnLst>
      <p:par>
        <p:cTn id="687" dur="indefinite" restart="never" nodeType="tmRoot">
          <p:childTnLst>
            <p:seq>
              <p:cTn id="688" dur="indefinite" nodeType="mainSeq">
                <p:childTnLst>
                  <p:par>
                    <p:cTn id="689" fill="hold">
                      <p:stCondLst>
                        <p:cond delay="indefinite"/>
                      </p:stCondLst>
                      <p:childTnLst>
                        <p:par>
                          <p:cTn id="690" fill="hold">
                            <p:stCondLst>
                              <p:cond delay="0"/>
                            </p:stCondLst>
                            <p:childTnLst>
                              <p:par>
                                <p:cTn id="691" nodeType="clickEffect" fill="hold" presetClass="entr" presetID="1">
                                  <p:stCondLst>
                                    <p:cond delay="0"/>
                                  </p:stCondLst>
                                  <p:childTnLst>
                                    <p:set>
                                      <p:cBhvr>
                                        <p:cTn id="692" dur="1" fill="hold">
                                          <p:stCondLst>
                                            <p:cond delay="0"/>
                                          </p:stCondLst>
                                        </p:cTn>
                                        <p:tgtEl>
                                          <p:spTgt spid="608"/>
                                        </p:tgtEl>
                                        <p:attrNameLst>
                                          <p:attrName>style.visibility</p:attrName>
                                        </p:attrNameLst>
                                      </p:cBhvr>
                                      <p:to>
                                        <p:strVal val="visible"/>
                                      </p:to>
                                    </p:set>
                                  </p:childTnLst>
                                </p:cTn>
                              </p:par>
                              <p:par>
                                <p:cTn id="693" nodeType="withEffect" fill="hold" presetClass="entr" presetID="1">
                                  <p:stCondLst>
                                    <p:cond delay="0"/>
                                  </p:stCondLst>
                                  <p:childTnLst>
                                    <p:set>
                                      <p:cBhvr>
                                        <p:cTn id="694" dur="1" fill="hold">
                                          <p:stCondLst>
                                            <p:cond delay="0"/>
                                          </p:stCondLst>
                                        </p:cTn>
                                        <p:tgtEl>
                                          <p:spTgt spid="607"/>
                                        </p:tgtEl>
                                        <p:attrNameLst>
                                          <p:attrName>style.visibility</p:attrName>
                                        </p:attrNameLst>
                                      </p:cBhvr>
                                      <p:to>
                                        <p:strVal val="visible"/>
                                      </p:to>
                                    </p:set>
                                  </p:childTnLst>
                                </p:cTn>
                              </p:par>
                            </p:childTnLst>
                          </p:cTn>
                        </p:par>
                      </p:childTnLst>
                    </p:cTn>
                  </p:par>
                  <p:par>
                    <p:cTn id="695" fill="hold">
                      <p:stCondLst>
                        <p:cond delay="indefinite"/>
                      </p:stCondLst>
                      <p:childTnLst>
                        <p:par>
                          <p:cTn id="696" fill="hold">
                            <p:stCondLst>
                              <p:cond delay="0"/>
                            </p:stCondLst>
                            <p:childTnLst>
                              <p:par>
                                <p:cTn id="697" nodeType="clickEffect" fill="hold" presetClass="entr" presetID="1">
                                  <p:stCondLst>
                                    <p:cond delay="0"/>
                                  </p:stCondLst>
                                  <p:childTnLst>
                                    <p:set>
                                      <p:cBhvr>
                                        <p:cTn id="698" dur="1" fill="hold">
                                          <p:stCondLst>
                                            <p:cond delay="0"/>
                                          </p:stCondLst>
                                        </p:cTn>
                                        <p:tgtEl>
                                          <p:spTgt spid="609"/>
                                        </p:tgtEl>
                                        <p:attrNameLst>
                                          <p:attrName>style.visibility</p:attrName>
                                        </p:attrNameLst>
                                      </p:cBhvr>
                                      <p:to>
                                        <p:strVal val="visible"/>
                                      </p:to>
                                    </p:set>
                                  </p:childTnLst>
                                </p:cTn>
                              </p:par>
                            </p:childTnLst>
                          </p:cTn>
                        </p:par>
                      </p:childTnLst>
                    </p:cTn>
                  </p:par>
                  <p:par>
                    <p:cTn id="699" fill="hold">
                      <p:stCondLst>
                        <p:cond delay="indefinite"/>
                      </p:stCondLst>
                      <p:childTnLst>
                        <p:par>
                          <p:cTn id="700" fill="hold">
                            <p:stCondLst>
                              <p:cond delay="0"/>
                            </p:stCondLst>
                            <p:childTnLst>
                              <p:par>
                                <p:cTn id="701" nodeType="clickEffect" fill="hold" presetClass="entr" presetID="1">
                                  <p:stCondLst>
                                    <p:cond delay="0"/>
                                  </p:stCondLst>
                                  <p:childTnLst>
                                    <p:set>
                                      <p:cBhvr>
                                        <p:cTn id="702" dur="1" fill="hold">
                                          <p:stCondLst>
                                            <p:cond delay="0"/>
                                          </p:stCondLst>
                                        </p:cTn>
                                        <p:tgtEl>
                                          <p:spTgt spid="619"/>
                                        </p:tgtEl>
                                        <p:attrNameLst>
                                          <p:attrName>style.visibility</p:attrName>
                                        </p:attrNameLst>
                                      </p:cBhvr>
                                      <p:to>
                                        <p:strVal val="visible"/>
                                      </p:to>
                                    </p:set>
                                  </p:childTnLst>
                                </p:cTn>
                              </p:par>
                            </p:childTnLst>
                          </p:cTn>
                        </p:par>
                      </p:childTnLst>
                    </p:cTn>
                  </p:par>
                  <p:par>
                    <p:cTn id="703" fill="hold">
                      <p:stCondLst>
                        <p:cond delay="indefinite"/>
                      </p:stCondLst>
                      <p:childTnLst>
                        <p:par>
                          <p:cTn id="704" fill="hold">
                            <p:stCondLst>
                              <p:cond delay="0"/>
                            </p:stCondLst>
                            <p:childTnLst>
                              <p:par>
                                <p:cTn id="705" nodeType="clickEffect" fill="hold" presetClass="entr" presetID="1">
                                  <p:stCondLst>
                                    <p:cond delay="0"/>
                                  </p:stCondLst>
                                  <p:childTnLst>
                                    <p:set>
                                      <p:cBhvr>
                                        <p:cTn id="706" dur="1" fill="hold">
                                          <p:stCondLst>
                                            <p:cond delay="0"/>
                                          </p:stCondLst>
                                        </p:cTn>
                                        <p:tgtEl>
                                          <p:spTgt spid="62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How to Use this Guidance Notes</a:t>
            </a:r>
            <a:endParaRPr b="0" lang="en-US" sz="4400" spc="-1" strike="noStrike">
              <a:solidFill>
                <a:srgbClr val="000000"/>
              </a:solidFill>
              <a:latin typeface="Calibri Light"/>
            </a:endParaRPr>
          </a:p>
        </p:txBody>
      </p:sp>
      <p:sp>
        <p:nvSpPr>
          <p:cNvPr id="140" name="TextShape 2"/>
          <p:cNvSpPr txBox="1"/>
          <p:nvPr/>
        </p:nvSpPr>
        <p:spPr>
          <a:xfrm>
            <a:off x="457200" y="1600200"/>
            <a:ext cx="8229240" cy="4525560"/>
          </a:xfrm>
          <a:prstGeom prst="rect">
            <a:avLst/>
          </a:prstGeom>
          <a:noFill/>
          <a:ln>
            <a:noFill/>
          </a:ln>
        </p:spPr>
        <p:txBody>
          <a:bodyPr>
            <a:normAutofit/>
          </a:bodyPr>
          <a:p>
            <a:pPr marL="343080" indent="-342720">
              <a:lnSpc>
                <a:spcPct val="110000"/>
              </a:lnSpc>
              <a:spcBef>
                <a:spcPts val="901"/>
              </a:spcBef>
              <a:buClr>
                <a:srgbClr val="000000"/>
              </a:buClr>
              <a:buFont typeface="Arial"/>
              <a:buChar char="•"/>
            </a:pPr>
            <a:r>
              <a:rPr b="0" lang="en-US" sz="2400" spc="-1" strike="noStrike">
                <a:solidFill>
                  <a:srgbClr val="000000"/>
                </a:solidFill>
                <a:latin typeface="Calibri Light"/>
                <a:ea typeface="Calibri Light"/>
              </a:rPr>
              <a:t>This guidance notes aim to lead you through the learning of the C/C++ materials.  It also defines the scope of this course, i.e., what we expect you should know for the purpose of this course.  (and which should not limit what you should know about C/C++ programming.)</a:t>
            </a:r>
            <a:endParaRPr b="0" lang="en-US" sz="2400" spc="-1" strike="noStrike">
              <a:solidFill>
                <a:srgbClr val="000000"/>
              </a:solidFill>
              <a:latin typeface="Calibri Light"/>
            </a:endParaRPr>
          </a:p>
          <a:p>
            <a:pPr marL="343080" indent="-342720">
              <a:lnSpc>
                <a:spcPct val="110000"/>
              </a:lnSpc>
              <a:spcBef>
                <a:spcPts val="901"/>
              </a:spcBef>
              <a:buClr>
                <a:srgbClr val="000000"/>
              </a:buClr>
              <a:buFont typeface="Arial"/>
              <a:buChar char="•"/>
            </a:pPr>
            <a:r>
              <a:rPr b="0" lang="en-US" sz="2400" spc="-1" strike="noStrike">
                <a:solidFill>
                  <a:srgbClr val="e46c0a"/>
                </a:solidFill>
                <a:latin typeface="Calibri Light"/>
                <a:ea typeface="Calibri Light"/>
              </a:rPr>
              <a:t>Use “Presentation Mode” in PowerPoint to go through the slides</a:t>
            </a:r>
            <a:r>
              <a:rPr b="0" lang="en-US" sz="2400" spc="-1" strike="noStrike">
                <a:solidFill>
                  <a:srgbClr val="000000"/>
                </a:solidFill>
                <a:latin typeface="Calibri Light"/>
                <a:ea typeface="Calibri Light"/>
              </a:rPr>
              <a:t> since animations are incorporated which may enhance the flow of reading</a:t>
            </a:r>
            <a:endParaRPr b="0" lang="en-US" sz="2400" spc="-1" strike="noStrike">
              <a:solidFill>
                <a:srgbClr val="000000"/>
              </a:solidFill>
              <a:latin typeface="Calibri Light"/>
            </a:endParaRPr>
          </a:p>
          <a:p>
            <a:pPr marL="343080" indent="-342720">
              <a:lnSpc>
                <a:spcPct val="110000"/>
              </a:lnSpc>
              <a:spcBef>
                <a:spcPts val="901"/>
              </a:spcBef>
              <a:buClr>
                <a:srgbClr val="000000"/>
              </a:buClr>
              <a:buFont typeface="Arial"/>
              <a:buChar char="•"/>
            </a:pPr>
            <a:r>
              <a:rPr b="0" lang="en-US" sz="2400" spc="-1" strike="noStrike">
                <a:solidFill>
                  <a:srgbClr val="000000"/>
                </a:solidFill>
                <a:latin typeface="Calibri Light"/>
                <a:ea typeface="Calibri Light"/>
              </a:rPr>
              <a:t>Pages marked with “</a:t>
            </a:r>
            <a:r>
              <a:rPr b="0" lang="en-US" sz="2400" spc="-1" strike="noStrike">
                <a:solidFill>
                  <a:srgbClr val="31859c"/>
                </a:solidFill>
                <a:latin typeface="Calibri Light"/>
                <a:ea typeface="Calibri Light"/>
              </a:rPr>
              <a:t>Reference Only</a:t>
            </a:r>
            <a:r>
              <a:rPr b="0" lang="en-US" sz="2400" spc="-1" strike="noStrike">
                <a:solidFill>
                  <a:srgbClr val="000000"/>
                </a:solidFill>
                <a:latin typeface="Calibri Light"/>
                <a:ea typeface="Calibri Light"/>
              </a:rPr>
              <a:t>” means that they are not in the scope of assessment for this course.</a:t>
            </a:r>
            <a:endParaRPr b="0" lang="en-US" sz="2400" spc="-1" strike="noStrike">
              <a:solidFill>
                <a:srgbClr val="000000"/>
              </a:solidFill>
              <a:latin typeface="Calibri Light"/>
            </a:endParaRPr>
          </a:p>
        </p:txBody>
      </p:sp>
      <p:sp>
        <p:nvSpPr>
          <p:cNvPr id="141" name="TextShape 3"/>
          <p:cNvSpPr txBox="1"/>
          <p:nvPr/>
        </p:nvSpPr>
        <p:spPr>
          <a:xfrm>
            <a:off x="6553080" y="6356520"/>
            <a:ext cx="2133360" cy="364680"/>
          </a:xfrm>
          <a:prstGeom prst="rect">
            <a:avLst/>
          </a:prstGeom>
          <a:noFill/>
          <a:ln>
            <a:noFill/>
          </a:ln>
        </p:spPr>
        <p:txBody>
          <a:bodyPr anchor="ctr"/>
          <a:p>
            <a:pPr algn="r">
              <a:lnSpc>
                <a:spcPct val="100000"/>
              </a:lnSpc>
            </a:pPr>
            <a:fld id="{48DF1238-4026-4111-9E6E-2DD7C086D4D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Destroying Dynamic Variables</a:t>
            </a:r>
            <a:endParaRPr b="0" lang="en-US" sz="4400" spc="-1" strike="noStrike">
              <a:solidFill>
                <a:srgbClr val="000000"/>
              </a:solidFill>
              <a:latin typeface="Calibri Light"/>
            </a:endParaRPr>
          </a:p>
        </p:txBody>
      </p:sp>
      <p:sp>
        <p:nvSpPr>
          <p:cNvPr id="631"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It's a good practice to reset a pointer to zero after the memory location that it points to is freed.</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320"/>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It's the programmer's responsibility to free up all dynamic variables that are no longer in use.  </a:t>
            </a:r>
            <a:endParaRPr b="0" lang="en-US" sz="2400" spc="-1" strike="noStrike">
              <a:solidFill>
                <a:srgbClr val="000000"/>
              </a:solidFill>
              <a:latin typeface="Calibri Light"/>
            </a:endParaRPr>
          </a:p>
        </p:txBody>
      </p:sp>
      <p:sp>
        <p:nvSpPr>
          <p:cNvPr id="632" name="TextShape 3"/>
          <p:cNvSpPr txBox="1"/>
          <p:nvPr/>
        </p:nvSpPr>
        <p:spPr>
          <a:xfrm>
            <a:off x="6553080" y="6356520"/>
            <a:ext cx="2133360" cy="364680"/>
          </a:xfrm>
          <a:prstGeom prst="rect">
            <a:avLst/>
          </a:prstGeom>
          <a:noFill/>
          <a:ln>
            <a:noFill/>
          </a:ln>
        </p:spPr>
        <p:txBody>
          <a:bodyPr anchor="ctr"/>
          <a:p>
            <a:pPr algn="r">
              <a:lnSpc>
                <a:spcPct val="100000"/>
              </a:lnSpc>
            </a:pPr>
            <a:fld id="{FD4168AD-E6C1-4A2D-9929-25DE5E2504C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33" name="CustomShape 4"/>
          <p:cNvSpPr/>
          <p:nvPr/>
        </p:nvSpPr>
        <p:spPr>
          <a:xfrm>
            <a:off x="2456640" y="2398320"/>
            <a:ext cx="4280400" cy="13406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marL="457200">
              <a:lnSpc>
                <a:spcPct val="100000"/>
              </a:lnSpc>
            </a:pPr>
            <a:r>
              <a:rPr b="0" lang="en-GB" sz="1800" spc="-1" strike="noStrike">
                <a:solidFill>
                  <a:srgbClr val="000000"/>
                </a:solidFill>
                <a:latin typeface="Consolas"/>
                <a:ea typeface="Consolas Regular"/>
              </a:rPr>
              <a:t>int * p1 = new int (42);</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*p1;</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delete p1;</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e46c0a"/>
                </a:solidFill>
                <a:latin typeface="Consolas"/>
                <a:ea typeface="Consolas Regular"/>
              </a:rPr>
              <a:t>p1 = 0; </a:t>
            </a:r>
            <a:endParaRPr b="0" lang="en-GB" sz="1800" spc="-1" strike="noStrike">
              <a:latin typeface="Arial"/>
            </a:endParaRPr>
          </a:p>
        </p:txBody>
      </p:sp>
      <p:sp>
        <p:nvSpPr>
          <p:cNvPr id="634" name="CustomShape 5"/>
          <p:cNvSpPr/>
          <p:nvPr/>
        </p:nvSpPr>
        <p:spPr>
          <a:xfrm>
            <a:off x="2220480" y="5003280"/>
            <a:ext cx="4957200" cy="122472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Failing to do so will lead to </a:t>
            </a:r>
            <a:r>
              <a:rPr b="0" lang="en-GB" sz="1800" spc="-1" strike="noStrike">
                <a:solidFill>
                  <a:srgbClr val="e46c0a"/>
                </a:solidFill>
                <a:latin typeface="Avenir Next Condensed Regular"/>
              </a:rPr>
              <a:t>memory leak</a:t>
            </a:r>
            <a:r>
              <a:rPr b="0" lang="en-GB" sz="1800" spc="-1" strike="noStrike">
                <a:solidFill>
                  <a:srgbClr val="000000"/>
                </a:solidFill>
                <a:latin typeface="Avenir Next Condensed Regular"/>
              </a:rPr>
              <a:t>, i.e., having memory space that the system cannot reclaim, and the system may gradually </a:t>
            </a:r>
            <a:r>
              <a:rPr b="0" lang="en-GB" sz="1800" spc="-1" strike="noStrike">
                <a:solidFill>
                  <a:srgbClr val="e46c0a"/>
                </a:solidFill>
                <a:latin typeface="Avenir Next Condensed Regular"/>
              </a:rPr>
              <a:t>run out of memory</a:t>
            </a:r>
            <a:endParaRPr b="0" lang="en-GB" sz="1800" spc="-1" strike="noStrike">
              <a:latin typeface="Arial"/>
            </a:endParaRPr>
          </a:p>
        </p:txBody>
      </p:sp>
    </p:spTree>
  </p:cSld>
  <p:timing>
    <p:tnLst>
      <p:par>
        <p:cTn id="707" dur="indefinite" restart="never" nodeType="tmRoot">
          <p:childTnLst>
            <p:seq>
              <p:cTn id="708" dur="indefinite" nodeType="mainSeq">
                <p:childTnLst>
                  <p:par>
                    <p:cTn id="709" fill="hold">
                      <p:stCondLst>
                        <p:cond delay="indefinite"/>
                      </p:stCondLst>
                      <p:childTnLst>
                        <p:par>
                          <p:cTn id="710" fill="hold">
                            <p:stCondLst>
                              <p:cond delay="0"/>
                            </p:stCondLst>
                            <p:childTnLst>
                              <p:par>
                                <p:cTn id="711" nodeType="clickEffect" fill="hold" presetClass="entr" presetID="1">
                                  <p:stCondLst>
                                    <p:cond delay="0"/>
                                  </p:stCondLst>
                                  <p:childTnLst>
                                    <p:set>
                                      <p:cBhvr>
                                        <p:cTn id="712" dur="1" fill="hold">
                                          <p:stCondLst>
                                            <p:cond delay="0"/>
                                          </p:stCondLst>
                                        </p:cTn>
                                        <p:tgtEl>
                                          <p:spTgt spid="63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Common Mistakes with Pointers</a:t>
            </a:r>
            <a:endParaRPr b="0" lang="en-US" sz="4400" spc="-1" strike="noStrike">
              <a:solidFill>
                <a:srgbClr val="000000"/>
              </a:solidFill>
              <a:latin typeface="Calibri Light"/>
            </a:endParaRPr>
          </a:p>
        </p:txBody>
      </p:sp>
      <p:sp>
        <p:nvSpPr>
          <p:cNvPr id="636" name="TextShape 2"/>
          <p:cNvSpPr txBox="1"/>
          <p:nvPr/>
        </p:nvSpPr>
        <p:spPr>
          <a:xfrm>
            <a:off x="6553080" y="6356520"/>
            <a:ext cx="2133360" cy="364680"/>
          </a:xfrm>
          <a:prstGeom prst="rect">
            <a:avLst/>
          </a:prstGeom>
          <a:noFill/>
          <a:ln>
            <a:noFill/>
          </a:ln>
        </p:spPr>
        <p:txBody>
          <a:bodyPr anchor="ctr"/>
          <a:p>
            <a:pPr algn="r">
              <a:lnSpc>
                <a:spcPct val="100000"/>
              </a:lnSpc>
            </a:pPr>
            <a:fld id="{64908A9A-6A31-4BAE-9B3D-11C6255BAFD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pSp>
        <p:nvGrpSpPr>
          <p:cNvPr id="637" name="Group 3"/>
          <p:cNvGrpSpPr/>
          <p:nvPr/>
        </p:nvGrpSpPr>
        <p:grpSpPr>
          <a:xfrm>
            <a:off x="286560" y="1307520"/>
            <a:ext cx="2837160" cy="1556640"/>
            <a:chOff x="286560" y="1307520"/>
            <a:chExt cx="2837160" cy="1556640"/>
          </a:xfrm>
        </p:grpSpPr>
        <p:sp>
          <p:nvSpPr>
            <p:cNvPr id="638" name="CustomShape 4"/>
            <p:cNvSpPr/>
            <p:nvPr/>
          </p:nvSpPr>
          <p:spPr>
            <a:xfrm>
              <a:off x="744120" y="1933920"/>
              <a:ext cx="2379600" cy="93024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 p;</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*p = 88;</a:t>
              </a:r>
              <a:endParaRPr b="0" lang="en-GB" sz="1800" spc="-1" strike="noStrike">
                <a:latin typeface="Arial"/>
              </a:endParaRPr>
            </a:p>
          </p:txBody>
        </p:sp>
        <p:sp>
          <p:nvSpPr>
            <p:cNvPr id="639" name="CustomShape 5"/>
            <p:cNvSpPr/>
            <p:nvPr/>
          </p:nvSpPr>
          <p:spPr>
            <a:xfrm>
              <a:off x="286560" y="1307520"/>
              <a:ext cx="2652840" cy="74448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Dereferencing a pointer before it is initialized</a:t>
              </a:r>
              <a:endParaRPr b="0" lang="en-GB" sz="1800" spc="-1" strike="noStrike">
                <a:latin typeface="Arial"/>
              </a:endParaRPr>
            </a:p>
          </p:txBody>
        </p:sp>
      </p:grpSp>
      <p:sp>
        <p:nvSpPr>
          <p:cNvPr id="640" name="CustomShape 6"/>
          <p:cNvSpPr/>
          <p:nvPr/>
        </p:nvSpPr>
        <p:spPr>
          <a:xfrm>
            <a:off x="3758760" y="1927080"/>
            <a:ext cx="3152520" cy="150480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 p = new int;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*p = 88;</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delete p;</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*p;</a:t>
            </a:r>
            <a:endParaRPr b="0" lang="en-GB" sz="1800" spc="-1" strike="noStrike">
              <a:latin typeface="Arial"/>
            </a:endParaRPr>
          </a:p>
        </p:txBody>
      </p:sp>
      <p:sp>
        <p:nvSpPr>
          <p:cNvPr id="641" name="CustomShape 7"/>
          <p:cNvSpPr/>
          <p:nvPr/>
        </p:nvSpPr>
        <p:spPr>
          <a:xfrm>
            <a:off x="3301200" y="1300680"/>
            <a:ext cx="2652840" cy="74448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Dereferencing a dangling pointer</a:t>
            </a:r>
            <a:endParaRPr b="0" lang="en-GB" sz="1800" spc="-1" strike="noStrike">
              <a:latin typeface="Arial"/>
            </a:endParaRPr>
          </a:p>
        </p:txBody>
      </p:sp>
      <p:sp>
        <p:nvSpPr>
          <p:cNvPr id="642" name="CustomShape 8"/>
          <p:cNvSpPr/>
          <p:nvPr/>
        </p:nvSpPr>
        <p:spPr>
          <a:xfrm>
            <a:off x="6225480" y="2679480"/>
            <a:ext cx="2522160" cy="1504800"/>
          </a:xfrm>
          <a:prstGeom prst="rect">
            <a:avLst/>
          </a:prstGeom>
          <a:solidFill>
            <a:srgbClr val="dce6f2"/>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 p1, * p2;</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p1 = new int;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p2 = p1;</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delete p1;</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*p2;</a:t>
            </a:r>
            <a:endParaRPr b="0" lang="en-GB" sz="1800" spc="-1" strike="noStrike">
              <a:latin typeface="Arial"/>
            </a:endParaRPr>
          </a:p>
        </p:txBody>
      </p:sp>
      <p:sp>
        <p:nvSpPr>
          <p:cNvPr id="643" name="CustomShape 9"/>
          <p:cNvSpPr/>
          <p:nvPr/>
        </p:nvSpPr>
        <p:spPr>
          <a:xfrm>
            <a:off x="552960" y="4038840"/>
            <a:ext cx="2690640" cy="150480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 p1, * p2;</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p1 = new int;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p2 = p1;</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delete p1;</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delete p2;</a:t>
            </a:r>
            <a:endParaRPr b="0" lang="en-GB" sz="1800" spc="-1" strike="noStrike">
              <a:latin typeface="Arial"/>
            </a:endParaRPr>
          </a:p>
        </p:txBody>
      </p:sp>
      <p:sp>
        <p:nvSpPr>
          <p:cNvPr id="644" name="CustomShape 10"/>
          <p:cNvSpPr/>
          <p:nvPr/>
        </p:nvSpPr>
        <p:spPr>
          <a:xfrm>
            <a:off x="286560" y="3304080"/>
            <a:ext cx="3014280" cy="744480"/>
          </a:xfrm>
          <a:prstGeom prst="roundRect">
            <a:avLst>
              <a:gd name="adj" fmla="val 16667"/>
            </a:avLst>
          </a:prstGeom>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Deleting a pointer that does not point to a valid memory location </a:t>
            </a:r>
            <a:endParaRPr b="0" lang="en-GB" sz="1800" spc="-1" strike="noStrike">
              <a:latin typeface="Arial"/>
            </a:endParaRPr>
          </a:p>
        </p:txBody>
      </p:sp>
      <p:sp>
        <p:nvSpPr>
          <p:cNvPr id="645" name="CustomShape 11"/>
          <p:cNvSpPr/>
          <p:nvPr/>
        </p:nvSpPr>
        <p:spPr>
          <a:xfrm>
            <a:off x="2939760" y="4509000"/>
            <a:ext cx="2158920" cy="1846800"/>
          </a:xfrm>
          <a:prstGeom prst="rect">
            <a:avLst/>
          </a:prstGeom>
          <a:solidFill>
            <a:srgbClr val="dce6f2"/>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 p;</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p = new int;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delete p;</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delete p;</a:t>
            </a:r>
            <a:endParaRPr b="0" lang="en-GB" sz="1800" spc="-1" strike="noStrike">
              <a:latin typeface="Arial"/>
            </a:endParaRPr>
          </a:p>
        </p:txBody>
      </p:sp>
      <p:sp>
        <p:nvSpPr>
          <p:cNvPr id="646" name="CustomShape 12"/>
          <p:cNvSpPr/>
          <p:nvPr/>
        </p:nvSpPr>
        <p:spPr>
          <a:xfrm>
            <a:off x="6170400" y="4859640"/>
            <a:ext cx="2577240" cy="150480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 p1, *p2;</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p = new int;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q = new int;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q = p;</a:t>
            </a:r>
            <a:endParaRPr b="0" lang="en-GB" sz="1800" spc="-1" strike="noStrike">
              <a:latin typeface="Arial"/>
            </a:endParaRPr>
          </a:p>
        </p:txBody>
      </p:sp>
      <p:sp>
        <p:nvSpPr>
          <p:cNvPr id="647" name="CustomShape 13"/>
          <p:cNvSpPr/>
          <p:nvPr/>
        </p:nvSpPr>
        <p:spPr>
          <a:xfrm>
            <a:off x="5655240" y="4531680"/>
            <a:ext cx="2163600" cy="513360"/>
          </a:xfrm>
          <a:prstGeom prst="roundRect">
            <a:avLst>
              <a:gd name="adj" fmla="val 16667"/>
            </a:avLst>
          </a:prstGeom>
          <a:ln>
            <a:solidFill>
              <a:schemeClr val="accent5">
                <a:lumMod val="50000"/>
              </a:schemeClr>
            </a:solidFill>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Memory leak</a:t>
            </a:r>
            <a:endParaRPr b="0" lang="en-GB" sz="1800" spc="-1" strike="noStrike">
              <a:latin typeface="Arial"/>
            </a:endParaRPr>
          </a:p>
        </p:txBody>
      </p:sp>
    </p:spTree>
  </p:cSld>
  <p:timing>
    <p:tnLst>
      <p:par>
        <p:cTn id="713" dur="indefinite" restart="never" nodeType="tmRoot">
          <p:childTnLst>
            <p:seq>
              <p:cTn id="714" dur="indefinite" nodeType="mainSeq">
                <p:childTnLst>
                  <p:par>
                    <p:cTn id="715" fill="hold">
                      <p:stCondLst>
                        <p:cond delay="indefinite"/>
                      </p:stCondLst>
                      <p:childTnLst>
                        <p:par>
                          <p:cTn id="716" fill="hold">
                            <p:stCondLst>
                              <p:cond delay="0"/>
                            </p:stCondLst>
                            <p:childTnLst>
                              <p:par>
                                <p:cTn id="717" nodeType="clickEffect" fill="hold" presetClass="entr" presetID="1">
                                  <p:stCondLst>
                                    <p:cond delay="0"/>
                                  </p:stCondLst>
                                  <p:childTnLst>
                                    <p:set>
                                      <p:cBhvr>
                                        <p:cTn id="718" dur="1" fill="hold">
                                          <p:stCondLst>
                                            <p:cond delay="0"/>
                                          </p:stCondLst>
                                        </p:cTn>
                                        <p:tgtEl>
                                          <p:spTgt spid="637"/>
                                        </p:tgtEl>
                                        <p:attrNameLst>
                                          <p:attrName>style.visibility</p:attrName>
                                        </p:attrNameLst>
                                      </p:cBhvr>
                                      <p:to>
                                        <p:strVal val="visible"/>
                                      </p:to>
                                    </p:set>
                                  </p:childTnLst>
                                </p:cTn>
                              </p:par>
                            </p:childTnLst>
                          </p:cTn>
                        </p:par>
                      </p:childTnLst>
                    </p:cTn>
                  </p:par>
                  <p:par>
                    <p:cTn id="719" fill="hold">
                      <p:stCondLst>
                        <p:cond delay="indefinite"/>
                      </p:stCondLst>
                      <p:childTnLst>
                        <p:par>
                          <p:cTn id="720" fill="hold">
                            <p:stCondLst>
                              <p:cond delay="0"/>
                            </p:stCondLst>
                            <p:childTnLst>
                              <p:par>
                                <p:cTn id="721" nodeType="clickEffect" fill="hold" presetClass="entr" presetID="1">
                                  <p:stCondLst>
                                    <p:cond delay="0"/>
                                  </p:stCondLst>
                                  <p:childTnLst>
                                    <p:set>
                                      <p:cBhvr>
                                        <p:cTn id="722" dur="1" fill="hold">
                                          <p:stCondLst>
                                            <p:cond delay="0"/>
                                          </p:stCondLst>
                                        </p:cTn>
                                        <p:tgtEl>
                                          <p:spTgt spid="641"/>
                                        </p:tgtEl>
                                        <p:attrNameLst>
                                          <p:attrName>style.visibility</p:attrName>
                                        </p:attrNameLst>
                                      </p:cBhvr>
                                      <p:to>
                                        <p:strVal val="visible"/>
                                      </p:to>
                                    </p:set>
                                  </p:childTnLst>
                                </p:cTn>
                              </p:par>
                              <p:par>
                                <p:cTn id="723" nodeType="withEffect" fill="hold" presetClass="entr" presetID="1">
                                  <p:stCondLst>
                                    <p:cond delay="0"/>
                                  </p:stCondLst>
                                  <p:childTnLst>
                                    <p:set>
                                      <p:cBhvr>
                                        <p:cTn id="724" dur="1" fill="hold">
                                          <p:stCondLst>
                                            <p:cond delay="0"/>
                                          </p:stCondLst>
                                        </p:cTn>
                                        <p:tgtEl>
                                          <p:spTgt spid="640"/>
                                        </p:tgtEl>
                                        <p:attrNameLst>
                                          <p:attrName>style.visibility</p:attrName>
                                        </p:attrNameLst>
                                      </p:cBhvr>
                                      <p:to>
                                        <p:strVal val="visible"/>
                                      </p:to>
                                    </p:set>
                                  </p:childTnLst>
                                </p:cTn>
                              </p:par>
                            </p:childTnLst>
                          </p:cTn>
                        </p:par>
                      </p:childTnLst>
                    </p:cTn>
                  </p:par>
                  <p:par>
                    <p:cTn id="725" fill="hold">
                      <p:stCondLst>
                        <p:cond delay="indefinite"/>
                      </p:stCondLst>
                      <p:childTnLst>
                        <p:par>
                          <p:cTn id="726" fill="hold">
                            <p:stCondLst>
                              <p:cond delay="0"/>
                            </p:stCondLst>
                            <p:childTnLst>
                              <p:par>
                                <p:cTn id="727" nodeType="clickEffect" fill="hold" presetClass="entr" presetID="1">
                                  <p:stCondLst>
                                    <p:cond delay="0"/>
                                  </p:stCondLst>
                                  <p:childTnLst>
                                    <p:set>
                                      <p:cBhvr>
                                        <p:cTn id="728" dur="1" fill="hold">
                                          <p:stCondLst>
                                            <p:cond delay="0"/>
                                          </p:stCondLst>
                                        </p:cTn>
                                        <p:tgtEl>
                                          <p:spTgt spid="642"/>
                                        </p:tgtEl>
                                        <p:attrNameLst>
                                          <p:attrName>style.visibility</p:attrName>
                                        </p:attrNameLst>
                                      </p:cBhvr>
                                      <p:to>
                                        <p:strVal val="visible"/>
                                      </p:to>
                                    </p:set>
                                  </p:childTnLst>
                                </p:cTn>
                              </p:par>
                            </p:childTnLst>
                          </p:cTn>
                        </p:par>
                      </p:childTnLst>
                    </p:cTn>
                  </p:par>
                  <p:par>
                    <p:cTn id="729" fill="hold">
                      <p:stCondLst>
                        <p:cond delay="indefinite"/>
                      </p:stCondLst>
                      <p:childTnLst>
                        <p:par>
                          <p:cTn id="730" fill="hold">
                            <p:stCondLst>
                              <p:cond delay="0"/>
                            </p:stCondLst>
                            <p:childTnLst>
                              <p:par>
                                <p:cTn id="731" nodeType="clickEffect" fill="hold" presetClass="entr" presetID="1">
                                  <p:stCondLst>
                                    <p:cond delay="0"/>
                                  </p:stCondLst>
                                  <p:childTnLst>
                                    <p:set>
                                      <p:cBhvr>
                                        <p:cTn id="732" dur="1" fill="hold">
                                          <p:stCondLst>
                                            <p:cond delay="0"/>
                                          </p:stCondLst>
                                        </p:cTn>
                                        <p:tgtEl>
                                          <p:spTgt spid="644"/>
                                        </p:tgtEl>
                                        <p:attrNameLst>
                                          <p:attrName>style.visibility</p:attrName>
                                        </p:attrNameLst>
                                      </p:cBhvr>
                                      <p:to>
                                        <p:strVal val="visible"/>
                                      </p:to>
                                    </p:set>
                                  </p:childTnLst>
                                </p:cTn>
                              </p:par>
                              <p:par>
                                <p:cTn id="733" nodeType="withEffect" fill="hold" presetClass="entr" presetID="1">
                                  <p:stCondLst>
                                    <p:cond delay="0"/>
                                  </p:stCondLst>
                                  <p:childTnLst>
                                    <p:set>
                                      <p:cBhvr>
                                        <p:cTn id="734" dur="1" fill="hold">
                                          <p:stCondLst>
                                            <p:cond delay="0"/>
                                          </p:stCondLst>
                                        </p:cTn>
                                        <p:tgtEl>
                                          <p:spTgt spid="643"/>
                                        </p:tgtEl>
                                        <p:attrNameLst>
                                          <p:attrName>style.visibility</p:attrName>
                                        </p:attrNameLst>
                                      </p:cBhvr>
                                      <p:to>
                                        <p:strVal val="visible"/>
                                      </p:to>
                                    </p:set>
                                  </p:childTnLst>
                                </p:cTn>
                              </p:par>
                            </p:childTnLst>
                          </p:cTn>
                        </p:par>
                      </p:childTnLst>
                    </p:cTn>
                  </p:par>
                  <p:par>
                    <p:cTn id="735" fill="hold">
                      <p:stCondLst>
                        <p:cond delay="indefinite"/>
                      </p:stCondLst>
                      <p:childTnLst>
                        <p:par>
                          <p:cTn id="736" fill="hold">
                            <p:stCondLst>
                              <p:cond delay="0"/>
                            </p:stCondLst>
                            <p:childTnLst>
                              <p:par>
                                <p:cTn id="737" nodeType="clickEffect" fill="hold" presetClass="entr" presetID="1">
                                  <p:stCondLst>
                                    <p:cond delay="0"/>
                                  </p:stCondLst>
                                  <p:childTnLst>
                                    <p:set>
                                      <p:cBhvr>
                                        <p:cTn id="738" dur="1" fill="hold">
                                          <p:stCondLst>
                                            <p:cond delay="0"/>
                                          </p:stCondLst>
                                        </p:cTn>
                                        <p:tgtEl>
                                          <p:spTgt spid="645"/>
                                        </p:tgtEl>
                                        <p:attrNameLst>
                                          <p:attrName>style.visibility</p:attrName>
                                        </p:attrNameLst>
                                      </p:cBhvr>
                                      <p:to>
                                        <p:strVal val="visible"/>
                                      </p:to>
                                    </p:set>
                                  </p:childTnLst>
                                </p:cTn>
                              </p:par>
                            </p:childTnLst>
                          </p:cTn>
                        </p:par>
                      </p:childTnLst>
                    </p:cTn>
                  </p:par>
                  <p:par>
                    <p:cTn id="739" fill="hold">
                      <p:stCondLst>
                        <p:cond delay="indefinite"/>
                      </p:stCondLst>
                      <p:childTnLst>
                        <p:par>
                          <p:cTn id="740" fill="hold">
                            <p:stCondLst>
                              <p:cond delay="0"/>
                            </p:stCondLst>
                            <p:childTnLst>
                              <p:par>
                                <p:cTn id="741" nodeType="clickEffect" fill="hold" presetClass="entr" presetID="1">
                                  <p:stCondLst>
                                    <p:cond delay="0"/>
                                  </p:stCondLst>
                                  <p:childTnLst>
                                    <p:set>
                                      <p:cBhvr>
                                        <p:cTn id="742" dur="1" fill="hold">
                                          <p:stCondLst>
                                            <p:cond delay="0"/>
                                          </p:stCondLst>
                                        </p:cTn>
                                        <p:tgtEl>
                                          <p:spTgt spid="647"/>
                                        </p:tgtEl>
                                        <p:attrNameLst>
                                          <p:attrName>style.visibility</p:attrName>
                                        </p:attrNameLst>
                                      </p:cBhvr>
                                      <p:to>
                                        <p:strVal val="visible"/>
                                      </p:to>
                                    </p:set>
                                  </p:childTnLst>
                                </p:cTn>
                              </p:par>
                              <p:par>
                                <p:cTn id="743" nodeType="withEffect" fill="hold" presetClass="entr" presetID="1">
                                  <p:stCondLst>
                                    <p:cond delay="0"/>
                                  </p:stCondLst>
                                  <p:childTnLst>
                                    <p:set>
                                      <p:cBhvr>
                                        <p:cTn id="744" dur="1" fill="hold">
                                          <p:stCondLst>
                                            <p:cond delay="0"/>
                                          </p:stCondLst>
                                        </p:cTn>
                                        <p:tgtEl>
                                          <p:spTgt spid="64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Dynamic Arrays</a:t>
            </a:r>
            <a:endParaRPr b="0" lang="en-US" sz="4400" spc="-1" strike="noStrike">
              <a:solidFill>
                <a:srgbClr val="000000"/>
              </a:solidFill>
              <a:latin typeface="Calibri Light"/>
            </a:endParaRPr>
          </a:p>
        </p:txBody>
      </p:sp>
      <p:sp>
        <p:nvSpPr>
          <p:cNvPr id="649" name="TextShape 2"/>
          <p:cNvSpPr txBox="1"/>
          <p:nvPr/>
        </p:nvSpPr>
        <p:spPr>
          <a:xfrm>
            <a:off x="6553080" y="6356520"/>
            <a:ext cx="2133360" cy="364680"/>
          </a:xfrm>
          <a:prstGeom prst="rect">
            <a:avLst/>
          </a:prstGeom>
          <a:noFill/>
          <a:ln>
            <a:noFill/>
          </a:ln>
        </p:spPr>
        <p:txBody>
          <a:bodyPr anchor="ctr"/>
          <a:p>
            <a:pPr algn="r">
              <a:lnSpc>
                <a:spcPct val="100000"/>
              </a:lnSpc>
            </a:pPr>
            <a:fld id="{0B4554DC-D33B-43C1-B678-7D5D07C5897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50" name="CustomShape 3"/>
          <p:cNvSpPr/>
          <p:nvPr/>
        </p:nvSpPr>
        <p:spPr>
          <a:xfrm>
            <a:off x="1272240" y="1998360"/>
            <a:ext cx="2251440" cy="6548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marL="457200">
              <a:lnSpc>
                <a:spcPct val="100000"/>
              </a:lnSpc>
            </a:pPr>
            <a:r>
              <a:rPr b="0" lang="en-GB" sz="2000" spc="-1" strike="noStrike">
                <a:solidFill>
                  <a:srgbClr val="000000"/>
                </a:solidFill>
                <a:latin typeface="Consolas"/>
                <a:ea typeface="Consolas Regular"/>
              </a:rPr>
              <a:t>int a[10];</a:t>
            </a:r>
            <a:endParaRPr b="0" lang="en-GB" sz="2000" spc="-1" strike="noStrike">
              <a:latin typeface="Arial"/>
            </a:endParaRPr>
          </a:p>
        </p:txBody>
      </p:sp>
      <p:sp>
        <p:nvSpPr>
          <p:cNvPr id="651" name="CustomShape 4"/>
          <p:cNvSpPr/>
          <p:nvPr/>
        </p:nvSpPr>
        <p:spPr>
          <a:xfrm>
            <a:off x="3882600" y="1410840"/>
            <a:ext cx="4168080" cy="91440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This declares an array of 10 integers.  The size of the array is determined at compilation time.</a:t>
            </a:r>
            <a:endParaRPr b="0" lang="en-GB" sz="1800" spc="-1" strike="noStrike">
              <a:latin typeface="Arial"/>
            </a:endParaRPr>
          </a:p>
        </p:txBody>
      </p:sp>
      <p:sp>
        <p:nvSpPr>
          <p:cNvPr id="652" name="CustomShape 5"/>
          <p:cNvSpPr/>
          <p:nvPr/>
        </p:nvSpPr>
        <p:spPr>
          <a:xfrm>
            <a:off x="4464000" y="2829600"/>
            <a:ext cx="3823200" cy="91440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What if we need more elements in the array during execution or the size of the array can only be known during runtime?</a:t>
            </a:r>
            <a:endParaRPr b="0" lang="en-GB" sz="1800" spc="-1" strike="noStrike">
              <a:latin typeface="Arial"/>
            </a:endParaRPr>
          </a:p>
        </p:txBody>
      </p:sp>
      <p:sp>
        <p:nvSpPr>
          <p:cNvPr id="653" name="CustomShape 6"/>
          <p:cNvSpPr/>
          <p:nvPr/>
        </p:nvSpPr>
        <p:spPr>
          <a:xfrm>
            <a:off x="614880" y="3960000"/>
            <a:ext cx="7819560" cy="821880"/>
          </a:xfrm>
          <a:prstGeom prst="rect">
            <a:avLst/>
          </a:prstGeom>
          <a:no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Calibri Light"/>
              </a:rPr>
              <a:t>We may dynamically create an array at runtime using the </a:t>
            </a:r>
            <a:r>
              <a:rPr b="0" lang="en-GB" sz="2400" spc="-1" strike="noStrike">
                <a:solidFill>
                  <a:srgbClr val="e46c0a"/>
                </a:solidFill>
                <a:latin typeface="Calibri Light"/>
              </a:rPr>
              <a:t>new </a:t>
            </a:r>
            <a:r>
              <a:rPr b="0" lang="en-GB" sz="2400" spc="-1" strike="noStrike">
                <a:solidFill>
                  <a:srgbClr val="000000"/>
                </a:solidFill>
                <a:latin typeface="Calibri Light"/>
              </a:rPr>
              <a:t>operator:</a:t>
            </a:r>
            <a:endParaRPr b="0" lang="en-GB" sz="2400" spc="-1" strike="noStrike">
              <a:latin typeface="Arial"/>
            </a:endParaRPr>
          </a:p>
        </p:txBody>
      </p:sp>
      <p:sp>
        <p:nvSpPr>
          <p:cNvPr id="654" name="CustomShape 7"/>
          <p:cNvSpPr/>
          <p:nvPr/>
        </p:nvSpPr>
        <p:spPr>
          <a:xfrm>
            <a:off x="5616000" y="5105160"/>
            <a:ext cx="3081600" cy="65484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marL="457200">
              <a:lnSpc>
                <a:spcPct val="100000"/>
              </a:lnSpc>
            </a:pPr>
            <a:r>
              <a:rPr b="0" lang="en-GB" sz="2400" spc="-1" strike="noStrike">
                <a:solidFill>
                  <a:srgbClr val="e46c0a"/>
                </a:solidFill>
                <a:latin typeface="Consolas"/>
                <a:ea typeface="Consolas Regular"/>
              </a:rPr>
              <a:t>new </a:t>
            </a:r>
            <a:r>
              <a:rPr b="0" lang="en-GB" sz="2400" spc="-1" strike="noStrike">
                <a:solidFill>
                  <a:srgbClr val="000000"/>
                </a:solidFill>
                <a:latin typeface="Consolas"/>
                <a:ea typeface="Consolas Regular"/>
              </a:rPr>
              <a:t>int [10];</a:t>
            </a:r>
            <a:endParaRPr b="0" lang="en-GB" sz="2400" spc="-1" strike="noStrike">
              <a:latin typeface="Arial"/>
            </a:endParaRPr>
          </a:p>
        </p:txBody>
      </p:sp>
      <p:sp>
        <p:nvSpPr>
          <p:cNvPr id="655" name="CustomShape 8"/>
          <p:cNvSpPr/>
          <p:nvPr/>
        </p:nvSpPr>
        <p:spPr>
          <a:xfrm>
            <a:off x="982440" y="1654200"/>
            <a:ext cx="860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Regular"/>
              </a:rPr>
              <a:t>Recall</a:t>
            </a:r>
            <a:endParaRPr b="0" lang="en-GB" sz="1800" spc="-1" strike="noStrike">
              <a:latin typeface="Arial"/>
            </a:endParaRPr>
          </a:p>
        </p:txBody>
      </p:sp>
      <p:sp>
        <p:nvSpPr>
          <p:cNvPr id="656" name="CustomShape 9"/>
          <p:cNvSpPr/>
          <p:nvPr/>
        </p:nvSpPr>
        <p:spPr>
          <a:xfrm>
            <a:off x="1080000" y="5105520"/>
            <a:ext cx="4182120" cy="79848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This allocates a dynamic array of 10 integers at runtime.  </a:t>
            </a:r>
            <a:endParaRPr b="0" lang="en-GB" sz="1800" spc="-1" strike="noStrike">
              <a:latin typeface="Arial"/>
            </a:endParaRPr>
          </a:p>
        </p:txBody>
      </p:sp>
      <p:sp>
        <p:nvSpPr>
          <p:cNvPr id="657" name="CustomShape 10"/>
          <p:cNvSpPr/>
          <p:nvPr/>
        </p:nvSpPr>
        <p:spPr>
          <a:xfrm>
            <a:off x="3672000" y="5969520"/>
            <a:ext cx="4182120" cy="798480"/>
          </a:xfrm>
          <a:prstGeom prst="roundRect">
            <a:avLst>
              <a:gd name="adj" fmla="val 16667"/>
            </a:avLst>
          </a:prstGeom>
          <a:ln>
            <a:solidFill>
              <a:schemeClr val="accent2"/>
            </a:solidFill>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However, the dynamic array is without a name.  So what's next?</a:t>
            </a:r>
            <a:endParaRPr b="0" lang="en-GB" sz="1800" spc="-1" strike="noStrike">
              <a:latin typeface="Arial"/>
            </a:endParaRPr>
          </a:p>
        </p:txBody>
      </p:sp>
    </p:spTree>
  </p:cSld>
  <p:timing>
    <p:tnLst>
      <p:par>
        <p:cTn id="745" dur="indefinite" restart="never" nodeType="tmRoot">
          <p:childTnLst>
            <p:seq>
              <p:cTn id="746" dur="indefinite" nodeType="mainSeq">
                <p:childTnLst>
                  <p:par>
                    <p:cTn id="747" fill="hold">
                      <p:stCondLst>
                        <p:cond delay="indefinite"/>
                      </p:stCondLst>
                      <p:childTnLst>
                        <p:par>
                          <p:cTn id="748" fill="hold">
                            <p:stCondLst>
                              <p:cond delay="0"/>
                            </p:stCondLst>
                            <p:childTnLst>
                              <p:par>
                                <p:cTn id="749" nodeType="clickEffect" fill="hold" presetClass="entr" presetID="1">
                                  <p:stCondLst>
                                    <p:cond delay="0"/>
                                  </p:stCondLst>
                                  <p:childTnLst>
                                    <p:set>
                                      <p:cBhvr>
                                        <p:cTn id="750" dur="1" fill="hold">
                                          <p:stCondLst>
                                            <p:cond delay="0"/>
                                          </p:stCondLst>
                                        </p:cTn>
                                        <p:tgtEl>
                                          <p:spTgt spid="652"/>
                                        </p:tgtEl>
                                        <p:attrNameLst>
                                          <p:attrName>style.visibility</p:attrName>
                                        </p:attrNameLst>
                                      </p:cBhvr>
                                      <p:to>
                                        <p:strVal val="visible"/>
                                      </p:to>
                                    </p:set>
                                  </p:childTnLst>
                                </p:cTn>
                              </p:par>
                            </p:childTnLst>
                          </p:cTn>
                        </p:par>
                      </p:childTnLst>
                    </p:cTn>
                  </p:par>
                  <p:par>
                    <p:cTn id="751" fill="hold">
                      <p:stCondLst>
                        <p:cond delay="indefinite"/>
                      </p:stCondLst>
                      <p:childTnLst>
                        <p:par>
                          <p:cTn id="752" fill="hold">
                            <p:stCondLst>
                              <p:cond delay="0"/>
                            </p:stCondLst>
                            <p:childTnLst>
                              <p:par>
                                <p:cTn id="753" nodeType="clickEffect" fill="hold" presetClass="entr" presetID="1">
                                  <p:stCondLst>
                                    <p:cond delay="0"/>
                                  </p:stCondLst>
                                  <p:childTnLst>
                                    <p:set>
                                      <p:cBhvr>
                                        <p:cTn id="754" dur="1" fill="hold">
                                          <p:stCondLst>
                                            <p:cond delay="0"/>
                                          </p:stCondLst>
                                        </p:cTn>
                                        <p:tgtEl>
                                          <p:spTgt spid="653"/>
                                        </p:tgtEl>
                                        <p:attrNameLst>
                                          <p:attrName>style.visibility</p:attrName>
                                        </p:attrNameLst>
                                      </p:cBhvr>
                                      <p:to>
                                        <p:strVal val="visible"/>
                                      </p:to>
                                    </p:set>
                                  </p:childTnLst>
                                </p:cTn>
                              </p:par>
                              <p:par>
                                <p:cTn id="755" nodeType="withEffect" fill="hold" presetClass="entr" presetID="1">
                                  <p:stCondLst>
                                    <p:cond delay="0"/>
                                  </p:stCondLst>
                                  <p:childTnLst>
                                    <p:set>
                                      <p:cBhvr>
                                        <p:cTn id="756" dur="1" fill="hold">
                                          <p:stCondLst>
                                            <p:cond delay="0"/>
                                          </p:stCondLst>
                                        </p:cTn>
                                        <p:tgtEl>
                                          <p:spTgt spid="654"/>
                                        </p:tgtEl>
                                        <p:attrNameLst>
                                          <p:attrName>style.visibility</p:attrName>
                                        </p:attrNameLst>
                                      </p:cBhvr>
                                      <p:to>
                                        <p:strVal val="visible"/>
                                      </p:to>
                                    </p:set>
                                  </p:childTnLst>
                                </p:cTn>
                              </p:par>
                            </p:childTnLst>
                          </p:cTn>
                        </p:par>
                      </p:childTnLst>
                    </p:cTn>
                  </p:par>
                  <p:par>
                    <p:cTn id="757" fill="hold">
                      <p:stCondLst>
                        <p:cond delay="indefinite"/>
                      </p:stCondLst>
                      <p:childTnLst>
                        <p:par>
                          <p:cTn id="758" fill="hold">
                            <p:stCondLst>
                              <p:cond delay="0"/>
                            </p:stCondLst>
                            <p:childTnLst>
                              <p:par>
                                <p:cTn id="759" nodeType="clickEffect" fill="hold" presetClass="entr" presetID="1">
                                  <p:stCondLst>
                                    <p:cond delay="0"/>
                                  </p:stCondLst>
                                  <p:childTnLst>
                                    <p:set>
                                      <p:cBhvr>
                                        <p:cTn id="760" dur="1" fill="hold">
                                          <p:stCondLst>
                                            <p:cond delay="0"/>
                                          </p:stCondLst>
                                        </p:cTn>
                                        <p:tgtEl>
                                          <p:spTgt spid="656"/>
                                        </p:tgtEl>
                                        <p:attrNameLst>
                                          <p:attrName>style.visibility</p:attrName>
                                        </p:attrNameLst>
                                      </p:cBhvr>
                                      <p:to>
                                        <p:strVal val="visible"/>
                                      </p:to>
                                    </p:set>
                                  </p:childTnLst>
                                </p:cTn>
                              </p:par>
                              <p:par>
                                <p:cTn id="761" nodeType="withEffect" fill="hold" presetClass="entr" presetID="1">
                                  <p:stCondLst>
                                    <p:cond delay="0"/>
                                  </p:stCondLst>
                                  <p:childTnLst>
                                    <p:set>
                                      <p:cBhvr>
                                        <p:cTn id="762" dur="1" fill="hold">
                                          <p:stCondLst>
                                            <p:cond delay="0"/>
                                          </p:stCondLst>
                                        </p:cTn>
                                        <p:tgtEl>
                                          <p:spTgt spid="65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Dynamic Arrays</a:t>
            </a:r>
            <a:endParaRPr b="0" lang="en-US" sz="4400" spc="-1" strike="noStrike">
              <a:solidFill>
                <a:srgbClr val="000000"/>
              </a:solidFill>
              <a:latin typeface="Calibri Light"/>
            </a:endParaRPr>
          </a:p>
        </p:txBody>
      </p:sp>
      <p:sp>
        <p:nvSpPr>
          <p:cNvPr id="659"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An example for the full cycle of a dynamic array</a:t>
            </a:r>
            <a:endParaRPr b="0" lang="en-US" sz="2400" spc="-1" strike="noStrike">
              <a:solidFill>
                <a:srgbClr val="000000"/>
              </a:solidFill>
              <a:latin typeface="Calibri Light"/>
            </a:endParaRPr>
          </a:p>
        </p:txBody>
      </p:sp>
      <p:sp>
        <p:nvSpPr>
          <p:cNvPr id="660" name="TextShape 3"/>
          <p:cNvSpPr txBox="1"/>
          <p:nvPr/>
        </p:nvSpPr>
        <p:spPr>
          <a:xfrm>
            <a:off x="6553080" y="6356520"/>
            <a:ext cx="2133360" cy="364680"/>
          </a:xfrm>
          <a:prstGeom prst="rect">
            <a:avLst/>
          </a:prstGeom>
          <a:noFill/>
          <a:ln>
            <a:noFill/>
          </a:ln>
        </p:spPr>
        <p:txBody>
          <a:bodyPr anchor="ctr"/>
          <a:p>
            <a:pPr algn="r">
              <a:lnSpc>
                <a:spcPct val="100000"/>
              </a:lnSpc>
            </a:pPr>
            <a:fld id="{2AF99449-C2C6-449A-AE69-E3DB1052794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61" name="CustomShape 4"/>
          <p:cNvSpPr/>
          <p:nvPr/>
        </p:nvSpPr>
        <p:spPr>
          <a:xfrm>
            <a:off x="872640" y="2161080"/>
            <a:ext cx="4664520" cy="3480120"/>
          </a:xfrm>
          <a:prstGeom prst="rect">
            <a:avLst/>
          </a:prstGeom>
          <a:solidFill>
            <a:srgbClr val="dce6f2"/>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n;</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cin &gt;&gt; n;</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e46c0a"/>
                </a:solidFill>
                <a:latin typeface="Consolas"/>
                <a:ea typeface="Consolas Regular"/>
              </a:rPr>
              <a:t>int * a = new int [n];</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for (int i = 0; i &lt; n; ++i)</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e46c0a"/>
                </a:solidFill>
                <a:latin typeface="Consolas"/>
                <a:ea typeface="Consolas Regular"/>
              </a:rPr>
              <a:t>a</a:t>
            </a:r>
            <a:r>
              <a:rPr b="0" lang="en-GB" sz="1800" spc="-1" strike="noStrike">
                <a:solidFill>
                  <a:srgbClr val="000000"/>
                </a:solidFill>
                <a:latin typeface="Consolas"/>
                <a:ea typeface="Consolas Regular"/>
              </a:rPr>
              <a:t>[i] = i;</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e46c0a"/>
                </a:solidFill>
                <a:latin typeface="Consolas"/>
                <a:ea typeface="Consolas Regular"/>
              </a:rPr>
              <a:t>delete []</a:t>
            </a:r>
            <a:r>
              <a:rPr b="0" lang="en-GB" sz="1800" spc="-1" strike="noStrike">
                <a:solidFill>
                  <a:srgbClr val="000000"/>
                </a:solidFill>
                <a:latin typeface="Consolas"/>
                <a:ea typeface="Consolas Regular"/>
              </a:rPr>
              <a:t> a;</a:t>
            </a:r>
            <a:endParaRPr b="0" lang="en-GB" sz="1800" spc="-1" strike="noStrike">
              <a:latin typeface="Arial"/>
            </a:endParaRPr>
          </a:p>
        </p:txBody>
      </p:sp>
      <p:sp>
        <p:nvSpPr>
          <p:cNvPr id="662" name="CustomShape 5"/>
          <p:cNvSpPr/>
          <p:nvPr/>
        </p:nvSpPr>
        <p:spPr>
          <a:xfrm>
            <a:off x="5668920" y="2161080"/>
            <a:ext cx="2988720" cy="116136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Create a dynamic array and use a pointer to point to it.  Note that the value of </a:t>
            </a:r>
            <a:r>
              <a:rPr b="0" lang="en-GB" sz="1800" spc="-1" strike="noStrike">
                <a:solidFill>
                  <a:srgbClr val="e46c0a"/>
                </a:solidFill>
                <a:latin typeface="Consolas"/>
              </a:rPr>
              <a:t>n</a:t>
            </a:r>
            <a:r>
              <a:rPr b="0" lang="en-GB" sz="1800" spc="-1" strike="noStrike">
                <a:solidFill>
                  <a:srgbClr val="000000"/>
                </a:solidFill>
                <a:latin typeface="Avenir Next Condensed Regular"/>
              </a:rPr>
              <a:t> is only known at runtime.</a:t>
            </a:r>
            <a:endParaRPr b="0" lang="en-GB" sz="1800" spc="-1" strike="noStrike">
              <a:latin typeface="Arial"/>
            </a:endParaRPr>
          </a:p>
        </p:txBody>
      </p:sp>
      <p:sp>
        <p:nvSpPr>
          <p:cNvPr id="663" name="CustomShape 6"/>
          <p:cNvSpPr/>
          <p:nvPr/>
        </p:nvSpPr>
        <p:spPr>
          <a:xfrm flipH="1">
            <a:off x="4311000" y="2741760"/>
            <a:ext cx="1356840" cy="5806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664" name="CustomShape 7"/>
          <p:cNvSpPr/>
          <p:nvPr/>
        </p:nvSpPr>
        <p:spPr>
          <a:xfrm>
            <a:off x="5668920" y="3861000"/>
            <a:ext cx="2988720" cy="744480"/>
          </a:xfrm>
          <a:prstGeom prst="roundRect">
            <a:avLst>
              <a:gd name="adj" fmla="val 16667"/>
            </a:avLst>
          </a:prstGeom>
          <a:ln>
            <a:solidFill>
              <a:schemeClr val="accent4">
                <a:lumMod val="75000"/>
              </a:schemeClr>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Use the array pointer </a:t>
            </a:r>
            <a:r>
              <a:rPr b="0" lang="en-GB" sz="1800" spc="-1" strike="noStrike">
                <a:solidFill>
                  <a:srgbClr val="e46c0a"/>
                </a:solidFill>
                <a:latin typeface="Consolas"/>
              </a:rPr>
              <a:t>a</a:t>
            </a:r>
            <a:r>
              <a:rPr b="0" lang="en-GB" sz="1800" spc="-1" strike="noStrike">
                <a:solidFill>
                  <a:srgbClr val="000000"/>
                </a:solidFill>
                <a:latin typeface="Avenir Next Condensed Regular"/>
              </a:rPr>
              <a:t> to access the elements</a:t>
            </a:r>
            <a:endParaRPr b="0" lang="en-GB" sz="1800" spc="-1" strike="noStrike">
              <a:latin typeface="Arial"/>
            </a:endParaRPr>
          </a:p>
        </p:txBody>
      </p:sp>
      <p:sp>
        <p:nvSpPr>
          <p:cNvPr id="665" name="CustomShape 8"/>
          <p:cNvSpPr/>
          <p:nvPr/>
        </p:nvSpPr>
        <p:spPr>
          <a:xfrm flipH="1">
            <a:off x="2879280" y="4233240"/>
            <a:ext cx="2789280" cy="360"/>
          </a:xfrm>
          <a:custGeom>
            <a:avLst/>
            <a:gdLst/>
            <a:ahLst/>
            <a:rect l="l" t="t" r="r" b="b"/>
            <a:pathLst>
              <a:path w="21600" h="21600">
                <a:moveTo>
                  <a:pt x="0" y="0"/>
                </a:moveTo>
                <a:lnTo>
                  <a:pt x="21600" y="21600"/>
                </a:lnTo>
              </a:path>
            </a:pathLst>
          </a:custGeom>
          <a:noFill/>
          <a:ln>
            <a:solidFill>
              <a:srgbClr val="604a7b"/>
            </a:solidFill>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666" name="CustomShape 9"/>
          <p:cNvSpPr/>
          <p:nvPr/>
        </p:nvSpPr>
        <p:spPr>
          <a:xfrm>
            <a:off x="5668920" y="5148000"/>
            <a:ext cx="3201480" cy="744480"/>
          </a:xfrm>
          <a:prstGeom prst="roundRect">
            <a:avLst>
              <a:gd name="adj" fmla="val 16667"/>
            </a:avLst>
          </a:prstGeom>
          <a:ln>
            <a:solidFill>
              <a:schemeClr val="accent2">
                <a:lumMod val="75000"/>
              </a:schemeClr>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Use </a:t>
            </a:r>
            <a:r>
              <a:rPr b="0" lang="en-GB" sz="1800" spc="-1" strike="noStrike">
                <a:solidFill>
                  <a:srgbClr val="e46c0a"/>
                </a:solidFill>
                <a:latin typeface="Consolas"/>
              </a:rPr>
              <a:t>delete []</a:t>
            </a:r>
            <a:r>
              <a:rPr b="0" lang="en-GB" sz="1800" spc="-1" strike="noStrike">
                <a:solidFill>
                  <a:srgbClr val="000000"/>
                </a:solidFill>
                <a:latin typeface="Avenir Next Condensed Regular"/>
              </a:rPr>
              <a:t> to free the dynamic array pointed to by </a:t>
            </a:r>
            <a:r>
              <a:rPr b="0" lang="en-GB" sz="1800" spc="-1" strike="noStrike">
                <a:solidFill>
                  <a:srgbClr val="e46c0a"/>
                </a:solidFill>
                <a:latin typeface="Consolas"/>
              </a:rPr>
              <a:t>a</a:t>
            </a:r>
            <a:endParaRPr b="0" lang="en-GB" sz="1800" spc="-1" strike="noStrike">
              <a:latin typeface="Arial"/>
            </a:endParaRPr>
          </a:p>
        </p:txBody>
      </p:sp>
      <p:sp>
        <p:nvSpPr>
          <p:cNvPr id="667" name="CustomShape 10"/>
          <p:cNvSpPr/>
          <p:nvPr/>
        </p:nvSpPr>
        <p:spPr>
          <a:xfrm flipH="1" flipV="1">
            <a:off x="2879280" y="5301720"/>
            <a:ext cx="2789280" cy="218160"/>
          </a:xfrm>
          <a:custGeom>
            <a:avLst/>
            <a:gdLst/>
            <a:ahLst/>
            <a:rect l="l" t="t" r="r" b="b"/>
            <a:pathLst>
              <a:path w="21600" h="21600">
                <a:moveTo>
                  <a:pt x="0" y="0"/>
                </a:moveTo>
                <a:lnTo>
                  <a:pt x="21600" y="21600"/>
                </a:lnTo>
              </a:path>
            </a:pathLst>
          </a:custGeom>
          <a:noFill/>
          <a:ln>
            <a:solidFill>
              <a:srgbClr val="953735"/>
            </a:solidFill>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668" name="CustomShape 11"/>
          <p:cNvSpPr/>
          <p:nvPr/>
        </p:nvSpPr>
        <p:spPr>
          <a:xfrm>
            <a:off x="698400" y="5662080"/>
            <a:ext cx="23256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dynamic_array.cpp</a:t>
            </a:r>
            <a:endParaRPr b="0" lang="en-GB" sz="1800" spc="-1" strike="noStrike">
              <a:latin typeface="Arial"/>
            </a:endParaRPr>
          </a:p>
        </p:txBody>
      </p:sp>
    </p:spTree>
  </p:cSld>
  <p:timing>
    <p:tnLst>
      <p:par>
        <p:cTn id="763" dur="indefinite" restart="never" nodeType="tmRoot">
          <p:childTnLst>
            <p:seq>
              <p:cTn id="764" dur="indefinite" nodeType="mainSeq">
                <p:childTnLst>
                  <p:par>
                    <p:cTn id="765" fill="hold">
                      <p:stCondLst>
                        <p:cond delay="indefinite"/>
                      </p:stCondLst>
                      <p:childTnLst>
                        <p:par>
                          <p:cTn id="766" fill="hold">
                            <p:stCondLst>
                              <p:cond delay="0"/>
                            </p:stCondLst>
                            <p:childTnLst>
                              <p:par>
                                <p:cTn id="767" nodeType="clickEffect" fill="hold" presetClass="entr" presetID="1">
                                  <p:stCondLst>
                                    <p:cond delay="0"/>
                                  </p:stCondLst>
                                  <p:childTnLst>
                                    <p:set>
                                      <p:cBhvr>
                                        <p:cTn id="768" dur="1" fill="hold">
                                          <p:stCondLst>
                                            <p:cond delay="0"/>
                                          </p:stCondLst>
                                        </p:cTn>
                                        <p:tgtEl>
                                          <p:spTgt spid="661">
                                            <p:txEl>
                                              <p:pRg st="3" end="3"/>
                                            </p:txEl>
                                          </p:spTgt>
                                        </p:tgtEl>
                                        <p:attrNameLst>
                                          <p:attrName>style.visibility</p:attrName>
                                        </p:attrNameLst>
                                      </p:cBhvr>
                                      <p:to>
                                        <p:strVal val="visible"/>
                                      </p:to>
                                    </p:set>
                                  </p:childTnLst>
                                </p:cTn>
                              </p:par>
                            </p:childTnLst>
                          </p:cTn>
                        </p:par>
                      </p:childTnLst>
                    </p:cTn>
                  </p:par>
                  <p:par>
                    <p:cTn id="769" fill="hold">
                      <p:stCondLst>
                        <p:cond delay="indefinite"/>
                      </p:stCondLst>
                      <p:childTnLst>
                        <p:par>
                          <p:cTn id="770" fill="hold">
                            <p:stCondLst>
                              <p:cond delay="0"/>
                            </p:stCondLst>
                            <p:childTnLst>
                              <p:par>
                                <p:cTn id="771" nodeType="clickEffect" fill="hold" presetClass="entr" presetID="1">
                                  <p:stCondLst>
                                    <p:cond delay="0"/>
                                  </p:stCondLst>
                                  <p:childTnLst>
                                    <p:set>
                                      <p:cBhvr>
                                        <p:cTn id="772" dur="1" fill="hold">
                                          <p:stCondLst>
                                            <p:cond delay="0"/>
                                          </p:stCondLst>
                                        </p:cTn>
                                        <p:tgtEl>
                                          <p:spTgt spid="662"/>
                                        </p:tgtEl>
                                        <p:attrNameLst>
                                          <p:attrName>style.visibility</p:attrName>
                                        </p:attrNameLst>
                                      </p:cBhvr>
                                      <p:to>
                                        <p:strVal val="visible"/>
                                      </p:to>
                                    </p:set>
                                  </p:childTnLst>
                                </p:cTn>
                              </p:par>
                              <p:par>
                                <p:cTn id="773" nodeType="withEffect" fill="hold" presetClass="entr" presetID="1">
                                  <p:stCondLst>
                                    <p:cond delay="0"/>
                                  </p:stCondLst>
                                  <p:childTnLst>
                                    <p:set>
                                      <p:cBhvr>
                                        <p:cTn id="774" dur="1" fill="hold">
                                          <p:stCondLst>
                                            <p:cond delay="0"/>
                                          </p:stCondLst>
                                        </p:cTn>
                                        <p:tgtEl>
                                          <p:spTgt spid="663"/>
                                        </p:tgtEl>
                                        <p:attrNameLst>
                                          <p:attrName>style.visibility</p:attrName>
                                        </p:attrNameLst>
                                      </p:cBhvr>
                                      <p:to>
                                        <p:strVal val="visible"/>
                                      </p:to>
                                    </p:set>
                                  </p:childTnLst>
                                </p:cTn>
                              </p:par>
                            </p:childTnLst>
                          </p:cTn>
                        </p:par>
                      </p:childTnLst>
                    </p:cTn>
                  </p:par>
                  <p:par>
                    <p:cTn id="775" fill="hold">
                      <p:stCondLst>
                        <p:cond delay="indefinite"/>
                      </p:stCondLst>
                      <p:childTnLst>
                        <p:par>
                          <p:cTn id="776" fill="hold">
                            <p:stCondLst>
                              <p:cond delay="0"/>
                            </p:stCondLst>
                            <p:childTnLst>
                              <p:par>
                                <p:cTn id="777" nodeType="clickEffect" fill="hold" presetClass="entr" presetID="1">
                                  <p:stCondLst>
                                    <p:cond delay="0"/>
                                  </p:stCondLst>
                                  <p:childTnLst>
                                    <p:set>
                                      <p:cBhvr>
                                        <p:cTn id="778" dur="1" fill="hold">
                                          <p:stCondLst>
                                            <p:cond delay="0"/>
                                          </p:stCondLst>
                                        </p:cTn>
                                        <p:tgtEl>
                                          <p:spTgt spid="661">
                                            <p:txEl>
                                              <p:pRg st="5" end="5"/>
                                            </p:txEl>
                                          </p:spTgt>
                                        </p:tgtEl>
                                        <p:attrNameLst>
                                          <p:attrName>style.visibility</p:attrName>
                                        </p:attrNameLst>
                                      </p:cBhvr>
                                      <p:to>
                                        <p:strVal val="visible"/>
                                      </p:to>
                                    </p:set>
                                  </p:childTnLst>
                                </p:cTn>
                              </p:par>
                              <p:par>
                                <p:cTn id="779" nodeType="withEffect" fill="hold" presetClass="entr" presetID="1">
                                  <p:stCondLst>
                                    <p:cond delay="0"/>
                                  </p:stCondLst>
                                  <p:childTnLst>
                                    <p:set>
                                      <p:cBhvr>
                                        <p:cTn id="780" dur="1" fill="hold">
                                          <p:stCondLst>
                                            <p:cond delay="0"/>
                                          </p:stCondLst>
                                        </p:cTn>
                                        <p:tgtEl>
                                          <p:spTgt spid="661">
                                            <p:txEl>
                                              <p:pRg st="6" end="6"/>
                                            </p:txEl>
                                          </p:spTgt>
                                        </p:tgtEl>
                                        <p:attrNameLst>
                                          <p:attrName>style.visibility</p:attrName>
                                        </p:attrNameLst>
                                      </p:cBhvr>
                                      <p:to>
                                        <p:strVal val="visible"/>
                                      </p:to>
                                    </p:set>
                                  </p:childTnLst>
                                </p:cTn>
                              </p:par>
                            </p:childTnLst>
                          </p:cTn>
                        </p:par>
                      </p:childTnLst>
                    </p:cTn>
                  </p:par>
                  <p:par>
                    <p:cTn id="781" fill="hold">
                      <p:stCondLst>
                        <p:cond delay="indefinite"/>
                      </p:stCondLst>
                      <p:childTnLst>
                        <p:par>
                          <p:cTn id="782" fill="hold">
                            <p:stCondLst>
                              <p:cond delay="0"/>
                            </p:stCondLst>
                            <p:childTnLst>
                              <p:par>
                                <p:cTn id="783" nodeType="clickEffect" fill="hold" presetClass="entr" presetID="1">
                                  <p:stCondLst>
                                    <p:cond delay="0"/>
                                  </p:stCondLst>
                                  <p:childTnLst>
                                    <p:set>
                                      <p:cBhvr>
                                        <p:cTn id="784" dur="1" fill="hold">
                                          <p:stCondLst>
                                            <p:cond delay="0"/>
                                          </p:stCondLst>
                                        </p:cTn>
                                        <p:tgtEl>
                                          <p:spTgt spid="665"/>
                                        </p:tgtEl>
                                        <p:attrNameLst>
                                          <p:attrName>style.visibility</p:attrName>
                                        </p:attrNameLst>
                                      </p:cBhvr>
                                      <p:to>
                                        <p:strVal val="visible"/>
                                      </p:to>
                                    </p:set>
                                  </p:childTnLst>
                                </p:cTn>
                              </p:par>
                              <p:par>
                                <p:cTn id="785" nodeType="withEffect" fill="hold" presetClass="entr" presetID="1">
                                  <p:stCondLst>
                                    <p:cond delay="0"/>
                                  </p:stCondLst>
                                  <p:childTnLst>
                                    <p:set>
                                      <p:cBhvr>
                                        <p:cTn id="786" dur="1" fill="hold">
                                          <p:stCondLst>
                                            <p:cond delay="0"/>
                                          </p:stCondLst>
                                        </p:cTn>
                                        <p:tgtEl>
                                          <p:spTgt spid="664"/>
                                        </p:tgtEl>
                                        <p:attrNameLst>
                                          <p:attrName>style.visibility</p:attrName>
                                        </p:attrNameLst>
                                      </p:cBhvr>
                                      <p:to>
                                        <p:strVal val="visible"/>
                                      </p:to>
                                    </p:set>
                                  </p:childTnLst>
                                </p:cTn>
                              </p:par>
                            </p:childTnLst>
                          </p:cTn>
                        </p:par>
                      </p:childTnLst>
                    </p:cTn>
                  </p:par>
                  <p:par>
                    <p:cTn id="787" fill="hold">
                      <p:stCondLst>
                        <p:cond delay="indefinite"/>
                      </p:stCondLst>
                      <p:childTnLst>
                        <p:par>
                          <p:cTn id="788" fill="hold">
                            <p:stCondLst>
                              <p:cond delay="0"/>
                            </p:stCondLst>
                            <p:childTnLst>
                              <p:par>
                                <p:cTn id="789" nodeType="clickEffect" fill="hold" presetClass="entr" presetID="1">
                                  <p:stCondLst>
                                    <p:cond delay="0"/>
                                  </p:stCondLst>
                                  <p:childTnLst>
                                    <p:set>
                                      <p:cBhvr>
                                        <p:cTn id="790" dur="1" fill="hold">
                                          <p:stCondLst>
                                            <p:cond delay="0"/>
                                          </p:stCondLst>
                                        </p:cTn>
                                        <p:tgtEl>
                                          <p:spTgt spid="661">
                                            <p:txEl>
                                              <p:pRg st="8" end="8"/>
                                            </p:txEl>
                                          </p:spTgt>
                                        </p:tgtEl>
                                        <p:attrNameLst>
                                          <p:attrName>style.visibility</p:attrName>
                                        </p:attrNameLst>
                                      </p:cBhvr>
                                      <p:to>
                                        <p:strVal val="visible"/>
                                      </p:to>
                                    </p:set>
                                  </p:childTnLst>
                                </p:cTn>
                              </p:par>
                              <p:par>
                                <p:cTn id="791" nodeType="withEffect" fill="hold" presetClass="entr" presetID="1">
                                  <p:stCondLst>
                                    <p:cond delay="0"/>
                                  </p:stCondLst>
                                  <p:childTnLst>
                                    <p:set>
                                      <p:cBhvr>
                                        <p:cTn id="792" dur="1" fill="hold">
                                          <p:stCondLst>
                                            <p:cond delay="0"/>
                                          </p:stCondLst>
                                        </p:cTn>
                                        <p:tgtEl>
                                          <p:spTgt spid="661">
                                            <p:txEl>
                                              <p:pRg st="10" end="10"/>
                                            </p:txEl>
                                          </p:spTgt>
                                        </p:tgtEl>
                                        <p:attrNameLst>
                                          <p:attrName>style.visibility</p:attrName>
                                        </p:attrNameLst>
                                      </p:cBhvr>
                                      <p:to>
                                        <p:strVal val="visible"/>
                                      </p:to>
                                    </p:set>
                                  </p:childTnLst>
                                </p:cTn>
                              </p:par>
                            </p:childTnLst>
                          </p:cTn>
                        </p:par>
                      </p:childTnLst>
                    </p:cTn>
                  </p:par>
                  <p:par>
                    <p:cTn id="793" fill="hold">
                      <p:stCondLst>
                        <p:cond delay="indefinite"/>
                      </p:stCondLst>
                      <p:childTnLst>
                        <p:par>
                          <p:cTn id="794" fill="hold">
                            <p:stCondLst>
                              <p:cond delay="0"/>
                            </p:stCondLst>
                            <p:childTnLst>
                              <p:par>
                                <p:cTn id="795" nodeType="clickEffect" fill="hold" presetClass="entr" presetID="1">
                                  <p:stCondLst>
                                    <p:cond delay="0"/>
                                  </p:stCondLst>
                                  <p:childTnLst>
                                    <p:set>
                                      <p:cBhvr>
                                        <p:cTn id="796" dur="1" fill="hold">
                                          <p:stCondLst>
                                            <p:cond delay="0"/>
                                          </p:stCondLst>
                                        </p:cTn>
                                        <p:tgtEl>
                                          <p:spTgt spid="667"/>
                                        </p:tgtEl>
                                        <p:attrNameLst>
                                          <p:attrName>style.visibility</p:attrName>
                                        </p:attrNameLst>
                                      </p:cBhvr>
                                      <p:to>
                                        <p:strVal val="visible"/>
                                      </p:to>
                                    </p:set>
                                  </p:childTnLst>
                                </p:cTn>
                              </p:par>
                              <p:par>
                                <p:cTn id="797" nodeType="withEffect" fill="hold" presetClass="entr" presetID="1">
                                  <p:stCondLst>
                                    <p:cond delay="0"/>
                                  </p:stCondLst>
                                  <p:childTnLst>
                                    <p:set>
                                      <p:cBhvr>
                                        <p:cTn id="798" dur="1" fill="hold">
                                          <p:stCondLst>
                                            <p:cond delay="0"/>
                                          </p:stCondLst>
                                        </p:cTn>
                                        <p:tgtEl>
                                          <p:spTgt spid="66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Pointer Operations</a:t>
            </a:r>
            <a:endParaRPr b="0" lang="en-US" sz="4400" spc="-1" strike="noStrike">
              <a:solidFill>
                <a:srgbClr val="000000"/>
              </a:solidFill>
              <a:latin typeface="Calibri Light"/>
            </a:endParaRPr>
          </a:p>
        </p:txBody>
      </p:sp>
      <p:sp>
        <p:nvSpPr>
          <p:cNvPr id="670"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may carry out </a:t>
            </a:r>
            <a:r>
              <a:rPr b="0" lang="en-US" sz="2400" spc="-1" strike="noStrike">
                <a:solidFill>
                  <a:srgbClr val="e46c0a"/>
                </a:solidFill>
                <a:latin typeface="Calibri Light"/>
                <a:ea typeface="Calibri Light"/>
              </a:rPr>
              <a:t>addition</a:t>
            </a:r>
            <a:r>
              <a:rPr b="0" lang="en-US" sz="2400" spc="-1" strike="noStrike">
                <a:solidFill>
                  <a:srgbClr val="000000"/>
                </a:solidFill>
                <a:latin typeface="Calibri Light"/>
                <a:ea typeface="Calibri Light"/>
              </a:rPr>
              <a:t> and </a:t>
            </a:r>
            <a:r>
              <a:rPr b="0" lang="en-US" sz="2400" spc="-1" strike="noStrike">
                <a:solidFill>
                  <a:srgbClr val="e46c0a"/>
                </a:solidFill>
                <a:latin typeface="Calibri Light"/>
                <a:ea typeface="Calibri Light"/>
              </a:rPr>
              <a:t>subtraction</a:t>
            </a:r>
            <a:r>
              <a:rPr b="0" lang="en-US" sz="2400" spc="-1" strike="noStrike">
                <a:solidFill>
                  <a:srgbClr val="000000"/>
                </a:solidFill>
                <a:latin typeface="Calibri Light"/>
                <a:ea typeface="Calibri Light"/>
              </a:rPr>
              <a:t> on pointers.</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Since they are actually memory addresses, the unit of addition and subtraction depends on the size of the data type to which they point.</a:t>
            </a:r>
            <a:endParaRPr b="0" lang="en-US" sz="2400" spc="-1" strike="noStrike">
              <a:solidFill>
                <a:srgbClr val="000000"/>
              </a:solidFill>
              <a:latin typeface="Calibri Light"/>
            </a:endParaRPr>
          </a:p>
        </p:txBody>
      </p:sp>
      <p:sp>
        <p:nvSpPr>
          <p:cNvPr id="671" name="TextShape 3"/>
          <p:cNvSpPr txBox="1"/>
          <p:nvPr/>
        </p:nvSpPr>
        <p:spPr>
          <a:xfrm>
            <a:off x="6553080" y="6356520"/>
            <a:ext cx="2133360" cy="364680"/>
          </a:xfrm>
          <a:prstGeom prst="rect">
            <a:avLst/>
          </a:prstGeom>
          <a:noFill/>
          <a:ln>
            <a:noFill/>
          </a:ln>
        </p:spPr>
        <p:txBody>
          <a:bodyPr anchor="ctr"/>
          <a:p>
            <a:pPr algn="r">
              <a:lnSpc>
                <a:spcPct val="100000"/>
              </a:lnSpc>
            </a:pPr>
            <a:fld id="{548AEFA9-8EDD-4974-9E43-7A986F14AB3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aphicFrame>
        <p:nvGraphicFramePr>
          <p:cNvPr id="672" name="Table 4"/>
          <p:cNvGraphicFramePr/>
          <p:nvPr/>
        </p:nvGraphicFramePr>
        <p:xfrm>
          <a:off x="1391040" y="3583440"/>
          <a:ext cx="7246800" cy="370440"/>
        </p:xfrm>
        <a:graphic>
          <a:graphicData uri="http://schemas.openxmlformats.org/drawingml/2006/table">
            <a:tbl>
              <a:tblPr/>
              <a:tblGrid>
                <a:gridCol w="1449360"/>
                <a:gridCol w="1449360"/>
                <a:gridCol w="1449360"/>
                <a:gridCol w="1449360"/>
                <a:gridCol w="1449360"/>
              </a:tblGrid>
              <a:tr h="370440">
                <a:tc>
                  <a:txBody>
                    <a:bodyPr/>
                    <a:p>
                      <a:pPr algn="ctr">
                        <a:lnSpc>
                          <a:spcPct val="100000"/>
                        </a:lnSpc>
                      </a:pPr>
                      <a:r>
                        <a:rPr b="0" lang="en-GB" sz="1800" spc="-1" strike="noStrike">
                          <a:solidFill>
                            <a:srgbClr val="808080"/>
                          </a:solidFill>
                          <a:latin typeface="Consolas"/>
                        </a:rPr>
                        <a:t>0</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p>
                      <a:pPr algn="ctr">
                        <a:lnSpc>
                          <a:spcPct val="100000"/>
                        </a:lnSpc>
                      </a:pPr>
                      <a:r>
                        <a:rPr b="0" lang="en-GB" sz="1800" spc="-1" strike="noStrike">
                          <a:solidFill>
                            <a:srgbClr val="808080"/>
                          </a:solidFill>
                          <a:latin typeface="Consolas"/>
                        </a:rPr>
                        <a:t>1</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p>
                      <a:pPr algn="ctr">
                        <a:lnSpc>
                          <a:spcPct val="100000"/>
                        </a:lnSpc>
                      </a:pPr>
                      <a:r>
                        <a:rPr b="0" lang="en-GB" sz="1800" spc="-1" strike="noStrike">
                          <a:solidFill>
                            <a:srgbClr val="808080"/>
                          </a:solidFill>
                          <a:latin typeface="Consolas"/>
                        </a:rPr>
                        <a:t>2</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p>
                      <a:pPr algn="ctr">
                        <a:lnSpc>
                          <a:spcPct val="100000"/>
                        </a:lnSpc>
                      </a:pPr>
                      <a:r>
                        <a:rPr b="0" lang="en-GB" sz="1800" spc="-1" strike="noStrike">
                          <a:solidFill>
                            <a:srgbClr val="808080"/>
                          </a:solidFill>
                          <a:latin typeface="Consolas"/>
                        </a:rPr>
                        <a:t>3</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p>
                      <a:pPr algn="ctr">
                        <a:lnSpc>
                          <a:spcPct val="100000"/>
                        </a:lnSpc>
                      </a:pPr>
                      <a:r>
                        <a:rPr b="0" lang="en-GB" sz="1800" spc="-1" strike="noStrike">
                          <a:solidFill>
                            <a:srgbClr val="808080"/>
                          </a:solidFill>
                          <a:latin typeface="Consolas"/>
                        </a:rPr>
                        <a:t>4</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r>
            </a:tbl>
          </a:graphicData>
        </a:graphic>
      </p:graphicFrame>
      <p:sp>
        <p:nvSpPr>
          <p:cNvPr id="673" name="CustomShape 5"/>
          <p:cNvSpPr/>
          <p:nvPr/>
        </p:nvSpPr>
        <p:spPr>
          <a:xfrm>
            <a:off x="1095120" y="3494880"/>
            <a:ext cx="3182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a</a:t>
            </a:r>
            <a:endParaRPr b="0" lang="en-GB" sz="1800" spc="-1" strike="noStrike">
              <a:latin typeface="Arial"/>
            </a:endParaRPr>
          </a:p>
        </p:txBody>
      </p:sp>
      <p:sp>
        <p:nvSpPr>
          <p:cNvPr id="674" name="CustomShape 6"/>
          <p:cNvSpPr/>
          <p:nvPr/>
        </p:nvSpPr>
        <p:spPr>
          <a:xfrm>
            <a:off x="1866600" y="3330000"/>
            <a:ext cx="4996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rPr>
              <a:t>[0]</a:t>
            </a:r>
            <a:endParaRPr b="0" lang="en-GB" sz="1400" spc="-1" strike="noStrike">
              <a:latin typeface="Arial"/>
            </a:endParaRPr>
          </a:p>
        </p:txBody>
      </p:sp>
      <p:sp>
        <p:nvSpPr>
          <p:cNvPr id="675" name="CustomShape 7"/>
          <p:cNvSpPr/>
          <p:nvPr/>
        </p:nvSpPr>
        <p:spPr>
          <a:xfrm>
            <a:off x="3311280" y="3330000"/>
            <a:ext cx="4996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rPr>
              <a:t>[1]</a:t>
            </a:r>
            <a:endParaRPr b="0" lang="en-GB" sz="1400" spc="-1" strike="noStrike">
              <a:latin typeface="Arial"/>
            </a:endParaRPr>
          </a:p>
        </p:txBody>
      </p:sp>
      <p:sp>
        <p:nvSpPr>
          <p:cNvPr id="676" name="CustomShape 8"/>
          <p:cNvSpPr/>
          <p:nvPr/>
        </p:nvSpPr>
        <p:spPr>
          <a:xfrm>
            <a:off x="4755960" y="3330000"/>
            <a:ext cx="4996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rPr>
              <a:t>[2]</a:t>
            </a:r>
            <a:endParaRPr b="0" lang="en-GB" sz="1400" spc="-1" strike="noStrike">
              <a:latin typeface="Arial"/>
            </a:endParaRPr>
          </a:p>
        </p:txBody>
      </p:sp>
      <p:sp>
        <p:nvSpPr>
          <p:cNvPr id="677" name="CustomShape 9"/>
          <p:cNvSpPr/>
          <p:nvPr/>
        </p:nvSpPr>
        <p:spPr>
          <a:xfrm>
            <a:off x="6200280" y="3330000"/>
            <a:ext cx="4996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rPr>
              <a:t>[3]</a:t>
            </a:r>
            <a:endParaRPr b="0" lang="en-GB" sz="1400" spc="-1" strike="noStrike">
              <a:latin typeface="Arial"/>
            </a:endParaRPr>
          </a:p>
        </p:txBody>
      </p:sp>
      <p:sp>
        <p:nvSpPr>
          <p:cNvPr id="678" name="CustomShape 10"/>
          <p:cNvSpPr/>
          <p:nvPr/>
        </p:nvSpPr>
        <p:spPr>
          <a:xfrm>
            <a:off x="7644960" y="3330000"/>
            <a:ext cx="4996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rPr>
              <a:t>[4]</a:t>
            </a:r>
            <a:endParaRPr b="0" lang="en-GB" sz="1400" spc="-1" strike="noStrike">
              <a:latin typeface="Arial"/>
            </a:endParaRPr>
          </a:p>
        </p:txBody>
      </p:sp>
      <p:sp>
        <p:nvSpPr>
          <p:cNvPr id="679" name="CustomShape 11"/>
          <p:cNvSpPr/>
          <p:nvPr/>
        </p:nvSpPr>
        <p:spPr>
          <a:xfrm>
            <a:off x="1524960" y="3984120"/>
            <a:ext cx="12160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77933c"/>
                </a:solidFill>
                <a:latin typeface="Calibri Light"/>
              </a:rPr>
              <a:t>10010000</a:t>
            </a:r>
            <a:endParaRPr b="0" lang="en-GB" sz="1600" spc="-1" strike="noStrike">
              <a:latin typeface="Arial"/>
            </a:endParaRPr>
          </a:p>
        </p:txBody>
      </p:sp>
      <p:sp>
        <p:nvSpPr>
          <p:cNvPr id="680" name="CustomShape 12"/>
          <p:cNvSpPr/>
          <p:nvPr/>
        </p:nvSpPr>
        <p:spPr>
          <a:xfrm>
            <a:off x="2967480" y="3984120"/>
            <a:ext cx="12160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77933c"/>
                </a:solidFill>
                <a:latin typeface="Calibri Light"/>
              </a:rPr>
              <a:t>10010004</a:t>
            </a:r>
            <a:endParaRPr b="0" lang="en-GB" sz="1600" spc="-1" strike="noStrike">
              <a:latin typeface="Arial"/>
            </a:endParaRPr>
          </a:p>
        </p:txBody>
      </p:sp>
      <p:sp>
        <p:nvSpPr>
          <p:cNvPr id="681" name="CustomShape 13"/>
          <p:cNvSpPr/>
          <p:nvPr/>
        </p:nvSpPr>
        <p:spPr>
          <a:xfrm>
            <a:off x="4410720" y="3984120"/>
            <a:ext cx="12160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77933c"/>
                </a:solidFill>
                <a:latin typeface="Calibri Light"/>
              </a:rPr>
              <a:t>10010008</a:t>
            </a:r>
            <a:endParaRPr b="0" lang="en-GB" sz="1600" spc="-1" strike="noStrike">
              <a:latin typeface="Arial"/>
            </a:endParaRPr>
          </a:p>
        </p:txBody>
      </p:sp>
      <p:sp>
        <p:nvSpPr>
          <p:cNvPr id="682" name="CustomShape 14"/>
          <p:cNvSpPr/>
          <p:nvPr/>
        </p:nvSpPr>
        <p:spPr>
          <a:xfrm>
            <a:off x="5853600" y="3984120"/>
            <a:ext cx="12160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77933c"/>
                </a:solidFill>
                <a:latin typeface="Calibri Light"/>
              </a:rPr>
              <a:t>10010012</a:t>
            </a:r>
            <a:endParaRPr b="0" lang="en-GB" sz="1600" spc="-1" strike="noStrike">
              <a:latin typeface="Arial"/>
            </a:endParaRPr>
          </a:p>
        </p:txBody>
      </p:sp>
      <p:sp>
        <p:nvSpPr>
          <p:cNvPr id="683" name="CustomShape 15"/>
          <p:cNvSpPr/>
          <p:nvPr/>
        </p:nvSpPr>
        <p:spPr>
          <a:xfrm>
            <a:off x="7295400" y="3984120"/>
            <a:ext cx="12160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77933c"/>
                </a:solidFill>
                <a:latin typeface="Calibri Light"/>
              </a:rPr>
              <a:t>10010016</a:t>
            </a:r>
            <a:endParaRPr b="0" lang="en-GB" sz="1600" spc="-1" strike="noStrike">
              <a:latin typeface="Arial"/>
            </a:endParaRPr>
          </a:p>
        </p:txBody>
      </p:sp>
      <p:sp>
        <p:nvSpPr>
          <p:cNvPr id="684" name="CustomShape 16"/>
          <p:cNvSpPr/>
          <p:nvPr/>
        </p:nvSpPr>
        <p:spPr>
          <a:xfrm>
            <a:off x="658800" y="3984120"/>
            <a:ext cx="1069560" cy="5770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77933c"/>
                </a:solidFill>
                <a:latin typeface="Calibri Light"/>
              </a:rPr>
              <a:t>Memory </a:t>
            </a:r>
            <a:br/>
            <a:r>
              <a:rPr b="0" lang="en-GB" sz="1600" spc="-1" strike="noStrike">
                <a:solidFill>
                  <a:srgbClr val="77933c"/>
                </a:solidFill>
                <a:latin typeface="Calibri Light"/>
              </a:rPr>
              <a:t>address</a:t>
            </a:r>
            <a:endParaRPr b="0" lang="en-GB" sz="1600" spc="-1" strike="noStrike">
              <a:latin typeface="Arial"/>
            </a:endParaRPr>
          </a:p>
        </p:txBody>
      </p:sp>
      <p:sp>
        <p:nvSpPr>
          <p:cNvPr id="685" name="CustomShape 17"/>
          <p:cNvSpPr/>
          <p:nvPr/>
        </p:nvSpPr>
        <p:spPr>
          <a:xfrm>
            <a:off x="4966560" y="4602960"/>
            <a:ext cx="3671640" cy="1608120"/>
          </a:xfrm>
          <a:prstGeom prst="rect">
            <a:avLst/>
          </a:prstGeom>
          <a:solidFill>
            <a:srgbClr val="dce6f2"/>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a[5];</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 p = a;</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*p &lt;&lt; '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*(p+1) &lt;&lt; endl;</a:t>
            </a:r>
            <a:endParaRPr b="0" lang="en-GB" sz="1800" spc="-1" strike="noStrike">
              <a:latin typeface="Arial"/>
            </a:endParaRPr>
          </a:p>
        </p:txBody>
      </p:sp>
      <p:sp>
        <p:nvSpPr>
          <p:cNvPr id="686" name="CustomShape 18"/>
          <p:cNvSpPr/>
          <p:nvPr/>
        </p:nvSpPr>
        <p:spPr>
          <a:xfrm>
            <a:off x="725760" y="5805000"/>
            <a:ext cx="3017520" cy="551160"/>
          </a:xfrm>
          <a:prstGeom prst="rect">
            <a:avLst/>
          </a:prstGeom>
          <a:ln>
            <a:round/>
          </a:ln>
        </p:spPr>
        <p:style>
          <a:lnRef idx="2">
            <a:schemeClr val="accent4"/>
          </a:lnRef>
          <a:fillRef idx="1">
            <a:schemeClr val="lt1"/>
          </a:fillRef>
          <a:effectRef idx="0">
            <a:schemeClr val="accent4"/>
          </a:effectRef>
          <a:fontRef idx="minor"/>
        </p:style>
      </p:sp>
      <p:sp>
        <p:nvSpPr>
          <p:cNvPr id="687" name="CustomShape 19"/>
          <p:cNvSpPr/>
          <p:nvPr/>
        </p:nvSpPr>
        <p:spPr>
          <a:xfrm>
            <a:off x="683280" y="5519160"/>
            <a:ext cx="2035440" cy="30348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sp>
        <p:nvSpPr>
          <p:cNvPr id="688" name="CustomShape 20"/>
          <p:cNvSpPr/>
          <p:nvPr/>
        </p:nvSpPr>
        <p:spPr>
          <a:xfrm>
            <a:off x="757080" y="5817960"/>
            <a:ext cx="2631960" cy="33372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onsolas"/>
                <a:ea typeface="Consolas Regular"/>
              </a:rPr>
              <a:t>0 1</a:t>
            </a:r>
            <a:endParaRPr b="0" lang="en-GB" sz="1600" spc="-1" strike="noStrike">
              <a:latin typeface="Arial"/>
            </a:endParaRPr>
          </a:p>
        </p:txBody>
      </p:sp>
      <p:sp>
        <p:nvSpPr>
          <p:cNvPr id="689" name="CustomShape 21"/>
          <p:cNvSpPr/>
          <p:nvPr/>
        </p:nvSpPr>
        <p:spPr>
          <a:xfrm>
            <a:off x="1968840" y="4870080"/>
            <a:ext cx="33372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000" spc="-1" strike="noStrike">
                <a:solidFill>
                  <a:srgbClr val="000000"/>
                </a:solidFill>
                <a:latin typeface="Consolas"/>
              </a:rPr>
              <a:t>p</a:t>
            </a:r>
            <a:endParaRPr b="0" lang="en-GB" sz="2000" spc="-1" strike="noStrike">
              <a:latin typeface="Arial"/>
            </a:endParaRPr>
          </a:p>
        </p:txBody>
      </p:sp>
      <p:sp>
        <p:nvSpPr>
          <p:cNvPr id="690" name="CustomShape 22"/>
          <p:cNvSpPr/>
          <p:nvPr/>
        </p:nvSpPr>
        <p:spPr>
          <a:xfrm>
            <a:off x="1899000" y="4516920"/>
            <a:ext cx="484920" cy="426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691" name="CustomShape 23"/>
          <p:cNvSpPr/>
          <p:nvPr/>
        </p:nvSpPr>
        <p:spPr>
          <a:xfrm flipH="1" flipV="1">
            <a:off x="2133000" y="4322520"/>
            <a:ext cx="10800" cy="4075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92" name="CustomShape 24"/>
          <p:cNvSpPr/>
          <p:nvPr/>
        </p:nvSpPr>
        <p:spPr>
          <a:xfrm>
            <a:off x="3272040" y="4633920"/>
            <a:ext cx="64152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000" spc="-1" strike="noStrike">
                <a:solidFill>
                  <a:srgbClr val="000000"/>
                </a:solidFill>
                <a:latin typeface="Consolas"/>
              </a:rPr>
              <a:t>p+1</a:t>
            </a:r>
            <a:endParaRPr b="0" lang="en-GB" sz="2000" spc="-1" strike="noStrike">
              <a:latin typeface="Arial"/>
            </a:endParaRPr>
          </a:p>
        </p:txBody>
      </p:sp>
      <p:sp>
        <p:nvSpPr>
          <p:cNvPr id="693" name="CustomShape 25"/>
          <p:cNvSpPr/>
          <p:nvPr/>
        </p:nvSpPr>
        <p:spPr>
          <a:xfrm flipH="1" flipV="1">
            <a:off x="3582000" y="4322520"/>
            <a:ext cx="10800" cy="4075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Tree>
  </p:cSld>
  <p:timing>
    <p:tnLst>
      <p:par>
        <p:cTn id="799" dur="indefinite" restart="never" nodeType="tmRoot">
          <p:childTnLst>
            <p:seq>
              <p:cTn id="800" dur="indefinite" nodeType="mainSeq">
                <p:childTnLst>
                  <p:par>
                    <p:cTn id="801" fill="hold">
                      <p:stCondLst>
                        <p:cond delay="indefinite"/>
                      </p:stCondLst>
                      <p:childTnLst>
                        <p:par>
                          <p:cTn id="802" fill="hold">
                            <p:stCondLst>
                              <p:cond delay="0"/>
                            </p:stCondLst>
                            <p:childTnLst>
                              <p:par>
                                <p:cTn id="803" nodeType="clickEffect" fill="hold" presetClass="entr" presetID="1">
                                  <p:stCondLst>
                                    <p:cond delay="0"/>
                                  </p:stCondLst>
                                  <p:childTnLst>
                                    <p:set>
                                      <p:cBhvr>
                                        <p:cTn id="804" dur="1" fill="hold">
                                          <p:stCondLst>
                                            <p:cond delay="0"/>
                                          </p:stCondLst>
                                        </p:cTn>
                                        <p:tgtEl>
                                          <p:spTgt spid="670">
                                            <p:txEl>
                                              <p:pRg st="1" end="1"/>
                                            </p:txEl>
                                          </p:spTgt>
                                        </p:tgtEl>
                                        <p:attrNameLst>
                                          <p:attrName>style.visibility</p:attrName>
                                        </p:attrNameLst>
                                      </p:cBhvr>
                                      <p:to>
                                        <p:strVal val="visible"/>
                                      </p:to>
                                    </p:set>
                                  </p:childTnLst>
                                </p:cTn>
                              </p:par>
                            </p:childTnLst>
                          </p:cTn>
                        </p:par>
                      </p:childTnLst>
                    </p:cTn>
                  </p:par>
                  <p:par>
                    <p:cTn id="805" fill="hold">
                      <p:stCondLst>
                        <p:cond delay="indefinite"/>
                      </p:stCondLst>
                      <p:childTnLst>
                        <p:par>
                          <p:cTn id="806" fill="hold">
                            <p:stCondLst>
                              <p:cond delay="0"/>
                            </p:stCondLst>
                            <p:childTnLst>
                              <p:par>
                                <p:cTn id="807" nodeType="clickEffect" fill="hold" presetClass="entr" presetID="1">
                                  <p:stCondLst>
                                    <p:cond delay="0"/>
                                  </p:stCondLst>
                                  <p:childTnLst>
                                    <p:set>
                                      <p:cBhvr>
                                        <p:cTn id="808" dur="1" fill="hold">
                                          <p:stCondLst>
                                            <p:cond delay="0"/>
                                          </p:stCondLst>
                                        </p:cTn>
                                        <p:tgtEl>
                                          <p:spTgt spid="685">
                                            <p:txEl>
                                              <p:pRg st="0" end="0"/>
                                            </p:txEl>
                                          </p:spTgt>
                                        </p:tgtEl>
                                        <p:attrNameLst>
                                          <p:attrName>style.visibility</p:attrName>
                                        </p:attrNameLst>
                                      </p:cBhvr>
                                      <p:to>
                                        <p:strVal val="visible"/>
                                      </p:to>
                                    </p:set>
                                  </p:childTnLst>
                                </p:cTn>
                              </p:par>
                            </p:childTnLst>
                          </p:cTn>
                        </p:par>
                      </p:childTnLst>
                    </p:cTn>
                  </p:par>
                  <p:par>
                    <p:cTn id="809" fill="hold">
                      <p:stCondLst>
                        <p:cond delay="indefinite"/>
                      </p:stCondLst>
                      <p:childTnLst>
                        <p:par>
                          <p:cTn id="810" fill="hold">
                            <p:stCondLst>
                              <p:cond delay="0"/>
                            </p:stCondLst>
                            <p:childTnLst>
                              <p:par>
                                <p:cTn id="811" nodeType="clickEffect" fill="hold" presetClass="entr" presetID="1">
                                  <p:stCondLst>
                                    <p:cond delay="0"/>
                                  </p:stCondLst>
                                  <p:childTnLst>
                                    <p:set>
                                      <p:cBhvr>
                                        <p:cTn id="812" dur="1" fill="hold">
                                          <p:stCondLst>
                                            <p:cond delay="0"/>
                                          </p:stCondLst>
                                        </p:cTn>
                                        <p:tgtEl>
                                          <p:spTgt spid="672"/>
                                        </p:tgtEl>
                                        <p:attrNameLst>
                                          <p:attrName>style.visibility</p:attrName>
                                        </p:attrNameLst>
                                      </p:cBhvr>
                                      <p:to>
                                        <p:strVal val="visible"/>
                                      </p:to>
                                    </p:set>
                                  </p:childTnLst>
                                </p:cTn>
                              </p:par>
                              <p:par>
                                <p:cTn id="813" nodeType="withEffect" fill="hold" presetClass="entr" presetID="1">
                                  <p:stCondLst>
                                    <p:cond delay="0"/>
                                  </p:stCondLst>
                                  <p:childTnLst>
                                    <p:set>
                                      <p:cBhvr>
                                        <p:cTn id="814" dur="1" fill="hold">
                                          <p:stCondLst>
                                            <p:cond delay="0"/>
                                          </p:stCondLst>
                                        </p:cTn>
                                        <p:tgtEl>
                                          <p:spTgt spid="673"/>
                                        </p:tgtEl>
                                        <p:attrNameLst>
                                          <p:attrName>style.visibility</p:attrName>
                                        </p:attrNameLst>
                                      </p:cBhvr>
                                      <p:to>
                                        <p:strVal val="visible"/>
                                      </p:to>
                                    </p:set>
                                  </p:childTnLst>
                                </p:cTn>
                              </p:par>
                              <p:par>
                                <p:cTn id="815" nodeType="withEffect" fill="hold" presetClass="entr" presetID="1">
                                  <p:stCondLst>
                                    <p:cond delay="0"/>
                                  </p:stCondLst>
                                  <p:childTnLst>
                                    <p:set>
                                      <p:cBhvr>
                                        <p:cTn id="816" dur="1" fill="hold">
                                          <p:stCondLst>
                                            <p:cond delay="0"/>
                                          </p:stCondLst>
                                        </p:cTn>
                                        <p:tgtEl>
                                          <p:spTgt spid="674"/>
                                        </p:tgtEl>
                                        <p:attrNameLst>
                                          <p:attrName>style.visibility</p:attrName>
                                        </p:attrNameLst>
                                      </p:cBhvr>
                                      <p:to>
                                        <p:strVal val="visible"/>
                                      </p:to>
                                    </p:set>
                                  </p:childTnLst>
                                </p:cTn>
                              </p:par>
                              <p:par>
                                <p:cTn id="817" nodeType="withEffect" fill="hold" presetClass="entr" presetID="1">
                                  <p:stCondLst>
                                    <p:cond delay="0"/>
                                  </p:stCondLst>
                                  <p:childTnLst>
                                    <p:set>
                                      <p:cBhvr>
                                        <p:cTn id="818" dur="1" fill="hold">
                                          <p:stCondLst>
                                            <p:cond delay="0"/>
                                          </p:stCondLst>
                                        </p:cTn>
                                        <p:tgtEl>
                                          <p:spTgt spid="675"/>
                                        </p:tgtEl>
                                        <p:attrNameLst>
                                          <p:attrName>style.visibility</p:attrName>
                                        </p:attrNameLst>
                                      </p:cBhvr>
                                      <p:to>
                                        <p:strVal val="visible"/>
                                      </p:to>
                                    </p:set>
                                  </p:childTnLst>
                                </p:cTn>
                              </p:par>
                              <p:par>
                                <p:cTn id="819" nodeType="withEffect" fill="hold" presetClass="entr" presetID="1">
                                  <p:stCondLst>
                                    <p:cond delay="0"/>
                                  </p:stCondLst>
                                  <p:childTnLst>
                                    <p:set>
                                      <p:cBhvr>
                                        <p:cTn id="820" dur="1" fill="hold">
                                          <p:stCondLst>
                                            <p:cond delay="0"/>
                                          </p:stCondLst>
                                        </p:cTn>
                                        <p:tgtEl>
                                          <p:spTgt spid="676"/>
                                        </p:tgtEl>
                                        <p:attrNameLst>
                                          <p:attrName>style.visibility</p:attrName>
                                        </p:attrNameLst>
                                      </p:cBhvr>
                                      <p:to>
                                        <p:strVal val="visible"/>
                                      </p:to>
                                    </p:set>
                                  </p:childTnLst>
                                </p:cTn>
                              </p:par>
                              <p:par>
                                <p:cTn id="821" nodeType="withEffect" fill="hold" presetClass="entr" presetID="1">
                                  <p:stCondLst>
                                    <p:cond delay="0"/>
                                  </p:stCondLst>
                                  <p:childTnLst>
                                    <p:set>
                                      <p:cBhvr>
                                        <p:cTn id="822" dur="1" fill="hold">
                                          <p:stCondLst>
                                            <p:cond delay="0"/>
                                          </p:stCondLst>
                                        </p:cTn>
                                        <p:tgtEl>
                                          <p:spTgt spid="677"/>
                                        </p:tgtEl>
                                        <p:attrNameLst>
                                          <p:attrName>style.visibility</p:attrName>
                                        </p:attrNameLst>
                                      </p:cBhvr>
                                      <p:to>
                                        <p:strVal val="visible"/>
                                      </p:to>
                                    </p:set>
                                  </p:childTnLst>
                                </p:cTn>
                              </p:par>
                              <p:par>
                                <p:cTn id="823" nodeType="withEffect" fill="hold" presetClass="entr" presetID="1">
                                  <p:stCondLst>
                                    <p:cond delay="0"/>
                                  </p:stCondLst>
                                  <p:childTnLst>
                                    <p:set>
                                      <p:cBhvr>
                                        <p:cTn id="824" dur="1" fill="hold">
                                          <p:stCondLst>
                                            <p:cond delay="0"/>
                                          </p:stCondLst>
                                        </p:cTn>
                                        <p:tgtEl>
                                          <p:spTgt spid="678"/>
                                        </p:tgtEl>
                                        <p:attrNameLst>
                                          <p:attrName>style.visibility</p:attrName>
                                        </p:attrNameLst>
                                      </p:cBhvr>
                                      <p:to>
                                        <p:strVal val="visible"/>
                                      </p:to>
                                    </p:set>
                                  </p:childTnLst>
                                </p:cTn>
                              </p:par>
                              <p:par>
                                <p:cTn id="825" nodeType="withEffect" fill="hold" presetClass="entr" presetID="1">
                                  <p:stCondLst>
                                    <p:cond delay="0"/>
                                  </p:stCondLst>
                                  <p:childTnLst>
                                    <p:set>
                                      <p:cBhvr>
                                        <p:cTn id="826" dur="1" fill="hold">
                                          <p:stCondLst>
                                            <p:cond delay="0"/>
                                          </p:stCondLst>
                                        </p:cTn>
                                        <p:tgtEl>
                                          <p:spTgt spid="679"/>
                                        </p:tgtEl>
                                        <p:attrNameLst>
                                          <p:attrName>style.visibility</p:attrName>
                                        </p:attrNameLst>
                                      </p:cBhvr>
                                      <p:to>
                                        <p:strVal val="visible"/>
                                      </p:to>
                                    </p:set>
                                  </p:childTnLst>
                                </p:cTn>
                              </p:par>
                              <p:par>
                                <p:cTn id="827" nodeType="withEffect" fill="hold" presetClass="entr" presetID="1">
                                  <p:stCondLst>
                                    <p:cond delay="0"/>
                                  </p:stCondLst>
                                  <p:childTnLst>
                                    <p:set>
                                      <p:cBhvr>
                                        <p:cTn id="828" dur="1" fill="hold">
                                          <p:stCondLst>
                                            <p:cond delay="0"/>
                                          </p:stCondLst>
                                        </p:cTn>
                                        <p:tgtEl>
                                          <p:spTgt spid="680"/>
                                        </p:tgtEl>
                                        <p:attrNameLst>
                                          <p:attrName>style.visibility</p:attrName>
                                        </p:attrNameLst>
                                      </p:cBhvr>
                                      <p:to>
                                        <p:strVal val="visible"/>
                                      </p:to>
                                    </p:set>
                                  </p:childTnLst>
                                </p:cTn>
                              </p:par>
                              <p:par>
                                <p:cTn id="829" nodeType="withEffect" fill="hold" presetClass="entr" presetID="1">
                                  <p:stCondLst>
                                    <p:cond delay="0"/>
                                  </p:stCondLst>
                                  <p:childTnLst>
                                    <p:set>
                                      <p:cBhvr>
                                        <p:cTn id="830" dur="1" fill="hold">
                                          <p:stCondLst>
                                            <p:cond delay="0"/>
                                          </p:stCondLst>
                                        </p:cTn>
                                        <p:tgtEl>
                                          <p:spTgt spid="681"/>
                                        </p:tgtEl>
                                        <p:attrNameLst>
                                          <p:attrName>style.visibility</p:attrName>
                                        </p:attrNameLst>
                                      </p:cBhvr>
                                      <p:to>
                                        <p:strVal val="visible"/>
                                      </p:to>
                                    </p:set>
                                  </p:childTnLst>
                                </p:cTn>
                              </p:par>
                              <p:par>
                                <p:cTn id="831" nodeType="withEffect" fill="hold" presetClass="entr" presetID="1">
                                  <p:stCondLst>
                                    <p:cond delay="0"/>
                                  </p:stCondLst>
                                  <p:childTnLst>
                                    <p:set>
                                      <p:cBhvr>
                                        <p:cTn id="832" dur="1" fill="hold">
                                          <p:stCondLst>
                                            <p:cond delay="0"/>
                                          </p:stCondLst>
                                        </p:cTn>
                                        <p:tgtEl>
                                          <p:spTgt spid="682"/>
                                        </p:tgtEl>
                                        <p:attrNameLst>
                                          <p:attrName>style.visibility</p:attrName>
                                        </p:attrNameLst>
                                      </p:cBhvr>
                                      <p:to>
                                        <p:strVal val="visible"/>
                                      </p:to>
                                    </p:set>
                                  </p:childTnLst>
                                </p:cTn>
                              </p:par>
                              <p:par>
                                <p:cTn id="833" nodeType="withEffect" fill="hold" presetClass="entr" presetID="1">
                                  <p:stCondLst>
                                    <p:cond delay="0"/>
                                  </p:stCondLst>
                                  <p:childTnLst>
                                    <p:set>
                                      <p:cBhvr>
                                        <p:cTn id="834" dur="1" fill="hold">
                                          <p:stCondLst>
                                            <p:cond delay="0"/>
                                          </p:stCondLst>
                                        </p:cTn>
                                        <p:tgtEl>
                                          <p:spTgt spid="683"/>
                                        </p:tgtEl>
                                        <p:attrNameLst>
                                          <p:attrName>style.visibility</p:attrName>
                                        </p:attrNameLst>
                                      </p:cBhvr>
                                      <p:to>
                                        <p:strVal val="visible"/>
                                      </p:to>
                                    </p:set>
                                  </p:childTnLst>
                                </p:cTn>
                              </p:par>
                              <p:par>
                                <p:cTn id="835" nodeType="withEffect" fill="hold" presetClass="entr" presetID="1">
                                  <p:stCondLst>
                                    <p:cond delay="0"/>
                                  </p:stCondLst>
                                  <p:childTnLst>
                                    <p:set>
                                      <p:cBhvr>
                                        <p:cTn id="836" dur="1" fill="hold">
                                          <p:stCondLst>
                                            <p:cond delay="0"/>
                                          </p:stCondLst>
                                        </p:cTn>
                                        <p:tgtEl>
                                          <p:spTgt spid="684"/>
                                        </p:tgtEl>
                                        <p:attrNameLst>
                                          <p:attrName>style.visibility</p:attrName>
                                        </p:attrNameLst>
                                      </p:cBhvr>
                                      <p:to>
                                        <p:strVal val="visible"/>
                                      </p:to>
                                    </p:set>
                                  </p:childTnLst>
                                </p:cTn>
                              </p:par>
                            </p:childTnLst>
                          </p:cTn>
                        </p:par>
                      </p:childTnLst>
                    </p:cTn>
                  </p:par>
                  <p:par>
                    <p:cTn id="837" fill="hold">
                      <p:stCondLst>
                        <p:cond delay="indefinite"/>
                      </p:stCondLst>
                      <p:childTnLst>
                        <p:par>
                          <p:cTn id="838" fill="hold">
                            <p:stCondLst>
                              <p:cond delay="0"/>
                            </p:stCondLst>
                            <p:childTnLst>
                              <p:par>
                                <p:cTn id="839" nodeType="clickEffect" fill="hold" presetClass="entr" presetID="1">
                                  <p:stCondLst>
                                    <p:cond delay="0"/>
                                  </p:stCondLst>
                                  <p:childTnLst>
                                    <p:set>
                                      <p:cBhvr>
                                        <p:cTn id="840" dur="1" fill="hold">
                                          <p:stCondLst>
                                            <p:cond delay="0"/>
                                          </p:stCondLst>
                                        </p:cTn>
                                        <p:tgtEl>
                                          <p:spTgt spid="685">
                                            <p:txEl>
                                              <p:pRg st="1" end="1"/>
                                            </p:txEl>
                                          </p:spTgt>
                                        </p:tgtEl>
                                        <p:attrNameLst>
                                          <p:attrName>style.visibility</p:attrName>
                                        </p:attrNameLst>
                                      </p:cBhvr>
                                      <p:to>
                                        <p:strVal val="visible"/>
                                      </p:to>
                                    </p:set>
                                  </p:childTnLst>
                                </p:cTn>
                              </p:par>
                              <p:par>
                                <p:cTn id="841" nodeType="withEffect" fill="hold" presetClass="entr" presetID="1">
                                  <p:stCondLst>
                                    <p:cond delay="0"/>
                                  </p:stCondLst>
                                  <p:childTnLst>
                                    <p:set>
                                      <p:cBhvr>
                                        <p:cTn id="842" dur="1" fill="hold">
                                          <p:stCondLst>
                                            <p:cond delay="0"/>
                                          </p:stCondLst>
                                        </p:cTn>
                                        <p:tgtEl>
                                          <p:spTgt spid="685">
                                            <p:txEl>
                                              <p:pRg st="2" end="2"/>
                                            </p:txEl>
                                          </p:spTgt>
                                        </p:tgtEl>
                                        <p:attrNameLst>
                                          <p:attrName>style.visibility</p:attrName>
                                        </p:attrNameLst>
                                      </p:cBhvr>
                                      <p:to>
                                        <p:strVal val="visible"/>
                                      </p:to>
                                    </p:set>
                                  </p:childTnLst>
                                </p:cTn>
                              </p:par>
                            </p:childTnLst>
                          </p:cTn>
                        </p:par>
                      </p:childTnLst>
                    </p:cTn>
                  </p:par>
                  <p:par>
                    <p:cTn id="843" fill="hold">
                      <p:stCondLst>
                        <p:cond delay="indefinite"/>
                      </p:stCondLst>
                      <p:childTnLst>
                        <p:par>
                          <p:cTn id="844" fill="hold">
                            <p:stCondLst>
                              <p:cond delay="0"/>
                            </p:stCondLst>
                            <p:childTnLst>
                              <p:par>
                                <p:cTn id="845" nodeType="clickEffect" fill="hold" presetClass="entr" presetID="1">
                                  <p:stCondLst>
                                    <p:cond delay="0"/>
                                  </p:stCondLst>
                                  <p:childTnLst>
                                    <p:set>
                                      <p:cBhvr>
                                        <p:cTn id="846" dur="1" fill="hold">
                                          <p:stCondLst>
                                            <p:cond delay="0"/>
                                          </p:stCondLst>
                                        </p:cTn>
                                        <p:tgtEl>
                                          <p:spTgt spid="690"/>
                                        </p:tgtEl>
                                        <p:attrNameLst>
                                          <p:attrName>style.visibility</p:attrName>
                                        </p:attrNameLst>
                                      </p:cBhvr>
                                      <p:to>
                                        <p:strVal val="visible"/>
                                      </p:to>
                                    </p:set>
                                  </p:childTnLst>
                                </p:cTn>
                              </p:par>
                              <p:par>
                                <p:cTn id="847" nodeType="withEffect" fill="hold" presetClass="entr" presetID="1">
                                  <p:stCondLst>
                                    <p:cond delay="0"/>
                                  </p:stCondLst>
                                  <p:childTnLst>
                                    <p:set>
                                      <p:cBhvr>
                                        <p:cTn id="848" dur="1" fill="hold">
                                          <p:stCondLst>
                                            <p:cond delay="0"/>
                                          </p:stCondLst>
                                        </p:cTn>
                                        <p:tgtEl>
                                          <p:spTgt spid="691"/>
                                        </p:tgtEl>
                                        <p:attrNameLst>
                                          <p:attrName>style.visibility</p:attrName>
                                        </p:attrNameLst>
                                      </p:cBhvr>
                                      <p:to>
                                        <p:strVal val="visible"/>
                                      </p:to>
                                    </p:set>
                                  </p:childTnLst>
                                </p:cTn>
                              </p:par>
                              <p:par>
                                <p:cTn id="849" nodeType="withEffect" fill="hold" presetClass="entr" presetID="1">
                                  <p:stCondLst>
                                    <p:cond delay="0"/>
                                  </p:stCondLst>
                                  <p:childTnLst>
                                    <p:set>
                                      <p:cBhvr>
                                        <p:cTn id="850" dur="1" fill="hold">
                                          <p:stCondLst>
                                            <p:cond delay="0"/>
                                          </p:stCondLst>
                                        </p:cTn>
                                        <p:tgtEl>
                                          <p:spTgt spid="689"/>
                                        </p:tgtEl>
                                        <p:attrNameLst>
                                          <p:attrName>style.visibility</p:attrName>
                                        </p:attrNameLst>
                                      </p:cBhvr>
                                      <p:to>
                                        <p:strVal val="visible"/>
                                      </p:to>
                                    </p:set>
                                  </p:childTnLst>
                                </p:cTn>
                              </p:par>
                              <p:par>
                                <p:cTn id="851" nodeType="withEffect" fill="hold" presetClass="entr" presetID="1">
                                  <p:stCondLst>
                                    <p:cond delay="0"/>
                                  </p:stCondLst>
                                  <p:childTnLst>
                                    <p:set>
                                      <p:cBhvr>
                                        <p:cTn id="852" dur="1" fill="hold">
                                          <p:stCondLst>
                                            <p:cond delay="0"/>
                                          </p:stCondLst>
                                        </p:cTn>
                                        <p:tgtEl>
                                          <p:spTgt spid="691"/>
                                        </p:tgtEl>
                                        <p:attrNameLst>
                                          <p:attrName>style.visibility</p:attrName>
                                        </p:attrNameLst>
                                      </p:cBhvr>
                                      <p:to>
                                        <p:strVal val="visible"/>
                                      </p:to>
                                    </p:set>
                                  </p:childTnLst>
                                </p:cTn>
                              </p:par>
                            </p:childTnLst>
                          </p:cTn>
                        </p:par>
                      </p:childTnLst>
                    </p:cTn>
                  </p:par>
                  <p:par>
                    <p:cTn id="853" fill="hold">
                      <p:stCondLst>
                        <p:cond delay="indefinite"/>
                      </p:stCondLst>
                      <p:childTnLst>
                        <p:par>
                          <p:cTn id="854" fill="hold">
                            <p:stCondLst>
                              <p:cond delay="0"/>
                            </p:stCondLst>
                            <p:childTnLst>
                              <p:par>
                                <p:cTn id="855" nodeType="clickEffect" fill="hold" presetClass="entr" presetID="1">
                                  <p:stCondLst>
                                    <p:cond delay="0"/>
                                  </p:stCondLst>
                                  <p:childTnLst>
                                    <p:set>
                                      <p:cBhvr>
                                        <p:cTn id="856" dur="1" fill="hold">
                                          <p:stCondLst>
                                            <p:cond delay="0"/>
                                          </p:stCondLst>
                                        </p:cTn>
                                        <p:tgtEl>
                                          <p:spTgt spid="685">
                                            <p:txEl>
                                              <p:pRg st="3" end="3"/>
                                            </p:txEl>
                                          </p:spTgt>
                                        </p:tgtEl>
                                        <p:attrNameLst>
                                          <p:attrName>style.visibility</p:attrName>
                                        </p:attrNameLst>
                                      </p:cBhvr>
                                      <p:to>
                                        <p:strVal val="visible"/>
                                      </p:to>
                                    </p:set>
                                  </p:childTnLst>
                                </p:cTn>
                              </p:par>
                              <p:par>
                                <p:cTn id="857" nodeType="withEffect" fill="hold" presetClass="entr" presetID="1">
                                  <p:stCondLst>
                                    <p:cond delay="0"/>
                                  </p:stCondLst>
                                  <p:childTnLst>
                                    <p:set>
                                      <p:cBhvr>
                                        <p:cTn id="858" dur="1" fill="hold">
                                          <p:stCondLst>
                                            <p:cond delay="0"/>
                                          </p:stCondLst>
                                        </p:cTn>
                                        <p:tgtEl>
                                          <p:spTgt spid="685">
                                            <p:txEl>
                                              <p:pRg st="4" end="4"/>
                                            </p:txEl>
                                          </p:spTgt>
                                        </p:tgtEl>
                                        <p:attrNameLst>
                                          <p:attrName>style.visibility</p:attrName>
                                        </p:attrNameLst>
                                      </p:cBhvr>
                                      <p:to>
                                        <p:strVal val="visible"/>
                                      </p:to>
                                    </p:set>
                                  </p:childTnLst>
                                </p:cTn>
                              </p:par>
                            </p:childTnLst>
                          </p:cTn>
                        </p:par>
                      </p:childTnLst>
                    </p:cTn>
                  </p:par>
                  <p:par>
                    <p:cTn id="859" fill="hold">
                      <p:stCondLst>
                        <p:cond delay="indefinite"/>
                      </p:stCondLst>
                      <p:childTnLst>
                        <p:par>
                          <p:cTn id="860" fill="hold">
                            <p:stCondLst>
                              <p:cond delay="0"/>
                            </p:stCondLst>
                            <p:childTnLst>
                              <p:par>
                                <p:cTn id="861" nodeType="clickEffect" fill="hold" presetClass="entr" presetID="1">
                                  <p:stCondLst>
                                    <p:cond delay="0"/>
                                  </p:stCondLst>
                                  <p:childTnLst>
                                    <p:set>
                                      <p:cBhvr>
                                        <p:cTn id="862" dur="1" fill="hold">
                                          <p:stCondLst>
                                            <p:cond delay="0"/>
                                          </p:stCondLst>
                                        </p:cTn>
                                        <p:tgtEl>
                                          <p:spTgt spid="693"/>
                                        </p:tgtEl>
                                        <p:attrNameLst>
                                          <p:attrName>style.visibility</p:attrName>
                                        </p:attrNameLst>
                                      </p:cBhvr>
                                      <p:to>
                                        <p:strVal val="visible"/>
                                      </p:to>
                                    </p:set>
                                  </p:childTnLst>
                                </p:cTn>
                              </p:par>
                              <p:par>
                                <p:cTn id="863" nodeType="withEffect" fill="hold" presetClass="entr" presetID="1">
                                  <p:stCondLst>
                                    <p:cond delay="0"/>
                                  </p:stCondLst>
                                  <p:childTnLst>
                                    <p:set>
                                      <p:cBhvr>
                                        <p:cTn id="864" dur="1" fill="hold">
                                          <p:stCondLst>
                                            <p:cond delay="0"/>
                                          </p:stCondLst>
                                        </p:cTn>
                                        <p:tgtEl>
                                          <p:spTgt spid="692"/>
                                        </p:tgtEl>
                                        <p:attrNameLst>
                                          <p:attrName>style.visibility</p:attrName>
                                        </p:attrNameLst>
                                      </p:cBhvr>
                                      <p:to>
                                        <p:strVal val="visible"/>
                                      </p:to>
                                    </p:set>
                                  </p:childTnLst>
                                </p:cTn>
                              </p:par>
                            </p:childTnLst>
                          </p:cTn>
                        </p:par>
                      </p:childTnLst>
                    </p:cTn>
                  </p:par>
                  <p:par>
                    <p:cTn id="865" fill="hold">
                      <p:stCondLst>
                        <p:cond delay="indefinite"/>
                      </p:stCondLst>
                      <p:childTnLst>
                        <p:par>
                          <p:cTn id="866" fill="hold">
                            <p:stCondLst>
                              <p:cond delay="0"/>
                            </p:stCondLst>
                            <p:childTnLst>
                              <p:par>
                                <p:cTn id="867" nodeType="clickEffect" fill="hold" presetClass="entr" presetID="1">
                                  <p:stCondLst>
                                    <p:cond delay="0"/>
                                  </p:stCondLst>
                                  <p:childTnLst>
                                    <p:set>
                                      <p:cBhvr>
                                        <p:cTn id="868" dur="1" fill="hold">
                                          <p:stCondLst>
                                            <p:cond delay="0"/>
                                          </p:stCondLst>
                                        </p:cTn>
                                        <p:tgtEl>
                                          <p:spTgt spid="68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Pointer Operations</a:t>
            </a:r>
            <a:endParaRPr b="0" lang="en-US" sz="4400" spc="-1" strike="noStrike">
              <a:solidFill>
                <a:srgbClr val="000000"/>
              </a:solidFill>
              <a:latin typeface="Calibri Light"/>
            </a:endParaRPr>
          </a:p>
        </p:txBody>
      </p:sp>
      <p:sp>
        <p:nvSpPr>
          <p:cNvPr id="695"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may also compare if two pointers are the same, i.e., if they point to the same memory location:</a:t>
            </a:r>
            <a:endParaRPr b="0" lang="en-US" sz="2400" spc="-1" strike="noStrike">
              <a:solidFill>
                <a:srgbClr val="000000"/>
              </a:solidFill>
              <a:latin typeface="Calibri Light"/>
            </a:endParaRPr>
          </a:p>
        </p:txBody>
      </p:sp>
      <p:sp>
        <p:nvSpPr>
          <p:cNvPr id="696" name="TextShape 3"/>
          <p:cNvSpPr txBox="1"/>
          <p:nvPr/>
        </p:nvSpPr>
        <p:spPr>
          <a:xfrm>
            <a:off x="6553080" y="6356520"/>
            <a:ext cx="2133360" cy="364680"/>
          </a:xfrm>
          <a:prstGeom prst="rect">
            <a:avLst/>
          </a:prstGeom>
          <a:noFill/>
          <a:ln>
            <a:noFill/>
          </a:ln>
        </p:spPr>
        <p:txBody>
          <a:bodyPr anchor="ctr"/>
          <a:p>
            <a:pPr algn="r">
              <a:lnSpc>
                <a:spcPct val="100000"/>
              </a:lnSpc>
            </a:pPr>
            <a:fld id="{F3986C70-8053-49BC-9CE4-3B80A3F18BD8}"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97" name="CustomShape 4"/>
          <p:cNvSpPr/>
          <p:nvPr/>
        </p:nvSpPr>
        <p:spPr>
          <a:xfrm>
            <a:off x="1653840" y="2520360"/>
            <a:ext cx="4252320" cy="3238920"/>
          </a:xfrm>
          <a:prstGeom prst="rect">
            <a:avLst/>
          </a:prstGeom>
          <a:solidFill>
            <a:srgbClr val="dce6f2"/>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a[5];</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 p = a, * q = a + 5;</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while ( </a:t>
            </a:r>
            <a:r>
              <a:rPr b="0" lang="en-GB" sz="1800" spc="-1" strike="noStrike">
                <a:solidFill>
                  <a:srgbClr val="e46c0a"/>
                </a:solidFill>
                <a:latin typeface="Consolas"/>
                <a:ea typeface="Consolas Regular"/>
              </a:rPr>
              <a:t>p != q</a:t>
            </a:r>
            <a:r>
              <a:rPr b="0" lang="en-GB" sz="1800" spc="-1" strike="noStrike">
                <a:solidFill>
                  <a:srgbClr val="000000"/>
                </a:solidFill>
                <a:latin typeface="Consolas"/>
                <a:ea typeface="Consolas Regular"/>
              </a:rPr>
              <a:t> )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*p &lt;&lt; '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++p;</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a:t>
            </a:r>
            <a:endParaRPr b="0" lang="en-GB" sz="1800" spc="-1" strike="noStrike">
              <a:latin typeface="Arial"/>
            </a:endParaRPr>
          </a:p>
        </p:txBody>
      </p:sp>
      <p:sp>
        <p:nvSpPr>
          <p:cNvPr id="698" name="CustomShape 5"/>
          <p:cNvSpPr/>
          <p:nvPr/>
        </p:nvSpPr>
        <p:spPr>
          <a:xfrm>
            <a:off x="1458360" y="5697360"/>
            <a:ext cx="2698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pointer_operation.cpp</a:t>
            </a:r>
            <a:endParaRPr b="0" lang="en-GB" sz="1800" spc="-1" strike="noStrike">
              <a:latin typeface="Arial"/>
            </a:endParaRPr>
          </a:p>
        </p:txBody>
      </p:sp>
      <p:sp>
        <p:nvSpPr>
          <p:cNvPr id="699" name="CustomShape 6"/>
          <p:cNvSpPr/>
          <p:nvPr/>
        </p:nvSpPr>
        <p:spPr>
          <a:xfrm>
            <a:off x="5136480" y="5148000"/>
            <a:ext cx="3201480" cy="74448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rPr>
              <a:t>What does this program do?</a:t>
            </a:r>
            <a:endParaRPr b="0" lang="en-GB" sz="1800" spc="-1" strike="noStrike">
              <a:latin typeface="Arial"/>
            </a:endParaRPr>
          </a:p>
        </p:txBody>
      </p:sp>
    </p:spTree>
  </p:cSld>
  <p:timing>
    <p:tnLst>
      <p:par>
        <p:cTn id="869" dur="indefinite" restart="never" nodeType="tmRoot">
          <p:childTnLst>
            <p:seq>
              <p:cTn id="87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PhoneBook Manager</a:t>
            </a:r>
            <a:endParaRPr b="0" lang="en-US" sz="4000" spc="-1" strike="noStrike">
              <a:solidFill>
                <a:srgbClr val="000000"/>
              </a:solidFill>
              <a:latin typeface="Calibri Light"/>
            </a:endParaRPr>
          </a:p>
        </p:txBody>
      </p:sp>
      <p:sp>
        <p:nvSpPr>
          <p:cNvPr id="701" name="TextShape 2"/>
          <p:cNvSpPr txBox="1"/>
          <p:nvPr/>
        </p:nvSpPr>
        <p:spPr>
          <a:xfrm>
            <a:off x="722160" y="2906640"/>
            <a:ext cx="7772040" cy="1499760"/>
          </a:xfrm>
          <a:prstGeom prst="rect">
            <a:avLst/>
          </a:prstGeom>
          <a:noFill/>
          <a:ln>
            <a:noFill/>
          </a:ln>
        </p:spPr>
        <p:txBody>
          <a:bodyPr anchor="b"/>
          <a:p>
            <a:pPr>
              <a:lnSpc>
                <a:spcPct val="100000"/>
              </a:lnSpc>
              <a:spcBef>
                <a:spcPts val="400"/>
              </a:spcBef>
            </a:pPr>
            <a:r>
              <a:rPr b="0" lang="en-US" sz="2000" spc="-1" strike="noStrike">
                <a:solidFill>
                  <a:srgbClr val="8b8b8b"/>
                </a:solidFill>
                <a:latin typeface="Calibri Light"/>
                <a:ea typeface="Calibri Light"/>
              </a:rPr>
              <a:t>Tutorial Problems – Dynamic Memory Management</a:t>
            </a:r>
            <a:endParaRPr b="0" lang="en-US" sz="2000" spc="-1" strike="noStrike">
              <a:solidFill>
                <a:srgbClr val="000000"/>
              </a:solidFill>
              <a:latin typeface="Calibri Light"/>
            </a:endParaRPr>
          </a:p>
        </p:txBody>
      </p:sp>
      <p:sp>
        <p:nvSpPr>
          <p:cNvPr id="702" name="TextShape 3"/>
          <p:cNvSpPr txBox="1"/>
          <p:nvPr/>
        </p:nvSpPr>
        <p:spPr>
          <a:xfrm>
            <a:off x="6553080" y="6356520"/>
            <a:ext cx="2133360" cy="364680"/>
          </a:xfrm>
          <a:prstGeom prst="rect">
            <a:avLst/>
          </a:prstGeom>
          <a:noFill/>
          <a:ln>
            <a:noFill/>
          </a:ln>
        </p:spPr>
        <p:txBody>
          <a:bodyPr anchor="ctr"/>
          <a:p>
            <a:pPr algn="r">
              <a:lnSpc>
                <a:spcPct val="100000"/>
              </a:lnSpc>
            </a:pPr>
            <a:fld id="{7B851D34-64BA-4284-82BB-BE56BA178CC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871" dur="indefinite" restart="never" nodeType="tmRoot">
          <p:childTnLst>
            <p:seq>
              <p:cTn id="87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Phonebook Manager</a:t>
            </a:r>
            <a:endParaRPr b="0" lang="en-US" sz="4400" spc="-1" strike="noStrike">
              <a:solidFill>
                <a:srgbClr val="000000"/>
              </a:solidFill>
              <a:latin typeface="Calibri Light"/>
            </a:endParaRPr>
          </a:p>
        </p:txBody>
      </p:sp>
      <p:sp>
        <p:nvSpPr>
          <p:cNvPr id="704"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are going to work on a program that manages a phonebook that stores phone records.  Functions provided by the phonebook are:</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Load a phonebook from an external file</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Print the records in a phonebook</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Sort the records in a phonebook</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Search in a phonebook</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Save a phonebook to an external file</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Add a record</a:t>
            </a:r>
            <a:endParaRPr b="0" lang="en-US" sz="2000" spc="-1" strike="noStrike">
              <a:solidFill>
                <a:srgbClr val="000000"/>
              </a:solidFill>
              <a:latin typeface="Calibri Light"/>
            </a:endParaRPr>
          </a:p>
          <a:p>
            <a:endParaRPr b="0" lang="en-US" sz="2000" spc="-1" strike="noStrike">
              <a:solidFill>
                <a:srgbClr val="000000"/>
              </a:solidFill>
              <a:latin typeface="Calibri Light"/>
            </a:endParaRPr>
          </a:p>
        </p:txBody>
      </p:sp>
      <p:sp>
        <p:nvSpPr>
          <p:cNvPr id="705" name="TextShape 3"/>
          <p:cNvSpPr txBox="1"/>
          <p:nvPr/>
        </p:nvSpPr>
        <p:spPr>
          <a:xfrm>
            <a:off x="6553080" y="6356520"/>
            <a:ext cx="2133360" cy="364680"/>
          </a:xfrm>
          <a:prstGeom prst="rect">
            <a:avLst/>
          </a:prstGeom>
          <a:noFill/>
          <a:ln>
            <a:noFill/>
          </a:ln>
        </p:spPr>
        <p:txBody>
          <a:bodyPr anchor="ctr"/>
          <a:p>
            <a:pPr algn="r">
              <a:lnSpc>
                <a:spcPct val="100000"/>
              </a:lnSpc>
            </a:pPr>
            <a:fld id="{D8BB01AA-8AEE-4280-BA69-BE9E539F61E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06" name="CustomShape 4"/>
          <p:cNvSpPr/>
          <p:nvPr/>
        </p:nvSpPr>
        <p:spPr>
          <a:xfrm>
            <a:off x="574560" y="5160240"/>
            <a:ext cx="7576200" cy="79668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Menlo Regular"/>
              </a:rPr>
              <a:t>phonebook_incomplete.cpp</a:t>
            </a:r>
            <a:r>
              <a:rPr b="0" lang="en-GB" sz="1600" spc="-1" strike="noStrike">
                <a:solidFill>
                  <a:srgbClr val="000000"/>
                </a:solidFill>
                <a:latin typeface="Segoe Print"/>
                <a:ea typeface="Menlo Regular"/>
              </a:rPr>
              <a:t> and </a:t>
            </a:r>
            <a:r>
              <a:rPr b="0" lang="en-GB" sz="1600" spc="-1" strike="noStrike">
                <a:solidFill>
                  <a:srgbClr val="000000"/>
                </a:solidFill>
                <a:latin typeface="Consolas"/>
                <a:ea typeface="Menlo Regular"/>
              </a:rPr>
              <a:t>phonebook.txt</a:t>
            </a:r>
            <a:r>
              <a:rPr b="0" lang="en-GB" sz="1600" spc="-1" strike="noStrike">
                <a:solidFill>
                  <a:srgbClr val="000000"/>
                </a:solidFill>
                <a:latin typeface="Segoe Print"/>
                <a:ea typeface="Menlo Regular"/>
              </a:rPr>
              <a:t> (a file containing phone records) are given to you.</a:t>
            </a:r>
            <a:endParaRPr b="0" lang="en-GB" sz="1600" spc="-1" strike="noStrike">
              <a:latin typeface="Arial"/>
            </a:endParaRPr>
          </a:p>
        </p:txBody>
      </p:sp>
      <p:sp>
        <p:nvSpPr>
          <p:cNvPr id="707" name="CustomShape 5"/>
          <p:cNvSpPr/>
          <p:nvPr/>
        </p:nvSpPr>
        <p:spPr>
          <a:xfrm>
            <a:off x="5328000" y="3126960"/>
            <a:ext cx="3637080" cy="1614240"/>
          </a:xfrm>
          <a:prstGeom prst="roundRect">
            <a:avLst>
              <a:gd name="adj" fmla="val 16667"/>
            </a:avLst>
          </a:prstGeom>
          <a:solidFill>
            <a:schemeClr val="accent6"/>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rPr>
              <a:t>No worry, most of these functions are implemented.  But it is recommended that you take time (could be after the tutorial) to go through the codes and learn more about them.</a:t>
            </a:r>
            <a:endParaRPr b="0" lang="en-GB" sz="1400" spc="-1" strike="noStrike">
              <a:latin typeface="Arial"/>
            </a:endParaRPr>
          </a:p>
        </p:txBody>
      </p:sp>
      <p:sp>
        <p:nvSpPr>
          <p:cNvPr id="708" name="CustomShape 6"/>
          <p:cNvSpPr/>
          <p:nvPr/>
        </p:nvSpPr>
        <p:spPr>
          <a:xfrm>
            <a:off x="457200" y="5991120"/>
            <a:ext cx="7485480" cy="91260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e46c0a"/>
                </a:solidFill>
                <a:latin typeface="Calibri Light"/>
              </a:rPr>
              <a:t>phonebook.cpp provides the completed version of this tutorial problem.  You may compile and run it to see the expected results first.</a:t>
            </a:r>
            <a:endParaRPr b="0" lang="en-GB" sz="1800" spc="-1" strike="noStrike">
              <a:latin typeface="Arial"/>
            </a:endParaRPr>
          </a:p>
        </p:txBody>
      </p:sp>
    </p:spTree>
  </p:cSld>
  <p:timing>
    <p:tnLst>
      <p:par>
        <p:cTn id="873" dur="indefinite" restart="never" nodeType="tmRoot">
          <p:childTnLst>
            <p:seq>
              <p:cTn id="87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Phonebook Manager</a:t>
            </a:r>
            <a:endParaRPr b="0" lang="en-US" sz="4400" spc="-1" strike="noStrike">
              <a:solidFill>
                <a:srgbClr val="000000"/>
              </a:solidFill>
              <a:latin typeface="Calibri Light"/>
            </a:endParaRPr>
          </a:p>
        </p:txBody>
      </p:sp>
      <p:sp>
        <p:nvSpPr>
          <p:cNvPr id="710"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focus ONLY on maintaining a dynamic array that stores the phone records so that the phonebook manager can handle as many phonebook records as the user requires, in a time/space efficient manner.</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You will be implementing a function called </a:t>
            </a:r>
            <a:r>
              <a:rPr b="0" lang="en-US" sz="1800" spc="-1" strike="noStrike">
                <a:solidFill>
                  <a:srgbClr val="000000"/>
                </a:solidFill>
                <a:latin typeface="Consolas"/>
                <a:ea typeface="Calibri Light"/>
              </a:rPr>
              <a:t>grow_phonebook() </a:t>
            </a:r>
            <a:r>
              <a:rPr b="0" lang="en-US" sz="2400" spc="-1" strike="noStrike">
                <a:solidFill>
                  <a:srgbClr val="000000"/>
                </a:solidFill>
                <a:latin typeface="Calibri Light"/>
                <a:ea typeface="Calibri Light"/>
              </a:rPr>
              <a:t>which enlarges the size of the dynamic array</a:t>
            </a:r>
            <a:r>
              <a:rPr b="0" lang="en-US" sz="2400" spc="-1" strike="noStrike">
                <a:solidFill>
                  <a:srgbClr val="e46c0a"/>
                </a:solidFill>
                <a:latin typeface="Calibri Light"/>
                <a:ea typeface="Calibri Light"/>
              </a:rPr>
              <a:t> </a:t>
            </a:r>
            <a:r>
              <a:rPr b="0" i="1" lang="en-US" sz="2400" spc="-1" strike="noStrike">
                <a:solidFill>
                  <a:srgbClr val="e46c0a"/>
                </a:solidFill>
                <a:latin typeface="Calibri Light"/>
                <a:ea typeface="Calibri Light"/>
              </a:rPr>
              <a:t>(i.e., the size of phonebook)</a:t>
            </a:r>
            <a:r>
              <a:rPr b="0" lang="en-US" sz="2400" spc="-1" strike="noStrike">
                <a:solidFill>
                  <a:srgbClr val="000000"/>
                </a:solidFill>
                <a:latin typeface="Calibri Light"/>
                <a:ea typeface="Calibri Light"/>
              </a:rPr>
              <a:t> when necessary.</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phonebook is initially of size 3, i.e., it can hold 3 records at most:</a:t>
            </a:r>
            <a:endParaRPr b="0" lang="en-US" sz="2400" spc="-1" strike="noStrike">
              <a:solidFill>
                <a:srgbClr val="000000"/>
              </a:solidFill>
              <a:latin typeface="Calibri Light"/>
            </a:endParaRPr>
          </a:p>
        </p:txBody>
      </p:sp>
      <p:sp>
        <p:nvSpPr>
          <p:cNvPr id="711" name="TextShape 3"/>
          <p:cNvSpPr txBox="1"/>
          <p:nvPr/>
        </p:nvSpPr>
        <p:spPr>
          <a:xfrm>
            <a:off x="6553080" y="6356520"/>
            <a:ext cx="2133360" cy="364680"/>
          </a:xfrm>
          <a:prstGeom prst="rect">
            <a:avLst/>
          </a:prstGeom>
          <a:noFill/>
          <a:ln>
            <a:noFill/>
          </a:ln>
        </p:spPr>
        <p:txBody>
          <a:bodyPr anchor="ctr"/>
          <a:p>
            <a:pPr algn="r">
              <a:lnSpc>
                <a:spcPct val="100000"/>
              </a:lnSpc>
            </a:pPr>
            <a:fld id="{5028E175-E521-488A-9CB5-AA454AE66B3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12" name="CustomShape 4"/>
          <p:cNvSpPr/>
          <p:nvPr/>
        </p:nvSpPr>
        <p:spPr>
          <a:xfrm>
            <a:off x="1827720" y="5473440"/>
            <a:ext cx="6303600" cy="7221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marL="457200">
              <a:lnSpc>
                <a:spcPct val="100000"/>
              </a:lnSpc>
            </a:pPr>
            <a:r>
              <a:rPr b="0" lang="en-GB" sz="1400" spc="-1" strike="noStrike">
                <a:solidFill>
                  <a:srgbClr val="000000"/>
                </a:solidFill>
                <a:latin typeface="Consolas"/>
              </a:rPr>
              <a:t>int phonebook_size = 3;</a:t>
            </a:r>
            <a:endParaRPr b="0" lang="en-GB" sz="1400" spc="-1" strike="noStrike">
              <a:latin typeface="Arial"/>
            </a:endParaRPr>
          </a:p>
          <a:p>
            <a:pPr marL="457200">
              <a:lnSpc>
                <a:spcPct val="100000"/>
              </a:lnSpc>
            </a:pPr>
            <a:r>
              <a:rPr b="0" lang="en-GB" sz="1400" spc="-1" strike="noStrike">
                <a:solidFill>
                  <a:srgbClr val="000000"/>
                </a:solidFill>
                <a:latin typeface="Consolas"/>
              </a:rPr>
              <a:t>PhoneRec * phonebook = new PhoneRec[phonebook_size];</a:t>
            </a:r>
            <a:endParaRPr b="0" lang="en-GB" sz="1400" spc="-1" strike="noStrike">
              <a:latin typeface="Arial"/>
            </a:endParaRPr>
          </a:p>
        </p:txBody>
      </p:sp>
      <p:sp>
        <p:nvSpPr>
          <p:cNvPr id="713" name="CustomShape 5"/>
          <p:cNvSpPr/>
          <p:nvPr/>
        </p:nvSpPr>
        <p:spPr>
          <a:xfrm>
            <a:off x="1616040" y="5142960"/>
            <a:ext cx="12938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In main():</a:t>
            </a:r>
            <a:endParaRPr b="0" lang="en-GB" sz="1800" spc="-1" strike="noStrike">
              <a:latin typeface="Arial"/>
            </a:endParaRPr>
          </a:p>
        </p:txBody>
      </p:sp>
    </p:spTree>
  </p:cSld>
  <p:timing>
    <p:tnLst>
      <p:par>
        <p:cTn id="875" dur="indefinite" restart="never" nodeType="tmRoot">
          <p:childTnLst>
            <p:seq>
              <p:cTn id="87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Phonebook Manager</a:t>
            </a:r>
            <a:endParaRPr b="0" lang="en-US" sz="4400" spc="-1" strike="noStrike">
              <a:solidFill>
                <a:srgbClr val="000000"/>
              </a:solidFill>
              <a:latin typeface="Calibri Light"/>
            </a:endParaRPr>
          </a:p>
        </p:txBody>
      </p:sp>
      <p:sp>
        <p:nvSpPr>
          <p:cNvPr id="715"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Compile and run </a:t>
            </a:r>
            <a:r>
              <a:rPr b="0" lang="en-US" sz="2000" spc="-1" strike="noStrike">
                <a:solidFill>
                  <a:srgbClr val="000000"/>
                </a:solidFill>
                <a:latin typeface="Consolas"/>
                <a:ea typeface="Menlo Regular"/>
              </a:rPr>
              <a:t>phonebook_incomplete.cpp</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p:txBody>
      </p:sp>
      <p:sp>
        <p:nvSpPr>
          <p:cNvPr id="716" name="TextShape 3"/>
          <p:cNvSpPr txBox="1"/>
          <p:nvPr/>
        </p:nvSpPr>
        <p:spPr>
          <a:xfrm>
            <a:off x="6553080" y="6356520"/>
            <a:ext cx="2133360" cy="364680"/>
          </a:xfrm>
          <a:prstGeom prst="rect">
            <a:avLst/>
          </a:prstGeom>
          <a:noFill/>
          <a:ln>
            <a:noFill/>
          </a:ln>
        </p:spPr>
        <p:txBody>
          <a:bodyPr anchor="ctr"/>
          <a:p>
            <a:pPr algn="r">
              <a:lnSpc>
                <a:spcPct val="100000"/>
              </a:lnSpc>
            </a:pPr>
            <a:fld id="{96DA7B8C-6A47-4BB8-905C-66575445379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17" name="CustomShape 4"/>
          <p:cNvSpPr/>
          <p:nvPr/>
        </p:nvSpPr>
        <p:spPr>
          <a:xfrm>
            <a:off x="2582640" y="2062800"/>
            <a:ext cx="6258600" cy="4293000"/>
          </a:xfrm>
          <a:prstGeom prst="rect">
            <a:avLst/>
          </a:prstGeom>
          <a:solidFill>
            <a:schemeClr val="accent3">
              <a:lumMod val="40000"/>
              <a:lumOff val="6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 Welcome to Phonebook Manager *</a:t>
            </a:r>
            <a:endParaRPr b="0" lang="en-GB" sz="1200" spc="-1" strike="noStrike">
              <a:latin typeface="Arial"/>
            </a:endParaRPr>
          </a:p>
          <a:p>
            <a:pPr>
              <a:lnSpc>
                <a:spcPct val="100000"/>
              </a:lnSpc>
            </a:pP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1. Load a phonebook.</a:t>
            </a:r>
            <a:endParaRPr b="0" lang="en-GB" sz="1200" spc="-1" strike="noStrike">
              <a:latin typeface="Arial"/>
            </a:endParaRPr>
          </a:p>
          <a:p>
            <a:pPr>
              <a:lnSpc>
                <a:spcPct val="100000"/>
              </a:lnSpc>
            </a:pPr>
            <a:r>
              <a:rPr b="0" lang="en-GB" sz="1200" spc="-1" strike="noStrike">
                <a:solidFill>
                  <a:srgbClr val="000000"/>
                </a:solidFill>
                <a:latin typeface="Consolas"/>
              </a:rPr>
              <a:t>2. Print all records.</a:t>
            </a:r>
            <a:endParaRPr b="0" lang="en-GB" sz="1200" spc="-1" strike="noStrike">
              <a:latin typeface="Arial"/>
            </a:endParaRPr>
          </a:p>
          <a:p>
            <a:pPr>
              <a:lnSpc>
                <a:spcPct val="100000"/>
              </a:lnSpc>
            </a:pPr>
            <a:r>
              <a:rPr b="0" lang="en-GB" sz="1200" spc="-1" strike="noStrike">
                <a:solidFill>
                  <a:srgbClr val="000000"/>
                </a:solidFill>
                <a:latin typeface="Consolas"/>
              </a:rPr>
              <a:t>3. Sort the records by ascending order of the name.</a:t>
            </a:r>
            <a:endParaRPr b="0" lang="en-GB" sz="1200" spc="-1" strike="noStrike">
              <a:latin typeface="Arial"/>
            </a:endParaRPr>
          </a:p>
          <a:p>
            <a:pPr>
              <a:lnSpc>
                <a:spcPct val="100000"/>
              </a:lnSpc>
            </a:pPr>
            <a:r>
              <a:rPr b="0" lang="en-GB" sz="1200" spc="-1" strike="noStrike">
                <a:solidFill>
                  <a:srgbClr val="000000"/>
                </a:solidFill>
                <a:latin typeface="Consolas"/>
              </a:rPr>
              <a:t>4. Search the records by partial match of the name.</a:t>
            </a:r>
            <a:endParaRPr b="0" lang="en-GB" sz="1200" spc="-1" strike="noStrike">
              <a:latin typeface="Arial"/>
            </a:endParaRPr>
          </a:p>
          <a:p>
            <a:pPr>
              <a:lnSpc>
                <a:spcPct val="100000"/>
              </a:lnSpc>
            </a:pPr>
            <a:r>
              <a:rPr b="0" lang="en-GB" sz="1200" spc="-1" strike="noStrike">
                <a:solidFill>
                  <a:srgbClr val="000000"/>
                </a:solidFill>
                <a:latin typeface="Consolas"/>
              </a:rPr>
              <a:t>5. Save the phonebook.</a:t>
            </a:r>
            <a:endParaRPr b="0" lang="en-GB" sz="1200" spc="-1" strike="noStrike">
              <a:latin typeface="Arial"/>
            </a:endParaRPr>
          </a:p>
          <a:p>
            <a:pPr>
              <a:lnSpc>
                <a:spcPct val="100000"/>
              </a:lnSpc>
            </a:pPr>
            <a:r>
              <a:rPr b="0" lang="en-GB" sz="1200" spc="-1" strike="noStrike">
                <a:solidFill>
                  <a:srgbClr val="000000"/>
                </a:solidFill>
                <a:latin typeface="Consolas"/>
              </a:rPr>
              <a:t>6. Add a new record.</a:t>
            </a:r>
            <a:endParaRPr b="0" lang="en-GB" sz="1200" spc="-1" strike="noStrike">
              <a:latin typeface="Arial"/>
            </a:endParaRPr>
          </a:p>
          <a:p>
            <a:pPr>
              <a:lnSpc>
                <a:spcPct val="100000"/>
              </a:lnSpc>
            </a:pPr>
            <a:r>
              <a:rPr b="0" lang="en-GB" sz="1200" spc="-1" strike="noStrike">
                <a:solidFill>
                  <a:srgbClr val="000000"/>
                </a:solidFill>
                <a:latin typeface="Consolas"/>
              </a:rPr>
              <a:t>0. Quit. </a:t>
            </a:r>
            <a:endParaRPr b="0" lang="en-GB" sz="1200" spc="-1" strike="noStrike">
              <a:latin typeface="Arial"/>
            </a:endParaRPr>
          </a:p>
          <a:p>
            <a:pPr>
              <a:lnSpc>
                <a:spcPct val="100000"/>
              </a:lnSpc>
            </a:pPr>
            <a:r>
              <a:rPr b="0" lang="en-GB" sz="1200" spc="-1" strike="noStrike">
                <a:solidFill>
                  <a:srgbClr val="000000"/>
                </a:solidFill>
                <a:latin typeface="Consolas"/>
              </a:rPr>
              <a:t>Please enter your choice: </a:t>
            </a:r>
            <a:r>
              <a:rPr b="0" lang="en-GB" sz="1200" spc="-1" strike="noStrike">
                <a:solidFill>
                  <a:srgbClr val="ff6600"/>
                </a:solidFill>
                <a:latin typeface="Consolas"/>
              </a:rPr>
              <a:t>1</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rPr>
              <a:t>Please enter the filename: </a:t>
            </a:r>
            <a:r>
              <a:rPr b="0" lang="en-GB" sz="1200" spc="-1" strike="noStrike">
                <a:solidFill>
                  <a:srgbClr val="ff6600"/>
                </a:solidFill>
                <a:latin typeface="Consolas"/>
              </a:rPr>
              <a:t>phonebook.txt</a:t>
            </a:r>
            <a:endParaRPr b="0" lang="en-GB" sz="1200" spc="-1" strike="noStrike">
              <a:latin typeface="Arial"/>
            </a:endParaRPr>
          </a:p>
          <a:p>
            <a:pPr>
              <a:lnSpc>
                <a:spcPct val="100000"/>
              </a:lnSpc>
            </a:pPr>
            <a:r>
              <a:rPr b="0" lang="en-GB" sz="1200" spc="-1" strike="noStrike">
                <a:solidFill>
                  <a:srgbClr val="000000"/>
                </a:solidFill>
                <a:latin typeface="Consolas"/>
              </a:rPr>
              <a:t>---&gt;phonebook size enlarged to hold a maximum of 3 records.</a:t>
            </a:r>
            <a:endParaRPr b="0" lang="en-GB" sz="1200" spc="-1" strike="noStrike">
              <a:latin typeface="Arial"/>
            </a:endParaRPr>
          </a:p>
          <a:p>
            <a:pPr>
              <a:lnSpc>
                <a:spcPct val="100000"/>
              </a:lnSpc>
            </a:pPr>
            <a:r>
              <a:rPr b="0" lang="en-GB" sz="1200" spc="-1" strike="noStrike">
                <a:solidFill>
                  <a:srgbClr val="000000"/>
                </a:solidFill>
                <a:latin typeface="Consolas"/>
              </a:rPr>
              <a:t>---&gt;phonebook size enlarged to hold a maximum of 3 records.</a:t>
            </a:r>
            <a:endParaRPr b="0" lang="en-GB" sz="1200" spc="-1" strike="noStrike">
              <a:latin typeface="Arial"/>
            </a:endParaRPr>
          </a:p>
          <a:p>
            <a:pPr>
              <a:lnSpc>
                <a:spcPct val="100000"/>
              </a:lnSpc>
            </a:pPr>
            <a:r>
              <a:rPr b="0" lang="en-GB" sz="1200" spc="-1" strike="noStrike">
                <a:solidFill>
                  <a:srgbClr val="000000"/>
                </a:solidFill>
                <a:latin typeface="Consolas"/>
              </a:rPr>
              <a:t>---&gt;phonebook size enlarged to hold a maximum of 3 records.</a:t>
            </a:r>
            <a:endParaRPr b="0" lang="en-GB" sz="1200" spc="-1" strike="noStrike">
              <a:latin typeface="Arial"/>
            </a:endParaRPr>
          </a:p>
          <a:p>
            <a:pPr>
              <a:lnSpc>
                <a:spcPct val="100000"/>
              </a:lnSpc>
            </a:pPr>
            <a:r>
              <a:rPr b="0" lang="en-GB" sz="1200" spc="-1" strike="noStrike">
                <a:solidFill>
                  <a:srgbClr val="000000"/>
                </a:solidFill>
                <a:latin typeface="Consolas"/>
              </a:rPr>
              <a:t>---&gt;phonebook size enlarged to hold a maximum of 3 records.</a:t>
            </a:r>
            <a:endParaRPr b="0" lang="en-GB" sz="1200" spc="-1" strike="noStrike">
              <a:latin typeface="Arial"/>
            </a:endParaRPr>
          </a:p>
          <a:p>
            <a:pPr>
              <a:lnSpc>
                <a:spcPct val="100000"/>
              </a:lnSpc>
            </a:pPr>
            <a:r>
              <a:rPr b="0" lang="en-GB" sz="1200" spc="-1" strike="noStrike">
                <a:solidFill>
                  <a:srgbClr val="000000"/>
                </a:solidFill>
                <a:latin typeface="Consolas"/>
              </a:rPr>
              <a:t>---&gt;phonebook size enlarged to hold a maximum of 3 records.</a:t>
            </a:r>
            <a:endParaRPr b="0" lang="en-GB" sz="1200" spc="-1" strike="noStrike">
              <a:latin typeface="Arial"/>
            </a:endParaRPr>
          </a:p>
          <a:p>
            <a:pPr>
              <a:lnSpc>
                <a:spcPct val="100000"/>
              </a:lnSpc>
            </a:pPr>
            <a:r>
              <a:rPr b="0" lang="en-GB" sz="1200" spc="-1" strike="noStrike">
                <a:solidFill>
                  <a:srgbClr val="000000"/>
                </a:solidFill>
                <a:latin typeface="Consolas"/>
              </a:rPr>
              <a:t>---&gt;phonebook size enlarged to hold a maximum of 3 records.</a:t>
            </a:r>
            <a:endParaRPr b="0" lang="en-GB" sz="1200" spc="-1" strike="noStrike">
              <a:latin typeface="Arial"/>
            </a:endParaRPr>
          </a:p>
          <a:p>
            <a:pPr>
              <a:lnSpc>
                <a:spcPct val="100000"/>
              </a:lnSpc>
            </a:pPr>
            <a:r>
              <a:rPr b="0" lang="en-GB" sz="1200" spc="-1" strike="noStrike">
                <a:solidFill>
                  <a:srgbClr val="000000"/>
                </a:solidFill>
                <a:latin typeface="Consolas"/>
              </a:rPr>
              <a:t>---&gt;phonebook size enlarged to hold a maximum of 3 records.</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rPr>
              <a:t>3 record(s) loaded.</a:t>
            </a:r>
            <a:endParaRPr b="0" lang="en-GB" sz="1200" spc="-1" strike="noStrike">
              <a:latin typeface="Arial"/>
            </a:endParaRPr>
          </a:p>
          <a:p>
            <a:pPr>
              <a:lnSpc>
                <a:spcPct val="100000"/>
              </a:lnSpc>
            </a:pPr>
            <a:endParaRPr b="0" lang="en-GB" sz="1200" spc="-1" strike="noStrike">
              <a:latin typeface="Arial"/>
            </a:endParaRPr>
          </a:p>
        </p:txBody>
      </p:sp>
      <p:sp>
        <p:nvSpPr>
          <p:cNvPr id="718" name="CustomShape 5"/>
          <p:cNvSpPr/>
          <p:nvPr/>
        </p:nvSpPr>
        <p:spPr>
          <a:xfrm>
            <a:off x="221040" y="2710800"/>
            <a:ext cx="2299320" cy="195120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rPr>
              <a:t>Since we have not implemented </a:t>
            </a:r>
            <a:r>
              <a:rPr b="0" lang="en-GB" sz="1400" spc="-1" strike="noStrike">
                <a:solidFill>
                  <a:srgbClr val="000000"/>
                </a:solidFill>
                <a:latin typeface="Consolas"/>
              </a:rPr>
              <a:t>grow_phonebook()</a:t>
            </a:r>
            <a:r>
              <a:rPr b="0" lang="en-GB" sz="1400" spc="-1" strike="noStrike">
                <a:solidFill>
                  <a:srgbClr val="000000"/>
                </a:solidFill>
                <a:latin typeface="Segoe Print"/>
              </a:rPr>
              <a:t>, the program can only read in 3 records.  (Note that there are 10 records in </a:t>
            </a:r>
            <a:r>
              <a:rPr b="0" lang="en-GB" sz="1400" spc="-1" strike="noStrike">
                <a:solidFill>
                  <a:srgbClr val="000000"/>
                </a:solidFill>
                <a:latin typeface="Consolas"/>
              </a:rPr>
              <a:t>phonebook.txt</a:t>
            </a:r>
            <a:r>
              <a:rPr b="0" lang="en-GB" sz="1400" spc="-1" strike="noStrike">
                <a:solidFill>
                  <a:srgbClr val="000000"/>
                </a:solidFill>
                <a:latin typeface="Segoe Print"/>
              </a:rPr>
              <a:t>.)</a:t>
            </a:r>
            <a:endParaRPr b="0" lang="en-GB" sz="1400" spc="-1" strike="noStrike">
              <a:latin typeface="Arial"/>
            </a:endParaRPr>
          </a:p>
        </p:txBody>
      </p:sp>
      <p:sp>
        <p:nvSpPr>
          <p:cNvPr id="719" name="CustomShape 6"/>
          <p:cNvSpPr/>
          <p:nvPr/>
        </p:nvSpPr>
        <p:spPr>
          <a:xfrm>
            <a:off x="1657440" y="5916960"/>
            <a:ext cx="832320" cy="224280"/>
          </a:xfrm>
          <a:prstGeom prst="rightArrow">
            <a:avLst>
              <a:gd name="adj1" fmla="val 50000"/>
              <a:gd name="adj2" fmla="val 50000"/>
            </a:avLst>
          </a:prstGeom>
          <a:ln>
            <a:round/>
          </a:ln>
        </p:spPr>
        <p:style>
          <a:lnRef idx="2">
            <a:schemeClr val="accent2">
              <a:shade val="50000"/>
            </a:schemeClr>
          </a:lnRef>
          <a:fillRef idx="1">
            <a:schemeClr val="accent2"/>
          </a:fillRef>
          <a:effectRef idx="0">
            <a:schemeClr val="accent2"/>
          </a:effectRef>
          <a:fontRef idx="minor"/>
        </p:style>
      </p:sp>
    </p:spTree>
  </p:cSld>
  <p:timing>
    <p:tnLst>
      <p:par>
        <p:cTn id="877" dur="indefinite" restart="never" nodeType="tmRoot">
          <p:childTnLst>
            <p:seq>
              <p:cTn id="87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How to Use this Guidance Notes</a:t>
            </a:r>
            <a:endParaRPr b="0" lang="en-US" sz="4400" spc="-1" strike="noStrike">
              <a:solidFill>
                <a:srgbClr val="000000"/>
              </a:solidFill>
              <a:latin typeface="Calibri Light"/>
            </a:endParaRPr>
          </a:p>
        </p:txBody>
      </p:sp>
      <p:sp>
        <p:nvSpPr>
          <p:cNvPr id="143" name="TextShape 2"/>
          <p:cNvSpPr txBox="1"/>
          <p:nvPr/>
        </p:nvSpPr>
        <p:spPr>
          <a:xfrm>
            <a:off x="457200" y="1600200"/>
            <a:ext cx="8229240" cy="4982760"/>
          </a:xfrm>
          <a:prstGeom prst="rect">
            <a:avLst/>
          </a:prstGeom>
          <a:noFill/>
          <a:ln>
            <a:noFill/>
          </a:ln>
        </p:spPr>
        <p:txBody>
          <a:bodyPr>
            <a:normAutofit/>
          </a:bodyPr>
          <a:p>
            <a:pPr marL="343080" indent="-342720">
              <a:lnSpc>
                <a:spcPct val="100000"/>
              </a:lnSpc>
              <a:spcBef>
                <a:spcPts val="901"/>
              </a:spcBef>
              <a:buClr>
                <a:srgbClr val="000000"/>
              </a:buClr>
              <a:buFont typeface="Arial"/>
              <a:buChar char="•"/>
            </a:pPr>
            <a:r>
              <a:rPr b="0" lang="en-US" sz="2400" spc="-1" strike="noStrike">
                <a:solidFill>
                  <a:srgbClr val="000000"/>
                </a:solidFill>
                <a:latin typeface="Calibri Light"/>
                <a:ea typeface="Calibri Light"/>
              </a:rPr>
              <a:t>The corresponding textbook chapters that we expect you to read will also be given.  The textbook may contain more details and information than we have here in this notes, and these extra textbook materials are considered references only.</a:t>
            </a:r>
            <a:endParaRPr b="0" lang="en-US" sz="2400" spc="-1" strike="noStrike">
              <a:solidFill>
                <a:srgbClr val="000000"/>
              </a:solidFill>
              <a:latin typeface="Calibri Light"/>
            </a:endParaRPr>
          </a:p>
          <a:p>
            <a:pPr marL="343080" indent="-342720">
              <a:lnSpc>
                <a:spcPct val="100000"/>
              </a:lnSpc>
              <a:spcBef>
                <a:spcPts val="901"/>
              </a:spcBef>
              <a:buClr>
                <a:srgbClr val="000000"/>
              </a:buClr>
              <a:buFont typeface="Arial"/>
              <a:buChar char="•"/>
            </a:pPr>
            <a:r>
              <a:rPr b="0" lang="en-US" sz="2400" spc="-1" strike="noStrike">
                <a:solidFill>
                  <a:srgbClr val="000000"/>
                </a:solidFill>
                <a:latin typeface="Calibri Light"/>
                <a:ea typeface="Calibri Light"/>
              </a:rPr>
              <a:t>We suggest you to copy the code segments in this notes to the coding environment and try run the program yourself.  </a:t>
            </a:r>
            <a:endParaRPr b="0" lang="en-US" sz="2400" spc="-1" strike="noStrike">
              <a:solidFill>
                <a:srgbClr val="000000"/>
              </a:solidFill>
              <a:latin typeface="Calibri Light"/>
            </a:endParaRPr>
          </a:p>
          <a:p>
            <a:pPr marL="343080" indent="-342720">
              <a:lnSpc>
                <a:spcPct val="100000"/>
              </a:lnSpc>
              <a:spcBef>
                <a:spcPts val="901"/>
              </a:spcBef>
              <a:buClr>
                <a:srgbClr val="000000"/>
              </a:buClr>
              <a:buFont typeface="Arial"/>
              <a:buChar char="•"/>
            </a:pPr>
            <a:r>
              <a:rPr b="0" lang="en-US" sz="2400" spc="-1" strike="noStrike">
                <a:solidFill>
                  <a:srgbClr val="000000"/>
                </a:solidFill>
                <a:latin typeface="Calibri Light"/>
                <a:ea typeface="Calibri Light"/>
              </a:rPr>
              <a:t>Also, try make change to the code, then observe the output and deduce the behavior of the code.  This way of playing around with the code can help give you a better understanding of the programming language.</a:t>
            </a:r>
            <a:endParaRPr b="0" lang="en-US" sz="2400" spc="-1" strike="noStrike">
              <a:solidFill>
                <a:srgbClr val="000000"/>
              </a:solidFill>
              <a:latin typeface="Calibri Light"/>
            </a:endParaRPr>
          </a:p>
        </p:txBody>
      </p:sp>
      <p:sp>
        <p:nvSpPr>
          <p:cNvPr id="144" name="TextShape 3"/>
          <p:cNvSpPr txBox="1"/>
          <p:nvPr/>
        </p:nvSpPr>
        <p:spPr>
          <a:xfrm>
            <a:off x="6553080" y="6356520"/>
            <a:ext cx="2133360" cy="364680"/>
          </a:xfrm>
          <a:prstGeom prst="rect">
            <a:avLst/>
          </a:prstGeom>
          <a:noFill/>
          <a:ln>
            <a:noFill/>
          </a:ln>
        </p:spPr>
        <p:txBody>
          <a:bodyPr anchor="ctr"/>
          <a:p>
            <a:pPr algn="r">
              <a:lnSpc>
                <a:spcPct val="100000"/>
              </a:lnSpc>
            </a:pPr>
            <a:fld id="{3E07C2F4-05AB-415B-BCA9-D314CEB7AB0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Phonebook Manager</a:t>
            </a:r>
            <a:endParaRPr b="0" lang="en-US" sz="4400" spc="-1" strike="noStrike">
              <a:solidFill>
                <a:srgbClr val="000000"/>
              </a:solidFill>
              <a:latin typeface="Calibri Light"/>
            </a:endParaRPr>
          </a:p>
        </p:txBody>
      </p:sp>
      <p:sp>
        <p:nvSpPr>
          <p:cNvPr id="721"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After implemented </a:t>
            </a:r>
            <a:r>
              <a:rPr b="0" lang="en-US" sz="2400" spc="-1" strike="noStrike">
                <a:solidFill>
                  <a:srgbClr val="000000"/>
                </a:solidFill>
                <a:latin typeface="Consolas"/>
                <a:ea typeface="Calibri Light"/>
              </a:rPr>
              <a:t>grow_phonebook()</a:t>
            </a:r>
            <a:r>
              <a:rPr b="0" lang="en-US" sz="2400" spc="-1" strike="noStrike">
                <a:solidFill>
                  <a:srgbClr val="000000"/>
                </a:solidFill>
                <a:latin typeface="Calibri Light"/>
                <a:ea typeface="Calibri Light"/>
              </a:rPr>
              <a:t> correctly, the result should look like:</a:t>
            </a:r>
            <a:endParaRPr b="0" lang="en-US" sz="2400" spc="-1" strike="noStrike">
              <a:solidFill>
                <a:srgbClr val="000000"/>
              </a:solidFill>
              <a:latin typeface="Calibri Light"/>
            </a:endParaRPr>
          </a:p>
        </p:txBody>
      </p:sp>
      <p:sp>
        <p:nvSpPr>
          <p:cNvPr id="722" name="TextShape 3"/>
          <p:cNvSpPr txBox="1"/>
          <p:nvPr/>
        </p:nvSpPr>
        <p:spPr>
          <a:xfrm>
            <a:off x="6553080" y="6356520"/>
            <a:ext cx="2133360" cy="364680"/>
          </a:xfrm>
          <a:prstGeom prst="rect">
            <a:avLst/>
          </a:prstGeom>
          <a:noFill/>
          <a:ln>
            <a:noFill/>
          </a:ln>
        </p:spPr>
        <p:txBody>
          <a:bodyPr anchor="ctr"/>
          <a:p>
            <a:pPr algn="r">
              <a:lnSpc>
                <a:spcPct val="100000"/>
              </a:lnSpc>
            </a:pPr>
            <a:fld id="{262D840E-1F48-4061-B885-B3F617ABDC5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23" name="CustomShape 4"/>
          <p:cNvSpPr/>
          <p:nvPr/>
        </p:nvSpPr>
        <p:spPr>
          <a:xfrm>
            <a:off x="1684440" y="2383200"/>
            <a:ext cx="6258600" cy="3742560"/>
          </a:xfrm>
          <a:prstGeom prst="rect">
            <a:avLst/>
          </a:prstGeom>
          <a:solidFill>
            <a:schemeClr val="accent3">
              <a:lumMod val="40000"/>
              <a:lumOff val="6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 Welcome to Phonebook Manager *</a:t>
            </a:r>
            <a:endParaRPr b="0" lang="en-GB" sz="1200" spc="-1" strike="noStrike">
              <a:latin typeface="Arial"/>
            </a:endParaRPr>
          </a:p>
          <a:p>
            <a:pPr>
              <a:lnSpc>
                <a:spcPct val="100000"/>
              </a:lnSpc>
            </a:pP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1. Load a phonebook.</a:t>
            </a:r>
            <a:endParaRPr b="0" lang="en-GB" sz="1200" spc="-1" strike="noStrike">
              <a:latin typeface="Arial"/>
            </a:endParaRPr>
          </a:p>
          <a:p>
            <a:pPr>
              <a:lnSpc>
                <a:spcPct val="100000"/>
              </a:lnSpc>
            </a:pPr>
            <a:r>
              <a:rPr b="0" lang="en-GB" sz="1200" spc="-1" strike="noStrike">
                <a:solidFill>
                  <a:srgbClr val="000000"/>
                </a:solidFill>
                <a:latin typeface="Consolas"/>
              </a:rPr>
              <a:t>2. Print all records.</a:t>
            </a:r>
            <a:endParaRPr b="0" lang="en-GB" sz="1200" spc="-1" strike="noStrike">
              <a:latin typeface="Arial"/>
            </a:endParaRPr>
          </a:p>
          <a:p>
            <a:pPr>
              <a:lnSpc>
                <a:spcPct val="100000"/>
              </a:lnSpc>
            </a:pPr>
            <a:r>
              <a:rPr b="0" lang="en-GB" sz="1200" spc="-1" strike="noStrike">
                <a:solidFill>
                  <a:srgbClr val="000000"/>
                </a:solidFill>
                <a:latin typeface="Consolas"/>
              </a:rPr>
              <a:t>3. Sort the records by ascending order of the name.</a:t>
            </a:r>
            <a:endParaRPr b="0" lang="en-GB" sz="1200" spc="-1" strike="noStrike">
              <a:latin typeface="Arial"/>
            </a:endParaRPr>
          </a:p>
          <a:p>
            <a:pPr>
              <a:lnSpc>
                <a:spcPct val="100000"/>
              </a:lnSpc>
            </a:pPr>
            <a:r>
              <a:rPr b="0" lang="en-GB" sz="1200" spc="-1" strike="noStrike">
                <a:solidFill>
                  <a:srgbClr val="000000"/>
                </a:solidFill>
                <a:latin typeface="Consolas"/>
              </a:rPr>
              <a:t>4. Search the records by partial match of the name.</a:t>
            </a:r>
            <a:endParaRPr b="0" lang="en-GB" sz="1200" spc="-1" strike="noStrike">
              <a:latin typeface="Arial"/>
            </a:endParaRPr>
          </a:p>
          <a:p>
            <a:pPr>
              <a:lnSpc>
                <a:spcPct val="100000"/>
              </a:lnSpc>
            </a:pPr>
            <a:r>
              <a:rPr b="0" lang="en-GB" sz="1200" spc="-1" strike="noStrike">
                <a:solidFill>
                  <a:srgbClr val="000000"/>
                </a:solidFill>
                <a:latin typeface="Consolas"/>
              </a:rPr>
              <a:t>5. Save the phonebook.</a:t>
            </a:r>
            <a:endParaRPr b="0" lang="en-GB" sz="1200" spc="-1" strike="noStrike">
              <a:latin typeface="Arial"/>
            </a:endParaRPr>
          </a:p>
          <a:p>
            <a:pPr>
              <a:lnSpc>
                <a:spcPct val="100000"/>
              </a:lnSpc>
            </a:pPr>
            <a:r>
              <a:rPr b="0" lang="en-GB" sz="1200" spc="-1" strike="noStrike">
                <a:solidFill>
                  <a:srgbClr val="000000"/>
                </a:solidFill>
                <a:latin typeface="Consolas"/>
              </a:rPr>
              <a:t>6. Add a new record.</a:t>
            </a:r>
            <a:endParaRPr b="0" lang="en-GB" sz="1200" spc="-1" strike="noStrike">
              <a:latin typeface="Arial"/>
            </a:endParaRPr>
          </a:p>
          <a:p>
            <a:pPr>
              <a:lnSpc>
                <a:spcPct val="100000"/>
              </a:lnSpc>
            </a:pPr>
            <a:r>
              <a:rPr b="0" lang="en-GB" sz="1200" spc="-1" strike="noStrike">
                <a:solidFill>
                  <a:srgbClr val="000000"/>
                </a:solidFill>
                <a:latin typeface="Consolas"/>
              </a:rPr>
              <a:t>0. Quit. </a:t>
            </a:r>
            <a:endParaRPr b="0" lang="en-GB" sz="1200" spc="-1" strike="noStrike">
              <a:latin typeface="Arial"/>
            </a:endParaRPr>
          </a:p>
          <a:p>
            <a:pPr>
              <a:lnSpc>
                <a:spcPct val="100000"/>
              </a:lnSpc>
            </a:pPr>
            <a:r>
              <a:rPr b="0" lang="en-GB" sz="1200" spc="-1" strike="noStrike">
                <a:solidFill>
                  <a:srgbClr val="000000"/>
                </a:solidFill>
                <a:latin typeface="Consolas"/>
              </a:rPr>
              <a:t>Please enter your choice: </a:t>
            </a:r>
            <a:r>
              <a:rPr b="0" lang="en-GB" sz="1200" spc="-1" strike="noStrike">
                <a:solidFill>
                  <a:srgbClr val="ff6600"/>
                </a:solidFill>
                <a:latin typeface="Consolas"/>
              </a:rPr>
              <a:t>1</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rPr>
              <a:t>Please enter the filename: </a:t>
            </a:r>
            <a:r>
              <a:rPr b="0" lang="en-GB" sz="1200" spc="-1" strike="noStrike">
                <a:solidFill>
                  <a:srgbClr val="ff6600"/>
                </a:solidFill>
                <a:latin typeface="Consolas"/>
              </a:rPr>
              <a:t>phonebook.txt</a:t>
            </a:r>
            <a:endParaRPr b="0" lang="en-GB" sz="1200" spc="-1" strike="noStrike">
              <a:latin typeface="Arial"/>
            </a:endParaRPr>
          </a:p>
          <a:p>
            <a:pPr>
              <a:lnSpc>
                <a:spcPct val="100000"/>
              </a:lnSpc>
            </a:pPr>
            <a:r>
              <a:rPr b="0" lang="en-GB" sz="1200" spc="-1" strike="noStrike">
                <a:solidFill>
                  <a:srgbClr val="000000"/>
                </a:solidFill>
                <a:latin typeface="Consolas"/>
              </a:rPr>
              <a:t>---&gt; phonebook size enlarged to hold a maximum of 6 records.</a:t>
            </a:r>
            <a:endParaRPr b="0" lang="en-GB" sz="1200" spc="-1" strike="noStrike">
              <a:latin typeface="Arial"/>
            </a:endParaRPr>
          </a:p>
          <a:p>
            <a:pPr>
              <a:lnSpc>
                <a:spcPct val="100000"/>
              </a:lnSpc>
            </a:pPr>
            <a:r>
              <a:rPr b="0" lang="en-GB" sz="1200" spc="-1" strike="noStrike">
                <a:solidFill>
                  <a:srgbClr val="000000"/>
                </a:solidFill>
                <a:latin typeface="Consolas"/>
              </a:rPr>
              <a:t>---&gt; phonebook size enlarged to hold a maximum of 9 records.</a:t>
            </a:r>
            <a:endParaRPr b="0" lang="en-GB" sz="1200" spc="-1" strike="noStrike">
              <a:latin typeface="Arial"/>
            </a:endParaRPr>
          </a:p>
          <a:p>
            <a:pPr>
              <a:lnSpc>
                <a:spcPct val="100000"/>
              </a:lnSpc>
            </a:pPr>
            <a:r>
              <a:rPr b="0" lang="en-GB" sz="1200" spc="-1" strike="noStrike">
                <a:solidFill>
                  <a:srgbClr val="000000"/>
                </a:solidFill>
                <a:latin typeface="Consolas"/>
              </a:rPr>
              <a:t>---&gt; phonebook size enlarged to hold a maximum of 12 records.</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rPr>
              <a:t>10 record(s) loaded.</a:t>
            </a:r>
            <a:endParaRPr b="0" lang="en-GB" sz="1200" spc="-1" strike="noStrike">
              <a:latin typeface="Arial"/>
            </a:endParaRPr>
          </a:p>
        </p:txBody>
      </p:sp>
      <p:sp>
        <p:nvSpPr>
          <p:cNvPr id="724" name="CustomShape 5"/>
          <p:cNvSpPr/>
          <p:nvPr/>
        </p:nvSpPr>
        <p:spPr>
          <a:xfrm>
            <a:off x="712440" y="5692320"/>
            <a:ext cx="832320" cy="224280"/>
          </a:xfrm>
          <a:prstGeom prst="rightArrow">
            <a:avLst>
              <a:gd name="adj1" fmla="val 50000"/>
              <a:gd name="adj2" fmla="val 50000"/>
            </a:avLst>
          </a:prstGeom>
          <a:ln>
            <a:round/>
          </a:ln>
        </p:spPr>
        <p:style>
          <a:lnRef idx="2">
            <a:schemeClr val="accent2">
              <a:shade val="50000"/>
            </a:schemeClr>
          </a:lnRef>
          <a:fillRef idx="1">
            <a:schemeClr val="accent2"/>
          </a:fillRef>
          <a:effectRef idx="0">
            <a:schemeClr val="accent2"/>
          </a:effectRef>
          <a:fontRef idx="minor"/>
        </p:style>
      </p:sp>
    </p:spTree>
  </p:cSld>
  <p:timing>
    <p:tnLst>
      <p:par>
        <p:cTn id="879" dur="indefinite" restart="never" nodeType="tmRoot">
          <p:childTnLst>
            <p:seq>
              <p:cTn id="88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When will </a:t>
            </a:r>
            <a:r>
              <a:rPr b="0" lang="en-US" sz="3200" spc="-1" strike="noStrike">
                <a:solidFill>
                  <a:srgbClr val="000000"/>
                </a:solidFill>
                <a:latin typeface="Consolas"/>
                <a:ea typeface="Avenir Next"/>
              </a:rPr>
              <a:t>grow_phonebook()</a:t>
            </a:r>
            <a:r>
              <a:rPr b="0" lang="en-US" sz="4400" spc="-1" strike="noStrike">
                <a:solidFill>
                  <a:srgbClr val="000000"/>
                </a:solidFill>
                <a:latin typeface="Consolas"/>
                <a:ea typeface="Avenir Next"/>
              </a:rPr>
              <a:t> </a:t>
            </a:r>
            <a:r>
              <a:rPr b="0" lang="en-US" sz="4400" spc="-1" strike="noStrike">
                <a:solidFill>
                  <a:srgbClr val="000000"/>
                </a:solidFill>
                <a:latin typeface="Avenir Next"/>
                <a:ea typeface="Avenir Next"/>
              </a:rPr>
              <a:t>be called?</a:t>
            </a:r>
            <a:endParaRPr b="0" lang="en-US" sz="4400" spc="-1" strike="noStrike">
              <a:solidFill>
                <a:srgbClr val="000000"/>
              </a:solidFill>
              <a:latin typeface="Calibri Light"/>
            </a:endParaRPr>
          </a:p>
        </p:txBody>
      </p:sp>
      <p:sp>
        <p:nvSpPr>
          <p:cNvPr id="726" name="TextShape 2"/>
          <p:cNvSpPr txBox="1"/>
          <p:nvPr/>
        </p:nvSpPr>
        <p:spPr>
          <a:xfrm>
            <a:off x="457200" y="1275840"/>
            <a:ext cx="8229240" cy="4679640"/>
          </a:xfrm>
          <a:prstGeom prst="rect">
            <a:avLst/>
          </a:prstGeom>
          <a:noFill/>
          <a:ln>
            <a:noFill/>
          </a:ln>
        </p:spPr>
        <p:txBody>
          <a:bodyPr/>
          <a:p>
            <a:pPr lvl="1" marL="343080" indent="-34272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In </a:t>
            </a:r>
            <a:r>
              <a:rPr b="0" lang="en-US" sz="2000" spc="-1" strike="noStrike">
                <a:solidFill>
                  <a:srgbClr val="000000"/>
                </a:solidFill>
                <a:latin typeface="Consolas"/>
                <a:ea typeface="Calibri Light"/>
              </a:rPr>
              <a:t>load_phonebook()</a:t>
            </a:r>
            <a:r>
              <a:rPr b="0" lang="en-US" sz="2000" spc="-1" strike="noStrike">
                <a:solidFill>
                  <a:srgbClr val="000000"/>
                </a:solidFill>
                <a:latin typeface="Calibri Light"/>
                <a:ea typeface="Calibri Light"/>
              </a:rPr>
              <a:t> when the number of records read in exceeds the phonebook size.  </a:t>
            </a:r>
            <a:endParaRPr b="0" lang="en-US" sz="2000" spc="-1" strike="noStrike">
              <a:solidFill>
                <a:srgbClr val="000000"/>
              </a:solidFill>
              <a:latin typeface="Calibri Light"/>
            </a:endParaRPr>
          </a:p>
          <a:p>
            <a:endParaRPr b="0" lang="en-US" sz="2000" spc="-1" strike="noStrike">
              <a:solidFill>
                <a:srgbClr val="000000"/>
              </a:solidFill>
              <a:latin typeface="Calibri Light"/>
            </a:endParaRPr>
          </a:p>
          <a:p>
            <a:endParaRPr b="0" lang="en-US" sz="2000" spc="-1" strike="noStrike">
              <a:solidFill>
                <a:srgbClr val="000000"/>
              </a:solidFill>
              <a:latin typeface="Calibri Light"/>
            </a:endParaRPr>
          </a:p>
          <a:p>
            <a:endParaRPr b="0" lang="en-US" sz="2000" spc="-1" strike="noStrike">
              <a:solidFill>
                <a:srgbClr val="000000"/>
              </a:solidFill>
              <a:latin typeface="Calibri Light"/>
            </a:endParaRPr>
          </a:p>
          <a:p>
            <a:pPr>
              <a:lnSpc>
                <a:spcPct val="100000"/>
              </a:lnSpc>
              <a:spcBef>
                <a:spcPts val="479"/>
              </a:spcBef>
            </a:pPr>
            <a:endParaRPr b="0" lang="en-US" sz="2000" spc="-1" strike="noStrike">
              <a:solidFill>
                <a:srgbClr val="000000"/>
              </a:solidFill>
              <a:latin typeface="Calibri Light"/>
            </a:endParaRPr>
          </a:p>
          <a:p>
            <a:endParaRPr b="0" lang="en-US" sz="2000" spc="-1" strike="noStrike">
              <a:solidFill>
                <a:srgbClr val="000000"/>
              </a:solidFill>
              <a:latin typeface="Calibri Light"/>
            </a:endParaRPr>
          </a:p>
          <a:p>
            <a:pPr lvl="1" marL="343080" indent="-34272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Before calling </a:t>
            </a:r>
            <a:r>
              <a:rPr b="0" lang="en-US" sz="2000" spc="-1" strike="noStrike">
                <a:solidFill>
                  <a:srgbClr val="000000"/>
                </a:solidFill>
                <a:latin typeface="Consolas"/>
                <a:ea typeface="Calibri Light"/>
              </a:rPr>
              <a:t>add_record()</a:t>
            </a:r>
            <a:r>
              <a:rPr b="0" lang="en-US" sz="2000" spc="-1" strike="noStrike">
                <a:solidFill>
                  <a:srgbClr val="000000"/>
                </a:solidFill>
                <a:latin typeface="Calibri Light"/>
                <a:ea typeface="Calibri Light"/>
              </a:rPr>
              <a:t> when the phonebook is already full.  </a:t>
            </a:r>
            <a:endParaRPr b="0" lang="en-US" sz="2000" spc="-1" strike="noStrike">
              <a:solidFill>
                <a:srgbClr val="000000"/>
              </a:solidFill>
              <a:latin typeface="Calibri Light"/>
            </a:endParaRPr>
          </a:p>
        </p:txBody>
      </p:sp>
      <p:sp>
        <p:nvSpPr>
          <p:cNvPr id="727" name="TextShape 3"/>
          <p:cNvSpPr txBox="1"/>
          <p:nvPr/>
        </p:nvSpPr>
        <p:spPr>
          <a:xfrm>
            <a:off x="6553080" y="6356520"/>
            <a:ext cx="2133360" cy="364680"/>
          </a:xfrm>
          <a:prstGeom prst="rect">
            <a:avLst/>
          </a:prstGeom>
          <a:noFill/>
          <a:ln>
            <a:noFill/>
          </a:ln>
        </p:spPr>
        <p:txBody>
          <a:bodyPr anchor="ctr"/>
          <a:p>
            <a:pPr algn="r">
              <a:lnSpc>
                <a:spcPct val="100000"/>
              </a:lnSpc>
            </a:pPr>
            <a:fld id="{CAE2883B-5AB8-4AAB-9B23-F573FEA4EAF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28" name="CustomShape 4"/>
          <p:cNvSpPr/>
          <p:nvPr/>
        </p:nvSpPr>
        <p:spPr>
          <a:xfrm>
            <a:off x="1031760" y="2059560"/>
            <a:ext cx="5520960" cy="19364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rPr>
              <a:t>int load_phonebook(...)</a:t>
            </a:r>
            <a:endParaRPr b="0" lang="en-GB" sz="1400" spc="-1" strike="noStrike">
              <a:latin typeface="Arial"/>
            </a:endParaRPr>
          </a:p>
          <a:p>
            <a:pPr>
              <a:lnSpc>
                <a:spcPct val="100000"/>
              </a:lnSpc>
            </a:pPr>
            <a:r>
              <a:rPr b="0" lang="en-GB" sz="1400" spc="-1" strike="noStrike">
                <a:solidFill>
                  <a:srgbClr val="000000"/>
                </a:solidFill>
                <a:latin typeface="Consolas"/>
              </a:rPr>
              <a:t>{</a:t>
            </a:r>
            <a:endParaRPr b="0" lang="en-GB" sz="1400" spc="-1" strike="noStrike">
              <a:latin typeface="Arial"/>
            </a:endParaRPr>
          </a:p>
          <a:p>
            <a:pPr marL="457200">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	</a:t>
            </a:r>
            <a:r>
              <a:rPr b="0" lang="en-GB" sz="1400" spc="-1" strike="noStrike">
                <a:solidFill>
                  <a:srgbClr val="000000"/>
                </a:solidFill>
                <a:latin typeface="Consolas"/>
              </a:rPr>
              <a:t>if (i &gt;= phonebook_size)</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	</a:t>
            </a:r>
            <a:r>
              <a:rPr b="0" lang="en-GB" sz="1400" spc="-1" strike="noStrike">
                <a:solidFill>
                  <a:srgbClr val="000000"/>
                </a:solidFill>
                <a:latin typeface="Consolas"/>
              </a:rPr>
              <a:t>	</a:t>
            </a:r>
            <a:r>
              <a:rPr b="0" lang="en-GB" sz="1400" spc="-1" strike="noStrike">
                <a:solidFill>
                  <a:srgbClr val="e46c0a"/>
                </a:solidFill>
                <a:latin typeface="Consolas"/>
              </a:rPr>
              <a:t>grow_phonebook(...);</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	</a:t>
            </a:r>
            <a:r>
              <a:rPr b="0" lang="en-GB" sz="1400" spc="-1" strike="noStrike">
                <a:solidFill>
                  <a:srgbClr val="000000"/>
                </a:solidFill>
                <a:latin typeface="Consolas"/>
              </a:rPr>
              <a:t>	</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	</a:t>
            </a: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a:t>
            </a:r>
            <a:endParaRPr b="0" lang="en-GB" sz="1400" spc="-1" strike="noStrike">
              <a:latin typeface="Arial"/>
            </a:endParaRPr>
          </a:p>
        </p:txBody>
      </p:sp>
      <p:sp>
        <p:nvSpPr>
          <p:cNvPr id="729" name="CustomShape 5"/>
          <p:cNvSpPr/>
          <p:nvPr/>
        </p:nvSpPr>
        <p:spPr>
          <a:xfrm>
            <a:off x="5536800" y="2133000"/>
            <a:ext cx="3304440" cy="167616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rPr>
              <a:t>The variable </a:t>
            </a:r>
            <a:r>
              <a:rPr b="0" lang="en-GB" sz="1400" spc="-1" strike="noStrike">
                <a:solidFill>
                  <a:srgbClr val="000000"/>
                </a:solidFill>
                <a:latin typeface="Consolas"/>
              </a:rPr>
              <a:t>i</a:t>
            </a:r>
            <a:r>
              <a:rPr b="0" lang="en-GB" sz="1400" spc="-1" strike="noStrike">
                <a:solidFill>
                  <a:srgbClr val="000000"/>
                </a:solidFill>
                <a:latin typeface="Segoe Print"/>
              </a:rPr>
              <a:t> keeps track of the number of records read in so far, and </a:t>
            </a:r>
            <a:r>
              <a:rPr b="0" lang="en-GB" sz="1400" spc="-1" strike="noStrike">
                <a:solidFill>
                  <a:srgbClr val="000000"/>
                </a:solidFill>
                <a:latin typeface="Consolas"/>
              </a:rPr>
              <a:t>phonebook_size</a:t>
            </a:r>
            <a:r>
              <a:rPr b="0" lang="en-GB" sz="1400" spc="-1" strike="noStrike">
                <a:solidFill>
                  <a:srgbClr val="000000"/>
                </a:solidFill>
                <a:latin typeface="Segoe Print"/>
              </a:rPr>
              <a:t> stores the capacity of the phonebook, i.e., the size of the dynamic array for holding the records</a:t>
            </a:r>
            <a:endParaRPr b="0" lang="en-GB" sz="1400" spc="-1" strike="noStrike">
              <a:latin typeface="Arial"/>
            </a:endParaRPr>
          </a:p>
        </p:txBody>
      </p:sp>
      <p:sp>
        <p:nvSpPr>
          <p:cNvPr id="730" name="CustomShape 6"/>
          <p:cNvSpPr/>
          <p:nvPr/>
        </p:nvSpPr>
        <p:spPr>
          <a:xfrm>
            <a:off x="1031760" y="4607640"/>
            <a:ext cx="5520960" cy="19364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rPr>
              <a:t>int main()</a:t>
            </a:r>
            <a:endParaRPr b="0" lang="en-GB" sz="1400" spc="-1" strike="noStrike">
              <a:latin typeface="Arial"/>
            </a:endParaRPr>
          </a:p>
          <a:p>
            <a:pPr>
              <a:lnSpc>
                <a:spcPct val="100000"/>
              </a:lnSpc>
            </a:pP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	</a:t>
            </a:r>
            <a:r>
              <a:rPr b="0" lang="en-GB" sz="1400" spc="-1" strike="noStrike">
                <a:solidFill>
                  <a:srgbClr val="000000"/>
                </a:solidFill>
                <a:latin typeface="Consolas"/>
              </a:rPr>
              <a:t>...</a:t>
            </a:r>
            <a:endParaRPr b="0" lang="en-GB" sz="1400" spc="-1" strike="noStrike">
              <a:latin typeface="Arial"/>
            </a:endParaRPr>
          </a:p>
          <a:p>
            <a:pPr marL="457200">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case '6':</a:t>
            </a:r>
            <a:endParaRPr b="0" lang="en-GB" sz="1400" spc="-1" strike="noStrike">
              <a:latin typeface="Arial"/>
            </a:endParaRPr>
          </a:p>
          <a:p>
            <a:pPr marL="457200">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	</a:t>
            </a:r>
            <a:r>
              <a:rPr b="0" lang="en-GB" sz="1400" spc="-1" strike="noStrike">
                <a:solidFill>
                  <a:srgbClr val="000000"/>
                </a:solidFill>
                <a:latin typeface="Consolas"/>
              </a:rPr>
              <a:t>if (num_records &gt;= phonebook_size)</a:t>
            </a:r>
            <a:endParaRPr b="0" lang="en-GB" sz="1400" spc="-1" strike="noStrike">
              <a:latin typeface="Arial"/>
            </a:endParaRPr>
          </a:p>
          <a:p>
            <a:pPr marL="457200">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	</a:t>
            </a:r>
            <a:r>
              <a:rPr b="0" lang="en-GB" sz="1400" spc="-1" strike="noStrike">
                <a:solidFill>
                  <a:srgbClr val="000000"/>
                </a:solidFill>
                <a:latin typeface="Consolas"/>
              </a:rPr>
              <a:t>	</a:t>
            </a:r>
            <a:r>
              <a:rPr b="0" lang="en-GB" sz="1400" spc="-1" strike="noStrike">
                <a:solidFill>
                  <a:srgbClr val="e46c0a"/>
                </a:solidFill>
                <a:latin typeface="Consolas"/>
              </a:rPr>
              <a:t>grow_phonebook(...);</a:t>
            </a:r>
            <a:r>
              <a:rPr b="0" lang="en-GB" sz="1400" spc="-1" strike="noStrike">
                <a:solidFill>
                  <a:srgbClr val="e46c0a"/>
                </a:solidFill>
                <a:latin typeface="Consolas"/>
              </a:rPr>
              <a:t>	</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	</a:t>
            </a: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a:t>
            </a:r>
            <a:endParaRPr b="0" lang="en-GB" sz="1400" spc="-1" strike="noStrike">
              <a:latin typeface="Arial"/>
            </a:endParaRPr>
          </a:p>
        </p:txBody>
      </p:sp>
      <p:sp>
        <p:nvSpPr>
          <p:cNvPr id="731" name="CustomShape 7"/>
          <p:cNvSpPr/>
          <p:nvPr/>
        </p:nvSpPr>
        <p:spPr>
          <a:xfrm>
            <a:off x="5536800" y="4607640"/>
            <a:ext cx="3304440" cy="90180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rPr>
              <a:t>The variable </a:t>
            </a:r>
            <a:r>
              <a:rPr b="0" lang="en-GB" sz="1400" spc="-1" strike="noStrike">
                <a:solidFill>
                  <a:srgbClr val="000000"/>
                </a:solidFill>
                <a:latin typeface="Consolas"/>
              </a:rPr>
              <a:t>num_records </a:t>
            </a:r>
            <a:r>
              <a:rPr b="0" lang="en-GB" sz="1400" spc="-1" strike="noStrike">
                <a:solidFill>
                  <a:srgbClr val="000000"/>
                </a:solidFill>
                <a:latin typeface="Segoe Print"/>
              </a:rPr>
              <a:t>stores the number of records that are kept in the dynamic array</a:t>
            </a:r>
            <a:endParaRPr b="0" lang="en-GB" sz="1400" spc="-1" strike="noStrike">
              <a:latin typeface="Arial"/>
            </a:endParaRPr>
          </a:p>
        </p:txBody>
      </p:sp>
    </p:spTree>
  </p:cSld>
  <p:timing>
    <p:tnLst>
      <p:par>
        <p:cTn id="881" dur="indefinite" restart="never" nodeType="tmRoot">
          <p:childTnLst>
            <p:seq>
              <p:cTn id="88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732" name="Table 1"/>
          <p:cNvGraphicFramePr/>
          <p:nvPr/>
        </p:nvGraphicFramePr>
        <p:xfrm>
          <a:off x="1797480" y="4105080"/>
          <a:ext cx="3059280" cy="353880"/>
        </p:xfrm>
        <a:graphic>
          <a:graphicData uri="http://schemas.openxmlformats.org/drawingml/2006/table">
            <a:tbl>
              <a:tblPr/>
              <a:tblGrid>
                <a:gridCol w="611640"/>
                <a:gridCol w="611640"/>
                <a:gridCol w="611640"/>
                <a:gridCol w="611640"/>
                <a:gridCol w="612720"/>
              </a:tblGrid>
              <a:tr h="428760">
                <a:tc>
                  <a:tcPr marL="91440" marR="91440">
                    <a:noFill/>
                  </a:tcPr>
                </a:tc>
                <a:tc>
                  <a:tcPr marL="91440" marR="91440">
                    <a:noFill/>
                  </a:tcPr>
                </a:tc>
                <a:tc>
                  <a:tcPr marL="91440" marR="91440">
                    <a:noFill/>
                  </a:tcPr>
                </a:tc>
                <a:tc>
                  <a:tcPr marL="91440" marR="91440">
                    <a:noFill/>
                  </a:tcPr>
                </a:tc>
                <a:tc>
                  <a:tcPr marL="91440" marR="91440">
                    <a:noFill/>
                  </a:tcPr>
                </a:tc>
              </a:tr>
            </a:tbl>
          </a:graphicData>
        </a:graphic>
      </p:graphicFrame>
      <p:sp>
        <p:nvSpPr>
          <p:cNvPr id="733" name="TextShape 2"/>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What does </a:t>
            </a:r>
            <a:r>
              <a:rPr b="0" lang="en-US" sz="4400" spc="-1" strike="noStrike">
                <a:solidFill>
                  <a:srgbClr val="000000"/>
                </a:solidFill>
                <a:latin typeface="Consolas"/>
                <a:ea typeface="Avenir Next"/>
              </a:rPr>
              <a:t>grow_phonebook() </a:t>
            </a:r>
            <a:r>
              <a:rPr b="0" lang="en-US" sz="4400" spc="-1" strike="noStrike">
                <a:solidFill>
                  <a:srgbClr val="000000"/>
                </a:solidFill>
                <a:latin typeface="Avenir Next"/>
                <a:ea typeface="Avenir Next"/>
              </a:rPr>
              <a:t>do?</a:t>
            </a:r>
            <a:endParaRPr b="0" lang="en-US" sz="4400" spc="-1" strike="noStrike">
              <a:solidFill>
                <a:srgbClr val="000000"/>
              </a:solidFill>
              <a:latin typeface="Calibri Light"/>
            </a:endParaRPr>
          </a:p>
        </p:txBody>
      </p:sp>
      <p:sp>
        <p:nvSpPr>
          <p:cNvPr id="734" name="TextShape 3"/>
          <p:cNvSpPr txBox="1"/>
          <p:nvPr/>
        </p:nvSpPr>
        <p:spPr>
          <a:xfrm>
            <a:off x="6553080" y="6356520"/>
            <a:ext cx="2133360" cy="364680"/>
          </a:xfrm>
          <a:prstGeom prst="rect">
            <a:avLst/>
          </a:prstGeom>
          <a:noFill/>
          <a:ln>
            <a:noFill/>
          </a:ln>
        </p:spPr>
        <p:txBody>
          <a:bodyPr anchor="ctr"/>
          <a:p>
            <a:pPr algn="r">
              <a:lnSpc>
                <a:spcPct val="100000"/>
              </a:lnSpc>
            </a:pPr>
            <a:fld id="{F8A204ED-756B-4350-9903-E6DC938F78B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35" name="CustomShape 4"/>
          <p:cNvSpPr/>
          <p:nvPr/>
        </p:nvSpPr>
        <p:spPr>
          <a:xfrm>
            <a:off x="1267920" y="1596960"/>
            <a:ext cx="6429600" cy="7012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rPr>
              <a:t>void grow_phonebook(PhoneRec * &amp;pb, int &amp;pb_size, int n);</a:t>
            </a:r>
            <a:endParaRPr b="0" lang="en-GB" sz="1400" spc="-1" strike="noStrike">
              <a:latin typeface="Arial"/>
            </a:endParaRPr>
          </a:p>
        </p:txBody>
      </p:sp>
      <p:sp>
        <p:nvSpPr>
          <p:cNvPr id="736" name="CustomShape 5"/>
          <p:cNvSpPr/>
          <p:nvPr/>
        </p:nvSpPr>
        <p:spPr>
          <a:xfrm>
            <a:off x="457200" y="2583000"/>
            <a:ext cx="2407680" cy="82044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Consolas"/>
              </a:rPr>
              <a:t>pb </a:t>
            </a:r>
            <a:r>
              <a:rPr b="0" lang="en-GB" sz="1400" spc="-1" strike="noStrike">
                <a:solidFill>
                  <a:srgbClr val="000000"/>
                </a:solidFill>
                <a:latin typeface="Segoe Print"/>
              </a:rPr>
              <a:t>points to the dynamic array storing the phonebook </a:t>
            </a:r>
            <a:endParaRPr b="0" lang="en-GB" sz="1400" spc="-1" strike="noStrike">
              <a:latin typeface="Arial"/>
            </a:endParaRPr>
          </a:p>
        </p:txBody>
      </p:sp>
      <p:sp>
        <p:nvSpPr>
          <p:cNvPr id="737" name="CustomShape 6"/>
          <p:cNvSpPr/>
          <p:nvPr/>
        </p:nvSpPr>
        <p:spPr>
          <a:xfrm>
            <a:off x="2956680" y="2583000"/>
            <a:ext cx="2401920" cy="82044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Consolas"/>
              </a:rPr>
              <a:t>pb_size </a:t>
            </a:r>
            <a:r>
              <a:rPr b="0" lang="en-GB" sz="1400" spc="-1" strike="noStrike">
                <a:solidFill>
                  <a:srgbClr val="000000"/>
                </a:solidFill>
                <a:latin typeface="Segoe Print"/>
              </a:rPr>
              <a:t>is the current size of the dynamic array</a:t>
            </a:r>
            <a:endParaRPr b="0" lang="en-GB" sz="1400" spc="-1" strike="noStrike">
              <a:latin typeface="Arial"/>
            </a:endParaRPr>
          </a:p>
        </p:txBody>
      </p:sp>
      <p:sp>
        <p:nvSpPr>
          <p:cNvPr id="738" name="CustomShape 7"/>
          <p:cNvSpPr/>
          <p:nvPr/>
        </p:nvSpPr>
        <p:spPr>
          <a:xfrm>
            <a:off x="5420880" y="2583000"/>
            <a:ext cx="3607560" cy="95292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Consolas"/>
              </a:rPr>
              <a:t>n </a:t>
            </a:r>
            <a:r>
              <a:rPr b="0" lang="en-GB" sz="1400" spc="-1" strike="noStrike">
                <a:solidFill>
                  <a:srgbClr val="000000"/>
                </a:solidFill>
                <a:latin typeface="Segoe Print"/>
              </a:rPr>
              <a:t>is the size by which to increase the dynamic array.  Hence, the new size of the array is </a:t>
            </a:r>
            <a:r>
              <a:rPr b="0" lang="en-GB" sz="1400" spc="-1" strike="noStrike">
                <a:solidFill>
                  <a:srgbClr val="000000"/>
                </a:solidFill>
                <a:latin typeface="Consolas"/>
              </a:rPr>
              <a:t>pb_size + n </a:t>
            </a:r>
            <a:r>
              <a:rPr b="0" lang="en-GB" sz="1400" spc="-1" strike="noStrike">
                <a:solidFill>
                  <a:srgbClr val="000000"/>
                </a:solidFill>
                <a:latin typeface="Segoe Print"/>
              </a:rPr>
              <a:t>after calling this function</a:t>
            </a:r>
            <a:endParaRPr b="0" lang="en-GB" sz="1400" spc="-1" strike="noStrike">
              <a:latin typeface="Arial"/>
            </a:endParaRPr>
          </a:p>
        </p:txBody>
      </p:sp>
      <p:sp>
        <p:nvSpPr>
          <p:cNvPr id="739" name="CustomShape 8"/>
          <p:cNvSpPr/>
          <p:nvPr/>
        </p:nvSpPr>
        <p:spPr>
          <a:xfrm flipV="1">
            <a:off x="1661400" y="2111040"/>
            <a:ext cx="2613240" cy="471600"/>
          </a:xfrm>
          <a:custGeom>
            <a:avLst/>
            <a:gdLst/>
            <a:ahLst/>
            <a:rect l="l" t="t" r="r" b="b"/>
            <a:pathLst>
              <a:path w="21600" h="21600">
                <a:moveTo>
                  <a:pt x="0" y="0"/>
                </a:moveTo>
                <a:lnTo>
                  <a:pt x="21600" y="21600"/>
                </a:lnTo>
              </a:path>
            </a:pathLst>
          </a:custGeom>
          <a:noFill/>
          <a:ln>
            <a:solidFill>
              <a:srgbClr val="ff66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40" name="CustomShape 9"/>
          <p:cNvSpPr/>
          <p:nvPr/>
        </p:nvSpPr>
        <p:spPr>
          <a:xfrm flipV="1">
            <a:off x="4158000" y="2111040"/>
            <a:ext cx="1448640" cy="471600"/>
          </a:xfrm>
          <a:custGeom>
            <a:avLst/>
            <a:gdLst/>
            <a:ahLst/>
            <a:rect l="l" t="t" r="r" b="b"/>
            <a:pathLst>
              <a:path w="21600" h="21600">
                <a:moveTo>
                  <a:pt x="0" y="0"/>
                </a:moveTo>
                <a:lnTo>
                  <a:pt x="21600" y="21600"/>
                </a:lnTo>
              </a:path>
            </a:pathLst>
          </a:custGeom>
          <a:noFill/>
          <a:ln>
            <a:solidFill>
              <a:srgbClr val="ff66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41" name="CustomShape 10"/>
          <p:cNvSpPr/>
          <p:nvPr/>
        </p:nvSpPr>
        <p:spPr>
          <a:xfrm flipH="1" flipV="1">
            <a:off x="6798600" y="2111040"/>
            <a:ext cx="425160" cy="471600"/>
          </a:xfrm>
          <a:custGeom>
            <a:avLst/>
            <a:gdLst/>
            <a:ahLst/>
            <a:rect l="l" t="t" r="r" b="b"/>
            <a:pathLst>
              <a:path w="21600" h="21600">
                <a:moveTo>
                  <a:pt x="0" y="0"/>
                </a:moveTo>
                <a:lnTo>
                  <a:pt x="21600" y="21600"/>
                </a:lnTo>
              </a:path>
            </a:pathLst>
          </a:custGeom>
          <a:noFill/>
          <a:ln>
            <a:solidFill>
              <a:srgbClr val="ff66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42" name="CustomShape 11"/>
          <p:cNvSpPr/>
          <p:nvPr/>
        </p:nvSpPr>
        <p:spPr>
          <a:xfrm>
            <a:off x="1245600" y="1281600"/>
            <a:ext cx="23025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Segoe Print"/>
              </a:rPr>
              <a:t>function prototype</a:t>
            </a:r>
            <a:endParaRPr b="0" lang="en-GB" sz="1800" spc="-1" strike="noStrike">
              <a:latin typeface="Arial"/>
            </a:endParaRPr>
          </a:p>
        </p:txBody>
      </p:sp>
      <p:sp>
        <p:nvSpPr>
          <p:cNvPr id="743" name="CustomShape 12"/>
          <p:cNvSpPr/>
          <p:nvPr/>
        </p:nvSpPr>
        <p:spPr>
          <a:xfrm>
            <a:off x="317160" y="4465440"/>
            <a:ext cx="1414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phonebook</a:t>
            </a:r>
            <a:endParaRPr b="0" lang="en-GB" sz="1800" spc="-1" strike="noStrike">
              <a:latin typeface="Arial"/>
            </a:endParaRPr>
          </a:p>
        </p:txBody>
      </p:sp>
      <p:sp>
        <p:nvSpPr>
          <p:cNvPr id="744" name="CustomShape 13"/>
          <p:cNvSpPr/>
          <p:nvPr/>
        </p:nvSpPr>
        <p:spPr>
          <a:xfrm>
            <a:off x="902160" y="4118400"/>
            <a:ext cx="425160" cy="369000"/>
          </a:xfrm>
          <a:prstGeom prst="rect">
            <a:avLst/>
          </a:prstGeom>
          <a:ln>
            <a:round/>
          </a:ln>
        </p:spPr>
        <p:style>
          <a:lnRef idx="2">
            <a:schemeClr val="accent5">
              <a:shade val="50000"/>
            </a:schemeClr>
          </a:lnRef>
          <a:fillRef idx="1">
            <a:schemeClr val="accent5"/>
          </a:fillRef>
          <a:effectRef idx="0">
            <a:schemeClr val="accent5"/>
          </a:effectRef>
          <a:fontRef idx="minor"/>
        </p:style>
      </p:sp>
      <p:sp>
        <p:nvSpPr>
          <p:cNvPr id="745" name="CustomShape 14"/>
          <p:cNvSpPr/>
          <p:nvPr/>
        </p:nvSpPr>
        <p:spPr>
          <a:xfrm>
            <a:off x="1189080" y="4287600"/>
            <a:ext cx="6080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46" name="CustomShape 15"/>
          <p:cNvSpPr/>
          <p:nvPr/>
        </p:nvSpPr>
        <p:spPr>
          <a:xfrm>
            <a:off x="1957680" y="4465440"/>
            <a:ext cx="2648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phonebook_size = 5</a:t>
            </a:r>
            <a:endParaRPr b="0" lang="en-GB" sz="1800" spc="-1" strike="noStrike">
              <a:latin typeface="Arial"/>
            </a:endParaRPr>
          </a:p>
        </p:txBody>
      </p:sp>
      <p:sp>
        <p:nvSpPr>
          <p:cNvPr id="747" name="CustomShape 16"/>
          <p:cNvSpPr/>
          <p:nvPr/>
        </p:nvSpPr>
        <p:spPr>
          <a:xfrm>
            <a:off x="452160" y="4955040"/>
            <a:ext cx="5193720" cy="5778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After calling </a:t>
            </a:r>
            <a:br/>
            <a:r>
              <a:rPr b="0" lang="en-GB" sz="1400" spc="-1" strike="noStrike">
                <a:solidFill>
                  <a:srgbClr val="000000"/>
                </a:solidFill>
                <a:latin typeface="Consolas"/>
              </a:rPr>
              <a:t>grow_phonebook( phonebook, phonebook_size, 2 );</a:t>
            </a:r>
            <a:endParaRPr b="0" lang="en-GB" sz="1400" spc="-1" strike="noStrike">
              <a:latin typeface="Arial"/>
            </a:endParaRPr>
          </a:p>
        </p:txBody>
      </p:sp>
      <p:sp>
        <p:nvSpPr>
          <p:cNvPr id="748" name="CustomShape 17"/>
          <p:cNvSpPr/>
          <p:nvPr/>
        </p:nvSpPr>
        <p:spPr>
          <a:xfrm>
            <a:off x="281880" y="3683160"/>
            <a:ext cx="12495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Segoe Print"/>
              </a:rPr>
              <a:t>Example:</a:t>
            </a:r>
            <a:endParaRPr b="0" lang="en-GB" sz="1800" spc="-1" strike="noStrike">
              <a:latin typeface="Arial"/>
            </a:endParaRPr>
          </a:p>
        </p:txBody>
      </p:sp>
      <p:graphicFrame>
        <p:nvGraphicFramePr>
          <p:cNvPr id="749" name="Table 18"/>
          <p:cNvGraphicFramePr/>
          <p:nvPr/>
        </p:nvGraphicFramePr>
        <p:xfrm>
          <a:off x="1797480" y="5571720"/>
          <a:ext cx="4283280" cy="353880"/>
        </p:xfrm>
        <a:graphic>
          <a:graphicData uri="http://schemas.openxmlformats.org/drawingml/2006/table">
            <a:tbl>
              <a:tblPr/>
              <a:tblGrid>
                <a:gridCol w="611640"/>
                <a:gridCol w="611640"/>
                <a:gridCol w="611640"/>
                <a:gridCol w="611640"/>
                <a:gridCol w="611640"/>
                <a:gridCol w="611640"/>
                <a:gridCol w="613440"/>
              </a:tblGrid>
              <a:tr h="457560">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r>
            </a:tbl>
          </a:graphicData>
        </a:graphic>
      </p:graphicFrame>
      <p:sp>
        <p:nvSpPr>
          <p:cNvPr id="750" name="CustomShape 19"/>
          <p:cNvSpPr/>
          <p:nvPr/>
        </p:nvSpPr>
        <p:spPr>
          <a:xfrm>
            <a:off x="317160" y="5914800"/>
            <a:ext cx="1414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phonebook</a:t>
            </a:r>
            <a:endParaRPr b="0" lang="en-GB" sz="1800" spc="-1" strike="noStrike">
              <a:latin typeface="Arial"/>
            </a:endParaRPr>
          </a:p>
        </p:txBody>
      </p:sp>
      <p:sp>
        <p:nvSpPr>
          <p:cNvPr id="751" name="CustomShape 20"/>
          <p:cNvSpPr/>
          <p:nvPr/>
        </p:nvSpPr>
        <p:spPr>
          <a:xfrm>
            <a:off x="902160" y="5568120"/>
            <a:ext cx="425160" cy="369000"/>
          </a:xfrm>
          <a:prstGeom prst="rect">
            <a:avLst/>
          </a:prstGeom>
          <a:ln>
            <a:round/>
          </a:ln>
        </p:spPr>
        <p:style>
          <a:lnRef idx="2">
            <a:schemeClr val="accent5">
              <a:shade val="50000"/>
            </a:schemeClr>
          </a:lnRef>
          <a:fillRef idx="1">
            <a:schemeClr val="accent5"/>
          </a:fillRef>
          <a:effectRef idx="0">
            <a:schemeClr val="accent5"/>
          </a:effectRef>
          <a:fontRef idx="minor"/>
        </p:style>
      </p:sp>
      <p:sp>
        <p:nvSpPr>
          <p:cNvPr id="752" name="CustomShape 21"/>
          <p:cNvSpPr/>
          <p:nvPr/>
        </p:nvSpPr>
        <p:spPr>
          <a:xfrm>
            <a:off x="1189080" y="5737320"/>
            <a:ext cx="608040" cy="169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53" name="CustomShape 22"/>
          <p:cNvSpPr/>
          <p:nvPr/>
        </p:nvSpPr>
        <p:spPr>
          <a:xfrm>
            <a:off x="1957680" y="5914800"/>
            <a:ext cx="2648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phonebook_size = 7</a:t>
            </a:r>
            <a:endParaRPr b="0" lang="en-GB" sz="1800" spc="-1" strike="noStrike">
              <a:latin typeface="Arial"/>
            </a:endParaRPr>
          </a:p>
        </p:txBody>
      </p:sp>
      <p:sp>
        <p:nvSpPr>
          <p:cNvPr id="754" name="CustomShape 23"/>
          <p:cNvSpPr/>
          <p:nvPr/>
        </p:nvSpPr>
        <p:spPr>
          <a:xfrm>
            <a:off x="5297040" y="3881520"/>
            <a:ext cx="3607560" cy="952920"/>
          </a:xfrm>
          <a:prstGeom prst="roundRect">
            <a:avLst>
              <a:gd name="adj" fmla="val 16667"/>
            </a:avLst>
          </a:prstGeom>
          <a:solidFill>
            <a:schemeClr val="accent4">
              <a:lumMod val="40000"/>
              <a:lumOff val="60000"/>
            </a:schemeClr>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Consolas"/>
              </a:rPr>
              <a:t>phonebook_size </a:t>
            </a:r>
            <a:r>
              <a:rPr b="0" lang="en-GB" sz="1400" spc="-1" strike="noStrike">
                <a:solidFill>
                  <a:srgbClr val="000000"/>
                </a:solidFill>
                <a:latin typeface="Segoe Print"/>
              </a:rPr>
              <a:t>is modified and hence it is passed as a reference parameter</a:t>
            </a:r>
            <a:endParaRPr b="0" lang="en-GB" sz="1400" spc="-1" strike="noStrike">
              <a:latin typeface="Arial"/>
            </a:endParaRPr>
          </a:p>
        </p:txBody>
      </p:sp>
      <p:sp>
        <p:nvSpPr>
          <p:cNvPr id="755" name="CustomShape 24"/>
          <p:cNvSpPr/>
          <p:nvPr/>
        </p:nvSpPr>
        <p:spPr>
          <a:xfrm>
            <a:off x="6241680" y="4834800"/>
            <a:ext cx="2585520" cy="1613880"/>
          </a:xfrm>
          <a:prstGeom prst="roundRect">
            <a:avLst>
              <a:gd name="adj" fmla="val 16667"/>
            </a:avLst>
          </a:prstGeom>
          <a:solidFill>
            <a:schemeClr val="accent4">
              <a:lumMod val="40000"/>
              <a:lumOff val="60000"/>
            </a:schemeClr>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rPr>
              <a:t> </a:t>
            </a:r>
            <a:r>
              <a:rPr b="0" lang="en-GB" sz="1400" spc="-1" strike="noStrike">
                <a:solidFill>
                  <a:srgbClr val="000000"/>
                </a:solidFill>
                <a:latin typeface="Segoe Print"/>
              </a:rPr>
              <a:t>the new array occupies a new chunk of memory and hence the pointer </a:t>
            </a:r>
            <a:r>
              <a:rPr b="0" lang="en-GB" sz="1400" spc="-1" strike="noStrike">
                <a:solidFill>
                  <a:srgbClr val="000000"/>
                </a:solidFill>
                <a:latin typeface="Consolas"/>
              </a:rPr>
              <a:t>phonebook</a:t>
            </a:r>
            <a:r>
              <a:rPr b="0" lang="en-GB" sz="1400" spc="-1" strike="noStrike">
                <a:solidFill>
                  <a:srgbClr val="000000"/>
                </a:solidFill>
                <a:latin typeface="Segoe Print"/>
              </a:rPr>
              <a:t> needs also be modified; it is therefore passed as a reference parameter</a:t>
            </a:r>
            <a:endParaRPr b="0" lang="en-GB" sz="1400" spc="-1" strike="noStrike">
              <a:latin typeface="Arial"/>
            </a:endParaRPr>
          </a:p>
        </p:txBody>
      </p:sp>
    </p:spTree>
  </p:cSld>
  <p:timing>
    <p:tnLst>
      <p:par>
        <p:cTn id="883" dur="indefinite" restart="never" nodeType="tmRoot">
          <p:childTnLst>
            <p:seq>
              <p:cTn id="88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Implementing </a:t>
            </a:r>
            <a:r>
              <a:rPr b="0" lang="en-US" sz="3600" spc="-1" strike="noStrike">
                <a:solidFill>
                  <a:srgbClr val="000000"/>
                </a:solidFill>
                <a:latin typeface="Consolas"/>
                <a:ea typeface="Avenir Next"/>
              </a:rPr>
              <a:t>grow_phonebook()</a:t>
            </a:r>
            <a:endParaRPr b="0" lang="en-US" sz="3600" spc="-1" strike="noStrike">
              <a:solidFill>
                <a:srgbClr val="000000"/>
              </a:solidFill>
              <a:latin typeface="Calibri Light"/>
            </a:endParaRPr>
          </a:p>
        </p:txBody>
      </p:sp>
      <p:sp>
        <p:nvSpPr>
          <p:cNvPr id="757" name="TextShape 2"/>
          <p:cNvSpPr txBox="1"/>
          <p:nvPr/>
        </p:nvSpPr>
        <p:spPr>
          <a:xfrm>
            <a:off x="457200" y="2261520"/>
            <a:ext cx="8229240" cy="3864240"/>
          </a:xfrm>
          <a:prstGeom prst="rect">
            <a:avLst/>
          </a:prstGeom>
          <a:noFill/>
          <a:ln>
            <a:noFill/>
          </a:ln>
        </p:spPr>
        <p:txBody>
          <a:bodyPr/>
          <a:p>
            <a:pPr>
              <a:lnSpc>
                <a:spcPct val="100000"/>
              </a:lnSpc>
              <a:spcBef>
                <a:spcPts val="479"/>
              </a:spcBef>
            </a:pPr>
            <a:endParaRPr b="0" lang="en-US" sz="3200" spc="-1" strike="noStrike">
              <a:solidFill>
                <a:srgbClr val="000000"/>
              </a:solidFill>
              <a:latin typeface="Calibri Light"/>
            </a:endParaRPr>
          </a:p>
          <a:p>
            <a:pPr>
              <a:lnSpc>
                <a:spcPct val="100000"/>
              </a:lnSpc>
              <a:spcBef>
                <a:spcPts val="479"/>
              </a:spcBef>
            </a:pPr>
            <a:endParaRPr b="0" lang="en-US" sz="32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Now, let's do the following steps for </a:t>
            </a:r>
            <a:r>
              <a:rPr b="0" lang="en-US" sz="1800" spc="-1" strike="noStrike">
                <a:solidFill>
                  <a:srgbClr val="000000"/>
                </a:solidFill>
                <a:latin typeface="Consolas"/>
                <a:ea typeface="Calibri Light"/>
              </a:rPr>
              <a:t>grow_phonebook()</a:t>
            </a:r>
            <a:endParaRPr b="0" lang="en-US" sz="18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1" lang="en-US" sz="2400" spc="-1" strike="noStrike">
                <a:solidFill>
                  <a:srgbClr val="ff0000"/>
                </a:solidFill>
                <a:latin typeface="Calibri Light"/>
                <a:ea typeface="Calibri Light"/>
              </a:rPr>
              <a:t>Step 1:  </a:t>
            </a:r>
            <a:r>
              <a:rPr b="0" lang="en-US" sz="2400" spc="-1" strike="noStrike">
                <a:solidFill>
                  <a:srgbClr val="000000"/>
                </a:solidFill>
                <a:latin typeface="Calibri Light"/>
                <a:ea typeface="Calibri Light"/>
              </a:rPr>
              <a:t>create a new dynamic array with a new size equals </a:t>
            </a:r>
            <a:r>
              <a:rPr b="0" lang="en-US" sz="1800" spc="-1" strike="noStrike">
                <a:solidFill>
                  <a:srgbClr val="000000"/>
                </a:solidFill>
                <a:latin typeface="Consolas"/>
                <a:ea typeface="Calibri Light"/>
              </a:rPr>
              <a:t>pb_size + n </a:t>
            </a:r>
            <a:r>
              <a:rPr b="0" lang="en-US" sz="2400" spc="-1" strike="noStrike">
                <a:solidFill>
                  <a:srgbClr val="000000"/>
                </a:solidFill>
                <a:latin typeface="Calibri Light"/>
                <a:ea typeface="Calibri Light"/>
              </a:rPr>
              <a:t>dynamic array, pointed to by a pointer</a:t>
            </a:r>
            <a:endParaRPr b="0" lang="en-US" sz="2400" spc="-1" strike="noStrike">
              <a:solidFill>
                <a:srgbClr val="000000"/>
              </a:solidFill>
              <a:latin typeface="Calibri Light"/>
            </a:endParaRPr>
          </a:p>
        </p:txBody>
      </p:sp>
      <p:sp>
        <p:nvSpPr>
          <p:cNvPr id="758" name="TextShape 3"/>
          <p:cNvSpPr txBox="1"/>
          <p:nvPr/>
        </p:nvSpPr>
        <p:spPr>
          <a:xfrm>
            <a:off x="6553080" y="6356520"/>
            <a:ext cx="2133360" cy="364680"/>
          </a:xfrm>
          <a:prstGeom prst="rect">
            <a:avLst/>
          </a:prstGeom>
          <a:noFill/>
          <a:ln>
            <a:noFill/>
          </a:ln>
        </p:spPr>
        <p:txBody>
          <a:bodyPr anchor="ctr"/>
          <a:p>
            <a:pPr algn="r">
              <a:lnSpc>
                <a:spcPct val="100000"/>
              </a:lnSpc>
            </a:pPr>
            <a:fld id="{B267462E-C27E-40CC-803E-8EF6957ACC7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59" name="CustomShape 4"/>
          <p:cNvSpPr/>
          <p:nvPr/>
        </p:nvSpPr>
        <p:spPr>
          <a:xfrm>
            <a:off x="1267920" y="1436400"/>
            <a:ext cx="6429600" cy="7012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rPr>
              <a:t>void grow_phonebook(PhoneRec * &amp;pb, int &amp;pb_size, int n);</a:t>
            </a:r>
            <a:endParaRPr b="0" lang="en-GB" sz="1400" spc="-1" strike="noStrike">
              <a:latin typeface="Arial"/>
            </a:endParaRPr>
          </a:p>
        </p:txBody>
      </p:sp>
      <p:sp>
        <p:nvSpPr>
          <p:cNvPr id="760" name="CustomShape 5"/>
          <p:cNvSpPr/>
          <p:nvPr/>
        </p:nvSpPr>
        <p:spPr>
          <a:xfrm>
            <a:off x="2599560" y="272196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pb</a:t>
            </a:r>
            <a:endParaRPr b="0" lang="en-GB" sz="1800" spc="-1" strike="noStrike">
              <a:latin typeface="Arial"/>
            </a:endParaRPr>
          </a:p>
        </p:txBody>
      </p:sp>
      <p:sp>
        <p:nvSpPr>
          <p:cNvPr id="761" name="CustomShape 6"/>
          <p:cNvSpPr/>
          <p:nvPr/>
        </p:nvSpPr>
        <p:spPr>
          <a:xfrm>
            <a:off x="2598120" y="2375280"/>
            <a:ext cx="425160" cy="369000"/>
          </a:xfrm>
          <a:prstGeom prst="rect">
            <a:avLst/>
          </a:prstGeom>
          <a:ln>
            <a:round/>
          </a:ln>
        </p:spPr>
        <p:style>
          <a:lnRef idx="2">
            <a:schemeClr val="accent5">
              <a:shade val="50000"/>
            </a:schemeClr>
          </a:lnRef>
          <a:fillRef idx="1">
            <a:schemeClr val="accent5"/>
          </a:fillRef>
          <a:effectRef idx="0">
            <a:schemeClr val="accent5"/>
          </a:effectRef>
          <a:fontRef idx="minor"/>
        </p:style>
      </p:sp>
      <p:sp>
        <p:nvSpPr>
          <p:cNvPr id="762" name="CustomShape 7"/>
          <p:cNvSpPr/>
          <p:nvPr/>
        </p:nvSpPr>
        <p:spPr>
          <a:xfrm>
            <a:off x="2885040" y="2544120"/>
            <a:ext cx="6080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63" name="CustomShape 8"/>
          <p:cNvSpPr/>
          <p:nvPr/>
        </p:nvSpPr>
        <p:spPr>
          <a:xfrm>
            <a:off x="3452760" y="2706480"/>
            <a:ext cx="2624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a:rPr>
              <a:t>array of size </a:t>
            </a:r>
            <a:r>
              <a:rPr b="0" lang="en-GB" sz="1800" spc="-1" strike="noStrike">
                <a:solidFill>
                  <a:srgbClr val="000000"/>
                </a:solidFill>
                <a:latin typeface="Consolas"/>
              </a:rPr>
              <a:t>pb_size</a:t>
            </a:r>
            <a:endParaRPr b="0" lang="en-GB" sz="1800" spc="-1" strike="noStrike">
              <a:latin typeface="Arial"/>
            </a:endParaRPr>
          </a:p>
        </p:txBody>
      </p:sp>
      <p:graphicFrame>
        <p:nvGraphicFramePr>
          <p:cNvPr id="764" name="Table 9"/>
          <p:cNvGraphicFramePr/>
          <p:nvPr/>
        </p:nvGraphicFramePr>
        <p:xfrm>
          <a:off x="3493440" y="5028480"/>
          <a:ext cx="4204080" cy="344520"/>
        </p:xfrm>
        <a:graphic>
          <a:graphicData uri="http://schemas.openxmlformats.org/drawingml/2006/table">
            <a:tbl>
              <a:tblPr/>
              <a:tblGrid>
                <a:gridCol w="420120"/>
                <a:gridCol w="420120"/>
                <a:gridCol w="420120"/>
                <a:gridCol w="420120"/>
                <a:gridCol w="420120"/>
                <a:gridCol w="420120"/>
                <a:gridCol w="420120"/>
                <a:gridCol w="420120"/>
                <a:gridCol w="420120"/>
                <a:gridCol w="423000"/>
              </a:tblGrid>
              <a:tr h="457560">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r>
            </a:tbl>
          </a:graphicData>
        </a:graphic>
      </p:graphicFrame>
      <p:sp>
        <p:nvSpPr>
          <p:cNvPr id="765" name="CustomShape 10"/>
          <p:cNvSpPr/>
          <p:nvPr/>
        </p:nvSpPr>
        <p:spPr>
          <a:xfrm>
            <a:off x="2300400" y="5388840"/>
            <a:ext cx="10026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pb_new</a:t>
            </a:r>
            <a:endParaRPr b="0" lang="en-GB" sz="1800" spc="-1" strike="noStrike">
              <a:latin typeface="Arial"/>
            </a:endParaRPr>
          </a:p>
        </p:txBody>
      </p:sp>
      <p:sp>
        <p:nvSpPr>
          <p:cNvPr id="766" name="CustomShape 11"/>
          <p:cNvSpPr/>
          <p:nvPr/>
        </p:nvSpPr>
        <p:spPr>
          <a:xfrm>
            <a:off x="2598120" y="5041800"/>
            <a:ext cx="425160" cy="369000"/>
          </a:xfrm>
          <a:prstGeom prst="rect">
            <a:avLst/>
          </a:prstGeom>
          <a:ln>
            <a:round/>
          </a:ln>
        </p:spPr>
        <p:style>
          <a:lnRef idx="2">
            <a:schemeClr val="accent5">
              <a:shade val="50000"/>
            </a:schemeClr>
          </a:lnRef>
          <a:fillRef idx="1">
            <a:schemeClr val="accent5"/>
          </a:fillRef>
          <a:effectRef idx="0">
            <a:schemeClr val="accent5"/>
          </a:effectRef>
          <a:fontRef idx="minor"/>
        </p:style>
      </p:sp>
      <p:sp>
        <p:nvSpPr>
          <p:cNvPr id="767" name="CustomShape 12"/>
          <p:cNvSpPr/>
          <p:nvPr/>
        </p:nvSpPr>
        <p:spPr>
          <a:xfrm>
            <a:off x="2885040" y="5211000"/>
            <a:ext cx="6080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68" name="CustomShape 13"/>
          <p:cNvSpPr/>
          <p:nvPr/>
        </p:nvSpPr>
        <p:spPr>
          <a:xfrm>
            <a:off x="3431520" y="5373360"/>
            <a:ext cx="31726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a:rPr>
              <a:t>array of size </a:t>
            </a:r>
            <a:r>
              <a:rPr b="0" lang="en-GB" sz="1800" spc="-1" strike="noStrike">
                <a:solidFill>
                  <a:srgbClr val="000000"/>
                </a:solidFill>
                <a:latin typeface="Consolas"/>
              </a:rPr>
              <a:t>pb_size + n</a:t>
            </a:r>
            <a:endParaRPr b="0" lang="en-GB" sz="1800" spc="-1" strike="noStrike">
              <a:latin typeface="Arial"/>
            </a:endParaRPr>
          </a:p>
        </p:txBody>
      </p:sp>
      <p:graphicFrame>
        <p:nvGraphicFramePr>
          <p:cNvPr id="769" name="Table 14"/>
          <p:cNvGraphicFramePr/>
          <p:nvPr/>
        </p:nvGraphicFramePr>
        <p:xfrm>
          <a:off x="3493440" y="2374560"/>
          <a:ext cx="2942640" cy="344520"/>
        </p:xfrm>
        <a:graphic>
          <a:graphicData uri="http://schemas.openxmlformats.org/drawingml/2006/table">
            <a:tbl>
              <a:tblPr/>
              <a:tblGrid>
                <a:gridCol w="420120"/>
                <a:gridCol w="420120"/>
                <a:gridCol w="420120"/>
                <a:gridCol w="420120"/>
                <a:gridCol w="420120"/>
                <a:gridCol w="420120"/>
                <a:gridCol w="421920"/>
              </a:tblGrid>
              <a:tr h="457560">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r>
            </a:tbl>
          </a:graphicData>
        </a:graphic>
      </p:graphicFrame>
      <p:sp>
        <p:nvSpPr>
          <p:cNvPr id="770" name="CustomShape 15"/>
          <p:cNvSpPr/>
          <p:nvPr/>
        </p:nvSpPr>
        <p:spPr>
          <a:xfrm>
            <a:off x="840240" y="5826960"/>
            <a:ext cx="3515400" cy="59796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rPr>
              <a:t>What is the data type of </a:t>
            </a:r>
            <a:r>
              <a:rPr b="0" lang="en-GB" sz="1400" spc="-1" strike="noStrike">
                <a:solidFill>
                  <a:srgbClr val="000000"/>
                </a:solidFill>
                <a:latin typeface="Consolas"/>
              </a:rPr>
              <a:t>pb_new</a:t>
            </a:r>
            <a:r>
              <a:rPr b="0" lang="en-GB" sz="1400" spc="-1" strike="noStrike">
                <a:solidFill>
                  <a:srgbClr val="000000"/>
                </a:solidFill>
                <a:latin typeface="Segoe Print"/>
              </a:rPr>
              <a:t>?</a:t>
            </a:r>
            <a:endParaRPr b="0" lang="en-GB" sz="1400" spc="-1" strike="noStrike">
              <a:latin typeface="Arial"/>
            </a:endParaRPr>
          </a:p>
        </p:txBody>
      </p:sp>
      <p:sp>
        <p:nvSpPr>
          <p:cNvPr id="771" name="CustomShape 16"/>
          <p:cNvSpPr/>
          <p:nvPr/>
        </p:nvSpPr>
        <p:spPr>
          <a:xfrm>
            <a:off x="4716000" y="5826960"/>
            <a:ext cx="3515400" cy="59796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rPr>
              <a:t>How to create a dynamic array?</a:t>
            </a:r>
            <a:endParaRPr b="0" lang="en-GB" sz="1400" spc="-1" strike="noStrike">
              <a:latin typeface="Arial"/>
            </a:endParaRPr>
          </a:p>
        </p:txBody>
      </p:sp>
    </p:spTree>
  </p:cSld>
  <p:timing>
    <p:tnLst>
      <p:par>
        <p:cTn id="885" dur="indefinite" restart="never" nodeType="tmRoot">
          <p:childTnLst>
            <p:seq>
              <p:cTn id="88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2"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Implementing </a:t>
            </a:r>
            <a:r>
              <a:rPr b="0" lang="en-US" sz="4400" spc="-1" strike="noStrike">
                <a:solidFill>
                  <a:srgbClr val="000000"/>
                </a:solidFill>
                <a:latin typeface="Consolas"/>
                <a:ea typeface="Avenir Next"/>
              </a:rPr>
              <a:t>grow_phonebook()</a:t>
            </a:r>
            <a:endParaRPr b="0" lang="en-US" sz="4400" spc="-1" strike="noStrike">
              <a:solidFill>
                <a:srgbClr val="000000"/>
              </a:solidFill>
              <a:latin typeface="Calibri Light"/>
            </a:endParaRPr>
          </a:p>
        </p:txBody>
      </p:sp>
      <p:sp>
        <p:nvSpPr>
          <p:cNvPr id="773"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1" lang="en-US" sz="2400" spc="-1" strike="noStrike">
                <a:solidFill>
                  <a:srgbClr val="ff0000"/>
                </a:solidFill>
                <a:latin typeface="Calibri Light"/>
                <a:ea typeface="Calibri Light"/>
              </a:rPr>
              <a:t>Step 2:  </a:t>
            </a:r>
            <a:r>
              <a:rPr b="0" lang="en-US" sz="2400" spc="-1" strike="noStrike">
                <a:solidFill>
                  <a:srgbClr val="000000"/>
                </a:solidFill>
                <a:latin typeface="Calibri Light"/>
                <a:ea typeface="Calibri Light"/>
              </a:rPr>
              <a:t>Copy all the records from the original array to the new array</a:t>
            </a:r>
            <a:endParaRPr b="0" lang="en-US" sz="2400" spc="-1" strike="noStrike">
              <a:solidFill>
                <a:srgbClr val="000000"/>
              </a:solidFill>
              <a:latin typeface="Calibri Light"/>
            </a:endParaRPr>
          </a:p>
        </p:txBody>
      </p:sp>
      <p:sp>
        <p:nvSpPr>
          <p:cNvPr id="774" name="TextShape 3"/>
          <p:cNvSpPr txBox="1"/>
          <p:nvPr/>
        </p:nvSpPr>
        <p:spPr>
          <a:xfrm>
            <a:off x="6553080" y="6356520"/>
            <a:ext cx="2133360" cy="364680"/>
          </a:xfrm>
          <a:prstGeom prst="rect">
            <a:avLst/>
          </a:prstGeom>
          <a:noFill/>
          <a:ln>
            <a:noFill/>
          </a:ln>
        </p:spPr>
        <p:txBody>
          <a:bodyPr anchor="ctr"/>
          <a:p>
            <a:pPr algn="r">
              <a:lnSpc>
                <a:spcPct val="100000"/>
              </a:lnSpc>
            </a:pPr>
            <a:fld id="{ABEF8DA8-DD14-42CF-9F23-EA0DA642EFF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75" name="CustomShape 4"/>
          <p:cNvSpPr/>
          <p:nvPr/>
        </p:nvSpPr>
        <p:spPr>
          <a:xfrm>
            <a:off x="2599560" y="303480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pb</a:t>
            </a:r>
            <a:endParaRPr b="0" lang="en-GB" sz="1800" spc="-1" strike="noStrike">
              <a:latin typeface="Arial"/>
            </a:endParaRPr>
          </a:p>
        </p:txBody>
      </p:sp>
      <p:sp>
        <p:nvSpPr>
          <p:cNvPr id="776" name="CustomShape 5"/>
          <p:cNvSpPr/>
          <p:nvPr/>
        </p:nvSpPr>
        <p:spPr>
          <a:xfrm>
            <a:off x="2598120" y="2687760"/>
            <a:ext cx="425160" cy="369000"/>
          </a:xfrm>
          <a:prstGeom prst="rect">
            <a:avLst/>
          </a:prstGeom>
          <a:ln>
            <a:round/>
          </a:ln>
        </p:spPr>
        <p:style>
          <a:lnRef idx="2">
            <a:schemeClr val="accent5">
              <a:shade val="50000"/>
            </a:schemeClr>
          </a:lnRef>
          <a:fillRef idx="1">
            <a:schemeClr val="accent5"/>
          </a:fillRef>
          <a:effectRef idx="0">
            <a:schemeClr val="accent5"/>
          </a:effectRef>
          <a:fontRef idx="minor"/>
        </p:style>
      </p:sp>
      <p:sp>
        <p:nvSpPr>
          <p:cNvPr id="777" name="CustomShape 6"/>
          <p:cNvSpPr/>
          <p:nvPr/>
        </p:nvSpPr>
        <p:spPr>
          <a:xfrm>
            <a:off x="2885040" y="2856960"/>
            <a:ext cx="6080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78" name="CustomShape 7"/>
          <p:cNvSpPr/>
          <p:nvPr/>
        </p:nvSpPr>
        <p:spPr>
          <a:xfrm>
            <a:off x="3452760" y="2317680"/>
            <a:ext cx="2624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a:rPr>
              <a:t>array of size </a:t>
            </a:r>
            <a:r>
              <a:rPr b="0" lang="en-GB" sz="1800" spc="-1" strike="noStrike">
                <a:solidFill>
                  <a:srgbClr val="000000"/>
                </a:solidFill>
                <a:latin typeface="Consolas"/>
              </a:rPr>
              <a:t>pb_size</a:t>
            </a:r>
            <a:endParaRPr b="0" lang="en-GB" sz="1800" spc="-1" strike="noStrike">
              <a:latin typeface="Arial"/>
            </a:endParaRPr>
          </a:p>
        </p:txBody>
      </p:sp>
      <p:graphicFrame>
        <p:nvGraphicFramePr>
          <p:cNvPr id="779" name="Table 8"/>
          <p:cNvGraphicFramePr/>
          <p:nvPr/>
        </p:nvGraphicFramePr>
        <p:xfrm>
          <a:off x="3493440" y="2687040"/>
          <a:ext cx="2942640" cy="344520"/>
        </p:xfrm>
        <a:graphic>
          <a:graphicData uri="http://schemas.openxmlformats.org/drawingml/2006/table">
            <a:tbl>
              <a:tblPr/>
              <a:tblGrid>
                <a:gridCol w="420120"/>
                <a:gridCol w="420120"/>
                <a:gridCol w="420120"/>
                <a:gridCol w="420120"/>
                <a:gridCol w="420120"/>
                <a:gridCol w="420120"/>
                <a:gridCol w="421920"/>
              </a:tblGrid>
              <a:tr h="457560">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r>
            </a:tbl>
          </a:graphicData>
        </a:graphic>
      </p:graphicFrame>
      <p:graphicFrame>
        <p:nvGraphicFramePr>
          <p:cNvPr id="780" name="Table 9"/>
          <p:cNvGraphicFramePr/>
          <p:nvPr/>
        </p:nvGraphicFramePr>
        <p:xfrm>
          <a:off x="3493440" y="3699000"/>
          <a:ext cx="4204080" cy="344520"/>
        </p:xfrm>
        <a:graphic>
          <a:graphicData uri="http://schemas.openxmlformats.org/drawingml/2006/table">
            <a:tbl>
              <a:tblPr/>
              <a:tblGrid>
                <a:gridCol w="420120"/>
                <a:gridCol w="420120"/>
                <a:gridCol w="420120"/>
                <a:gridCol w="420120"/>
                <a:gridCol w="420120"/>
                <a:gridCol w="420120"/>
                <a:gridCol w="420120"/>
                <a:gridCol w="420120"/>
                <a:gridCol w="420120"/>
                <a:gridCol w="423000"/>
              </a:tblGrid>
              <a:tr h="457560">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r>
            </a:tbl>
          </a:graphicData>
        </a:graphic>
      </p:graphicFrame>
      <p:sp>
        <p:nvSpPr>
          <p:cNvPr id="781" name="CustomShape 10"/>
          <p:cNvSpPr/>
          <p:nvPr/>
        </p:nvSpPr>
        <p:spPr>
          <a:xfrm>
            <a:off x="2300400" y="4059360"/>
            <a:ext cx="10026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pb_new</a:t>
            </a:r>
            <a:endParaRPr b="0" lang="en-GB" sz="1800" spc="-1" strike="noStrike">
              <a:latin typeface="Arial"/>
            </a:endParaRPr>
          </a:p>
        </p:txBody>
      </p:sp>
      <p:sp>
        <p:nvSpPr>
          <p:cNvPr id="782" name="CustomShape 11"/>
          <p:cNvSpPr/>
          <p:nvPr/>
        </p:nvSpPr>
        <p:spPr>
          <a:xfrm>
            <a:off x="2598120" y="3712680"/>
            <a:ext cx="425160" cy="369000"/>
          </a:xfrm>
          <a:prstGeom prst="rect">
            <a:avLst/>
          </a:prstGeom>
          <a:ln>
            <a:round/>
          </a:ln>
        </p:spPr>
        <p:style>
          <a:lnRef idx="2">
            <a:schemeClr val="accent5">
              <a:shade val="50000"/>
            </a:schemeClr>
          </a:lnRef>
          <a:fillRef idx="1">
            <a:schemeClr val="accent5"/>
          </a:fillRef>
          <a:effectRef idx="0">
            <a:schemeClr val="accent5"/>
          </a:effectRef>
          <a:fontRef idx="minor"/>
        </p:style>
      </p:sp>
      <p:sp>
        <p:nvSpPr>
          <p:cNvPr id="783" name="CustomShape 12"/>
          <p:cNvSpPr/>
          <p:nvPr/>
        </p:nvSpPr>
        <p:spPr>
          <a:xfrm>
            <a:off x="2885040" y="3881520"/>
            <a:ext cx="6080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84" name="CustomShape 13"/>
          <p:cNvSpPr/>
          <p:nvPr/>
        </p:nvSpPr>
        <p:spPr>
          <a:xfrm>
            <a:off x="3431520" y="4043880"/>
            <a:ext cx="31726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a:rPr>
              <a:t>array of size </a:t>
            </a:r>
            <a:r>
              <a:rPr b="0" lang="en-GB" sz="1800" spc="-1" strike="noStrike">
                <a:solidFill>
                  <a:srgbClr val="000000"/>
                </a:solidFill>
                <a:latin typeface="Consolas"/>
              </a:rPr>
              <a:t>pb_size + n</a:t>
            </a:r>
            <a:endParaRPr b="0" lang="en-GB" sz="1800" spc="-1" strike="noStrike">
              <a:latin typeface="Arial"/>
            </a:endParaRPr>
          </a:p>
        </p:txBody>
      </p:sp>
      <p:sp>
        <p:nvSpPr>
          <p:cNvPr id="785" name="CustomShape 14"/>
          <p:cNvSpPr/>
          <p:nvPr/>
        </p:nvSpPr>
        <p:spPr>
          <a:xfrm>
            <a:off x="3612240" y="3128760"/>
            <a:ext cx="166680" cy="507960"/>
          </a:xfrm>
          <a:prstGeom prst="downArrow">
            <a:avLst>
              <a:gd name="adj1" fmla="val 50000"/>
              <a:gd name="adj2" fmla="val 50000"/>
            </a:avLst>
          </a:prstGeom>
          <a:ln>
            <a:solidFill>
              <a:srgbClr val="7d5fa0"/>
            </a:solidFill>
            <a:round/>
          </a:ln>
          <a:effectLst>
            <a:outerShdw blurRad="40000" dir="5400000" dist="23000" rotWithShape="0">
              <a:srgbClr val="000000">
                <a:alpha val="35000"/>
              </a:srgbClr>
            </a:outerShdw>
          </a:effectLst>
        </p:spPr>
        <p:style>
          <a:lnRef idx="1">
            <a:schemeClr val="accent4"/>
          </a:lnRef>
          <a:fillRef idx="3">
            <a:schemeClr val="accent4"/>
          </a:fillRef>
          <a:effectRef idx="2">
            <a:schemeClr val="accent4"/>
          </a:effectRef>
          <a:fontRef idx="minor"/>
        </p:style>
      </p:sp>
      <p:sp>
        <p:nvSpPr>
          <p:cNvPr id="786" name="CustomShape 15"/>
          <p:cNvSpPr/>
          <p:nvPr/>
        </p:nvSpPr>
        <p:spPr>
          <a:xfrm>
            <a:off x="4035960" y="3128760"/>
            <a:ext cx="166680" cy="507960"/>
          </a:xfrm>
          <a:prstGeom prst="downArrow">
            <a:avLst>
              <a:gd name="adj1" fmla="val 50000"/>
              <a:gd name="adj2" fmla="val 50000"/>
            </a:avLst>
          </a:prstGeom>
          <a:ln>
            <a:solidFill>
              <a:srgbClr val="7d5fa0"/>
            </a:solidFill>
            <a:round/>
          </a:ln>
          <a:effectLst>
            <a:outerShdw blurRad="40000" dir="5400000" dist="23000" rotWithShape="0">
              <a:srgbClr val="000000">
                <a:alpha val="35000"/>
              </a:srgbClr>
            </a:outerShdw>
          </a:effectLst>
        </p:spPr>
        <p:style>
          <a:lnRef idx="1">
            <a:schemeClr val="accent4"/>
          </a:lnRef>
          <a:fillRef idx="3">
            <a:schemeClr val="accent4"/>
          </a:fillRef>
          <a:effectRef idx="2">
            <a:schemeClr val="accent4"/>
          </a:effectRef>
          <a:fontRef idx="minor"/>
        </p:style>
      </p:sp>
      <p:sp>
        <p:nvSpPr>
          <p:cNvPr id="787" name="CustomShape 16"/>
          <p:cNvSpPr/>
          <p:nvPr/>
        </p:nvSpPr>
        <p:spPr>
          <a:xfrm>
            <a:off x="4460040" y="3128760"/>
            <a:ext cx="166680" cy="507960"/>
          </a:xfrm>
          <a:prstGeom prst="downArrow">
            <a:avLst>
              <a:gd name="adj1" fmla="val 50000"/>
              <a:gd name="adj2" fmla="val 50000"/>
            </a:avLst>
          </a:prstGeom>
          <a:ln>
            <a:solidFill>
              <a:srgbClr val="7d5fa0"/>
            </a:solidFill>
            <a:round/>
          </a:ln>
          <a:effectLst>
            <a:outerShdw blurRad="40000" dir="5400000" dist="23000" rotWithShape="0">
              <a:srgbClr val="000000">
                <a:alpha val="35000"/>
              </a:srgbClr>
            </a:outerShdw>
          </a:effectLst>
        </p:spPr>
        <p:style>
          <a:lnRef idx="1">
            <a:schemeClr val="accent4"/>
          </a:lnRef>
          <a:fillRef idx="3">
            <a:schemeClr val="accent4"/>
          </a:fillRef>
          <a:effectRef idx="2">
            <a:schemeClr val="accent4"/>
          </a:effectRef>
          <a:fontRef idx="minor"/>
        </p:style>
      </p:sp>
      <p:sp>
        <p:nvSpPr>
          <p:cNvPr id="788" name="CustomShape 17"/>
          <p:cNvSpPr/>
          <p:nvPr/>
        </p:nvSpPr>
        <p:spPr>
          <a:xfrm>
            <a:off x="4884120" y="3128760"/>
            <a:ext cx="166680" cy="507960"/>
          </a:xfrm>
          <a:prstGeom prst="downArrow">
            <a:avLst>
              <a:gd name="adj1" fmla="val 50000"/>
              <a:gd name="adj2" fmla="val 50000"/>
            </a:avLst>
          </a:prstGeom>
          <a:ln>
            <a:solidFill>
              <a:srgbClr val="7d5fa0"/>
            </a:solidFill>
            <a:round/>
          </a:ln>
          <a:effectLst>
            <a:outerShdw blurRad="40000" dir="5400000" dist="23000" rotWithShape="0">
              <a:srgbClr val="000000">
                <a:alpha val="35000"/>
              </a:srgbClr>
            </a:outerShdw>
          </a:effectLst>
        </p:spPr>
        <p:style>
          <a:lnRef idx="1">
            <a:schemeClr val="accent4"/>
          </a:lnRef>
          <a:fillRef idx="3">
            <a:schemeClr val="accent4"/>
          </a:fillRef>
          <a:effectRef idx="2">
            <a:schemeClr val="accent4"/>
          </a:effectRef>
          <a:fontRef idx="minor"/>
        </p:style>
      </p:sp>
      <p:sp>
        <p:nvSpPr>
          <p:cNvPr id="789" name="CustomShape 18"/>
          <p:cNvSpPr/>
          <p:nvPr/>
        </p:nvSpPr>
        <p:spPr>
          <a:xfrm>
            <a:off x="5308200" y="3128760"/>
            <a:ext cx="166680" cy="507960"/>
          </a:xfrm>
          <a:prstGeom prst="downArrow">
            <a:avLst>
              <a:gd name="adj1" fmla="val 50000"/>
              <a:gd name="adj2" fmla="val 50000"/>
            </a:avLst>
          </a:prstGeom>
          <a:ln>
            <a:solidFill>
              <a:srgbClr val="7d5fa0"/>
            </a:solidFill>
            <a:round/>
          </a:ln>
          <a:effectLst>
            <a:outerShdw blurRad="40000" dir="5400000" dist="23000" rotWithShape="0">
              <a:srgbClr val="000000">
                <a:alpha val="35000"/>
              </a:srgbClr>
            </a:outerShdw>
          </a:effectLst>
        </p:spPr>
        <p:style>
          <a:lnRef idx="1">
            <a:schemeClr val="accent4"/>
          </a:lnRef>
          <a:fillRef idx="3">
            <a:schemeClr val="accent4"/>
          </a:fillRef>
          <a:effectRef idx="2">
            <a:schemeClr val="accent4"/>
          </a:effectRef>
          <a:fontRef idx="minor"/>
        </p:style>
      </p:sp>
      <p:sp>
        <p:nvSpPr>
          <p:cNvPr id="790" name="CustomShape 19"/>
          <p:cNvSpPr/>
          <p:nvPr/>
        </p:nvSpPr>
        <p:spPr>
          <a:xfrm>
            <a:off x="5732280" y="3128760"/>
            <a:ext cx="166680" cy="507960"/>
          </a:xfrm>
          <a:prstGeom prst="downArrow">
            <a:avLst>
              <a:gd name="adj1" fmla="val 50000"/>
              <a:gd name="adj2" fmla="val 50000"/>
            </a:avLst>
          </a:prstGeom>
          <a:ln>
            <a:solidFill>
              <a:srgbClr val="7d5fa0"/>
            </a:solidFill>
            <a:round/>
          </a:ln>
          <a:effectLst>
            <a:outerShdw blurRad="40000" dir="5400000" dist="23000" rotWithShape="0">
              <a:srgbClr val="000000">
                <a:alpha val="35000"/>
              </a:srgbClr>
            </a:outerShdw>
          </a:effectLst>
        </p:spPr>
        <p:style>
          <a:lnRef idx="1">
            <a:schemeClr val="accent4"/>
          </a:lnRef>
          <a:fillRef idx="3">
            <a:schemeClr val="accent4"/>
          </a:fillRef>
          <a:effectRef idx="2">
            <a:schemeClr val="accent4"/>
          </a:effectRef>
          <a:fontRef idx="minor"/>
        </p:style>
      </p:sp>
      <p:sp>
        <p:nvSpPr>
          <p:cNvPr id="791" name="CustomShape 20"/>
          <p:cNvSpPr/>
          <p:nvPr/>
        </p:nvSpPr>
        <p:spPr>
          <a:xfrm>
            <a:off x="6156000" y="3128760"/>
            <a:ext cx="166680" cy="507960"/>
          </a:xfrm>
          <a:prstGeom prst="downArrow">
            <a:avLst>
              <a:gd name="adj1" fmla="val 50000"/>
              <a:gd name="adj2" fmla="val 50000"/>
            </a:avLst>
          </a:prstGeom>
          <a:ln>
            <a:solidFill>
              <a:srgbClr val="7d5fa0"/>
            </a:solidFill>
            <a:round/>
          </a:ln>
          <a:effectLst>
            <a:outerShdw blurRad="40000" dir="5400000" dist="23000" rotWithShape="0">
              <a:srgbClr val="000000">
                <a:alpha val="35000"/>
              </a:srgbClr>
            </a:outerShdw>
          </a:effectLst>
        </p:spPr>
        <p:style>
          <a:lnRef idx="1">
            <a:schemeClr val="accent4"/>
          </a:lnRef>
          <a:fillRef idx="3">
            <a:schemeClr val="accent4"/>
          </a:fillRef>
          <a:effectRef idx="2">
            <a:schemeClr val="accent4"/>
          </a:effectRef>
          <a:fontRef idx="minor"/>
        </p:style>
      </p:sp>
      <p:sp>
        <p:nvSpPr>
          <p:cNvPr id="792" name="CustomShape 21"/>
          <p:cNvSpPr/>
          <p:nvPr/>
        </p:nvSpPr>
        <p:spPr>
          <a:xfrm>
            <a:off x="1371960" y="4916160"/>
            <a:ext cx="6510240" cy="98820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rPr>
              <a:t>You just need to treat it as ordinary copying of array elements.  Remember that a pointer to array can be used as an array name for accessing the elements, e.g., you may write </a:t>
            </a:r>
            <a:r>
              <a:rPr b="0" lang="en-GB" sz="1400" spc="-1" strike="noStrike">
                <a:solidFill>
                  <a:srgbClr val="000000"/>
                </a:solidFill>
                <a:latin typeface="Consolas"/>
              </a:rPr>
              <a:t>pb[i]</a:t>
            </a:r>
            <a:r>
              <a:rPr b="0" lang="en-GB" sz="1400" spc="-1" strike="noStrike">
                <a:solidFill>
                  <a:srgbClr val="000000"/>
                </a:solidFill>
                <a:latin typeface="Segoe Print"/>
              </a:rPr>
              <a:t>, </a:t>
            </a:r>
            <a:r>
              <a:rPr b="0" lang="en-GB" sz="1400" spc="-1" strike="noStrike">
                <a:solidFill>
                  <a:srgbClr val="000000"/>
                </a:solidFill>
                <a:latin typeface="Consolas"/>
              </a:rPr>
              <a:t>pb_new[i] </a:t>
            </a:r>
            <a:endParaRPr b="0" lang="en-GB" sz="1400" spc="-1" strike="noStrike">
              <a:latin typeface="Arial"/>
            </a:endParaRPr>
          </a:p>
        </p:txBody>
      </p:sp>
    </p:spTree>
  </p:cSld>
  <p:timing>
    <p:tnLst>
      <p:par>
        <p:cTn id="887" dur="indefinite" restart="never" nodeType="tmRoot">
          <p:childTnLst>
            <p:seq>
              <p:cTn id="88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3"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Implementing </a:t>
            </a:r>
            <a:r>
              <a:rPr b="0" lang="en-US" sz="4400" spc="-1" strike="noStrike">
                <a:solidFill>
                  <a:srgbClr val="000000"/>
                </a:solidFill>
                <a:latin typeface="Consolas"/>
                <a:ea typeface="Avenir Next"/>
              </a:rPr>
              <a:t>grow_phonebook()</a:t>
            </a:r>
            <a:endParaRPr b="0" lang="en-US" sz="4400" spc="-1" strike="noStrike">
              <a:solidFill>
                <a:srgbClr val="000000"/>
              </a:solidFill>
              <a:latin typeface="Calibri Light"/>
            </a:endParaRPr>
          </a:p>
        </p:txBody>
      </p:sp>
      <p:sp>
        <p:nvSpPr>
          <p:cNvPr id="794" name="TextShape 2"/>
          <p:cNvSpPr txBox="1"/>
          <p:nvPr/>
        </p:nvSpPr>
        <p:spPr>
          <a:xfrm>
            <a:off x="457200" y="1264680"/>
            <a:ext cx="8229240" cy="545652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1" lang="en-US" sz="2400" spc="-1" strike="noStrike">
                <a:solidFill>
                  <a:srgbClr val="ff0000"/>
                </a:solidFill>
                <a:latin typeface="Calibri Light"/>
                <a:ea typeface="Calibri Light"/>
              </a:rPr>
              <a:t>Step 3:  </a:t>
            </a:r>
            <a:r>
              <a:rPr b="0" lang="en-US" sz="2400" spc="-1" strike="noStrike">
                <a:solidFill>
                  <a:srgbClr val="000000"/>
                </a:solidFill>
                <a:latin typeface="Calibri Light"/>
                <a:ea typeface="Calibri Light"/>
              </a:rPr>
              <a:t>Now that the new array is ready, we should deal with releasing the memory occupied by the old array.   </a:t>
            </a:r>
            <a:r>
              <a:rPr b="0" lang="en-US" sz="2400" spc="-1" strike="noStrike">
                <a:solidFill>
                  <a:srgbClr val="e46c0a"/>
                </a:solidFill>
                <a:latin typeface="Calibri Light"/>
                <a:ea typeface="Calibri Light"/>
              </a:rPr>
              <a:t>Delete the old dynamic array</a:t>
            </a:r>
            <a:r>
              <a:rPr b="0" lang="en-US" sz="2400" spc="-1" strike="noStrike">
                <a:solidFill>
                  <a:srgbClr val="000000"/>
                </a:solidFill>
                <a:latin typeface="Calibri Light"/>
                <a:ea typeface="Calibri Light"/>
              </a:rPr>
              <a:t> and </a:t>
            </a:r>
            <a:r>
              <a:rPr b="0" lang="en-US" sz="2400" spc="-1" strike="noStrike">
                <a:solidFill>
                  <a:srgbClr val="e46c0a"/>
                </a:solidFill>
                <a:latin typeface="Calibri Light"/>
                <a:ea typeface="Calibri Light"/>
              </a:rPr>
              <a:t>points </a:t>
            </a:r>
            <a:r>
              <a:rPr b="0" lang="en-US" sz="2000" spc="-1" strike="noStrike">
                <a:solidFill>
                  <a:srgbClr val="e46c0a"/>
                </a:solidFill>
                <a:latin typeface="Consolas"/>
                <a:ea typeface="Calibri Light"/>
              </a:rPr>
              <a:t>pb</a:t>
            </a:r>
            <a:r>
              <a:rPr b="0" lang="en-US" sz="2400" spc="-1" strike="noStrike">
                <a:solidFill>
                  <a:srgbClr val="e46c0a"/>
                </a:solidFill>
                <a:latin typeface="Calibri Light"/>
                <a:ea typeface="Calibri Light"/>
              </a:rPr>
              <a:t> to the new array</a:t>
            </a:r>
            <a:r>
              <a:rPr b="0" lang="en-US" sz="2400" spc="-1" strike="noStrike">
                <a:solidFill>
                  <a:srgbClr val="000000"/>
                </a:solidFill>
                <a:latin typeface="Calibri Light"/>
                <a:ea typeface="Calibri Light"/>
              </a:rPr>
              <a:t>. </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1" lang="en-US" sz="2400" spc="-1" strike="noStrike">
                <a:solidFill>
                  <a:srgbClr val="ff0000"/>
                </a:solidFill>
                <a:latin typeface="Calibri Light"/>
                <a:ea typeface="Calibri Light"/>
              </a:rPr>
              <a:t>Step 4:  </a:t>
            </a:r>
            <a:r>
              <a:rPr b="0" lang="en-US" sz="2400" spc="-1" strike="noStrike">
                <a:solidFill>
                  <a:srgbClr val="000000"/>
                </a:solidFill>
                <a:latin typeface="Calibri Light"/>
                <a:ea typeface="Calibri Light"/>
              </a:rPr>
              <a:t>update the phone book size </a:t>
            </a:r>
            <a:r>
              <a:rPr b="0" lang="en-US" sz="2000" spc="-1" strike="noStrike">
                <a:solidFill>
                  <a:srgbClr val="000000"/>
                </a:solidFill>
                <a:latin typeface="Consolas"/>
                <a:ea typeface="Calibri Light"/>
              </a:rPr>
              <a:t>pb_size</a:t>
            </a:r>
            <a:r>
              <a:rPr b="0" lang="en-US" sz="2400" spc="-1" strike="noStrike">
                <a:solidFill>
                  <a:srgbClr val="000000"/>
                </a:solidFill>
                <a:latin typeface="Calibri Light"/>
                <a:ea typeface="Calibri Light"/>
              </a:rPr>
              <a:t> to the new size and we are done!  </a:t>
            </a:r>
            <a:endParaRPr b="0" lang="en-US" sz="2400" spc="-1" strike="noStrike">
              <a:solidFill>
                <a:srgbClr val="000000"/>
              </a:solidFill>
              <a:latin typeface="Calibri Light"/>
            </a:endParaRPr>
          </a:p>
        </p:txBody>
      </p:sp>
      <p:sp>
        <p:nvSpPr>
          <p:cNvPr id="795" name="TextShape 3"/>
          <p:cNvSpPr txBox="1"/>
          <p:nvPr/>
        </p:nvSpPr>
        <p:spPr>
          <a:xfrm>
            <a:off x="6553080" y="6356520"/>
            <a:ext cx="2133360" cy="364680"/>
          </a:xfrm>
          <a:prstGeom prst="rect">
            <a:avLst/>
          </a:prstGeom>
          <a:noFill/>
          <a:ln>
            <a:noFill/>
          </a:ln>
        </p:spPr>
        <p:txBody>
          <a:bodyPr anchor="ctr"/>
          <a:p>
            <a:pPr algn="r">
              <a:lnSpc>
                <a:spcPct val="100000"/>
              </a:lnSpc>
            </a:pPr>
            <a:fld id="{319EE3B2-E912-4C12-86E4-C99D2BD74CB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96" name="CustomShape 4"/>
          <p:cNvSpPr/>
          <p:nvPr/>
        </p:nvSpPr>
        <p:spPr>
          <a:xfrm>
            <a:off x="738000" y="3306240"/>
            <a:ext cx="453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pb</a:t>
            </a:r>
            <a:endParaRPr b="0" lang="en-GB" sz="1800" spc="-1" strike="noStrike">
              <a:latin typeface="Arial"/>
            </a:endParaRPr>
          </a:p>
        </p:txBody>
      </p:sp>
      <p:sp>
        <p:nvSpPr>
          <p:cNvPr id="797" name="CustomShape 5"/>
          <p:cNvSpPr/>
          <p:nvPr/>
        </p:nvSpPr>
        <p:spPr>
          <a:xfrm>
            <a:off x="736560" y="2959200"/>
            <a:ext cx="425160" cy="369000"/>
          </a:xfrm>
          <a:prstGeom prst="rect">
            <a:avLst/>
          </a:prstGeom>
          <a:ln>
            <a:round/>
          </a:ln>
        </p:spPr>
        <p:style>
          <a:lnRef idx="2">
            <a:schemeClr val="accent5">
              <a:shade val="50000"/>
            </a:schemeClr>
          </a:lnRef>
          <a:fillRef idx="1">
            <a:schemeClr val="accent5"/>
          </a:fillRef>
          <a:effectRef idx="0">
            <a:schemeClr val="accent5"/>
          </a:effectRef>
          <a:fontRef idx="minor"/>
        </p:style>
      </p:sp>
      <p:sp>
        <p:nvSpPr>
          <p:cNvPr id="798" name="CustomShape 6"/>
          <p:cNvSpPr/>
          <p:nvPr/>
        </p:nvSpPr>
        <p:spPr>
          <a:xfrm>
            <a:off x="1023480" y="3128400"/>
            <a:ext cx="608040" cy="841680"/>
          </a:xfrm>
          <a:custGeom>
            <a:avLst/>
            <a:gdLst/>
            <a:ahLst/>
            <a:rect l="l" t="t" r="r" b="b"/>
            <a:pathLst>
              <a:path w="21600" h="21600">
                <a:moveTo>
                  <a:pt x="0" y="0"/>
                </a:moveTo>
                <a:lnTo>
                  <a:pt x="21600" y="21600"/>
                </a:lnTo>
              </a:path>
            </a:pathLst>
          </a:custGeom>
          <a:noFill/>
          <a:ln w="38160">
            <a:solidFill>
              <a:srgbClr val="ff0000"/>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graphicFrame>
        <p:nvGraphicFramePr>
          <p:cNvPr id="799" name="Table 7"/>
          <p:cNvGraphicFramePr/>
          <p:nvPr/>
        </p:nvGraphicFramePr>
        <p:xfrm>
          <a:off x="1631880" y="2958480"/>
          <a:ext cx="2942640" cy="344520"/>
        </p:xfrm>
        <a:graphic>
          <a:graphicData uri="http://schemas.openxmlformats.org/drawingml/2006/table">
            <a:tbl>
              <a:tblPr/>
              <a:tblGrid>
                <a:gridCol w="420120"/>
                <a:gridCol w="420120"/>
                <a:gridCol w="420120"/>
                <a:gridCol w="420120"/>
                <a:gridCol w="420120"/>
                <a:gridCol w="420120"/>
                <a:gridCol w="421920"/>
              </a:tblGrid>
              <a:tr h="457560">
                <a:tc>
                  <a:tcPr marL="91440" marR="91440">
                    <a:lnL w="12240">
                      <a:solidFill>
                        <a:srgbClr val="bfbfbf"/>
                      </a:solidFill>
                    </a:lnL>
                    <a:lnR w="12240">
                      <a:solidFill>
                        <a:srgbClr val="bfbfbf"/>
                      </a:solidFill>
                    </a:lnR>
                    <a:lnT w="12240">
                      <a:solidFill>
                        <a:srgbClr val="bfbfbf"/>
                      </a:solidFill>
                    </a:lnT>
                    <a:lnB w="12240">
                      <a:solidFill>
                        <a:srgbClr val="bfbfbf"/>
                      </a:solidFill>
                    </a:lnB>
                    <a:solidFill>
                      <a:srgbClr val="f2f2f2"/>
                    </a:solidFill>
                  </a:tcPr>
                </a:tc>
                <a:tc>
                  <a:tcPr marL="91440" marR="91440">
                    <a:lnL w="12240">
                      <a:solidFill>
                        <a:srgbClr val="bfbfbf"/>
                      </a:solidFill>
                    </a:lnL>
                    <a:lnR w="12240">
                      <a:solidFill>
                        <a:srgbClr val="bfbfbf"/>
                      </a:solidFill>
                    </a:lnR>
                    <a:lnT w="12240">
                      <a:solidFill>
                        <a:srgbClr val="bfbfbf"/>
                      </a:solidFill>
                    </a:lnT>
                    <a:lnB w="12240">
                      <a:solidFill>
                        <a:srgbClr val="bfbfbf"/>
                      </a:solidFill>
                    </a:lnB>
                    <a:solidFill>
                      <a:srgbClr val="f2f2f2"/>
                    </a:solidFill>
                  </a:tcPr>
                </a:tc>
                <a:tc>
                  <a:tcPr marL="91440" marR="91440">
                    <a:lnL w="12240">
                      <a:solidFill>
                        <a:srgbClr val="bfbfbf"/>
                      </a:solidFill>
                    </a:lnL>
                    <a:lnR w="12240">
                      <a:solidFill>
                        <a:srgbClr val="bfbfbf"/>
                      </a:solidFill>
                    </a:lnR>
                    <a:lnT w="12240">
                      <a:solidFill>
                        <a:srgbClr val="bfbfbf"/>
                      </a:solidFill>
                    </a:lnT>
                    <a:lnB w="12240">
                      <a:solidFill>
                        <a:srgbClr val="bfbfbf"/>
                      </a:solidFill>
                    </a:lnB>
                    <a:solidFill>
                      <a:srgbClr val="f2f2f2"/>
                    </a:solidFill>
                  </a:tcPr>
                </a:tc>
                <a:tc>
                  <a:tcPr marL="91440" marR="91440">
                    <a:lnL w="12240">
                      <a:solidFill>
                        <a:srgbClr val="bfbfbf"/>
                      </a:solidFill>
                    </a:lnL>
                    <a:lnR w="12240">
                      <a:solidFill>
                        <a:srgbClr val="bfbfbf"/>
                      </a:solidFill>
                    </a:lnR>
                    <a:lnT w="12240">
                      <a:solidFill>
                        <a:srgbClr val="bfbfbf"/>
                      </a:solidFill>
                    </a:lnT>
                    <a:lnB w="12240">
                      <a:solidFill>
                        <a:srgbClr val="bfbfbf"/>
                      </a:solidFill>
                    </a:lnB>
                    <a:solidFill>
                      <a:srgbClr val="f2f2f2"/>
                    </a:solidFill>
                  </a:tcPr>
                </a:tc>
                <a:tc>
                  <a:tcPr marL="91440" marR="91440">
                    <a:lnL w="12240">
                      <a:solidFill>
                        <a:srgbClr val="bfbfbf"/>
                      </a:solidFill>
                    </a:lnL>
                    <a:lnR w="12240">
                      <a:solidFill>
                        <a:srgbClr val="bfbfbf"/>
                      </a:solidFill>
                    </a:lnR>
                    <a:lnT w="12240">
                      <a:solidFill>
                        <a:srgbClr val="bfbfbf"/>
                      </a:solidFill>
                    </a:lnT>
                    <a:lnB w="12240">
                      <a:solidFill>
                        <a:srgbClr val="bfbfbf"/>
                      </a:solidFill>
                    </a:lnB>
                    <a:solidFill>
                      <a:srgbClr val="f2f2f2"/>
                    </a:solidFill>
                  </a:tcPr>
                </a:tc>
                <a:tc>
                  <a:tcPr marL="91440" marR="91440">
                    <a:lnL w="12240">
                      <a:solidFill>
                        <a:srgbClr val="bfbfbf"/>
                      </a:solidFill>
                    </a:lnL>
                    <a:lnR w="12240">
                      <a:solidFill>
                        <a:srgbClr val="bfbfbf"/>
                      </a:solidFill>
                    </a:lnR>
                    <a:lnT w="12240">
                      <a:solidFill>
                        <a:srgbClr val="bfbfbf"/>
                      </a:solidFill>
                    </a:lnT>
                    <a:lnB w="12240">
                      <a:solidFill>
                        <a:srgbClr val="bfbfbf"/>
                      </a:solidFill>
                    </a:lnB>
                    <a:solidFill>
                      <a:srgbClr val="f2f2f2"/>
                    </a:solidFill>
                  </a:tcPr>
                </a:tc>
                <a:tc>
                  <a:tcPr marL="91440" marR="91440">
                    <a:lnL w="12240">
                      <a:solidFill>
                        <a:srgbClr val="bfbfbf"/>
                      </a:solidFill>
                    </a:lnL>
                    <a:lnR w="12240">
                      <a:solidFill>
                        <a:srgbClr val="bfbfbf"/>
                      </a:solidFill>
                    </a:lnR>
                    <a:lnT w="12240">
                      <a:solidFill>
                        <a:srgbClr val="bfbfbf"/>
                      </a:solidFill>
                    </a:lnT>
                    <a:lnB w="12240">
                      <a:solidFill>
                        <a:srgbClr val="bfbfbf"/>
                      </a:solidFill>
                    </a:lnB>
                    <a:solidFill>
                      <a:srgbClr val="f2f2f2"/>
                    </a:solidFill>
                  </a:tcPr>
                </a:tc>
              </a:tr>
            </a:tbl>
          </a:graphicData>
        </a:graphic>
      </p:graphicFrame>
      <p:graphicFrame>
        <p:nvGraphicFramePr>
          <p:cNvPr id="800" name="Table 8"/>
          <p:cNvGraphicFramePr/>
          <p:nvPr/>
        </p:nvGraphicFramePr>
        <p:xfrm>
          <a:off x="1631880" y="3970440"/>
          <a:ext cx="4204080" cy="344520"/>
        </p:xfrm>
        <a:graphic>
          <a:graphicData uri="http://schemas.openxmlformats.org/drawingml/2006/table">
            <a:tbl>
              <a:tblPr/>
              <a:tblGrid>
                <a:gridCol w="420120"/>
                <a:gridCol w="420120"/>
                <a:gridCol w="420120"/>
                <a:gridCol w="420120"/>
                <a:gridCol w="420120"/>
                <a:gridCol w="420120"/>
                <a:gridCol w="420120"/>
                <a:gridCol w="420120"/>
                <a:gridCol w="420120"/>
                <a:gridCol w="423000"/>
              </a:tblGrid>
              <a:tr h="457560">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r>
            </a:tbl>
          </a:graphicData>
        </a:graphic>
      </p:graphicFrame>
      <p:sp>
        <p:nvSpPr>
          <p:cNvPr id="801" name="CustomShape 9"/>
          <p:cNvSpPr/>
          <p:nvPr/>
        </p:nvSpPr>
        <p:spPr>
          <a:xfrm>
            <a:off x="438840" y="4330800"/>
            <a:ext cx="10026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rPr>
              <a:t>pb_new</a:t>
            </a:r>
            <a:endParaRPr b="0" lang="en-GB" sz="1800" spc="-1" strike="noStrike">
              <a:latin typeface="Arial"/>
            </a:endParaRPr>
          </a:p>
        </p:txBody>
      </p:sp>
      <p:sp>
        <p:nvSpPr>
          <p:cNvPr id="802" name="CustomShape 10"/>
          <p:cNvSpPr/>
          <p:nvPr/>
        </p:nvSpPr>
        <p:spPr>
          <a:xfrm>
            <a:off x="736560" y="3984120"/>
            <a:ext cx="425160" cy="369000"/>
          </a:xfrm>
          <a:prstGeom prst="rect">
            <a:avLst/>
          </a:prstGeom>
          <a:ln>
            <a:round/>
          </a:ln>
        </p:spPr>
        <p:style>
          <a:lnRef idx="2">
            <a:schemeClr val="accent5">
              <a:shade val="50000"/>
            </a:schemeClr>
          </a:lnRef>
          <a:fillRef idx="1">
            <a:schemeClr val="accent5"/>
          </a:fillRef>
          <a:effectRef idx="0">
            <a:schemeClr val="accent5"/>
          </a:effectRef>
          <a:fontRef idx="minor"/>
        </p:style>
      </p:sp>
      <p:sp>
        <p:nvSpPr>
          <p:cNvPr id="803" name="CustomShape 11"/>
          <p:cNvSpPr/>
          <p:nvPr/>
        </p:nvSpPr>
        <p:spPr>
          <a:xfrm>
            <a:off x="1023480" y="4152960"/>
            <a:ext cx="6080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804" name="CustomShape 12"/>
          <p:cNvSpPr/>
          <p:nvPr/>
        </p:nvSpPr>
        <p:spPr>
          <a:xfrm>
            <a:off x="1569960" y="4315320"/>
            <a:ext cx="31726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a:rPr>
              <a:t>array of size </a:t>
            </a:r>
            <a:r>
              <a:rPr b="0" lang="en-GB" sz="1800" spc="-1" strike="noStrike">
                <a:solidFill>
                  <a:srgbClr val="000000"/>
                </a:solidFill>
                <a:latin typeface="Consolas"/>
              </a:rPr>
              <a:t>pb_size + n</a:t>
            </a:r>
            <a:endParaRPr b="0" lang="en-GB" sz="1800" spc="-1" strike="noStrike">
              <a:latin typeface="Arial"/>
            </a:endParaRPr>
          </a:p>
        </p:txBody>
      </p:sp>
      <p:sp>
        <p:nvSpPr>
          <p:cNvPr id="805" name="Line 13"/>
          <p:cNvSpPr/>
          <p:nvPr/>
        </p:nvSpPr>
        <p:spPr>
          <a:xfrm>
            <a:off x="1631880" y="2773080"/>
            <a:ext cx="2943000" cy="774360"/>
          </a:xfrm>
          <a:prstGeom prst="line">
            <a:avLst/>
          </a:prstGeom>
          <a:ln>
            <a:round/>
          </a:ln>
        </p:spPr>
        <p:style>
          <a:lnRef idx="2">
            <a:schemeClr val="accent1"/>
          </a:lnRef>
          <a:fillRef idx="0">
            <a:schemeClr val="accent1"/>
          </a:fillRef>
          <a:effectRef idx="1">
            <a:schemeClr val="accent1"/>
          </a:effectRef>
          <a:fontRef idx="minor"/>
        </p:style>
      </p:sp>
      <p:sp>
        <p:nvSpPr>
          <p:cNvPr id="806" name="Line 14"/>
          <p:cNvSpPr/>
          <p:nvPr/>
        </p:nvSpPr>
        <p:spPr>
          <a:xfrm flipH="1">
            <a:off x="1631880" y="2773080"/>
            <a:ext cx="2943000" cy="774360"/>
          </a:xfrm>
          <a:prstGeom prst="line">
            <a:avLst/>
          </a:prstGeom>
          <a:ln>
            <a:round/>
          </a:ln>
        </p:spPr>
        <p:style>
          <a:lnRef idx="2">
            <a:schemeClr val="accent1"/>
          </a:lnRef>
          <a:fillRef idx="0">
            <a:schemeClr val="accent1"/>
          </a:fillRef>
          <a:effectRef idx="1">
            <a:schemeClr val="accent1"/>
          </a:effectRef>
          <a:fontRef idx="minor"/>
        </p:style>
      </p:sp>
      <p:sp>
        <p:nvSpPr>
          <p:cNvPr id="807" name="CustomShape 15"/>
          <p:cNvSpPr/>
          <p:nvPr/>
        </p:nvSpPr>
        <p:spPr>
          <a:xfrm>
            <a:off x="5139000" y="2589480"/>
            <a:ext cx="3408120" cy="124092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nSpc>
                <a:spcPct val="100000"/>
              </a:lnSpc>
            </a:pPr>
            <a:r>
              <a:rPr b="0" lang="en-GB" sz="1400" spc="-1" strike="noStrike">
                <a:solidFill>
                  <a:srgbClr val="000000"/>
                </a:solidFill>
                <a:latin typeface="Segoe Print"/>
              </a:rPr>
              <a:t>Note that </a:t>
            </a:r>
            <a:r>
              <a:rPr b="0" lang="en-GB" sz="1400" spc="-1" strike="noStrike">
                <a:solidFill>
                  <a:srgbClr val="000000"/>
                </a:solidFill>
                <a:latin typeface="Consolas"/>
              </a:rPr>
              <a:t>pb_new</a:t>
            </a:r>
            <a:r>
              <a:rPr b="0" lang="en-GB" sz="1400" spc="-1" strike="noStrike">
                <a:solidFill>
                  <a:srgbClr val="000000"/>
                </a:solidFill>
                <a:latin typeface="Segoe Print"/>
              </a:rPr>
              <a:t> is only local to </a:t>
            </a:r>
            <a:r>
              <a:rPr b="0" lang="en-GB" sz="1400" spc="-1" strike="noStrike">
                <a:solidFill>
                  <a:srgbClr val="000000"/>
                </a:solidFill>
                <a:latin typeface="Consolas"/>
              </a:rPr>
              <a:t>grow_phonebook</a:t>
            </a:r>
            <a:r>
              <a:rPr b="0" lang="en-GB" sz="1200" spc="-1" strike="noStrike">
                <a:solidFill>
                  <a:srgbClr val="000000"/>
                </a:solidFill>
                <a:latin typeface="Segoe Print"/>
              </a:rPr>
              <a:t>() </a:t>
            </a:r>
            <a:r>
              <a:rPr b="0" lang="en-GB" sz="1400" spc="-1" strike="noStrike">
                <a:solidFill>
                  <a:srgbClr val="000000"/>
                </a:solidFill>
                <a:latin typeface="Segoe Print"/>
              </a:rPr>
              <a:t>and </a:t>
            </a:r>
            <a:r>
              <a:rPr b="0" lang="en-GB" sz="1400" spc="-1" strike="noStrike">
                <a:solidFill>
                  <a:srgbClr val="000000"/>
                </a:solidFill>
                <a:latin typeface="Consolas"/>
              </a:rPr>
              <a:t>pb</a:t>
            </a:r>
            <a:r>
              <a:rPr b="0" lang="en-GB" sz="1400" spc="-1" strike="noStrike">
                <a:solidFill>
                  <a:srgbClr val="000000"/>
                </a:solidFill>
                <a:latin typeface="Segoe Print"/>
              </a:rPr>
              <a:t> is the reference parameter that points to where the new array is in the calling function (i.e., </a:t>
            </a:r>
            <a:r>
              <a:rPr b="0" lang="en-GB" sz="1400" spc="-1" strike="noStrike">
                <a:solidFill>
                  <a:srgbClr val="000000"/>
                </a:solidFill>
                <a:latin typeface="Consolas"/>
              </a:rPr>
              <a:t>main()</a:t>
            </a:r>
            <a:r>
              <a:rPr b="0" lang="en-GB" sz="1400" spc="-1" strike="noStrike">
                <a:solidFill>
                  <a:srgbClr val="000000"/>
                </a:solidFill>
                <a:latin typeface="Segoe Print"/>
              </a:rPr>
              <a:t>)</a:t>
            </a:r>
            <a:endParaRPr b="0" lang="en-GB" sz="1400" spc="-1" strike="noStrike">
              <a:latin typeface="Arial"/>
            </a:endParaRPr>
          </a:p>
        </p:txBody>
      </p:sp>
      <p:sp>
        <p:nvSpPr>
          <p:cNvPr id="808" name="CustomShape 16"/>
          <p:cNvSpPr/>
          <p:nvPr/>
        </p:nvSpPr>
        <p:spPr>
          <a:xfrm>
            <a:off x="5580720" y="3855960"/>
            <a:ext cx="3408120" cy="157896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nSpc>
                <a:spcPct val="100000"/>
              </a:lnSpc>
            </a:pPr>
            <a:r>
              <a:rPr b="0" lang="en-GB" sz="1400" spc="-1" strike="noStrike">
                <a:solidFill>
                  <a:srgbClr val="000000"/>
                </a:solidFill>
                <a:latin typeface="Segoe Print"/>
              </a:rPr>
              <a:t>If we forgot to update </a:t>
            </a:r>
            <a:r>
              <a:rPr b="0" lang="en-GB" sz="1400" spc="-1" strike="noStrike">
                <a:solidFill>
                  <a:srgbClr val="000000"/>
                </a:solidFill>
                <a:latin typeface="Consolas"/>
              </a:rPr>
              <a:t>pb</a:t>
            </a:r>
            <a:r>
              <a:rPr b="0" lang="en-GB" sz="1400" spc="-1" strike="noStrike">
                <a:solidFill>
                  <a:srgbClr val="000000"/>
                </a:solidFill>
                <a:latin typeface="Segoe Print"/>
              </a:rPr>
              <a:t> to point to the new array, the new array cannot be accessed in the main function and there is </a:t>
            </a:r>
            <a:r>
              <a:rPr b="0" lang="en-GB" sz="1400" spc="-1" strike="noStrike">
                <a:solidFill>
                  <a:srgbClr val="e46c0a"/>
                </a:solidFill>
                <a:latin typeface="Segoe Print"/>
              </a:rPr>
              <a:t>memory leak</a:t>
            </a:r>
            <a:r>
              <a:rPr b="0" lang="en-GB" sz="1400" spc="-1" strike="noStrike">
                <a:solidFill>
                  <a:srgbClr val="000000"/>
                </a:solidFill>
                <a:latin typeface="Segoe Print"/>
              </a:rPr>
              <a:t>.  Also, the pointer </a:t>
            </a:r>
            <a:r>
              <a:rPr b="0" lang="en-GB" sz="1400" spc="-1" strike="noStrike">
                <a:solidFill>
                  <a:srgbClr val="000000"/>
                </a:solidFill>
                <a:latin typeface="Consolas"/>
              </a:rPr>
              <a:t>phonebook</a:t>
            </a:r>
            <a:r>
              <a:rPr b="0" lang="en-GB" sz="1400" spc="-1" strike="noStrike">
                <a:solidFill>
                  <a:srgbClr val="000000"/>
                </a:solidFill>
                <a:latin typeface="Segoe Print"/>
              </a:rPr>
              <a:t> in the main function will become a </a:t>
            </a:r>
            <a:r>
              <a:rPr b="0" lang="en-GB" sz="1400" spc="-1" strike="noStrike">
                <a:solidFill>
                  <a:srgbClr val="e46c0a"/>
                </a:solidFill>
                <a:latin typeface="Segoe Print"/>
              </a:rPr>
              <a:t>dangling pointer</a:t>
            </a:r>
            <a:r>
              <a:rPr b="0" lang="en-GB" sz="1400" spc="-1" strike="noStrike">
                <a:solidFill>
                  <a:srgbClr val="000000"/>
                </a:solidFill>
                <a:latin typeface="Segoe Print"/>
              </a:rPr>
              <a:t>.</a:t>
            </a:r>
            <a:endParaRPr b="0" lang="en-GB" sz="1400" spc="-1" strike="noStrike">
              <a:latin typeface="Arial"/>
            </a:endParaRPr>
          </a:p>
        </p:txBody>
      </p:sp>
      <p:sp>
        <p:nvSpPr>
          <p:cNvPr id="809" name="CustomShape 17"/>
          <p:cNvSpPr/>
          <p:nvPr/>
        </p:nvSpPr>
        <p:spPr>
          <a:xfrm>
            <a:off x="3381480" y="6140160"/>
            <a:ext cx="4553280" cy="52524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nSpc>
                <a:spcPct val="100000"/>
              </a:lnSpc>
            </a:pPr>
            <a:r>
              <a:rPr b="0" lang="en-GB" sz="1400" spc="-1" strike="noStrike">
                <a:solidFill>
                  <a:srgbClr val="000000"/>
                </a:solidFill>
                <a:latin typeface="Segoe Print"/>
              </a:rPr>
              <a:t>Try the program with the add record option from the main menu, and see the result.</a:t>
            </a:r>
            <a:endParaRPr b="0" lang="en-GB" sz="1400" spc="-1" strike="noStrike">
              <a:latin typeface="Arial"/>
            </a:endParaRPr>
          </a:p>
        </p:txBody>
      </p:sp>
    </p:spTree>
  </p:cSld>
  <p:timing>
    <p:tnLst>
      <p:par>
        <p:cTn id="889" dur="indefinite" restart="never" nodeType="tmRoot">
          <p:childTnLst>
            <p:seq>
              <p:cTn id="89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A Question</a:t>
            </a:r>
            <a:endParaRPr b="0" lang="en-US" sz="4400" spc="-1" strike="noStrike">
              <a:solidFill>
                <a:srgbClr val="000000"/>
              </a:solidFill>
              <a:latin typeface="Calibri Light"/>
            </a:endParaRPr>
          </a:p>
        </p:txBody>
      </p:sp>
      <p:sp>
        <p:nvSpPr>
          <p:cNvPr id="811"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program now works in such a way that the phonebook will grow whenever it is full, and we can control the size that it should grow every time (the parameter n in </a:t>
            </a:r>
            <a:r>
              <a:rPr b="0" lang="en-US" sz="2000" spc="-1" strike="noStrike">
                <a:solidFill>
                  <a:srgbClr val="000000"/>
                </a:solidFill>
                <a:latin typeface="Consolas"/>
                <a:ea typeface="Calibri Light"/>
              </a:rPr>
              <a:t>grow_phonebook()</a:t>
            </a:r>
            <a:r>
              <a:rPr b="0" lang="en-US" sz="2400" spc="-1" strike="noStrike">
                <a:solidFill>
                  <a:srgbClr val="000000"/>
                </a:solidFill>
                <a:latin typeface="Calibri Light"/>
                <a:ea typeface="Calibri Light"/>
              </a:rPr>
              <a:t>).   But by how much?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In this program, we just simply increase the size by a constant amount (now 3), independent of the original array size.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What if we set a large </a:t>
            </a:r>
            <a:r>
              <a:rPr b="0" lang="en-US" sz="2000" spc="-1" strike="noStrike">
                <a:solidFill>
                  <a:srgbClr val="000000"/>
                </a:solidFill>
                <a:latin typeface="Consolas"/>
                <a:ea typeface="Calibri Light"/>
              </a:rPr>
              <a:t>n</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What if we set a small </a:t>
            </a:r>
            <a:r>
              <a:rPr b="0" lang="en-US" sz="2000" spc="-1" strike="noStrike">
                <a:solidFill>
                  <a:srgbClr val="000000"/>
                </a:solidFill>
                <a:latin typeface="Consolas"/>
                <a:ea typeface="Calibri Light"/>
              </a:rPr>
              <a:t>n</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Think about it first before turning to the next page for some suggestions.</a:t>
            </a:r>
            <a:endParaRPr b="0" lang="en-US" sz="2400" spc="-1" strike="noStrike">
              <a:solidFill>
                <a:srgbClr val="000000"/>
              </a:solidFill>
              <a:latin typeface="Calibri Light"/>
            </a:endParaRPr>
          </a:p>
        </p:txBody>
      </p:sp>
      <p:sp>
        <p:nvSpPr>
          <p:cNvPr id="812" name="TextShape 3"/>
          <p:cNvSpPr txBox="1"/>
          <p:nvPr/>
        </p:nvSpPr>
        <p:spPr>
          <a:xfrm>
            <a:off x="6553080" y="6356520"/>
            <a:ext cx="2133360" cy="364680"/>
          </a:xfrm>
          <a:prstGeom prst="rect">
            <a:avLst/>
          </a:prstGeom>
          <a:noFill/>
          <a:ln>
            <a:noFill/>
          </a:ln>
        </p:spPr>
        <p:txBody>
          <a:bodyPr anchor="ctr"/>
          <a:p>
            <a:pPr algn="r">
              <a:lnSpc>
                <a:spcPct val="100000"/>
              </a:lnSpc>
            </a:pPr>
            <a:fld id="{E72E515F-5111-4E97-B7E1-203A0C579C0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891" dur="indefinite" restart="never" nodeType="tmRoot">
          <p:childTnLst>
            <p:seq>
              <p:cTn id="89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A Question</a:t>
            </a:r>
            <a:endParaRPr b="0" lang="en-US" sz="4400" spc="-1" strike="noStrike">
              <a:solidFill>
                <a:srgbClr val="000000"/>
              </a:solidFill>
              <a:latin typeface="Calibri Light"/>
            </a:endParaRPr>
          </a:p>
        </p:txBody>
      </p:sp>
      <p:sp>
        <p:nvSpPr>
          <p:cNvPr id="814"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Having an </a:t>
            </a:r>
            <a:r>
              <a:rPr b="0" lang="en-US" sz="2000" spc="-1" strike="noStrike">
                <a:solidFill>
                  <a:srgbClr val="000000"/>
                </a:solidFill>
                <a:latin typeface="Consolas"/>
                <a:ea typeface="Calibri Light"/>
              </a:rPr>
              <a:t>n</a:t>
            </a:r>
            <a:r>
              <a:rPr b="0" lang="en-US" sz="2400" spc="-1" strike="noStrike">
                <a:solidFill>
                  <a:srgbClr val="000000"/>
                </a:solidFill>
                <a:latin typeface="Calibri Light"/>
                <a:ea typeface="Calibri Light"/>
              </a:rPr>
              <a:t> too large will result in wasted space in most of the time.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Having an </a:t>
            </a:r>
            <a:r>
              <a:rPr b="0" lang="en-US" sz="2000" spc="-1" strike="noStrike">
                <a:solidFill>
                  <a:srgbClr val="000000"/>
                </a:solidFill>
                <a:latin typeface="Consolas"/>
                <a:ea typeface="Calibri Light"/>
              </a:rPr>
              <a:t>n</a:t>
            </a:r>
            <a:r>
              <a:rPr b="0" lang="en-US" sz="2400" spc="-1" strike="noStrike">
                <a:solidFill>
                  <a:srgbClr val="000000"/>
                </a:solidFill>
                <a:latin typeface="Calibri Light"/>
                <a:ea typeface="Calibri Light"/>
              </a:rPr>
              <a:t> too small will result in calling </a:t>
            </a:r>
            <a:r>
              <a:rPr b="0" lang="en-US" sz="2000" spc="-1" strike="noStrike">
                <a:solidFill>
                  <a:srgbClr val="000000"/>
                </a:solidFill>
                <a:latin typeface="Consolas"/>
                <a:ea typeface="Calibri Light"/>
              </a:rPr>
              <a:t>grow_phonebook() </a:t>
            </a:r>
            <a:r>
              <a:rPr b="0" lang="en-US" sz="2400" spc="-1" strike="noStrike">
                <a:solidFill>
                  <a:srgbClr val="000000"/>
                </a:solidFill>
                <a:latin typeface="Calibri Light"/>
                <a:ea typeface="Calibri Light"/>
              </a:rPr>
              <a:t>too frequent which is not time efficient, since it involves array copying.</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There is no right choice for </a:t>
            </a:r>
            <a:r>
              <a:rPr b="0" lang="en-US" sz="2000" spc="-1" strike="noStrike">
                <a:solidFill>
                  <a:srgbClr val="000000"/>
                </a:solidFill>
                <a:latin typeface="Consolas"/>
                <a:ea typeface="Calibri Light"/>
              </a:rPr>
              <a:t>n</a:t>
            </a:r>
            <a:r>
              <a:rPr b="0" lang="en-US" sz="2400" spc="-1" strike="noStrike">
                <a:solidFill>
                  <a:srgbClr val="000000"/>
                </a:solidFill>
                <a:latin typeface="Calibri Light"/>
                <a:ea typeface="Calibri Light"/>
              </a:rPr>
              <a:t> which works optimally in all cases, but a general practice is to </a:t>
            </a:r>
            <a:r>
              <a:rPr b="0" lang="en-US" sz="2400" spc="-1" strike="noStrike">
                <a:solidFill>
                  <a:srgbClr val="e46c0a"/>
                </a:solidFill>
                <a:latin typeface="Calibri Light"/>
                <a:ea typeface="Calibri Light"/>
              </a:rPr>
              <a:t>double the array size </a:t>
            </a:r>
            <a:r>
              <a:rPr b="0" lang="en-US" sz="2400" spc="-1" strike="noStrike">
                <a:solidFill>
                  <a:srgbClr val="000000"/>
                </a:solidFill>
                <a:latin typeface="Calibri Light"/>
                <a:ea typeface="Calibri Light"/>
              </a:rPr>
              <a:t>every time when it needs to grow.</a:t>
            </a:r>
            <a:endParaRPr b="0" lang="en-US" sz="2400" spc="-1" strike="noStrike">
              <a:solidFill>
                <a:srgbClr val="000000"/>
              </a:solidFill>
              <a:latin typeface="Calibri Light"/>
            </a:endParaRPr>
          </a:p>
        </p:txBody>
      </p:sp>
      <p:sp>
        <p:nvSpPr>
          <p:cNvPr id="815" name="TextShape 3"/>
          <p:cNvSpPr txBox="1"/>
          <p:nvPr/>
        </p:nvSpPr>
        <p:spPr>
          <a:xfrm>
            <a:off x="6553080" y="6356520"/>
            <a:ext cx="2133360" cy="364680"/>
          </a:xfrm>
          <a:prstGeom prst="rect">
            <a:avLst/>
          </a:prstGeom>
          <a:noFill/>
          <a:ln>
            <a:noFill/>
          </a:ln>
        </p:spPr>
        <p:txBody>
          <a:bodyPr anchor="ctr"/>
          <a:p>
            <a:pPr algn="r">
              <a:lnSpc>
                <a:spcPct val="100000"/>
              </a:lnSpc>
            </a:pPr>
            <a:fld id="{956EF6EC-3322-4E7E-8566-7F5A413B750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893" dur="indefinite" restart="never" nodeType="tmRoot">
          <p:childTnLst>
            <p:seq>
              <p:cTn id="89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6"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Linked ListS</a:t>
            </a:r>
            <a:endParaRPr b="0" lang="en-US" sz="4000" spc="-1" strike="noStrike">
              <a:solidFill>
                <a:srgbClr val="000000"/>
              </a:solidFill>
              <a:latin typeface="Calibri Light"/>
            </a:endParaRPr>
          </a:p>
        </p:txBody>
      </p:sp>
      <p:sp>
        <p:nvSpPr>
          <p:cNvPr id="817" name="TextShape 2"/>
          <p:cNvSpPr txBox="1"/>
          <p:nvPr/>
        </p:nvSpPr>
        <p:spPr>
          <a:xfrm>
            <a:off x="722160" y="2906640"/>
            <a:ext cx="7772040" cy="1499760"/>
          </a:xfrm>
          <a:prstGeom prst="rect">
            <a:avLst/>
          </a:prstGeom>
          <a:noFill/>
          <a:ln>
            <a:noFill/>
          </a:ln>
        </p:spPr>
        <p:txBody>
          <a:bodyPr anchor="b"/>
          <a:p>
            <a:pPr>
              <a:lnSpc>
                <a:spcPct val="100000"/>
              </a:lnSpc>
              <a:spcBef>
                <a:spcPts val="400"/>
              </a:spcBef>
            </a:pPr>
            <a:r>
              <a:rPr b="0" lang="en-US" sz="2000" spc="-1" strike="noStrike">
                <a:solidFill>
                  <a:srgbClr val="8b8b8b"/>
                </a:solidFill>
                <a:latin typeface="Calibri Light"/>
                <a:ea typeface="Calibri Light"/>
              </a:rPr>
              <a:t>Part III</a:t>
            </a:r>
            <a:endParaRPr b="0" lang="en-US" sz="2000" spc="-1" strike="noStrike">
              <a:solidFill>
                <a:srgbClr val="000000"/>
              </a:solidFill>
              <a:latin typeface="Calibri Light"/>
            </a:endParaRPr>
          </a:p>
        </p:txBody>
      </p:sp>
      <p:sp>
        <p:nvSpPr>
          <p:cNvPr id="818" name="TextShape 3"/>
          <p:cNvSpPr txBox="1"/>
          <p:nvPr/>
        </p:nvSpPr>
        <p:spPr>
          <a:xfrm>
            <a:off x="6553080" y="6356520"/>
            <a:ext cx="2133360" cy="364680"/>
          </a:xfrm>
          <a:prstGeom prst="rect">
            <a:avLst/>
          </a:prstGeom>
          <a:noFill/>
          <a:ln>
            <a:noFill/>
          </a:ln>
        </p:spPr>
        <p:txBody>
          <a:bodyPr anchor="ctr"/>
          <a:p>
            <a:pPr algn="r">
              <a:lnSpc>
                <a:spcPct val="100000"/>
              </a:lnSpc>
            </a:pPr>
            <a:fld id="{833A8702-4313-4A94-806C-B6A204DEA27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895" dur="indefinite" restart="never" nodeType="tmRoot">
          <p:childTnLst>
            <p:seq>
              <p:cTn id="89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What are we going to learn?</a:t>
            </a:r>
            <a:endParaRPr b="0" lang="en-US" sz="4400" spc="-1" strike="noStrike">
              <a:solidFill>
                <a:srgbClr val="000000"/>
              </a:solidFill>
              <a:latin typeface="Calibri Light"/>
            </a:endParaRPr>
          </a:p>
        </p:txBody>
      </p:sp>
      <p:sp>
        <p:nvSpPr>
          <p:cNvPr id="820"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Modes of data access </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Random access  </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Sequential access</a:t>
            </a:r>
            <a:endParaRPr b="0" lang="en-US" sz="20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Linked lists</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Linked list operations</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Traversing a linked list </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Building a linked list</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Inserting an item into a linked list</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Deleting an item from a linked list</a:t>
            </a:r>
            <a:endParaRPr b="0" lang="en-US" sz="2000" spc="-1" strike="noStrike">
              <a:solidFill>
                <a:srgbClr val="000000"/>
              </a:solidFill>
              <a:latin typeface="Calibri Light"/>
            </a:endParaRPr>
          </a:p>
          <a:p>
            <a:pPr>
              <a:lnSpc>
                <a:spcPct val="100000"/>
              </a:lnSpc>
              <a:spcBef>
                <a:spcPts val="479"/>
              </a:spcBef>
            </a:pPr>
            <a:endParaRPr b="0" lang="en-US" sz="2000" spc="-1" strike="noStrike">
              <a:solidFill>
                <a:srgbClr val="000000"/>
              </a:solidFill>
              <a:latin typeface="Calibri Light"/>
            </a:endParaRPr>
          </a:p>
          <a:p>
            <a:pPr>
              <a:lnSpc>
                <a:spcPct val="100000"/>
              </a:lnSpc>
              <a:spcBef>
                <a:spcPts val="479"/>
              </a:spcBef>
            </a:pPr>
            <a:endParaRPr b="0" lang="en-US" sz="2000" spc="-1" strike="noStrike">
              <a:solidFill>
                <a:srgbClr val="000000"/>
              </a:solidFill>
              <a:latin typeface="Calibri Light"/>
            </a:endParaRPr>
          </a:p>
        </p:txBody>
      </p:sp>
      <p:sp>
        <p:nvSpPr>
          <p:cNvPr id="821" name="TextShape 3"/>
          <p:cNvSpPr txBox="1"/>
          <p:nvPr/>
        </p:nvSpPr>
        <p:spPr>
          <a:xfrm>
            <a:off x="6553080" y="6356520"/>
            <a:ext cx="2133360" cy="364680"/>
          </a:xfrm>
          <a:prstGeom prst="rect">
            <a:avLst/>
          </a:prstGeom>
          <a:noFill/>
          <a:ln>
            <a:noFill/>
          </a:ln>
        </p:spPr>
        <p:txBody>
          <a:bodyPr anchor="ctr"/>
          <a:p>
            <a:pPr algn="r">
              <a:lnSpc>
                <a:spcPct val="100000"/>
              </a:lnSpc>
            </a:pPr>
            <a:fld id="{6FBEADF4-B1E9-430C-85F6-0964ED92351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897" dur="indefinite" restart="never" nodeType="tmRoot">
          <p:childTnLst>
            <p:seq>
              <p:cTn id="89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000" spc="-1" strike="noStrike">
                <a:solidFill>
                  <a:srgbClr val="000000"/>
                </a:solidFill>
                <a:latin typeface="Avenir Next"/>
                <a:ea typeface="Avenir Next"/>
              </a:rPr>
              <a:t>References</a:t>
            </a:r>
            <a:endParaRPr b="0" lang="en-US" sz="4000" spc="-1" strike="noStrike">
              <a:solidFill>
                <a:srgbClr val="000000"/>
              </a:solidFill>
              <a:latin typeface="Calibri Light"/>
            </a:endParaRPr>
          </a:p>
        </p:txBody>
      </p:sp>
      <p:sp>
        <p:nvSpPr>
          <p:cNvPr id="146" name="TextShape 2"/>
          <p:cNvSpPr txBox="1"/>
          <p:nvPr/>
        </p:nvSpPr>
        <p:spPr>
          <a:xfrm>
            <a:off x="457200" y="1600200"/>
            <a:ext cx="8229240" cy="4525560"/>
          </a:xfrm>
          <a:prstGeom prst="rect">
            <a:avLst/>
          </a:prstGeom>
          <a:noFill/>
          <a:ln>
            <a:noFill/>
          </a:ln>
        </p:spPr>
        <p:txBody>
          <a:bodyPr>
            <a:normAutofit/>
          </a:bodyPr>
          <a:p>
            <a:pPr>
              <a:lnSpc>
                <a:spcPct val="80000"/>
              </a:lnSpc>
              <a:spcBef>
                <a:spcPts val="1199"/>
              </a:spcBef>
            </a:pPr>
            <a:r>
              <a:rPr b="0" lang="en-US" sz="2400" spc="-1" strike="noStrike">
                <a:solidFill>
                  <a:srgbClr val="000000"/>
                </a:solidFill>
                <a:latin typeface="Calibri Light"/>
                <a:ea typeface="Calibri Light"/>
              </a:rPr>
              <a:t>You may want to check out the following supplementary readings:</a:t>
            </a:r>
            <a:endParaRPr b="0" lang="en-US" sz="2400" spc="-1" strike="noStrike">
              <a:solidFill>
                <a:srgbClr val="000000"/>
              </a:solidFill>
              <a:latin typeface="Calibri Light"/>
            </a:endParaRPr>
          </a:p>
          <a:p>
            <a:pPr>
              <a:lnSpc>
                <a:spcPct val="80000"/>
              </a:lnSpc>
              <a:spcBef>
                <a:spcPts val="1199"/>
              </a:spcBef>
            </a:pPr>
            <a:endParaRPr b="0" lang="en-US" sz="2400" spc="-1" strike="noStrike">
              <a:solidFill>
                <a:srgbClr val="000000"/>
              </a:solidFill>
              <a:latin typeface="Calibri Light"/>
            </a:endParaRPr>
          </a:p>
          <a:p>
            <a:pPr marL="343080" indent="-342720">
              <a:lnSpc>
                <a:spcPct val="80000"/>
              </a:lnSpc>
              <a:spcBef>
                <a:spcPts val="1199"/>
              </a:spcBef>
              <a:buClr>
                <a:srgbClr val="000000"/>
              </a:buClr>
              <a:buFont typeface="Arial"/>
              <a:buChar char="•"/>
            </a:pPr>
            <a:r>
              <a:rPr b="0" lang="en-US" sz="2400" spc="-1" strike="noStrike">
                <a:solidFill>
                  <a:srgbClr val="000000"/>
                </a:solidFill>
                <a:latin typeface="Calibri Light"/>
                <a:ea typeface="Calibri Light"/>
              </a:rPr>
              <a:t>Book Chapters </a:t>
            </a:r>
            <a:endParaRPr b="0" lang="en-US" sz="2400" spc="-1" strike="noStrike">
              <a:solidFill>
                <a:srgbClr val="000000"/>
              </a:solidFill>
              <a:latin typeface="Calibri Light"/>
            </a:endParaRPr>
          </a:p>
          <a:p>
            <a:pPr lvl="1" marL="628560" indent="-228240">
              <a:lnSpc>
                <a:spcPct val="80000"/>
              </a:lnSpc>
              <a:spcBef>
                <a:spcPts val="1199"/>
              </a:spcBef>
              <a:buClr>
                <a:srgbClr val="000000"/>
              </a:buClr>
              <a:buFont typeface="Arial"/>
              <a:buChar char="–"/>
            </a:pPr>
            <a:r>
              <a:rPr b="0" lang="en-US" sz="2000" spc="-1" strike="noStrike" u="sng">
                <a:solidFill>
                  <a:srgbClr val="0000ff"/>
                </a:solidFill>
                <a:uFillTx/>
                <a:latin typeface="Calibri Light"/>
                <a:ea typeface="Calibri Light"/>
                <a:hlinkClick r:id="rId1"/>
              </a:rPr>
              <a:t>Problem Solving with C++</a:t>
            </a:r>
            <a:endParaRPr b="0" lang="en-US" sz="2000" spc="-1" strike="noStrike">
              <a:solidFill>
                <a:srgbClr val="000000"/>
              </a:solidFill>
              <a:latin typeface="Calibri Light"/>
            </a:endParaRPr>
          </a:p>
          <a:p>
            <a:pPr lvl="2" marL="1028880" indent="-228240">
              <a:lnSpc>
                <a:spcPct val="80000"/>
              </a:lnSpc>
              <a:spcBef>
                <a:spcPts val="1199"/>
              </a:spcBef>
              <a:buClr>
                <a:srgbClr val="000000"/>
              </a:buClr>
              <a:buFont typeface="Arial"/>
              <a:buChar char="•"/>
            </a:pPr>
            <a:r>
              <a:rPr b="0" lang="en-US" sz="1800" spc="-1" strike="noStrike">
                <a:solidFill>
                  <a:srgbClr val="000000"/>
                </a:solidFill>
                <a:latin typeface="Calibri Light"/>
                <a:ea typeface="Calibri Light"/>
              </a:rPr>
              <a:t>Ch. 9</a:t>
            </a:r>
            <a:endParaRPr b="0" lang="en-US" sz="1800" spc="-1" strike="noStrike">
              <a:solidFill>
                <a:srgbClr val="000000"/>
              </a:solidFill>
              <a:latin typeface="Calibri Light"/>
            </a:endParaRPr>
          </a:p>
          <a:p>
            <a:pPr lvl="2" marL="1028880" indent="-228240">
              <a:lnSpc>
                <a:spcPct val="80000"/>
              </a:lnSpc>
              <a:spcBef>
                <a:spcPts val="1199"/>
              </a:spcBef>
              <a:buClr>
                <a:srgbClr val="000000"/>
              </a:buClr>
              <a:buFont typeface="Arial"/>
              <a:buChar char="•"/>
            </a:pPr>
            <a:r>
              <a:rPr b="0" lang="en-US" sz="1800" spc="-1" strike="noStrike">
                <a:solidFill>
                  <a:srgbClr val="000000"/>
                </a:solidFill>
                <a:latin typeface="Calibri Light"/>
                <a:ea typeface="Calibri Light"/>
              </a:rPr>
              <a:t>Ch. 13.1</a:t>
            </a:r>
            <a:endParaRPr b="0" lang="en-US" sz="1800" spc="-1" strike="noStrike">
              <a:solidFill>
                <a:srgbClr val="000000"/>
              </a:solidFill>
              <a:latin typeface="Calibri Light"/>
            </a:endParaRPr>
          </a:p>
          <a:p>
            <a:endParaRPr b="0" lang="en-US" sz="1800" spc="-1" strike="noStrike">
              <a:solidFill>
                <a:srgbClr val="000000"/>
              </a:solidFill>
              <a:latin typeface="Calibri Light"/>
            </a:endParaRPr>
          </a:p>
          <a:p>
            <a:pPr marL="343080" indent="-342720">
              <a:lnSpc>
                <a:spcPct val="100000"/>
              </a:lnSpc>
              <a:spcBef>
                <a:spcPts val="1199"/>
              </a:spcBef>
              <a:buClr>
                <a:srgbClr val="000000"/>
              </a:buClr>
              <a:buFont typeface="Arial"/>
              <a:buChar char="•"/>
            </a:pPr>
            <a:r>
              <a:rPr b="0" lang="en-US" sz="2400" spc="-1" strike="noStrike">
                <a:solidFill>
                  <a:srgbClr val="000000"/>
                </a:solidFill>
                <a:latin typeface="Calibri Light"/>
                <a:ea typeface="Calibri Light"/>
              </a:rPr>
              <a:t>From C++ tutorials</a:t>
            </a:r>
            <a:endParaRPr b="0" lang="en-US" sz="2400" spc="-1" strike="noStrike">
              <a:solidFill>
                <a:srgbClr val="000000"/>
              </a:solidFill>
              <a:latin typeface="Calibri Light"/>
            </a:endParaRPr>
          </a:p>
          <a:p>
            <a:pPr lvl="1" marL="628560" indent="-228240">
              <a:lnSpc>
                <a:spcPct val="80000"/>
              </a:lnSpc>
              <a:spcBef>
                <a:spcPts val="1199"/>
              </a:spcBef>
              <a:buClr>
                <a:srgbClr val="000000"/>
              </a:buClr>
              <a:buFont typeface="Arial"/>
              <a:buChar char="–"/>
            </a:pPr>
            <a:r>
              <a:rPr b="0" lang="en-US" sz="2000" spc="-1" strike="noStrike" u="sng">
                <a:solidFill>
                  <a:srgbClr val="0000ff"/>
                </a:solidFill>
                <a:uFillTx/>
                <a:latin typeface="Calibri Light"/>
                <a:ea typeface="Calibri Light"/>
                <a:hlinkClick r:id="rId2"/>
              </a:rPr>
              <a:t>Pointers</a:t>
            </a:r>
            <a:endParaRPr b="0" lang="en-US" sz="2000" spc="-1" strike="noStrike">
              <a:solidFill>
                <a:srgbClr val="000000"/>
              </a:solidFill>
              <a:latin typeface="Calibri Light"/>
            </a:endParaRPr>
          </a:p>
          <a:p>
            <a:pPr lvl="1" marL="628560" indent="-228240">
              <a:lnSpc>
                <a:spcPct val="80000"/>
              </a:lnSpc>
              <a:spcBef>
                <a:spcPts val="1199"/>
              </a:spcBef>
              <a:buClr>
                <a:srgbClr val="000000"/>
              </a:buClr>
              <a:buFont typeface="Arial"/>
              <a:buChar char="–"/>
            </a:pPr>
            <a:r>
              <a:rPr b="0" lang="en-US" sz="2000" spc="-1" strike="noStrike" u="sng">
                <a:solidFill>
                  <a:srgbClr val="0000ff"/>
                </a:solidFill>
                <a:uFillTx/>
                <a:latin typeface="Calibri Light"/>
                <a:ea typeface="Calibri Light"/>
                <a:hlinkClick r:id="rId3"/>
              </a:rPr>
              <a:t>Dynamic Memory</a:t>
            </a:r>
            <a:endParaRPr b="0" lang="en-US" sz="2000" spc="-1" strike="noStrike">
              <a:solidFill>
                <a:srgbClr val="000000"/>
              </a:solidFill>
              <a:latin typeface="Calibri Light"/>
            </a:endParaRPr>
          </a:p>
        </p:txBody>
      </p:sp>
      <p:sp>
        <p:nvSpPr>
          <p:cNvPr id="147" name="TextShape 3"/>
          <p:cNvSpPr txBox="1"/>
          <p:nvPr/>
        </p:nvSpPr>
        <p:spPr>
          <a:xfrm>
            <a:off x="6553080" y="6356520"/>
            <a:ext cx="2133360" cy="364680"/>
          </a:xfrm>
          <a:prstGeom prst="rect">
            <a:avLst/>
          </a:prstGeom>
          <a:noFill/>
          <a:ln>
            <a:noFill/>
          </a:ln>
        </p:spPr>
        <p:txBody>
          <a:bodyPr anchor="ctr"/>
          <a:p>
            <a:pPr algn="r">
              <a:lnSpc>
                <a:spcPct val="100000"/>
              </a:lnSpc>
            </a:pPr>
            <a:fld id="{8D7B36A4-5F63-456E-A6C6-9908282598B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2"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3600" spc="-1" strike="noStrike">
                <a:solidFill>
                  <a:srgbClr val="000000"/>
                </a:solidFill>
                <a:latin typeface="Avenir Next"/>
                <a:ea typeface="Avenir Next"/>
              </a:rPr>
              <a:t>Mode of data access – </a:t>
            </a:r>
            <a:r>
              <a:rPr b="0" lang="en-US" sz="4400" spc="-1" strike="noStrike">
                <a:solidFill>
                  <a:srgbClr val="000000"/>
                </a:solidFill>
                <a:latin typeface="Avenir Next"/>
                <a:ea typeface="Avenir Next"/>
              </a:rPr>
              <a:t>Random Access</a:t>
            </a:r>
            <a:endParaRPr b="0" lang="en-US" sz="4400" spc="-1" strike="noStrike">
              <a:solidFill>
                <a:srgbClr val="000000"/>
              </a:solidFill>
              <a:latin typeface="Calibri Light"/>
            </a:endParaRPr>
          </a:p>
        </p:txBody>
      </p:sp>
      <p:sp>
        <p:nvSpPr>
          <p:cNvPr id="823"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Array is a container which allows </a:t>
            </a:r>
            <a:r>
              <a:rPr b="1" lang="en-US" sz="2400" spc="-1" strike="noStrike">
                <a:solidFill>
                  <a:srgbClr val="e46c0a"/>
                </a:solidFill>
                <a:latin typeface="Calibri Light"/>
                <a:ea typeface="Calibri Light"/>
              </a:rPr>
              <a:t>random access </a:t>
            </a:r>
            <a:r>
              <a:rPr b="0" lang="en-US" sz="2400" spc="-1" strike="noStrike">
                <a:solidFill>
                  <a:srgbClr val="000000"/>
                </a:solidFill>
                <a:latin typeface="Calibri Light"/>
                <a:ea typeface="Calibri Light"/>
              </a:rPr>
              <a:t>to the items stored in it.</a:t>
            </a:r>
            <a:endParaRPr b="0" lang="en-US" sz="2400" spc="-1" strike="noStrike">
              <a:solidFill>
                <a:srgbClr val="000000"/>
              </a:solidFill>
              <a:latin typeface="Calibri Light"/>
            </a:endParaRPr>
          </a:p>
        </p:txBody>
      </p:sp>
      <p:graphicFrame>
        <p:nvGraphicFramePr>
          <p:cNvPr id="824" name="Table 3"/>
          <p:cNvGraphicFramePr/>
          <p:nvPr/>
        </p:nvGraphicFramePr>
        <p:xfrm>
          <a:off x="1742400" y="2670120"/>
          <a:ext cx="6095520" cy="370440"/>
        </p:xfrm>
        <a:graphic>
          <a:graphicData uri="http://schemas.openxmlformats.org/drawingml/2006/table">
            <a:tbl>
              <a:tblPr/>
              <a:tblGrid>
                <a:gridCol w="609480"/>
                <a:gridCol w="609480"/>
                <a:gridCol w="609480"/>
                <a:gridCol w="609480"/>
                <a:gridCol w="609480"/>
                <a:gridCol w="609480"/>
                <a:gridCol w="609480"/>
                <a:gridCol w="609480"/>
                <a:gridCol w="609480"/>
                <a:gridCol w="610200"/>
              </a:tblGrid>
              <a:tr h="370440">
                <a:tc>
                  <a:txBody>
                    <a:bodyPr/>
                    <a:p>
                      <a:pPr algn="ctr">
                        <a:lnSpc>
                          <a:spcPct val="100000"/>
                        </a:lnSpc>
                      </a:pPr>
                      <a:r>
                        <a:rPr b="0" lang="en-GB" sz="1800" spc="-1" strike="noStrike">
                          <a:solidFill>
                            <a:srgbClr val="000000"/>
                          </a:solidFill>
                          <a:latin typeface="Calibri Light"/>
                        </a:rPr>
                        <a:t>23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56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92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38</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12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76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35</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89</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10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62</a:t>
                      </a:r>
                      <a:endParaRPr b="0" lang="en-GB" sz="1800" spc="-1" strike="noStrike">
                        <a:latin typeface="Arial"/>
                      </a:endParaRPr>
                    </a:p>
                  </a:txBody>
                  <a:tcPr marL="91440" marR="91440">
                    <a:noFill/>
                  </a:tcPr>
                </a:tc>
              </a:tr>
            </a:tbl>
          </a:graphicData>
        </a:graphic>
      </p:graphicFrame>
      <p:sp>
        <p:nvSpPr>
          <p:cNvPr id="825" name="CustomShape 4"/>
          <p:cNvSpPr/>
          <p:nvPr/>
        </p:nvSpPr>
        <p:spPr>
          <a:xfrm>
            <a:off x="1824120" y="242964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[0]</a:t>
            </a:r>
            <a:endParaRPr b="0" lang="en-GB" sz="1200" spc="-1" strike="noStrike">
              <a:latin typeface="Arial"/>
            </a:endParaRPr>
          </a:p>
        </p:txBody>
      </p:sp>
      <p:sp>
        <p:nvSpPr>
          <p:cNvPr id="826" name="CustomShape 5"/>
          <p:cNvSpPr/>
          <p:nvPr/>
        </p:nvSpPr>
        <p:spPr>
          <a:xfrm>
            <a:off x="2433240" y="242964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[1]</a:t>
            </a:r>
            <a:endParaRPr b="0" lang="en-GB" sz="1200" spc="-1" strike="noStrike">
              <a:latin typeface="Arial"/>
            </a:endParaRPr>
          </a:p>
        </p:txBody>
      </p:sp>
      <p:sp>
        <p:nvSpPr>
          <p:cNvPr id="827" name="CustomShape 6"/>
          <p:cNvSpPr/>
          <p:nvPr/>
        </p:nvSpPr>
        <p:spPr>
          <a:xfrm>
            <a:off x="3042000" y="242964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[2]</a:t>
            </a:r>
            <a:endParaRPr b="0" lang="en-GB" sz="1200" spc="-1" strike="noStrike">
              <a:latin typeface="Arial"/>
            </a:endParaRPr>
          </a:p>
        </p:txBody>
      </p:sp>
      <p:sp>
        <p:nvSpPr>
          <p:cNvPr id="828" name="CustomShape 7"/>
          <p:cNvSpPr/>
          <p:nvPr/>
        </p:nvSpPr>
        <p:spPr>
          <a:xfrm>
            <a:off x="3650760" y="242964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[3]</a:t>
            </a:r>
            <a:endParaRPr b="0" lang="en-GB" sz="1200" spc="-1" strike="noStrike">
              <a:latin typeface="Arial"/>
            </a:endParaRPr>
          </a:p>
        </p:txBody>
      </p:sp>
      <p:sp>
        <p:nvSpPr>
          <p:cNvPr id="829" name="CustomShape 8"/>
          <p:cNvSpPr/>
          <p:nvPr/>
        </p:nvSpPr>
        <p:spPr>
          <a:xfrm>
            <a:off x="4259520" y="242964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[4]</a:t>
            </a:r>
            <a:endParaRPr b="0" lang="en-GB" sz="1200" spc="-1" strike="noStrike">
              <a:latin typeface="Arial"/>
            </a:endParaRPr>
          </a:p>
        </p:txBody>
      </p:sp>
      <p:sp>
        <p:nvSpPr>
          <p:cNvPr id="830" name="CustomShape 9"/>
          <p:cNvSpPr/>
          <p:nvPr/>
        </p:nvSpPr>
        <p:spPr>
          <a:xfrm>
            <a:off x="4868640" y="242964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[5]</a:t>
            </a:r>
            <a:endParaRPr b="0" lang="en-GB" sz="1200" spc="-1" strike="noStrike">
              <a:latin typeface="Arial"/>
            </a:endParaRPr>
          </a:p>
        </p:txBody>
      </p:sp>
      <p:sp>
        <p:nvSpPr>
          <p:cNvPr id="831" name="CustomShape 10"/>
          <p:cNvSpPr/>
          <p:nvPr/>
        </p:nvSpPr>
        <p:spPr>
          <a:xfrm>
            <a:off x="5477400" y="242964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[6]</a:t>
            </a:r>
            <a:endParaRPr b="0" lang="en-GB" sz="1200" spc="-1" strike="noStrike">
              <a:latin typeface="Arial"/>
            </a:endParaRPr>
          </a:p>
        </p:txBody>
      </p:sp>
      <p:sp>
        <p:nvSpPr>
          <p:cNvPr id="832" name="CustomShape 11"/>
          <p:cNvSpPr/>
          <p:nvPr/>
        </p:nvSpPr>
        <p:spPr>
          <a:xfrm>
            <a:off x="6086160" y="242964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[7]</a:t>
            </a:r>
            <a:endParaRPr b="0" lang="en-GB" sz="1200" spc="-1" strike="noStrike">
              <a:latin typeface="Arial"/>
            </a:endParaRPr>
          </a:p>
        </p:txBody>
      </p:sp>
      <p:sp>
        <p:nvSpPr>
          <p:cNvPr id="833" name="CustomShape 12"/>
          <p:cNvSpPr/>
          <p:nvPr/>
        </p:nvSpPr>
        <p:spPr>
          <a:xfrm>
            <a:off x="6694920" y="242964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[8]</a:t>
            </a:r>
            <a:endParaRPr b="0" lang="en-GB" sz="1200" spc="-1" strike="noStrike">
              <a:latin typeface="Arial"/>
            </a:endParaRPr>
          </a:p>
        </p:txBody>
      </p:sp>
      <p:sp>
        <p:nvSpPr>
          <p:cNvPr id="834" name="CustomShape 13"/>
          <p:cNvSpPr/>
          <p:nvPr/>
        </p:nvSpPr>
        <p:spPr>
          <a:xfrm>
            <a:off x="7304040" y="242964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[9]</a:t>
            </a:r>
            <a:endParaRPr b="0" lang="en-GB" sz="1200" spc="-1" strike="noStrike">
              <a:latin typeface="Arial"/>
            </a:endParaRPr>
          </a:p>
        </p:txBody>
      </p:sp>
      <p:sp>
        <p:nvSpPr>
          <p:cNvPr id="835" name="CustomShape 14"/>
          <p:cNvSpPr/>
          <p:nvPr/>
        </p:nvSpPr>
        <p:spPr>
          <a:xfrm>
            <a:off x="1190160" y="271476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data</a:t>
            </a:r>
            <a:endParaRPr b="0" lang="en-GB" sz="1200" spc="-1" strike="noStrike">
              <a:latin typeface="Arial"/>
            </a:endParaRPr>
          </a:p>
        </p:txBody>
      </p:sp>
      <p:sp>
        <p:nvSpPr>
          <p:cNvPr id="836" name="CustomShape 15"/>
          <p:cNvSpPr/>
          <p:nvPr/>
        </p:nvSpPr>
        <p:spPr>
          <a:xfrm>
            <a:off x="2743920" y="3174120"/>
            <a:ext cx="5639760" cy="41760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400" spc="-1" strike="noStrike">
                <a:solidFill>
                  <a:srgbClr val="000000"/>
                </a:solidFill>
                <a:latin typeface="Segoe Print"/>
              </a:rPr>
              <a:t>We can directly access the 5</a:t>
            </a:r>
            <a:r>
              <a:rPr b="0" lang="en-GB" sz="1400" spc="-1" strike="noStrike" baseline="30000">
                <a:solidFill>
                  <a:srgbClr val="000000"/>
                </a:solidFill>
                <a:latin typeface="Segoe Print"/>
              </a:rPr>
              <a:t>th</a:t>
            </a:r>
            <a:r>
              <a:rPr b="0" lang="en-GB" sz="1400" spc="-1" strike="noStrike">
                <a:solidFill>
                  <a:srgbClr val="000000"/>
                </a:solidFill>
                <a:latin typeface="Segoe Print"/>
              </a:rPr>
              <a:t> item by writing </a:t>
            </a:r>
            <a:r>
              <a:rPr b="0" lang="en-GB" sz="1400" spc="-1" strike="noStrike">
                <a:solidFill>
                  <a:srgbClr val="000000"/>
                </a:solidFill>
                <a:latin typeface="Consolas"/>
                <a:ea typeface="Menlo"/>
              </a:rPr>
              <a:t>data[4]</a:t>
            </a:r>
            <a:endParaRPr b="0" lang="en-GB" sz="1400" spc="-1" strike="noStrike">
              <a:latin typeface="Arial"/>
            </a:endParaRPr>
          </a:p>
        </p:txBody>
      </p:sp>
      <p:sp>
        <p:nvSpPr>
          <p:cNvPr id="837" name="CustomShape 16"/>
          <p:cNvSpPr/>
          <p:nvPr/>
        </p:nvSpPr>
        <p:spPr>
          <a:xfrm>
            <a:off x="155520" y="3884760"/>
            <a:ext cx="57240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What if we want to access the 5</a:t>
            </a:r>
            <a:r>
              <a:rPr b="0" lang="en-GB" sz="1800" spc="-1" strike="noStrike" baseline="30000">
                <a:solidFill>
                  <a:srgbClr val="000000"/>
                </a:solidFill>
                <a:latin typeface="Calibri Light"/>
              </a:rPr>
              <a:t>th</a:t>
            </a:r>
            <a:r>
              <a:rPr b="0" lang="en-GB" sz="1800" spc="-1" strike="noStrike">
                <a:solidFill>
                  <a:srgbClr val="000000"/>
                </a:solidFill>
                <a:latin typeface="Calibri Light"/>
              </a:rPr>
              <a:t> smallest item?</a:t>
            </a:r>
            <a:endParaRPr b="0" lang="en-GB" sz="1800" spc="-1" strike="noStrike">
              <a:latin typeface="Arial"/>
            </a:endParaRPr>
          </a:p>
        </p:txBody>
      </p:sp>
      <p:graphicFrame>
        <p:nvGraphicFramePr>
          <p:cNvPr id="838" name="Table 17"/>
          <p:cNvGraphicFramePr/>
          <p:nvPr/>
        </p:nvGraphicFramePr>
        <p:xfrm>
          <a:off x="1742400" y="4565880"/>
          <a:ext cx="6095520" cy="370440"/>
        </p:xfrm>
        <a:graphic>
          <a:graphicData uri="http://schemas.openxmlformats.org/drawingml/2006/table">
            <a:tbl>
              <a:tblPr/>
              <a:tblGrid>
                <a:gridCol w="609480"/>
                <a:gridCol w="609480"/>
                <a:gridCol w="609480"/>
                <a:gridCol w="609480"/>
                <a:gridCol w="609480"/>
                <a:gridCol w="609480"/>
                <a:gridCol w="609480"/>
                <a:gridCol w="609480"/>
                <a:gridCol w="609480"/>
                <a:gridCol w="610200"/>
              </a:tblGrid>
              <a:tr h="370440">
                <a:tc>
                  <a:txBody>
                    <a:bodyPr/>
                    <a:p>
                      <a:pPr algn="ctr">
                        <a:lnSpc>
                          <a:spcPct val="100000"/>
                        </a:lnSpc>
                      </a:pPr>
                      <a:r>
                        <a:rPr b="0" lang="en-GB" sz="1800" spc="-1" strike="noStrike">
                          <a:solidFill>
                            <a:srgbClr val="000000"/>
                          </a:solidFill>
                          <a:latin typeface="Calibri Light"/>
                        </a:rPr>
                        <a:t>10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12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23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35</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38</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56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62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76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89</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92</a:t>
                      </a:r>
                      <a:endParaRPr b="0" lang="en-GB" sz="1800" spc="-1" strike="noStrike">
                        <a:latin typeface="Arial"/>
                      </a:endParaRPr>
                    </a:p>
                  </a:txBody>
                  <a:tcPr marL="91440" marR="91440">
                    <a:noFill/>
                  </a:tcPr>
                </a:tc>
              </a:tr>
            </a:tbl>
          </a:graphicData>
        </a:graphic>
      </p:graphicFrame>
      <p:sp>
        <p:nvSpPr>
          <p:cNvPr id="839" name="CustomShape 18"/>
          <p:cNvSpPr/>
          <p:nvPr/>
        </p:nvSpPr>
        <p:spPr>
          <a:xfrm>
            <a:off x="1824120" y="432540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[0]</a:t>
            </a:r>
            <a:endParaRPr b="0" lang="en-GB" sz="1200" spc="-1" strike="noStrike">
              <a:latin typeface="Arial"/>
            </a:endParaRPr>
          </a:p>
        </p:txBody>
      </p:sp>
      <p:sp>
        <p:nvSpPr>
          <p:cNvPr id="840" name="CustomShape 19"/>
          <p:cNvSpPr/>
          <p:nvPr/>
        </p:nvSpPr>
        <p:spPr>
          <a:xfrm>
            <a:off x="2433240" y="432540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[1]</a:t>
            </a:r>
            <a:endParaRPr b="0" lang="en-GB" sz="1200" spc="-1" strike="noStrike">
              <a:latin typeface="Arial"/>
            </a:endParaRPr>
          </a:p>
        </p:txBody>
      </p:sp>
      <p:sp>
        <p:nvSpPr>
          <p:cNvPr id="841" name="CustomShape 20"/>
          <p:cNvSpPr/>
          <p:nvPr/>
        </p:nvSpPr>
        <p:spPr>
          <a:xfrm>
            <a:off x="3042000" y="432540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[2]</a:t>
            </a:r>
            <a:endParaRPr b="0" lang="en-GB" sz="1200" spc="-1" strike="noStrike">
              <a:latin typeface="Arial"/>
            </a:endParaRPr>
          </a:p>
        </p:txBody>
      </p:sp>
      <p:sp>
        <p:nvSpPr>
          <p:cNvPr id="842" name="CustomShape 21"/>
          <p:cNvSpPr/>
          <p:nvPr/>
        </p:nvSpPr>
        <p:spPr>
          <a:xfrm>
            <a:off x="3650760" y="432540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[3]</a:t>
            </a:r>
            <a:endParaRPr b="0" lang="en-GB" sz="1200" spc="-1" strike="noStrike">
              <a:latin typeface="Arial"/>
            </a:endParaRPr>
          </a:p>
        </p:txBody>
      </p:sp>
      <p:sp>
        <p:nvSpPr>
          <p:cNvPr id="843" name="CustomShape 22"/>
          <p:cNvSpPr/>
          <p:nvPr/>
        </p:nvSpPr>
        <p:spPr>
          <a:xfrm>
            <a:off x="4259520" y="432540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[4]</a:t>
            </a:r>
            <a:endParaRPr b="0" lang="en-GB" sz="1200" spc="-1" strike="noStrike">
              <a:latin typeface="Arial"/>
            </a:endParaRPr>
          </a:p>
        </p:txBody>
      </p:sp>
      <p:sp>
        <p:nvSpPr>
          <p:cNvPr id="844" name="CustomShape 23"/>
          <p:cNvSpPr/>
          <p:nvPr/>
        </p:nvSpPr>
        <p:spPr>
          <a:xfrm>
            <a:off x="4868640" y="432540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[5]</a:t>
            </a:r>
            <a:endParaRPr b="0" lang="en-GB" sz="1200" spc="-1" strike="noStrike">
              <a:latin typeface="Arial"/>
            </a:endParaRPr>
          </a:p>
        </p:txBody>
      </p:sp>
      <p:sp>
        <p:nvSpPr>
          <p:cNvPr id="845" name="CustomShape 24"/>
          <p:cNvSpPr/>
          <p:nvPr/>
        </p:nvSpPr>
        <p:spPr>
          <a:xfrm>
            <a:off x="5477400" y="432540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[6]</a:t>
            </a:r>
            <a:endParaRPr b="0" lang="en-GB" sz="1200" spc="-1" strike="noStrike">
              <a:latin typeface="Arial"/>
            </a:endParaRPr>
          </a:p>
        </p:txBody>
      </p:sp>
      <p:sp>
        <p:nvSpPr>
          <p:cNvPr id="846" name="CustomShape 25"/>
          <p:cNvSpPr/>
          <p:nvPr/>
        </p:nvSpPr>
        <p:spPr>
          <a:xfrm>
            <a:off x="6086160" y="432540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[7]</a:t>
            </a:r>
            <a:endParaRPr b="0" lang="en-GB" sz="1200" spc="-1" strike="noStrike">
              <a:latin typeface="Arial"/>
            </a:endParaRPr>
          </a:p>
        </p:txBody>
      </p:sp>
      <p:sp>
        <p:nvSpPr>
          <p:cNvPr id="847" name="CustomShape 26"/>
          <p:cNvSpPr/>
          <p:nvPr/>
        </p:nvSpPr>
        <p:spPr>
          <a:xfrm>
            <a:off x="6694920" y="432540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[8]</a:t>
            </a:r>
            <a:endParaRPr b="0" lang="en-GB" sz="1200" spc="-1" strike="noStrike">
              <a:latin typeface="Arial"/>
            </a:endParaRPr>
          </a:p>
        </p:txBody>
      </p:sp>
      <p:sp>
        <p:nvSpPr>
          <p:cNvPr id="848" name="CustomShape 27"/>
          <p:cNvSpPr/>
          <p:nvPr/>
        </p:nvSpPr>
        <p:spPr>
          <a:xfrm>
            <a:off x="7304040" y="432540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[9]</a:t>
            </a:r>
            <a:endParaRPr b="0" lang="en-GB" sz="1200" spc="-1" strike="noStrike">
              <a:latin typeface="Arial"/>
            </a:endParaRPr>
          </a:p>
        </p:txBody>
      </p:sp>
      <p:sp>
        <p:nvSpPr>
          <p:cNvPr id="849" name="CustomShape 28"/>
          <p:cNvSpPr/>
          <p:nvPr/>
        </p:nvSpPr>
        <p:spPr>
          <a:xfrm>
            <a:off x="1190160" y="46105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data</a:t>
            </a:r>
            <a:endParaRPr b="0" lang="en-GB" sz="1200" spc="-1" strike="noStrike">
              <a:latin typeface="Arial"/>
            </a:endParaRPr>
          </a:p>
        </p:txBody>
      </p:sp>
      <p:sp>
        <p:nvSpPr>
          <p:cNvPr id="850" name="CustomShape 29"/>
          <p:cNvSpPr/>
          <p:nvPr/>
        </p:nvSpPr>
        <p:spPr>
          <a:xfrm>
            <a:off x="2743920" y="5028480"/>
            <a:ext cx="5639760" cy="41760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400" spc="-1" strike="noStrike">
                <a:solidFill>
                  <a:srgbClr val="000000"/>
                </a:solidFill>
                <a:latin typeface="Segoe Print"/>
              </a:rPr>
              <a:t>Sort the array, and then access </a:t>
            </a:r>
            <a:r>
              <a:rPr b="0" lang="en-GB" sz="1400" spc="-1" strike="noStrike">
                <a:solidFill>
                  <a:srgbClr val="000000"/>
                </a:solidFill>
                <a:latin typeface="Consolas"/>
                <a:ea typeface="Menlo"/>
              </a:rPr>
              <a:t>data[4]</a:t>
            </a:r>
            <a:r>
              <a:rPr b="0" lang="en-GB" sz="1400" spc="-1" strike="noStrike">
                <a:solidFill>
                  <a:srgbClr val="000000"/>
                </a:solidFill>
                <a:latin typeface="Segoe Print"/>
                <a:ea typeface="Menlo"/>
              </a:rPr>
              <a:t> directly</a:t>
            </a:r>
            <a:endParaRPr b="0" lang="en-GB" sz="1400" spc="-1" strike="noStrike">
              <a:latin typeface="Arial"/>
            </a:endParaRPr>
          </a:p>
        </p:txBody>
      </p:sp>
      <p:sp>
        <p:nvSpPr>
          <p:cNvPr id="851" name="CustomShape 30"/>
          <p:cNvSpPr/>
          <p:nvPr/>
        </p:nvSpPr>
        <p:spPr>
          <a:xfrm>
            <a:off x="2743920" y="5556240"/>
            <a:ext cx="5639760" cy="56988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400" spc="-1" strike="noStrike">
                <a:solidFill>
                  <a:srgbClr val="000000"/>
                </a:solidFill>
                <a:latin typeface="Segoe Print"/>
              </a:rPr>
              <a:t>Search can also be made fast (with a binary search) with a sorted array</a:t>
            </a:r>
            <a:endParaRPr b="0" lang="en-GB" sz="1400" spc="-1" strike="noStrike">
              <a:latin typeface="Arial"/>
            </a:endParaRPr>
          </a:p>
        </p:txBody>
      </p:sp>
      <p:sp>
        <p:nvSpPr>
          <p:cNvPr id="852" name="TextShape 31"/>
          <p:cNvSpPr txBox="1"/>
          <p:nvPr/>
        </p:nvSpPr>
        <p:spPr>
          <a:xfrm>
            <a:off x="6553080" y="6356520"/>
            <a:ext cx="2133360" cy="364680"/>
          </a:xfrm>
          <a:prstGeom prst="rect">
            <a:avLst/>
          </a:prstGeom>
          <a:noFill/>
          <a:ln>
            <a:noFill/>
          </a:ln>
        </p:spPr>
        <p:txBody>
          <a:bodyPr anchor="ctr"/>
          <a:p>
            <a:pPr algn="r">
              <a:lnSpc>
                <a:spcPct val="100000"/>
              </a:lnSpc>
            </a:pPr>
            <a:fld id="{36EE33A5-A8D4-4ACB-9C27-B2DC478F359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899" dur="indefinite" restart="never" nodeType="tmRoot">
          <p:childTnLst>
            <p:seq>
              <p:cTn id="900" dur="indefinite" nodeType="mainSeq">
                <p:childTnLst>
                  <p:par>
                    <p:cTn id="901" fill="hold">
                      <p:stCondLst>
                        <p:cond delay="indefinite"/>
                      </p:stCondLst>
                      <p:childTnLst>
                        <p:par>
                          <p:cTn id="902" fill="hold">
                            <p:stCondLst>
                              <p:cond delay="0"/>
                            </p:stCondLst>
                            <p:childTnLst>
                              <p:par>
                                <p:cTn id="903" nodeType="clickEffect" fill="hold" presetClass="entr" presetID="1">
                                  <p:stCondLst>
                                    <p:cond delay="0"/>
                                  </p:stCondLst>
                                  <p:childTnLst>
                                    <p:set>
                                      <p:cBhvr>
                                        <p:cTn id="904" dur="1" fill="hold">
                                          <p:stCondLst>
                                            <p:cond delay="0"/>
                                          </p:stCondLst>
                                        </p:cTn>
                                        <p:tgtEl>
                                          <p:spTgt spid="850"/>
                                        </p:tgtEl>
                                        <p:attrNameLst>
                                          <p:attrName>style.visibility</p:attrName>
                                        </p:attrNameLst>
                                      </p:cBhvr>
                                      <p:to>
                                        <p:strVal val="visible"/>
                                      </p:to>
                                    </p:set>
                                  </p:childTnLst>
                                </p:cTn>
                              </p:par>
                              <p:par>
                                <p:cTn id="905" nodeType="withEffect" fill="hold" presetClass="entr" presetID="1">
                                  <p:stCondLst>
                                    <p:cond delay="0"/>
                                  </p:stCondLst>
                                  <p:childTnLst>
                                    <p:set>
                                      <p:cBhvr>
                                        <p:cTn id="906" dur="1" fill="hold">
                                          <p:stCondLst>
                                            <p:cond delay="0"/>
                                          </p:stCondLst>
                                        </p:cTn>
                                        <p:tgtEl>
                                          <p:spTgt spid="851"/>
                                        </p:tgtEl>
                                        <p:attrNameLst>
                                          <p:attrName>style.visibility</p:attrName>
                                        </p:attrNameLst>
                                      </p:cBhvr>
                                      <p:to>
                                        <p:strVal val="visible"/>
                                      </p:to>
                                    </p:set>
                                  </p:childTnLst>
                                </p:cTn>
                              </p:par>
                              <p:par>
                                <p:cTn id="907" nodeType="withEffect" fill="hold" presetClass="entr" presetID="1">
                                  <p:stCondLst>
                                    <p:cond delay="0"/>
                                  </p:stCondLst>
                                  <p:childTnLst>
                                    <p:set>
                                      <p:cBhvr>
                                        <p:cTn id="908" dur="1" fill="hold">
                                          <p:stCondLst>
                                            <p:cond delay="0"/>
                                          </p:stCondLst>
                                        </p:cTn>
                                        <p:tgtEl>
                                          <p:spTgt spid="838"/>
                                        </p:tgtEl>
                                        <p:attrNameLst>
                                          <p:attrName>style.visibility</p:attrName>
                                        </p:attrNameLst>
                                      </p:cBhvr>
                                      <p:to>
                                        <p:strVal val="visible"/>
                                      </p:to>
                                    </p:set>
                                  </p:childTnLst>
                                </p:cTn>
                              </p:par>
                              <p:par>
                                <p:cTn id="909" nodeType="withEffect" fill="hold" presetClass="entr" presetID="1">
                                  <p:stCondLst>
                                    <p:cond delay="0"/>
                                  </p:stCondLst>
                                  <p:childTnLst>
                                    <p:set>
                                      <p:cBhvr>
                                        <p:cTn id="910" dur="1" fill="hold">
                                          <p:stCondLst>
                                            <p:cond delay="0"/>
                                          </p:stCondLst>
                                        </p:cTn>
                                        <p:tgtEl>
                                          <p:spTgt spid="839"/>
                                        </p:tgtEl>
                                        <p:attrNameLst>
                                          <p:attrName>style.visibility</p:attrName>
                                        </p:attrNameLst>
                                      </p:cBhvr>
                                      <p:to>
                                        <p:strVal val="visible"/>
                                      </p:to>
                                    </p:set>
                                  </p:childTnLst>
                                </p:cTn>
                              </p:par>
                              <p:par>
                                <p:cTn id="911" nodeType="withEffect" fill="hold" presetClass="entr" presetID="1">
                                  <p:stCondLst>
                                    <p:cond delay="0"/>
                                  </p:stCondLst>
                                  <p:childTnLst>
                                    <p:set>
                                      <p:cBhvr>
                                        <p:cTn id="912" dur="1" fill="hold">
                                          <p:stCondLst>
                                            <p:cond delay="0"/>
                                          </p:stCondLst>
                                        </p:cTn>
                                        <p:tgtEl>
                                          <p:spTgt spid="840"/>
                                        </p:tgtEl>
                                        <p:attrNameLst>
                                          <p:attrName>style.visibility</p:attrName>
                                        </p:attrNameLst>
                                      </p:cBhvr>
                                      <p:to>
                                        <p:strVal val="visible"/>
                                      </p:to>
                                    </p:set>
                                  </p:childTnLst>
                                </p:cTn>
                              </p:par>
                              <p:par>
                                <p:cTn id="913" nodeType="withEffect" fill="hold" presetClass="entr" presetID="1">
                                  <p:stCondLst>
                                    <p:cond delay="0"/>
                                  </p:stCondLst>
                                  <p:childTnLst>
                                    <p:set>
                                      <p:cBhvr>
                                        <p:cTn id="914" dur="1" fill="hold">
                                          <p:stCondLst>
                                            <p:cond delay="0"/>
                                          </p:stCondLst>
                                        </p:cTn>
                                        <p:tgtEl>
                                          <p:spTgt spid="841"/>
                                        </p:tgtEl>
                                        <p:attrNameLst>
                                          <p:attrName>style.visibility</p:attrName>
                                        </p:attrNameLst>
                                      </p:cBhvr>
                                      <p:to>
                                        <p:strVal val="visible"/>
                                      </p:to>
                                    </p:set>
                                  </p:childTnLst>
                                </p:cTn>
                              </p:par>
                              <p:par>
                                <p:cTn id="915" nodeType="withEffect" fill="hold" presetClass="entr" presetID="1">
                                  <p:stCondLst>
                                    <p:cond delay="0"/>
                                  </p:stCondLst>
                                  <p:childTnLst>
                                    <p:set>
                                      <p:cBhvr>
                                        <p:cTn id="916" dur="1" fill="hold">
                                          <p:stCondLst>
                                            <p:cond delay="0"/>
                                          </p:stCondLst>
                                        </p:cTn>
                                        <p:tgtEl>
                                          <p:spTgt spid="842"/>
                                        </p:tgtEl>
                                        <p:attrNameLst>
                                          <p:attrName>style.visibility</p:attrName>
                                        </p:attrNameLst>
                                      </p:cBhvr>
                                      <p:to>
                                        <p:strVal val="visible"/>
                                      </p:to>
                                    </p:set>
                                  </p:childTnLst>
                                </p:cTn>
                              </p:par>
                              <p:par>
                                <p:cTn id="917" nodeType="withEffect" fill="hold" presetClass="entr" presetID="1">
                                  <p:stCondLst>
                                    <p:cond delay="0"/>
                                  </p:stCondLst>
                                  <p:childTnLst>
                                    <p:set>
                                      <p:cBhvr>
                                        <p:cTn id="918" dur="1" fill="hold">
                                          <p:stCondLst>
                                            <p:cond delay="0"/>
                                          </p:stCondLst>
                                        </p:cTn>
                                        <p:tgtEl>
                                          <p:spTgt spid="843"/>
                                        </p:tgtEl>
                                        <p:attrNameLst>
                                          <p:attrName>style.visibility</p:attrName>
                                        </p:attrNameLst>
                                      </p:cBhvr>
                                      <p:to>
                                        <p:strVal val="visible"/>
                                      </p:to>
                                    </p:set>
                                  </p:childTnLst>
                                </p:cTn>
                              </p:par>
                              <p:par>
                                <p:cTn id="919" nodeType="withEffect" fill="hold" presetClass="entr" presetID="1">
                                  <p:stCondLst>
                                    <p:cond delay="0"/>
                                  </p:stCondLst>
                                  <p:childTnLst>
                                    <p:set>
                                      <p:cBhvr>
                                        <p:cTn id="920" dur="1" fill="hold">
                                          <p:stCondLst>
                                            <p:cond delay="0"/>
                                          </p:stCondLst>
                                        </p:cTn>
                                        <p:tgtEl>
                                          <p:spTgt spid="844"/>
                                        </p:tgtEl>
                                        <p:attrNameLst>
                                          <p:attrName>style.visibility</p:attrName>
                                        </p:attrNameLst>
                                      </p:cBhvr>
                                      <p:to>
                                        <p:strVal val="visible"/>
                                      </p:to>
                                    </p:set>
                                  </p:childTnLst>
                                </p:cTn>
                              </p:par>
                              <p:par>
                                <p:cTn id="921" nodeType="withEffect" fill="hold" presetClass="entr" presetID="1">
                                  <p:stCondLst>
                                    <p:cond delay="0"/>
                                  </p:stCondLst>
                                  <p:childTnLst>
                                    <p:set>
                                      <p:cBhvr>
                                        <p:cTn id="922" dur="1" fill="hold">
                                          <p:stCondLst>
                                            <p:cond delay="0"/>
                                          </p:stCondLst>
                                        </p:cTn>
                                        <p:tgtEl>
                                          <p:spTgt spid="845"/>
                                        </p:tgtEl>
                                        <p:attrNameLst>
                                          <p:attrName>style.visibility</p:attrName>
                                        </p:attrNameLst>
                                      </p:cBhvr>
                                      <p:to>
                                        <p:strVal val="visible"/>
                                      </p:to>
                                    </p:set>
                                  </p:childTnLst>
                                </p:cTn>
                              </p:par>
                              <p:par>
                                <p:cTn id="923" nodeType="withEffect" fill="hold" presetClass="entr" presetID="1">
                                  <p:stCondLst>
                                    <p:cond delay="0"/>
                                  </p:stCondLst>
                                  <p:childTnLst>
                                    <p:set>
                                      <p:cBhvr>
                                        <p:cTn id="924" dur="1" fill="hold">
                                          <p:stCondLst>
                                            <p:cond delay="0"/>
                                          </p:stCondLst>
                                        </p:cTn>
                                        <p:tgtEl>
                                          <p:spTgt spid="846"/>
                                        </p:tgtEl>
                                        <p:attrNameLst>
                                          <p:attrName>style.visibility</p:attrName>
                                        </p:attrNameLst>
                                      </p:cBhvr>
                                      <p:to>
                                        <p:strVal val="visible"/>
                                      </p:to>
                                    </p:set>
                                  </p:childTnLst>
                                </p:cTn>
                              </p:par>
                              <p:par>
                                <p:cTn id="925" nodeType="withEffect" fill="hold" presetClass="entr" presetID="1">
                                  <p:stCondLst>
                                    <p:cond delay="0"/>
                                  </p:stCondLst>
                                  <p:childTnLst>
                                    <p:set>
                                      <p:cBhvr>
                                        <p:cTn id="926" dur="1" fill="hold">
                                          <p:stCondLst>
                                            <p:cond delay="0"/>
                                          </p:stCondLst>
                                        </p:cTn>
                                        <p:tgtEl>
                                          <p:spTgt spid="847"/>
                                        </p:tgtEl>
                                        <p:attrNameLst>
                                          <p:attrName>style.visibility</p:attrName>
                                        </p:attrNameLst>
                                      </p:cBhvr>
                                      <p:to>
                                        <p:strVal val="visible"/>
                                      </p:to>
                                    </p:set>
                                  </p:childTnLst>
                                </p:cTn>
                              </p:par>
                              <p:par>
                                <p:cTn id="927" nodeType="withEffect" fill="hold" presetClass="entr" presetID="1">
                                  <p:stCondLst>
                                    <p:cond delay="0"/>
                                  </p:stCondLst>
                                  <p:childTnLst>
                                    <p:set>
                                      <p:cBhvr>
                                        <p:cTn id="928" dur="1" fill="hold">
                                          <p:stCondLst>
                                            <p:cond delay="0"/>
                                          </p:stCondLst>
                                        </p:cTn>
                                        <p:tgtEl>
                                          <p:spTgt spid="848"/>
                                        </p:tgtEl>
                                        <p:attrNameLst>
                                          <p:attrName>style.visibility</p:attrName>
                                        </p:attrNameLst>
                                      </p:cBhvr>
                                      <p:to>
                                        <p:strVal val="visible"/>
                                      </p:to>
                                    </p:set>
                                  </p:childTnLst>
                                </p:cTn>
                              </p:par>
                              <p:par>
                                <p:cTn id="929" nodeType="withEffect" fill="hold" presetClass="entr" presetID="1">
                                  <p:stCondLst>
                                    <p:cond delay="0"/>
                                  </p:stCondLst>
                                  <p:childTnLst>
                                    <p:set>
                                      <p:cBhvr>
                                        <p:cTn id="930" dur="1" fill="hold">
                                          <p:stCondLst>
                                            <p:cond delay="0"/>
                                          </p:stCondLst>
                                        </p:cTn>
                                        <p:tgtEl>
                                          <p:spTgt spid="849"/>
                                        </p:tgtEl>
                                        <p:attrNameLst>
                                          <p:attrName>style.visibility</p:attrName>
                                        </p:attrNameLst>
                                      </p:cBhvr>
                                      <p:to>
                                        <p:strVal val="visible"/>
                                      </p:to>
                                    </p:set>
                                  </p:childTnLst>
                                </p:cTn>
                              </p:par>
                              <p:par>
                                <p:cTn id="931" nodeType="withEffect" fill="hold" presetClass="entr" presetID="1">
                                  <p:stCondLst>
                                    <p:cond delay="0"/>
                                  </p:stCondLst>
                                  <p:childTnLst>
                                    <p:set>
                                      <p:cBhvr>
                                        <p:cTn id="932" dur="1" fill="hold">
                                          <p:stCondLst>
                                            <p:cond delay="0"/>
                                          </p:stCondLst>
                                        </p:cTn>
                                        <p:tgtEl>
                                          <p:spTgt spid="850"/>
                                        </p:tgtEl>
                                        <p:attrNameLst>
                                          <p:attrName>style.visibility</p:attrName>
                                        </p:attrNameLst>
                                      </p:cBhvr>
                                      <p:to>
                                        <p:strVal val="visible"/>
                                      </p:to>
                                    </p:set>
                                  </p:childTnLst>
                                </p:cTn>
                              </p:par>
                              <p:par>
                                <p:cTn id="933" nodeType="withEffect" fill="hold" presetClass="entr" presetID="1">
                                  <p:stCondLst>
                                    <p:cond delay="0"/>
                                  </p:stCondLst>
                                  <p:childTnLst>
                                    <p:set>
                                      <p:cBhvr>
                                        <p:cTn id="934" dur="1" fill="hold">
                                          <p:stCondLst>
                                            <p:cond delay="0"/>
                                          </p:stCondLst>
                                        </p:cTn>
                                        <p:tgtEl>
                                          <p:spTgt spid="85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3"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3600" spc="-1" strike="noStrike">
                <a:solidFill>
                  <a:srgbClr val="000000"/>
                </a:solidFill>
                <a:latin typeface="Avenir Next"/>
                <a:ea typeface="Avenir Next"/>
              </a:rPr>
              <a:t>Mode of data access – </a:t>
            </a:r>
            <a:r>
              <a:rPr b="0" lang="en-US" sz="4400" spc="-1" strike="noStrike">
                <a:solidFill>
                  <a:srgbClr val="000000"/>
                </a:solidFill>
                <a:latin typeface="Avenir Next"/>
                <a:ea typeface="Avenir Next"/>
              </a:rPr>
              <a:t>Random Access</a:t>
            </a:r>
            <a:endParaRPr b="0" lang="en-US" sz="4400" spc="-1" strike="noStrike">
              <a:solidFill>
                <a:srgbClr val="000000"/>
              </a:solidFill>
              <a:latin typeface="Calibri Light"/>
            </a:endParaRPr>
          </a:p>
        </p:txBody>
      </p:sp>
      <p:sp>
        <p:nvSpPr>
          <p:cNvPr id="854" name="CustomShape 2"/>
          <p:cNvSpPr/>
          <p:nvPr/>
        </p:nvSpPr>
        <p:spPr>
          <a:xfrm>
            <a:off x="-506160" y="1328040"/>
            <a:ext cx="101192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What if we want to insert an item into a sorted array so that the array remains sorted?</a:t>
            </a:r>
            <a:endParaRPr b="0" lang="en-GB" sz="1800" spc="-1" strike="noStrike">
              <a:latin typeface="Arial"/>
            </a:endParaRPr>
          </a:p>
        </p:txBody>
      </p:sp>
      <p:graphicFrame>
        <p:nvGraphicFramePr>
          <p:cNvPr id="855" name="Table 3"/>
          <p:cNvGraphicFramePr/>
          <p:nvPr/>
        </p:nvGraphicFramePr>
        <p:xfrm>
          <a:off x="1740960" y="1987200"/>
          <a:ext cx="6095520" cy="370440"/>
        </p:xfrm>
        <a:graphic>
          <a:graphicData uri="http://schemas.openxmlformats.org/drawingml/2006/table">
            <a:tbl>
              <a:tblPr/>
              <a:tblGrid>
                <a:gridCol w="609480"/>
                <a:gridCol w="609480"/>
                <a:gridCol w="609480"/>
                <a:gridCol w="609480"/>
                <a:gridCol w="609480"/>
                <a:gridCol w="609480"/>
                <a:gridCol w="609480"/>
                <a:gridCol w="609480"/>
                <a:gridCol w="609480"/>
                <a:gridCol w="610200"/>
              </a:tblGrid>
              <a:tr h="370440">
                <a:tc>
                  <a:txBody>
                    <a:bodyPr/>
                    <a:p>
                      <a:pPr algn="ctr">
                        <a:lnSpc>
                          <a:spcPct val="100000"/>
                        </a:lnSpc>
                      </a:pPr>
                      <a:r>
                        <a:rPr b="0" lang="en-GB" sz="1800" spc="-1" strike="noStrike">
                          <a:solidFill>
                            <a:srgbClr val="000000"/>
                          </a:solidFill>
                          <a:latin typeface="Calibri Light"/>
                        </a:rPr>
                        <a:t>10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12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23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35</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38</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56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62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76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89</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92</a:t>
                      </a:r>
                      <a:endParaRPr b="0" lang="en-GB" sz="1800" spc="-1" strike="noStrike">
                        <a:latin typeface="Arial"/>
                      </a:endParaRPr>
                    </a:p>
                  </a:txBody>
                  <a:tcPr marL="91440" marR="91440">
                    <a:noFill/>
                  </a:tcPr>
                </a:tc>
              </a:tr>
            </a:tbl>
          </a:graphicData>
        </a:graphic>
      </p:graphicFrame>
      <p:sp>
        <p:nvSpPr>
          <p:cNvPr id="856" name="CustomShape 4"/>
          <p:cNvSpPr/>
          <p:nvPr/>
        </p:nvSpPr>
        <p:spPr>
          <a:xfrm>
            <a:off x="1822680" y="174672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[0]</a:t>
            </a:r>
            <a:endParaRPr b="0" lang="en-GB" sz="1200" spc="-1" strike="noStrike">
              <a:latin typeface="Arial"/>
            </a:endParaRPr>
          </a:p>
        </p:txBody>
      </p:sp>
      <p:sp>
        <p:nvSpPr>
          <p:cNvPr id="857" name="CustomShape 5"/>
          <p:cNvSpPr/>
          <p:nvPr/>
        </p:nvSpPr>
        <p:spPr>
          <a:xfrm>
            <a:off x="2431440" y="174672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[1]</a:t>
            </a:r>
            <a:endParaRPr b="0" lang="en-GB" sz="1200" spc="-1" strike="noStrike">
              <a:latin typeface="Arial"/>
            </a:endParaRPr>
          </a:p>
        </p:txBody>
      </p:sp>
      <p:sp>
        <p:nvSpPr>
          <p:cNvPr id="858" name="CustomShape 6"/>
          <p:cNvSpPr/>
          <p:nvPr/>
        </p:nvSpPr>
        <p:spPr>
          <a:xfrm>
            <a:off x="3040200" y="174672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[2]</a:t>
            </a:r>
            <a:endParaRPr b="0" lang="en-GB" sz="1200" spc="-1" strike="noStrike">
              <a:latin typeface="Arial"/>
            </a:endParaRPr>
          </a:p>
        </p:txBody>
      </p:sp>
      <p:sp>
        <p:nvSpPr>
          <p:cNvPr id="859" name="CustomShape 7"/>
          <p:cNvSpPr/>
          <p:nvPr/>
        </p:nvSpPr>
        <p:spPr>
          <a:xfrm>
            <a:off x="3649320" y="174672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[3]</a:t>
            </a:r>
            <a:endParaRPr b="0" lang="en-GB" sz="1200" spc="-1" strike="noStrike">
              <a:latin typeface="Arial"/>
            </a:endParaRPr>
          </a:p>
        </p:txBody>
      </p:sp>
      <p:sp>
        <p:nvSpPr>
          <p:cNvPr id="860" name="CustomShape 8"/>
          <p:cNvSpPr/>
          <p:nvPr/>
        </p:nvSpPr>
        <p:spPr>
          <a:xfrm>
            <a:off x="4258080" y="174672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[4]</a:t>
            </a:r>
            <a:endParaRPr b="0" lang="en-GB" sz="1200" spc="-1" strike="noStrike">
              <a:latin typeface="Arial"/>
            </a:endParaRPr>
          </a:p>
        </p:txBody>
      </p:sp>
      <p:sp>
        <p:nvSpPr>
          <p:cNvPr id="861" name="CustomShape 9"/>
          <p:cNvSpPr/>
          <p:nvPr/>
        </p:nvSpPr>
        <p:spPr>
          <a:xfrm>
            <a:off x="4866840" y="174672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[5]</a:t>
            </a:r>
            <a:endParaRPr b="0" lang="en-GB" sz="1200" spc="-1" strike="noStrike">
              <a:latin typeface="Arial"/>
            </a:endParaRPr>
          </a:p>
        </p:txBody>
      </p:sp>
      <p:sp>
        <p:nvSpPr>
          <p:cNvPr id="862" name="CustomShape 10"/>
          <p:cNvSpPr/>
          <p:nvPr/>
        </p:nvSpPr>
        <p:spPr>
          <a:xfrm>
            <a:off x="5475600" y="174672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[6]</a:t>
            </a:r>
            <a:endParaRPr b="0" lang="en-GB" sz="1200" spc="-1" strike="noStrike">
              <a:latin typeface="Arial"/>
            </a:endParaRPr>
          </a:p>
        </p:txBody>
      </p:sp>
      <p:sp>
        <p:nvSpPr>
          <p:cNvPr id="863" name="CustomShape 11"/>
          <p:cNvSpPr/>
          <p:nvPr/>
        </p:nvSpPr>
        <p:spPr>
          <a:xfrm>
            <a:off x="6084720" y="174672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[7]</a:t>
            </a:r>
            <a:endParaRPr b="0" lang="en-GB" sz="1200" spc="-1" strike="noStrike">
              <a:latin typeface="Arial"/>
            </a:endParaRPr>
          </a:p>
        </p:txBody>
      </p:sp>
      <p:sp>
        <p:nvSpPr>
          <p:cNvPr id="864" name="CustomShape 12"/>
          <p:cNvSpPr/>
          <p:nvPr/>
        </p:nvSpPr>
        <p:spPr>
          <a:xfrm>
            <a:off x="6693480" y="174672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[8]</a:t>
            </a:r>
            <a:endParaRPr b="0" lang="en-GB" sz="1200" spc="-1" strike="noStrike">
              <a:latin typeface="Arial"/>
            </a:endParaRPr>
          </a:p>
        </p:txBody>
      </p:sp>
      <p:sp>
        <p:nvSpPr>
          <p:cNvPr id="865" name="CustomShape 13"/>
          <p:cNvSpPr/>
          <p:nvPr/>
        </p:nvSpPr>
        <p:spPr>
          <a:xfrm>
            <a:off x="7302240" y="174672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[9]</a:t>
            </a:r>
            <a:endParaRPr b="0" lang="en-GB" sz="1200" spc="-1" strike="noStrike">
              <a:latin typeface="Arial"/>
            </a:endParaRPr>
          </a:p>
        </p:txBody>
      </p:sp>
      <p:sp>
        <p:nvSpPr>
          <p:cNvPr id="866" name="CustomShape 14"/>
          <p:cNvSpPr/>
          <p:nvPr/>
        </p:nvSpPr>
        <p:spPr>
          <a:xfrm>
            <a:off x="1188360" y="203184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data</a:t>
            </a:r>
            <a:endParaRPr b="0" lang="en-GB" sz="1200" spc="-1" strike="noStrike">
              <a:latin typeface="Arial"/>
            </a:endParaRPr>
          </a:p>
        </p:txBody>
      </p:sp>
      <p:sp>
        <p:nvSpPr>
          <p:cNvPr id="867" name="CustomShape 15"/>
          <p:cNvSpPr/>
          <p:nvPr/>
        </p:nvSpPr>
        <p:spPr>
          <a:xfrm>
            <a:off x="-96840" y="2454480"/>
            <a:ext cx="4237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For example, to insert 15 into data:</a:t>
            </a:r>
            <a:endParaRPr b="0" lang="en-GB" sz="1800" spc="-1" strike="noStrike">
              <a:latin typeface="Arial"/>
            </a:endParaRPr>
          </a:p>
        </p:txBody>
      </p:sp>
      <p:graphicFrame>
        <p:nvGraphicFramePr>
          <p:cNvPr id="868" name="Table 16"/>
          <p:cNvGraphicFramePr/>
          <p:nvPr/>
        </p:nvGraphicFramePr>
        <p:xfrm>
          <a:off x="1740960" y="3433680"/>
          <a:ext cx="6685200" cy="370440"/>
        </p:xfrm>
        <a:graphic>
          <a:graphicData uri="http://schemas.openxmlformats.org/drawingml/2006/table">
            <a:tbl>
              <a:tblPr/>
              <a:tblGrid>
                <a:gridCol w="607680"/>
                <a:gridCol w="607680"/>
                <a:gridCol w="607680"/>
                <a:gridCol w="607680"/>
                <a:gridCol w="607680"/>
                <a:gridCol w="607680"/>
                <a:gridCol w="607680"/>
                <a:gridCol w="607680"/>
                <a:gridCol w="607680"/>
                <a:gridCol w="607680"/>
                <a:gridCol w="608400"/>
              </a:tblGrid>
              <a:tr h="370440">
                <a:tc>
                  <a:txBody>
                    <a:bodyPr/>
                    <a:p>
                      <a:pPr algn="ctr">
                        <a:lnSpc>
                          <a:spcPct val="100000"/>
                        </a:lnSpc>
                      </a:pPr>
                      <a:r>
                        <a:rPr b="0" lang="en-GB" sz="1800" spc="-1" strike="noStrike">
                          <a:solidFill>
                            <a:srgbClr val="000000"/>
                          </a:solidFill>
                          <a:latin typeface="Calibri Light"/>
                        </a:rPr>
                        <a:t>10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12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23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35</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38</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56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62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76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89</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92</a:t>
                      </a:r>
                      <a:endParaRPr b="0" lang="en-GB" sz="1800" spc="-1" strike="noStrike">
                        <a:latin typeface="Arial"/>
                      </a:endParaRPr>
                    </a:p>
                  </a:txBody>
                  <a:tcPr marL="91440" marR="91440">
                    <a:noFill/>
                  </a:tcPr>
                </a:tc>
                <a:tc>
                  <a:tcPr marL="91440" marR="91440">
                    <a:noFill/>
                  </a:tcPr>
                </a:tc>
              </a:tr>
            </a:tbl>
          </a:graphicData>
        </a:graphic>
      </p:graphicFrame>
      <p:sp>
        <p:nvSpPr>
          <p:cNvPr id="869" name="CustomShape 17"/>
          <p:cNvSpPr/>
          <p:nvPr/>
        </p:nvSpPr>
        <p:spPr>
          <a:xfrm>
            <a:off x="1822680" y="319320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[0]</a:t>
            </a:r>
            <a:endParaRPr b="0" lang="en-GB" sz="1200" spc="-1" strike="noStrike">
              <a:latin typeface="Arial"/>
            </a:endParaRPr>
          </a:p>
        </p:txBody>
      </p:sp>
      <p:sp>
        <p:nvSpPr>
          <p:cNvPr id="870" name="CustomShape 18"/>
          <p:cNvSpPr/>
          <p:nvPr/>
        </p:nvSpPr>
        <p:spPr>
          <a:xfrm>
            <a:off x="2431440" y="319320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[1]</a:t>
            </a:r>
            <a:endParaRPr b="0" lang="en-GB" sz="1200" spc="-1" strike="noStrike">
              <a:latin typeface="Arial"/>
            </a:endParaRPr>
          </a:p>
        </p:txBody>
      </p:sp>
      <p:sp>
        <p:nvSpPr>
          <p:cNvPr id="871" name="CustomShape 19"/>
          <p:cNvSpPr/>
          <p:nvPr/>
        </p:nvSpPr>
        <p:spPr>
          <a:xfrm>
            <a:off x="3040200" y="319320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[2]</a:t>
            </a:r>
            <a:endParaRPr b="0" lang="en-GB" sz="1200" spc="-1" strike="noStrike">
              <a:latin typeface="Arial"/>
            </a:endParaRPr>
          </a:p>
        </p:txBody>
      </p:sp>
      <p:sp>
        <p:nvSpPr>
          <p:cNvPr id="872" name="CustomShape 20"/>
          <p:cNvSpPr/>
          <p:nvPr/>
        </p:nvSpPr>
        <p:spPr>
          <a:xfrm>
            <a:off x="3649320" y="319320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[3]</a:t>
            </a:r>
            <a:endParaRPr b="0" lang="en-GB" sz="1200" spc="-1" strike="noStrike">
              <a:latin typeface="Arial"/>
            </a:endParaRPr>
          </a:p>
        </p:txBody>
      </p:sp>
      <p:sp>
        <p:nvSpPr>
          <p:cNvPr id="873" name="CustomShape 21"/>
          <p:cNvSpPr/>
          <p:nvPr/>
        </p:nvSpPr>
        <p:spPr>
          <a:xfrm>
            <a:off x="4258080" y="319320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[4]</a:t>
            </a:r>
            <a:endParaRPr b="0" lang="en-GB" sz="1200" spc="-1" strike="noStrike">
              <a:latin typeface="Arial"/>
            </a:endParaRPr>
          </a:p>
        </p:txBody>
      </p:sp>
      <p:sp>
        <p:nvSpPr>
          <p:cNvPr id="874" name="CustomShape 22"/>
          <p:cNvSpPr/>
          <p:nvPr/>
        </p:nvSpPr>
        <p:spPr>
          <a:xfrm>
            <a:off x="4866840" y="319320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[5]</a:t>
            </a:r>
            <a:endParaRPr b="0" lang="en-GB" sz="1200" spc="-1" strike="noStrike">
              <a:latin typeface="Arial"/>
            </a:endParaRPr>
          </a:p>
        </p:txBody>
      </p:sp>
      <p:sp>
        <p:nvSpPr>
          <p:cNvPr id="875" name="CustomShape 23"/>
          <p:cNvSpPr/>
          <p:nvPr/>
        </p:nvSpPr>
        <p:spPr>
          <a:xfrm>
            <a:off x="5475600" y="319320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[6]</a:t>
            </a:r>
            <a:endParaRPr b="0" lang="en-GB" sz="1200" spc="-1" strike="noStrike">
              <a:latin typeface="Arial"/>
            </a:endParaRPr>
          </a:p>
        </p:txBody>
      </p:sp>
      <p:sp>
        <p:nvSpPr>
          <p:cNvPr id="876" name="CustomShape 24"/>
          <p:cNvSpPr/>
          <p:nvPr/>
        </p:nvSpPr>
        <p:spPr>
          <a:xfrm>
            <a:off x="6084720" y="319320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[7]</a:t>
            </a:r>
            <a:endParaRPr b="0" lang="en-GB" sz="1200" spc="-1" strike="noStrike">
              <a:latin typeface="Arial"/>
            </a:endParaRPr>
          </a:p>
        </p:txBody>
      </p:sp>
      <p:sp>
        <p:nvSpPr>
          <p:cNvPr id="877" name="CustomShape 25"/>
          <p:cNvSpPr/>
          <p:nvPr/>
        </p:nvSpPr>
        <p:spPr>
          <a:xfrm>
            <a:off x="6693480" y="319320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[8]</a:t>
            </a:r>
            <a:endParaRPr b="0" lang="en-GB" sz="1200" spc="-1" strike="noStrike">
              <a:latin typeface="Arial"/>
            </a:endParaRPr>
          </a:p>
        </p:txBody>
      </p:sp>
      <p:sp>
        <p:nvSpPr>
          <p:cNvPr id="878" name="CustomShape 26"/>
          <p:cNvSpPr/>
          <p:nvPr/>
        </p:nvSpPr>
        <p:spPr>
          <a:xfrm>
            <a:off x="7302240" y="3193200"/>
            <a:ext cx="453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[9]</a:t>
            </a:r>
            <a:endParaRPr b="0" lang="en-GB" sz="1200" spc="-1" strike="noStrike">
              <a:latin typeface="Arial"/>
            </a:endParaRPr>
          </a:p>
        </p:txBody>
      </p:sp>
      <p:sp>
        <p:nvSpPr>
          <p:cNvPr id="879" name="CustomShape 27"/>
          <p:cNvSpPr/>
          <p:nvPr/>
        </p:nvSpPr>
        <p:spPr>
          <a:xfrm>
            <a:off x="1188360" y="34783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data</a:t>
            </a:r>
            <a:endParaRPr b="0" lang="en-GB" sz="1200" spc="-1" strike="noStrike">
              <a:latin typeface="Arial"/>
            </a:endParaRPr>
          </a:p>
        </p:txBody>
      </p:sp>
      <p:sp>
        <p:nvSpPr>
          <p:cNvPr id="880" name="CustomShape 28"/>
          <p:cNvSpPr/>
          <p:nvPr/>
        </p:nvSpPr>
        <p:spPr>
          <a:xfrm>
            <a:off x="7851600" y="31932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[10]</a:t>
            </a:r>
            <a:endParaRPr b="0" lang="en-GB" sz="1200" spc="-1" strike="noStrike">
              <a:latin typeface="Arial"/>
            </a:endParaRPr>
          </a:p>
        </p:txBody>
      </p:sp>
      <p:sp>
        <p:nvSpPr>
          <p:cNvPr id="881" name="CustomShape 29"/>
          <p:cNvSpPr/>
          <p:nvPr/>
        </p:nvSpPr>
        <p:spPr>
          <a:xfrm>
            <a:off x="841680" y="2889720"/>
            <a:ext cx="3875400" cy="333000"/>
          </a:xfrm>
          <a:prstGeom prst="roundRect">
            <a:avLst>
              <a:gd name="adj" fmla="val 30989"/>
            </a:avLst>
          </a:prstGeom>
          <a:ln>
            <a:round/>
          </a:ln>
        </p:spPr>
        <p:style>
          <a:lnRef idx="2">
            <a:schemeClr val="accent1"/>
          </a:lnRef>
          <a:fillRef idx="1">
            <a:schemeClr val="lt1"/>
          </a:fillRef>
          <a:effectRef idx="0">
            <a:schemeClr val="accent1"/>
          </a:effectRef>
          <a:fontRef idx="minor"/>
        </p:style>
        <p:txBody>
          <a:bodyPr wrap="none" lIns="90000" rIns="90000" tIns="45000" bIns="45000"/>
          <a:p>
            <a:pPr>
              <a:lnSpc>
                <a:spcPct val="100000"/>
              </a:lnSpc>
            </a:pPr>
            <a:r>
              <a:rPr b="0" lang="en-GB" sz="1200" spc="-1" strike="noStrike">
                <a:solidFill>
                  <a:srgbClr val="000000"/>
                </a:solidFill>
                <a:latin typeface="Segoe Print"/>
              </a:rPr>
              <a:t>Step 1: Increase the array capacity if necessary</a:t>
            </a:r>
            <a:endParaRPr b="0" lang="en-GB" sz="1200" spc="-1" strike="noStrike">
              <a:latin typeface="Arial"/>
            </a:endParaRPr>
          </a:p>
        </p:txBody>
      </p:sp>
      <p:sp>
        <p:nvSpPr>
          <p:cNvPr id="882" name="CustomShape 30"/>
          <p:cNvSpPr/>
          <p:nvPr/>
        </p:nvSpPr>
        <p:spPr>
          <a:xfrm>
            <a:off x="942120" y="4010760"/>
            <a:ext cx="3914280" cy="333000"/>
          </a:xfrm>
          <a:prstGeom prst="roundRect">
            <a:avLst>
              <a:gd name="adj" fmla="val 30989"/>
            </a:avLst>
          </a:prstGeom>
          <a:ln>
            <a:round/>
          </a:ln>
        </p:spPr>
        <p:style>
          <a:lnRef idx="2">
            <a:schemeClr val="accent1"/>
          </a:lnRef>
          <a:fillRef idx="1">
            <a:schemeClr val="lt1"/>
          </a:fillRef>
          <a:effectRef idx="0">
            <a:schemeClr val="accent1"/>
          </a:effectRef>
          <a:fontRef idx="minor"/>
        </p:style>
        <p:txBody>
          <a:bodyPr wrap="none" lIns="90000" rIns="90000" tIns="45000" bIns="45000"/>
          <a:p>
            <a:pPr>
              <a:lnSpc>
                <a:spcPct val="100000"/>
              </a:lnSpc>
            </a:pPr>
            <a:r>
              <a:rPr b="0" lang="en-GB" sz="1200" spc="-1" strike="noStrike">
                <a:solidFill>
                  <a:srgbClr val="000000"/>
                </a:solidFill>
                <a:latin typeface="Segoe Print"/>
              </a:rPr>
              <a:t>Step 2: Shift all items larger than 15 to the right</a:t>
            </a:r>
            <a:endParaRPr b="0" lang="en-GB" sz="1200" spc="-1" strike="noStrike">
              <a:latin typeface="Arial"/>
            </a:endParaRPr>
          </a:p>
        </p:txBody>
      </p:sp>
      <p:graphicFrame>
        <p:nvGraphicFramePr>
          <p:cNvPr id="883" name="Table 31"/>
          <p:cNvGraphicFramePr/>
          <p:nvPr/>
        </p:nvGraphicFramePr>
        <p:xfrm>
          <a:off x="1755360" y="4458240"/>
          <a:ext cx="6685200" cy="370440"/>
        </p:xfrm>
        <a:graphic>
          <a:graphicData uri="http://schemas.openxmlformats.org/drawingml/2006/table">
            <a:tbl>
              <a:tblPr/>
              <a:tblGrid>
                <a:gridCol w="607680"/>
                <a:gridCol w="607680"/>
                <a:gridCol w="607680"/>
                <a:gridCol w="607680"/>
                <a:gridCol w="607680"/>
                <a:gridCol w="607680"/>
                <a:gridCol w="607680"/>
                <a:gridCol w="607680"/>
                <a:gridCol w="607680"/>
                <a:gridCol w="607680"/>
                <a:gridCol w="608400"/>
              </a:tblGrid>
              <a:tr h="370440">
                <a:tc>
                  <a:txBody>
                    <a:bodyPr/>
                    <a:p>
                      <a:pPr algn="ctr">
                        <a:lnSpc>
                          <a:spcPct val="100000"/>
                        </a:lnSpc>
                      </a:pPr>
                      <a:r>
                        <a:rPr b="0" lang="en-GB" sz="1800" spc="-1" strike="noStrike">
                          <a:solidFill>
                            <a:srgbClr val="000000"/>
                          </a:solidFill>
                          <a:latin typeface="Calibri Light"/>
                        </a:rPr>
                        <a:t>10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12</a:t>
                      </a:r>
                      <a:endParaRPr b="0" lang="en-GB" sz="1800" spc="-1" strike="noStrike">
                        <a:latin typeface="Arial"/>
                      </a:endParaRPr>
                    </a:p>
                  </a:txBody>
                  <a:tcPr marL="91440" marR="91440">
                    <a:noFill/>
                  </a:tcPr>
                </a:tc>
                <a:tc>
                  <a:tcPr marL="91440" marR="91440">
                    <a:noFill/>
                  </a:tcPr>
                </a:tc>
                <a:tc>
                  <a:txBody>
                    <a:bodyPr/>
                    <a:p>
                      <a:pPr algn="ctr">
                        <a:lnSpc>
                          <a:spcPct val="100000"/>
                        </a:lnSpc>
                      </a:pPr>
                      <a:r>
                        <a:rPr b="0" lang="en-GB" sz="1800" spc="-1" strike="noStrike">
                          <a:solidFill>
                            <a:srgbClr val="000000"/>
                          </a:solidFill>
                          <a:latin typeface="Calibri Light"/>
                        </a:rPr>
                        <a:t>23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35</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38</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56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62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76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89</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92</a:t>
                      </a:r>
                      <a:endParaRPr b="0" lang="en-GB" sz="1800" spc="-1" strike="noStrike">
                        <a:latin typeface="Arial"/>
                      </a:endParaRPr>
                    </a:p>
                  </a:txBody>
                  <a:tcPr marL="91440" marR="91440">
                    <a:noFill/>
                  </a:tcPr>
                </a:tc>
              </a:tr>
            </a:tbl>
          </a:graphicData>
        </a:graphic>
      </p:graphicFrame>
      <p:sp>
        <p:nvSpPr>
          <p:cNvPr id="884" name="CustomShape 32"/>
          <p:cNvSpPr/>
          <p:nvPr/>
        </p:nvSpPr>
        <p:spPr>
          <a:xfrm>
            <a:off x="1203120" y="450288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data</a:t>
            </a:r>
            <a:endParaRPr b="0" lang="en-GB" sz="1200" spc="-1" strike="noStrike">
              <a:latin typeface="Arial"/>
            </a:endParaRPr>
          </a:p>
        </p:txBody>
      </p:sp>
      <p:sp>
        <p:nvSpPr>
          <p:cNvPr id="885" name="CustomShape 33"/>
          <p:cNvSpPr/>
          <p:nvPr/>
        </p:nvSpPr>
        <p:spPr>
          <a:xfrm>
            <a:off x="921240" y="4998240"/>
            <a:ext cx="2817720" cy="333000"/>
          </a:xfrm>
          <a:prstGeom prst="roundRect">
            <a:avLst>
              <a:gd name="adj" fmla="val 30989"/>
            </a:avLst>
          </a:prstGeom>
          <a:ln>
            <a:round/>
          </a:ln>
        </p:spPr>
        <p:style>
          <a:lnRef idx="2">
            <a:schemeClr val="accent1"/>
          </a:lnRef>
          <a:fillRef idx="1">
            <a:schemeClr val="lt1"/>
          </a:fillRef>
          <a:effectRef idx="0">
            <a:schemeClr val="accent1"/>
          </a:effectRef>
          <a:fontRef idx="minor"/>
        </p:style>
        <p:txBody>
          <a:bodyPr wrap="none" lIns="90000" rIns="90000" tIns="45000" bIns="45000"/>
          <a:p>
            <a:pPr>
              <a:lnSpc>
                <a:spcPct val="100000"/>
              </a:lnSpc>
            </a:pPr>
            <a:r>
              <a:rPr b="0" lang="en-GB" sz="1200" spc="-1" strike="noStrike">
                <a:solidFill>
                  <a:srgbClr val="000000"/>
                </a:solidFill>
                <a:latin typeface="Segoe Print"/>
              </a:rPr>
              <a:t>Step 3: Put 15 into the empty slot</a:t>
            </a:r>
            <a:endParaRPr b="0" lang="en-GB" sz="1200" spc="-1" strike="noStrike">
              <a:latin typeface="Arial"/>
            </a:endParaRPr>
          </a:p>
        </p:txBody>
      </p:sp>
      <p:graphicFrame>
        <p:nvGraphicFramePr>
          <p:cNvPr id="886" name="Table 34"/>
          <p:cNvGraphicFramePr/>
          <p:nvPr/>
        </p:nvGraphicFramePr>
        <p:xfrm>
          <a:off x="1755360" y="5445720"/>
          <a:ext cx="6685200" cy="370440"/>
        </p:xfrm>
        <a:graphic>
          <a:graphicData uri="http://schemas.openxmlformats.org/drawingml/2006/table">
            <a:tbl>
              <a:tblPr/>
              <a:tblGrid>
                <a:gridCol w="607680"/>
                <a:gridCol w="607680"/>
                <a:gridCol w="607680"/>
                <a:gridCol w="607680"/>
                <a:gridCol w="607680"/>
                <a:gridCol w="607680"/>
                <a:gridCol w="607680"/>
                <a:gridCol w="607680"/>
                <a:gridCol w="607680"/>
                <a:gridCol w="607680"/>
                <a:gridCol w="608400"/>
              </a:tblGrid>
              <a:tr h="370440">
                <a:tc>
                  <a:txBody>
                    <a:bodyPr/>
                    <a:p>
                      <a:pPr algn="ctr">
                        <a:lnSpc>
                          <a:spcPct val="100000"/>
                        </a:lnSpc>
                      </a:pPr>
                      <a:r>
                        <a:rPr b="0" lang="en-GB" sz="1800" spc="-1" strike="noStrike">
                          <a:solidFill>
                            <a:srgbClr val="000000"/>
                          </a:solidFill>
                          <a:latin typeface="Calibri Light"/>
                        </a:rPr>
                        <a:t>10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12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15</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23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35</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38</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56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62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76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89</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92</a:t>
                      </a:r>
                      <a:endParaRPr b="0" lang="en-GB" sz="1800" spc="-1" strike="noStrike">
                        <a:latin typeface="Arial"/>
                      </a:endParaRPr>
                    </a:p>
                  </a:txBody>
                  <a:tcPr marL="91440" marR="91440">
                    <a:noFill/>
                  </a:tcPr>
                </a:tc>
              </a:tr>
            </a:tbl>
          </a:graphicData>
        </a:graphic>
      </p:graphicFrame>
      <p:sp>
        <p:nvSpPr>
          <p:cNvPr id="887" name="CustomShape 35"/>
          <p:cNvSpPr/>
          <p:nvPr/>
        </p:nvSpPr>
        <p:spPr>
          <a:xfrm>
            <a:off x="1203120" y="549036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data</a:t>
            </a:r>
            <a:endParaRPr b="0" lang="en-GB" sz="1200" spc="-1" strike="noStrike">
              <a:latin typeface="Arial"/>
            </a:endParaRPr>
          </a:p>
        </p:txBody>
      </p:sp>
      <p:sp>
        <p:nvSpPr>
          <p:cNvPr id="888" name="CustomShape 36"/>
          <p:cNvSpPr/>
          <p:nvPr/>
        </p:nvSpPr>
        <p:spPr>
          <a:xfrm>
            <a:off x="5006880" y="4144680"/>
            <a:ext cx="3096360" cy="272880"/>
          </a:xfrm>
          <a:prstGeom prst="rect">
            <a:avLst/>
          </a:prstGeom>
          <a:solidFill>
            <a:srgbClr val="ffff00"/>
          </a:solidFill>
          <a:ln w="12600">
            <a:solidFill>
              <a:schemeClr val="accent6">
                <a:lumMod val="75000"/>
              </a:schemeClr>
            </a:solidFill>
            <a:round/>
          </a:ln>
        </p:spPr>
        <p:style>
          <a:lnRef idx="2">
            <a:schemeClr val="accent1"/>
          </a:lnRef>
          <a:fillRef idx="1">
            <a:schemeClr val="lt1"/>
          </a:fillRef>
          <a:effectRef idx="0">
            <a:schemeClr val="accent1"/>
          </a:effectRef>
          <a:fontRef idx="minor"/>
        </p:style>
        <p:txBody>
          <a:bodyPr wrap="none" lIns="90000" rIns="90000" tIns="45000" bIns="45000"/>
          <a:p>
            <a:pPr>
              <a:lnSpc>
                <a:spcPct val="100000"/>
              </a:lnSpc>
            </a:pPr>
            <a:r>
              <a:rPr b="0" lang="en-GB" sz="1200" spc="-1" strike="noStrike">
                <a:solidFill>
                  <a:srgbClr val="000000"/>
                </a:solidFill>
                <a:latin typeface="Segoe Print"/>
              </a:rPr>
              <a:t>What if this is a very very large array?</a:t>
            </a:r>
            <a:endParaRPr b="0" lang="en-GB" sz="1200" spc="-1" strike="noStrike">
              <a:latin typeface="Arial"/>
            </a:endParaRPr>
          </a:p>
        </p:txBody>
      </p:sp>
      <p:sp>
        <p:nvSpPr>
          <p:cNvPr id="889" name="CustomShape 37"/>
          <p:cNvSpPr/>
          <p:nvPr/>
        </p:nvSpPr>
        <p:spPr>
          <a:xfrm>
            <a:off x="400680" y="6072840"/>
            <a:ext cx="8709840" cy="631440"/>
          </a:xfrm>
          <a:prstGeom prst="roundRect">
            <a:avLst>
              <a:gd name="adj" fmla="val 30989"/>
            </a:avLst>
          </a:prstGeom>
          <a:ln>
            <a:round/>
          </a:ln>
        </p:spPr>
        <p:style>
          <a:lnRef idx="2">
            <a:schemeClr val="accent2"/>
          </a:lnRef>
          <a:fillRef idx="1">
            <a:schemeClr val="lt1"/>
          </a:fillRef>
          <a:effectRef idx="0">
            <a:schemeClr val="accent2"/>
          </a:effectRef>
          <a:fontRef idx="minor"/>
        </p:style>
        <p:txBody>
          <a:bodyPr wrap="none" lIns="90000" rIns="90000" tIns="45000" bIns="45000"/>
          <a:p>
            <a:pPr>
              <a:lnSpc>
                <a:spcPct val="100000"/>
              </a:lnSpc>
            </a:pPr>
            <a:r>
              <a:rPr b="1" lang="en-GB" sz="1400" spc="-1" strike="noStrike">
                <a:solidFill>
                  <a:srgbClr val="000000"/>
                </a:solidFill>
                <a:latin typeface="Segoe Print"/>
              </a:rPr>
              <a:t>Insertion</a:t>
            </a:r>
            <a:r>
              <a:rPr b="0" lang="en-GB" sz="1400" spc="-1" strike="noStrike">
                <a:solidFill>
                  <a:srgbClr val="000000"/>
                </a:solidFill>
                <a:latin typeface="Segoe Print"/>
              </a:rPr>
              <a:t> and </a:t>
            </a:r>
            <a:r>
              <a:rPr b="1" lang="en-GB" sz="1400" spc="-1" strike="noStrike">
                <a:solidFill>
                  <a:srgbClr val="000000"/>
                </a:solidFill>
                <a:latin typeface="Segoe Print"/>
              </a:rPr>
              <a:t>deletion</a:t>
            </a:r>
            <a:r>
              <a:rPr b="0" lang="en-GB" sz="1400" spc="-1" strike="noStrike">
                <a:solidFill>
                  <a:srgbClr val="000000"/>
                </a:solidFill>
                <a:latin typeface="Segoe Print"/>
              </a:rPr>
              <a:t> using array is </a:t>
            </a:r>
            <a:r>
              <a:rPr b="1" lang="en-GB" sz="1400" spc="-1" strike="noStrike">
                <a:solidFill>
                  <a:srgbClr val="000000"/>
                </a:solidFill>
                <a:latin typeface="Segoe Print"/>
              </a:rPr>
              <a:t>not efficient</a:t>
            </a:r>
            <a:r>
              <a:rPr b="0" lang="en-GB" sz="1400" spc="-1" strike="noStrike">
                <a:solidFill>
                  <a:srgbClr val="000000"/>
                </a:solidFill>
                <a:latin typeface="Segoe Print"/>
              </a:rPr>
              <a:t>, because these involve data movement. </a:t>
            </a:r>
            <a:br/>
            <a:r>
              <a:rPr b="0" lang="en-GB" sz="1400" spc="-1" strike="noStrike">
                <a:solidFill>
                  <a:srgbClr val="000000"/>
                </a:solidFill>
                <a:latin typeface="Segoe Print"/>
              </a:rPr>
              <a:t>Imagine how many data you would need to move if working on a very big array.</a:t>
            </a:r>
            <a:endParaRPr b="0" lang="en-GB" sz="1400" spc="-1" strike="noStrike">
              <a:latin typeface="Arial"/>
            </a:endParaRPr>
          </a:p>
        </p:txBody>
      </p:sp>
      <p:sp>
        <p:nvSpPr>
          <p:cNvPr id="890" name="TextShape 38"/>
          <p:cNvSpPr txBox="1"/>
          <p:nvPr/>
        </p:nvSpPr>
        <p:spPr>
          <a:xfrm>
            <a:off x="6553080" y="6356520"/>
            <a:ext cx="2133360" cy="364680"/>
          </a:xfrm>
          <a:prstGeom prst="rect">
            <a:avLst/>
          </a:prstGeom>
          <a:noFill/>
          <a:ln>
            <a:noFill/>
          </a:ln>
        </p:spPr>
        <p:txBody>
          <a:bodyPr anchor="ctr"/>
          <a:p>
            <a:pPr algn="r">
              <a:lnSpc>
                <a:spcPct val="100000"/>
              </a:lnSpc>
            </a:pPr>
            <a:fld id="{BEE3F0B6-8277-4944-9F19-0B0E94BC1F2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935" dur="indefinite" restart="never" nodeType="tmRoot">
          <p:childTnLst>
            <p:seq>
              <p:cTn id="936" dur="indefinite" nodeType="mainSeq">
                <p:childTnLst>
                  <p:par>
                    <p:cTn id="937" fill="hold">
                      <p:stCondLst>
                        <p:cond delay="indefinite"/>
                      </p:stCondLst>
                      <p:childTnLst>
                        <p:par>
                          <p:cTn id="938" fill="hold">
                            <p:stCondLst>
                              <p:cond delay="0"/>
                            </p:stCondLst>
                            <p:childTnLst>
                              <p:par>
                                <p:cTn id="939" nodeType="clickEffect" fill="hold" presetClass="entr" presetID="1">
                                  <p:stCondLst>
                                    <p:cond delay="0"/>
                                  </p:stCondLst>
                                  <p:childTnLst>
                                    <p:set>
                                      <p:cBhvr>
                                        <p:cTn id="940" dur="1" fill="hold">
                                          <p:stCondLst>
                                            <p:cond delay="0"/>
                                          </p:stCondLst>
                                        </p:cTn>
                                        <p:tgtEl>
                                          <p:spTgt spid="868"/>
                                        </p:tgtEl>
                                        <p:attrNameLst>
                                          <p:attrName>style.visibility</p:attrName>
                                        </p:attrNameLst>
                                      </p:cBhvr>
                                      <p:to>
                                        <p:strVal val="visible"/>
                                      </p:to>
                                    </p:set>
                                  </p:childTnLst>
                                </p:cTn>
                              </p:par>
                              <p:par>
                                <p:cTn id="941" nodeType="withEffect" fill="hold" presetClass="entr" presetID="1">
                                  <p:stCondLst>
                                    <p:cond delay="0"/>
                                  </p:stCondLst>
                                  <p:childTnLst>
                                    <p:set>
                                      <p:cBhvr>
                                        <p:cTn id="942" dur="1" fill="hold">
                                          <p:stCondLst>
                                            <p:cond delay="0"/>
                                          </p:stCondLst>
                                        </p:cTn>
                                        <p:tgtEl>
                                          <p:spTgt spid="869"/>
                                        </p:tgtEl>
                                        <p:attrNameLst>
                                          <p:attrName>style.visibility</p:attrName>
                                        </p:attrNameLst>
                                      </p:cBhvr>
                                      <p:to>
                                        <p:strVal val="visible"/>
                                      </p:to>
                                    </p:set>
                                  </p:childTnLst>
                                </p:cTn>
                              </p:par>
                              <p:par>
                                <p:cTn id="943" nodeType="withEffect" fill="hold" presetClass="entr" presetID="1">
                                  <p:stCondLst>
                                    <p:cond delay="0"/>
                                  </p:stCondLst>
                                  <p:childTnLst>
                                    <p:set>
                                      <p:cBhvr>
                                        <p:cTn id="944" dur="1" fill="hold">
                                          <p:stCondLst>
                                            <p:cond delay="0"/>
                                          </p:stCondLst>
                                        </p:cTn>
                                        <p:tgtEl>
                                          <p:spTgt spid="870"/>
                                        </p:tgtEl>
                                        <p:attrNameLst>
                                          <p:attrName>style.visibility</p:attrName>
                                        </p:attrNameLst>
                                      </p:cBhvr>
                                      <p:to>
                                        <p:strVal val="visible"/>
                                      </p:to>
                                    </p:set>
                                  </p:childTnLst>
                                </p:cTn>
                              </p:par>
                              <p:par>
                                <p:cTn id="945" nodeType="withEffect" fill="hold" presetClass="entr" presetID="1">
                                  <p:stCondLst>
                                    <p:cond delay="0"/>
                                  </p:stCondLst>
                                  <p:childTnLst>
                                    <p:set>
                                      <p:cBhvr>
                                        <p:cTn id="946" dur="1" fill="hold">
                                          <p:stCondLst>
                                            <p:cond delay="0"/>
                                          </p:stCondLst>
                                        </p:cTn>
                                        <p:tgtEl>
                                          <p:spTgt spid="871"/>
                                        </p:tgtEl>
                                        <p:attrNameLst>
                                          <p:attrName>style.visibility</p:attrName>
                                        </p:attrNameLst>
                                      </p:cBhvr>
                                      <p:to>
                                        <p:strVal val="visible"/>
                                      </p:to>
                                    </p:set>
                                  </p:childTnLst>
                                </p:cTn>
                              </p:par>
                              <p:par>
                                <p:cTn id="947" nodeType="withEffect" fill="hold" presetClass="entr" presetID="1">
                                  <p:stCondLst>
                                    <p:cond delay="0"/>
                                  </p:stCondLst>
                                  <p:childTnLst>
                                    <p:set>
                                      <p:cBhvr>
                                        <p:cTn id="948" dur="1" fill="hold">
                                          <p:stCondLst>
                                            <p:cond delay="0"/>
                                          </p:stCondLst>
                                        </p:cTn>
                                        <p:tgtEl>
                                          <p:spTgt spid="872"/>
                                        </p:tgtEl>
                                        <p:attrNameLst>
                                          <p:attrName>style.visibility</p:attrName>
                                        </p:attrNameLst>
                                      </p:cBhvr>
                                      <p:to>
                                        <p:strVal val="visible"/>
                                      </p:to>
                                    </p:set>
                                  </p:childTnLst>
                                </p:cTn>
                              </p:par>
                              <p:par>
                                <p:cTn id="949" nodeType="withEffect" fill="hold" presetClass="entr" presetID="1">
                                  <p:stCondLst>
                                    <p:cond delay="0"/>
                                  </p:stCondLst>
                                  <p:childTnLst>
                                    <p:set>
                                      <p:cBhvr>
                                        <p:cTn id="950" dur="1" fill="hold">
                                          <p:stCondLst>
                                            <p:cond delay="0"/>
                                          </p:stCondLst>
                                        </p:cTn>
                                        <p:tgtEl>
                                          <p:spTgt spid="873"/>
                                        </p:tgtEl>
                                        <p:attrNameLst>
                                          <p:attrName>style.visibility</p:attrName>
                                        </p:attrNameLst>
                                      </p:cBhvr>
                                      <p:to>
                                        <p:strVal val="visible"/>
                                      </p:to>
                                    </p:set>
                                  </p:childTnLst>
                                </p:cTn>
                              </p:par>
                              <p:par>
                                <p:cTn id="951" nodeType="withEffect" fill="hold" presetClass="entr" presetID="1">
                                  <p:stCondLst>
                                    <p:cond delay="0"/>
                                  </p:stCondLst>
                                  <p:childTnLst>
                                    <p:set>
                                      <p:cBhvr>
                                        <p:cTn id="952" dur="1" fill="hold">
                                          <p:stCondLst>
                                            <p:cond delay="0"/>
                                          </p:stCondLst>
                                        </p:cTn>
                                        <p:tgtEl>
                                          <p:spTgt spid="874"/>
                                        </p:tgtEl>
                                        <p:attrNameLst>
                                          <p:attrName>style.visibility</p:attrName>
                                        </p:attrNameLst>
                                      </p:cBhvr>
                                      <p:to>
                                        <p:strVal val="visible"/>
                                      </p:to>
                                    </p:set>
                                  </p:childTnLst>
                                </p:cTn>
                              </p:par>
                              <p:par>
                                <p:cTn id="953" nodeType="withEffect" fill="hold" presetClass="entr" presetID="1">
                                  <p:stCondLst>
                                    <p:cond delay="0"/>
                                  </p:stCondLst>
                                  <p:childTnLst>
                                    <p:set>
                                      <p:cBhvr>
                                        <p:cTn id="954" dur="1" fill="hold">
                                          <p:stCondLst>
                                            <p:cond delay="0"/>
                                          </p:stCondLst>
                                        </p:cTn>
                                        <p:tgtEl>
                                          <p:spTgt spid="875"/>
                                        </p:tgtEl>
                                        <p:attrNameLst>
                                          <p:attrName>style.visibility</p:attrName>
                                        </p:attrNameLst>
                                      </p:cBhvr>
                                      <p:to>
                                        <p:strVal val="visible"/>
                                      </p:to>
                                    </p:set>
                                  </p:childTnLst>
                                </p:cTn>
                              </p:par>
                              <p:par>
                                <p:cTn id="955" nodeType="withEffect" fill="hold" presetClass="entr" presetID="1">
                                  <p:stCondLst>
                                    <p:cond delay="0"/>
                                  </p:stCondLst>
                                  <p:childTnLst>
                                    <p:set>
                                      <p:cBhvr>
                                        <p:cTn id="956" dur="1" fill="hold">
                                          <p:stCondLst>
                                            <p:cond delay="0"/>
                                          </p:stCondLst>
                                        </p:cTn>
                                        <p:tgtEl>
                                          <p:spTgt spid="876"/>
                                        </p:tgtEl>
                                        <p:attrNameLst>
                                          <p:attrName>style.visibility</p:attrName>
                                        </p:attrNameLst>
                                      </p:cBhvr>
                                      <p:to>
                                        <p:strVal val="visible"/>
                                      </p:to>
                                    </p:set>
                                  </p:childTnLst>
                                </p:cTn>
                              </p:par>
                              <p:par>
                                <p:cTn id="957" nodeType="withEffect" fill="hold" presetClass="entr" presetID="1">
                                  <p:stCondLst>
                                    <p:cond delay="0"/>
                                  </p:stCondLst>
                                  <p:childTnLst>
                                    <p:set>
                                      <p:cBhvr>
                                        <p:cTn id="958" dur="1" fill="hold">
                                          <p:stCondLst>
                                            <p:cond delay="0"/>
                                          </p:stCondLst>
                                        </p:cTn>
                                        <p:tgtEl>
                                          <p:spTgt spid="877"/>
                                        </p:tgtEl>
                                        <p:attrNameLst>
                                          <p:attrName>style.visibility</p:attrName>
                                        </p:attrNameLst>
                                      </p:cBhvr>
                                      <p:to>
                                        <p:strVal val="visible"/>
                                      </p:to>
                                    </p:set>
                                  </p:childTnLst>
                                </p:cTn>
                              </p:par>
                              <p:par>
                                <p:cTn id="959" nodeType="withEffect" fill="hold" presetClass="entr" presetID="1">
                                  <p:stCondLst>
                                    <p:cond delay="0"/>
                                  </p:stCondLst>
                                  <p:childTnLst>
                                    <p:set>
                                      <p:cBhvr>
                                        <p:cTn id="960" dur="1" fill="hold">
                                          <p:stCondLst>
                                            <p:cond delay="0"/>
                                          </p:stCondLst>
                                        </p:cTn>
                                        <p:tgtEl>
                                          <p:spTgt spid="878"/>
                                        </p:tgtEl>
                                        <p:attrNameLst>
                                          <p:attrName>style.visibility</p:attrName>
                                        </p:attrNameLst>
                                      </p:cBhvr>
                                      <p:to>
                                        <p:strVal val="visible"/>
                                      </p:to>
                                    </p:set>
                                  </p:childTnLst>
                                </p:cTn>
                              </p:par>
                              <p:par>
                                <p:cTn id="961" nodeType="withEffect" fill="hold" presetClass="entr" presetID="1">
                                  <p:stCondLst>
                                    <p:cond delay="0"/>
                                  </p:stCondLst>
                                  <p:childTnLst>
                                    <p:set>
                                      <p:cBhvr>
                                        <p:cTn id="962" dur="1" fill="hold">
                                          <p:stCondLst>
                                            <p:cond delay="0"/>
                                          </p:stCondLst>
                                        </p:cTn>
                                        <p:tgtEl>
                                          <p:spTgt spid="879"/>
                                        </p:tgtEl>
                                        <p:attrNameLst>
                                          <p:attrName>style.visibility</p:attrName>
                                        </p:attrNameLst>
                                      </p:cBhvr>
                                      <p:to>
                                        <p:strVal val="visible"/>
                                      </p:to>
                                    </p:set>
                                  </p:childTnLst>
                                </p:cTn>
                              </p:par>
                              <p:par>
                                <p:cTn id="963" nodeType="withEffect" fill="hold" presetClass="entr" presetID="1">
                                  <p:stCondLst>
                                    <p:cond delay="0"/>
                                  </p:stCondLst>
                                  <p:childTnLst>
                                    <p:set>
                                      <p:cBhvr>
                                        <p:cTn id="964" dur="1" fill="hold">
                                          <p:stCondLst>
                                            <p:cond delay="0"/>
                                          </p:stCondLst>
                                        </p:cTn>
                                        <p:tgtEl>
                                          <p:spTgt spid="880"/>
                                        </p:tgtEl>
                                        <p:attrNameLst>
                                          <p:attrName>style.visibility</p:attrName>
                                        </p:attrNameLst>
                                      </p:cBhvr>
                                      <p:to>
                                        <p:strVal val="visible"/>
                                      </p:to>
                                    </p:set>
                                  </p:childTnLst>
                                </p:cTn>
                              </p:par>
                              <p:par>
                                <p:cTn id="965" nodeType="withEffect" fill="hold" presetClass="entr" presetID="1">
                                  <p:stCondLst>
                                    <p:cond delay="0"/>
                                  </p:stCondLst>
                                  <p:childTnLst>
                                    <p:set>
                                      <p:cBhvr>
                                        <p:cTn id="966" dur="1" fill="hold">
                                          <p:stCondLst>
                                            <p:cond delay="0"/>
                                          </p:stCondLst>
                                        </p:cTn>
                                        <p:tgtEl>
                                          <p:spTgt spid="881"/>
                                        </p:tgtEl>
                                        <p:attrNameLst>
                                          <p:attrName>style.visibility</p:attrName>
                                        </p:attrNameLst>
                                      </p:cBhvr>
                                      <p:to>
                                        <p:strVal val="visible"/>
                                      </p:to>
                                    </p:set>
                                  </p:childTnLst>
                                </p:cTn>
                              </p:par>
                            </p:childTnLst>
                          </p:cTn>
                        </p:par>
                      </p:childTnLst>
                    </p:cTn>
                  </p:par>
                  <p:par>
                    <p:cTn id="967" fill="hold">
                      <p:stCondLst>
                        <p:cond delay="indefinite"/>
                      </p:stCondLst>
                      <p:childTnLst>
                        <p:par>
                          <p:cTn id="968" fill="hold">
                            <p:stCondLst>
                              <p:cond delay="0"/>
                            </p:stCondLst>
                            <p:childTnLst>
                              <p:par>
                                <p:cTn id="969" nodeType="clickEffect" fill="hold" presetClass="entr" presetID="1">
                                  <p:stCondLst>
                                    <p:cond delay="0"/>
                                  </p:stCondLst>
                                  <p:childTnLst>
                                    <p:set>
                                      <p:cBhvr>
                                        <p:cTn id="970" dur="1" fill="hold">
                                          <p:stCondLst>
                                            <p:cond delay="0"/>
                                          </p:stCondLst>
                                        </p:cTn>
                                        <p:tgtEl>
                                          <p:spTgt spid="882"/>
                                        </p:tgtEl>
                                        <p:attrNameLst>
                                          <p:attrName>style.visibility</p:attrName>
                                        </p:attrNameLst>
                                      </p:cBhvr>
                                      <p:to>
                                        <p:strVal val="visible"/>
                                      </p:to>
                                    </p:set>
                                  </p:childTnLst>
                                </p:cTn>
                              </p:par>
                              <p:par>
                                <p:cTn id="971" nodeType="withEffect" fill="hold" presetClass="entr" presetID="1">
                                  <p:stCondLst>
                                    <p:cond delay="0"/>
                                  </p:stCondLst>
                                  <p:childTnLst>
                                    <p:set>
                                      <p:cBhvr>
                                        <p:cTn id="972" dur="1" fill="hold">
                                          <p:stCondLst>
                                            <p:cond delay="0"/>
                                          </p:stCondLst>
                                        </p:cTn>
                                        <p:tgtEl>
                                          <p:spTgt spid="883"/>
                                        </p:tgtEl>
                                        <p:attrNameLst>
                                          <p:attrName>style.visibility</p:attrName>
                                        </p:attrNameLst>
                                      </p:cBhvr>
                                      <p:to>
                                        <p:strVal val="visible"/>
                                      </p:to>
                                    </p:set>
                                  </p:childTnLst>
                                </p:cTn>
                              </p:par>
                              <p:par>
                                <p:cTn id="973" nodeType="withEffect" fill="hold" presetClass="entr" presetID="1">
                                  <p:stCondLst>
                                    <p:cond delay="0"/>
                                  </p:stCondLst>
                                  <p:childTnLst>
                                    <p:set>
                                      <p:cBhvr>
                                        <p:cTn id="974" dur="1" fill="hold">
                                          <p:stCondLst>
                                            <p:cond delay="0"/>
                                          </p:stCondLst>
                                        </p:cTn>
                                        <p:tgtEl>
                                          <p:spTgt spid="884"/>
                                        </p:tgtEl>
                                        <p:attrNameLst>
                                          <p:attrName>style.visibility</p:attrName>
                                        </p:attrNameLst>
                                      </p:cBhvr>
                                      <p:to>
                                        <p:strVal val="visible"/>
                                      </p:to>
                                    </p:set>
                                  </p:childTnLst>
                                </p:cTn>
                              </p:par>
                              <p:par>
                                <p:cTn id="975" nodeType="withEffect" fill="hold" presetClass="entr" presetID="1">
                                  <p:stCondLst>
                                    <p:cond delay="0"/>
                                  </p:stCondLst>
                                  <p:childTnLst>
                                    <p:set>
                                      <p:cBhvr>
                                        <p:cTn id="976" dur="1" fill="hold">
                                          <p:stCondLst>
                                            <p:cond delay="0"/>
                                          </p:stCondLst>
                                        </p:cTn>
                                        <p:tgtEl>
                                          <p:spTgt spid="888"/>
                                        </p:tgtEl>
                                        <p:attrNameLst>
                                          <p:attrName>style.visibility</p:attrName>
                                        </p:attrNameLst>
                                      </p:cBhvr>
                                      <p:to>
                                        <p:strVal val="visible"/>
                                      </p:to>
                                    </p:set>
                                  </p:childTnLst>
                                </p:cTn>
                              </p:par>
                            </p:childTnLst>
                          </p:cTn>
                        </p:par>
                      </p:childTnLst>
                    </p:cTn>
                  </p:par>
                  <p:par>
                    <p:cTn id="977" fill="hold">
                      <p:stCondLst>
                        <p:cond delay="indefinite"/>
                      </p:stCondLst>
                      <p:childTnLst>
                        <p:par>
                          <p:cTn id="978" fill="hold">
                            <p:stCondLst>
                              <p:cond delay="0"/>
                            </p:stCondLst>
                            <p:childTnLst>
                              <p:par>
                                <p:cTn id="979" nodeType="clickEffect" fill="hold" presetClass="entr" presetID="1">
                                  <p:stCondLst>
                                    <p:cond delay="0"/>
                                  </p:stCondLst>
                                  <p:childTnLst>
                                    <p:set>
                                      <p:cBhvr>
                                        <p:cTn id="980" dur="1" fill="hold">
                                          <p:stCondLst>
                                            <p:cond delay="0"/>
                                          </p:stCondLst>
                                        </p:cTn>
                                        <p:tgtEl>
                                          <p:spTgt spid="885"/>
                                        </p:tgtEl>
                                        <p:attrNameLst>
                                          <p:attrName>style.visibility</p:attrName>
                                        </p:attrNameLst>
                                      </p:cBhvr>
                                      <p:to>
                                        <p:strVal val="visible"/>
                                      </p:to>
                                    </p:set>
                                  </p:childTnLst>
                                </p:cTn>
                              </p:par>
                              <p:par>
                                <p:cTn id="981" nodeType="withEffect" fill="hold" presetClass="entr" presetID="1">
                                  <p:stCondLst>
                                    <p:cond delay="0"/>
                                  </p:stCondLst>
                                  <p:childTnLst>
                                    <p:set>
                                      <p:cBhvr>
                                        <p:cTn id="982" dur="1" fill="hold">
                                          <p:stCondLst>
                                            <p:cond delay="0"/>
                                          </p:stCondLst>
                                        </p:cTn>
                                        <p:tgtEl>
                                          <p:spTgt spid="886"/>
                                        </p:tgtEl>
                                        <p:attrNameLst>
                                          <p:attrName>style.visibility</p:attrName>
                                        </p:attrNameLst>
                                      </p:cBhvr>
                                      <p:to>
                                        <p:strVal val="visible"/>
                                      </p:to>
                                    </p:set>
                                  </p:childTnLst>
                                </p:cTn>
                              </p:par>
                              <p:par>
                                <p:cTn id="983" nodeType="withEffect" fill="hold" presetClass="entr" presetID="1">
                                  <p:stCondLst>
                                    <p:cond delay="0"/>
                                  </p:stCondLst>
                                  <p:childTnLst>
                                    <p:set>
                                      <p:cBhvr>
                                        <p:cTn id="984" dur="1" fill="hold">
                                          <p:stCondLst>
                                            <p:cond delay="0"/>
                                          </p:stCondLst>
                                        </p:cTn>
                                        <p:tgtEl>
                                          <p:spTgt spid="887"/>
                                        </p:tgtEl>
                                        <p:attrNameLst>
                                          <p:attrName>style.visibility</p:attrName>
                                        </p:attrNameLst>
                                      </p:cBhvr>
                                      <p:to>
                                        <p:strVal val="visible"/>
                                      </p:to>
                                    </p:set>
                                  </p:childTnLst>
                                </p:cTn>
                              </p:par>
                              <p:par>
                                <p:cTn id="985" nodeType="withEffect" fill="hold" presetClass="entr" presetID="1">
                                  <p:stCondLst>
                                    <p:cond delay="0"/>
                                  </p:stCondLst>
                                  <p:childTnLst>
                                    <p:set>
                                      <p:cBhvr>
                                        <p:cTn id="986" dur="1" fill="hold">
                                          <p:stCondLst>
                                            <p:cond delay="0"/>
                                          </p:stCondLst>
                                        </p:cTn>
                                        <p:tgtEl>
                                          <p:spTgt spid="88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Linked Lists</a:t>
            </a:r>
            <a:endParaRPr b="0" lang="en-US" sz="4400" spc="-1" strike="noStrike">
              <a:solidFill>
                <a:srgbClr val="000000"/>
              </a:solidFill>
              <a:latin typeface="Calibri Light"/>
            </a:endParaRPr>
          </a:p>
        </p:txBody>
      </p:sp>
      <p:sp>
        <p:nvSpPr>
          <p:cNvPr id="892"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need a data structure that can support efficient data insertion and deletion.</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Linked list is a collection of items called </a:t>
            </a:r>
            <a:r>
              <a:rPr b="1" lang="en-US" sz="2400" spc="-1" strike="noStrike">
                <a:solidFill>
                  <a:srgbClr val="e46c0a"/>
                </a:solidFill>
                <a:latin typeface="Calibri Light"/>
                <a:ea typeface="Calibri Light"/>
              </a:rPr>
              <a:t>nodes</a:t>
            </a:r>
            <a:r>
              <a:rPr b="0" lang="en-US" sz="2400" spc="-1" strike="noStrike">
                <a:solidFill>
                  <a:srgbClr val="000000"/>
                </a:solidFill>
                <a:latin typeface="Calibri Light"/>
                <a:ea typeface="Calibri Light"/>
              </a:rPr>
              <a:t>.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Each node stores a piece of data, as well as the address of the next node (except for the last node).  </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893" name="CustomShape 3"/>
          <p:cNvSpPr/>
          <p:nvPr/>
        </p:nvSpPr>
        <p:spPr>
          <a:xfrm>
            <a:off x="804240" y="4147200"/>
            <a:ext cx="24123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A linked list with 4 nodes</a:t>
            </a:r>
            <a:endParaRPr b="0" lang="en-GB" sz="1400" spc="-1" strike="noStrike">
              <a:latin typeface="Arial"/>
            </a:endParaRPr>
          </a:p>
        </p:txBody>
      </p:sp>
      <p:grpSp>
        <p:nvGrpSpPr>
          <p:cNvPr id="894" name="Group 4"/>
          <p:cNvGrpSpPr/>
          <p:nvPr/>
        </p:nvGrpSpPr>
        <p:grpSpPr>
          <a:xfrm>
            <a:off x="2111040" y="4601160"/>
            <a:ext cx="1207440" cy="328680"/>
            <a:chOff x="2111040" y="4601160"/>
            <a:chExt cx="1207440" cy="328680"/>
          </a:xfrm>
        </p:grpSpPr>
        <p:sp>
          <p:nvSpPr>
            <p:cNvPr id="895" name="CustomShape 5"/>
            <p:cNvSpPr/>
            <p:nvPr/>
          </p:nvSpPr>
          <p:spPr>
            <a:xfrm>
              <a:off x="2111040" y="460116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896" name="CustomShape 6"/>
            <p:cNvSpPr/>
            <p:nvPr/>
          </p:nvSpPr>
          <p:spPr>
            <a:xfrm>
              <a:off x="2886480" y="460116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897" name="Group 7"/>
          <p:cNvGrpSpPr/>
          <p:nvPr/>
        </p:nvGrpSpPr>
        <p:grpSpPr>
          <a:xfrm>
            <a:off x="3655440" y="4601160"/>
            <a:ext cx="1207440" cy="328680"/>
            <a:chOff x="3655440" y="4601160"/>
            <a:chExt cx="1207440" cy="328680"/>
          </a:xfrm>
        </p:grpSpPr>
        <p:sp>
          <p:nvSpPr>
            <p:cNvPr id="898" name="CustomShape 8"/>
            <p:cNvSpPr/>
            <p:nvPr/>
          </p:nvSpPr>
          <p:spPr>
            <a:xfrm>
              <a:off x="3655440" y="460116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899" name="CustomShape 9"/>
            <p:cNvSpPr/>
            <p:nvPr/>
          </p:nvSpPr>
          <p:spPr>
            <a:xfrm>
              <a:off x="4430880" y="460116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900" name="Group 10"/>
          <p:cNvGrpSpPr/>
          <p:nvPr/>
        </p:nvGrpSpPr>
        <p:grpSpPr>
          <a:xfrm>
            <a:off x="5199840" y="4601160"/>
            <a:ext cx="1207440" cy="328680"/>
            <a:chOff x="5199840" y="4601160"/>
            <a:chExt cx="1207440" cy="328680"/>
          </a:xfrm>
        </p:grpSpPr>
        <p:sp>
          <p:nvSpPr>
            <p:cNvPr id="901" name="CustomShape 11"/>
            <p:cNvSpPr/>
            <p:nvPr/>
          </p:nvSpPr>
          <p:spPr>
            <a:xfrm>
              <a:off x="5199840" y="460116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902" name="CustomShape 12"/>
            <p:cNvSpPr/>
            <p:nvPr/>
          </p:nvSpPr>
          <p:spPr>
            <a:xfrm>
              <a:off x="5975280" y="460116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903" name="Group 13"/>
          <p:cNvGrpSpPr/>
          <p:nvPr/>
        </p:nvGrpSpPr>
        <p:grpSpPr>
          <a:xfrm>
            <a:off x="6744240" y="4601160"/>
            <a:ext cx="1207440" cy="328680"/>
            <a:chOff x="6744240" y="4601160"/>
            <a:chExt cx="1207440" cy="328680"/>
          </a:xfrm>
        </p:grpSpPr>
        <p:sp>
          <p:nvSpPr>
            <p:cNvPr id="904" name="CustomShape 14"/>
            <p:cNvSpPr/>
            <p:nvPr/>
          </p:nvSpPr>
          <p:spPr>
            <a:xfrm>
              <a:off x="6744240" y="460116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905" name="CustomShape 15"/>
            <p:cNvSpPr/>
            <p:nvPr/>
          </p:nvSpPr>
          <p:spPr>
            <a:xfrm>
              <a:off x="7519680" y="460116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906" name="CustomShape 16"/>
          <p:cNvSpPr/>
          <p:nvPr/>
        </p:nvSpPr>
        <p:spPr>
          <a:xfrm flipV="1">
            <a:off x="3101400" y="476496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07" name="CustomShape 17"/>
          <p:cNvSpPr/>
          <p:nvPr/>
        </p:nvSpPr>
        <p:spPr>
          <a:xfrm flipV="1">
            <a:off x="4645800" y="476496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08" name="CustomShape 18"/>
          <p:cNvSpPr/>
          <p:nvPr/>
        </p:nvSpPr>
        <p:spPr>
          <a:xfrm flipV="1">
            <a:off x="6190200" y="476496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09" name="CustomShape 19"/>
          <p:cNvSpPr/>
          <p:nvPr/>
        </p:nvSpPr>
        <p:spPr>
          <a:xfrm>
            <a:off x="7747920" y="476964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910" name="Group 20"/>
          <p:cNvGrpSpPr/>
          <p:nvPr/>
        </p:nvGrpSpPr>
        <p:grpSpPr>
          <a:xfrm>
            <a:off x="8189640" y="4651920"/>
            <a:ext cx="91800" cy="228600"/>
            <a:chOff x="8189640" y="4651920"/>
            <a:chExt cx="91800" cy="228600"/>
          </a:xfrm>
        </p:grpSpPr>
        <p:sp>
          <p:nvSpPr>
            <p:cNvPr id="911" name="Line 21"/>
            <p:cNvSpPr/>
            <p:nvPr/>
          </p:nvSpPr>
          <p:spPr>
            <a:xfrm>
              <a:off x="8189640" y="4651920"/>
              <a:ext cx="360" cy="228600"/>
            </a:xfrm>
            <a:prstGeom prst="line">
              <a:avLst/>
            </a:prstGeom>
            <a:ln>
              <a:round/>
            </a:ln>
          </p:spPr>
          <p:style>
            <a:lnRef idx="2">
              <a:schemeClr val="accent1"/>
            </a:lnRef>
            <a:fillRef idx="0">
              <a:schemeClr val="accent1"/>
            </a:fillRef>
            <a:effectRef idx="1">
              <a:schemeClr val="accent1"/>
            </a:effectRef>
            <a:fontRef idx="minor"/>
          </p:style>
        </p:sp>
        <p:sp>
          <p:nvSpPr>
            <p:cNvPr id="912" name="Line 22"/>
            <p:cNvSpPr/>
            <p:nvPr/>
          </p:nvSpPr>
          <p:spPr>
            <a:xfrm>
              <a:off x="8235360" y="4685760"/>
              <a:ext cx="360" cy="160920"/>
            </a:xfrm>
            <a:prstGeom prst="line">
              <a:avLst/>
            </a:prstGeom>
            <a:ln>
              <a:round/>
            </a:ln>
          </p:spPr>
          <p:style>
            <a:lnRef idx="2">
              <a:schemeClr val="accent1"/>
            </a:lnRef>
            <a:fillRef idx="0">
              <a:schemeClr val="accent1"/>
            </a:fillRef>
            <a:effectRef idx="1">
              <a:schemeClr val="accent1"/>
            </a:effectRef>
            <a:fontRef idx="minor"/>
          </p:style>
        </p:sp>
        <p:sp>
          <p:nvSpPr>
            <p:cNvPr id="913" name="Line 23"/>
            <p:cNvSpPr/>
            <p:nvPr/>
          </p:nvSpPr>
          <p:spPr>
            <a:xfrm>
              <a:off x="8281080" y="471024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914" name="CustomShape 24"/>
          <p:cNvSpPr/>
          <p:nvPr/>
        </p:nvSpPr>
        <p:spPr>
          <a:xfrm>
            <a:off x="1225080" y="4601160"/>
            <a:ext cx="432000" cy="32868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915" name="CustomShape 25"/>
          <p:cNvSpPr/>
          <p:nvPr/>
        </p:nvSpPr>
        <p:spPr>
          <a:xfrm>
            <a:off x="1440720" y="4765680"/>
            <a:ext cx="6699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16" name="CustomShape 26"/>
          <p:cNvSpPr/>
          <p:nvPr/>
        </p:nvSpPr>
        <p:spPr>
          <a:xfrm>
            <a:off x="683640" y="462744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917" name="CustomShape 27"/>
          <p:cNvSpPr/>
          <p:nvPr/>
        </p:nvSpPr>
        <p:spPr>
          <a:xfrm>
            <a:off x="524160" y="5275800"/>
            <a:ext cx="2265480" cy="74520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200" spc="-1" strike="noStrike">
                <a:solidFill>
                  <a:srgbClr val="000000"/>
                </a:solidFill>
                <a:latin typeface="Consolas"/>
                <a:ea typeface="Menlo"/>
              </a:rPr>
              <a:t>head</a:t>
            </a:r>
            <a:r>
              <a:rPr b="0" lang="en-GB" sz="1200" spc="-1" strike="noStrike">
                <a:solidFill>
                  <a:srgbClr val="000000"/>
                </a:solidFill>
                <a:latin typeface="Segoe Print"/>
                <a:ea typeface="Menlo"/>
              </a:rPr>
              <a:t> is a variable that stores the address of the first node</a:t>
            </a:r>
            <a:endParaRPr b="0" lang="en-GB" sz="1200" spc="-1" strike="noStrike">
              <a:latin typeface="Arial"/>
            </a:endParaRPr>
          </a:p>
        </p:txBody>
      </p:sp>
      <p:sp>
        <p:nvSpPr>
          <p:cNvPr id="918" name="CustomShape 28"/>
          <p:cNvSpPr/>
          <p:nvPr/>
        </p:nvSpPr>
        <p:spPr>
          <a:xfrm flipH="1" flipV="1">
            <a:off x="955800" y="4904280"/>
            <a:ext cx="294120" cy="3708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919" name="CustomShape 29"/>
          <p:cNvSpPr/>
          <p:nvPr/>
        </p:nvSpPr>
        <p:spPr>
          <a:xfrm>
            <a:off x="6744240" y="5275800"/>
            <a:ext cx="2265480" cy="74520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200" spc="-1" strike="noStrike">
                <a:solidFill>
                  <a:srgbClr val="000000"/>
                </a:solidFill>
                <a:latin typeface="Segoe Print"/>
              </a:rPr>
              <a:t>The last node stores a null address.</a:t>
            </a:r>
            <a:endParaRPr b="0" lang="en-GB" sz="1200" spc="-1" strike="noStrike">
              <a:latin typeface="Arial"/>
            </a:endParaRPr>
          </a:p>
        </p:txBody>
      </p:sp>
      <p:sp>
        <p:nvSpPr>
          <p:cNvPr id="920" name="CustomShape 30"/>
          <p:cNvSpPr/>
          <p:nvPr/>
        </p:nvSpPr>
        <p:spPr>
          <a:xfrm flipV="1">
            <a:off x="7471080" y="4930560"/>
            <a:ext cx="276840" cy="344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921" name="TextShape 31"/>
          <p:cNvSpPr txBox="1"/>
          <p:nvPr/>
        </p:nvSpPr>
        <p:spPr>
          <a:xfrm>
            <a:off x="6553080" y="6356520"/>
            <a:ext cx="2133360" cy="364680"/>
          </a:xfrm>
          <a:prstGeom prst="rect">
            <a:avLst/>
          </a:prstGeom>
          <a:noFill/>
          <a:ln>
            <a:noFill/>
          </a:ln>
        </p:spPr>
        <p:txBody>
          <a:bodyPr anchor="ctr"/>
          <a:p>
            <a:pPr algn="r">
              <a:lnSpc>
                <a:spcPct val="100000"/>
              </a:lnSpc>
            </a:pPr>
            <a:fld id="{3449B93C-DD9A-4E3F-A2A2-57A514EAC8F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Linked Lists</a:t>
            </a:r>
            <a:endParaRPr b="0" lang="en-US" sz="4400" spc="-1" strike="noStrike">
              <a:solidFill>
                <a:srgbClr val="000000"/>
              </a:solidFill>
              <a:latin typeface="Calibri Light"/>
            </a:endParaRPr>
          </a:p>
        </p:txBody>
      </p:sp>
      <p:sp>
        <p:nvSpPr>
          <p:cNvPr id="923"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Linked list is a </a:t>
            </a:r>
            <a:r>
              <a:rPr b="1" lang="en-US" sz="2400" spc="-1" strike="noStrike">
                <a:solidFill>
                  <a:srgbClr val="e46c0a"/>
                </a:solidFill>
                <a:latin typeface="Calibri Light"/>
                <a:ea typeface="Calibri Light"/>
              </a:rPr>
              <a:t>sequential access </a:t>
            </a:r>
            <a:r>
              <a:rPr b="0" lang="en-US" sz="2400" spc="-1" strike="noStrike">
                <a:solidFill>
                  <a:srgbClr val="000000"/>
                </a:solidFill>
                <a:latin typeface="Calibri Light"/>
                <a:ea typeface="Calibri Light"/>
              </a:rPr>
              <a:t>data structure</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i.e., to go to a specific item in a linked list, you have to start from the head of the list and go through the item one by one until you hit that item you need.</a:t>
            </a:r>
            <a:endParaRPr b="0" lang="en-US" sz="20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However, </a:t>
            </a:r>
            <a:r>
              <a:rPr b="1" lang="en-US" sz="2400" spc="-1" strike="noStrike">
                <a:solidFill>
                  <a:srgbClr val="000000"/>
                </a:solidFill>
                <a:latin typeface="Calibri Light"/>
                <a:ea typeface="Calibri Light"/>
              </a:rPr>
              <a:t>insertion</a:t>
            </a:r>
            <a:r>
              <a:rPr b="0" lang="en-US" sz="2400" spc="-1" strike="noStrike">
                <a:solidFill>
                  <a:srgbClr val="000000"/>
                </a:solidFill>
                <a:latin typeface="Calibri Light"/>
                <a:ea typeface="Calibri Light"/>
              </a:rPr>
              <a:t> and </a:t>
            </a:r>
            <a:r>
              <a:rPr b="1" lang="en-US" sz="2400" spc="-1" strike="noStrike">
                <a:solidFill>
                  <a:srgbClr val="000000"/>
                </a:solidFill>
                <a:latin typeface="Calibri Light"/>
                <a:ea typeface="Calibri Light"/>
              </a:rPr>
              <a:t>deletion</a:t>
            </a:r>
            <a:r>
              <a:rPr b="0" lang="en-US" sz="2400" spc="-1" strike="noStrike">
                <a:solidFill>
                  <a:srgbClr val="000000"/>
                </a:solidFill>
                <a:latin typeface="Calibri Light"/>
                <a:ea typeface="Calibri Light"/>
              </a:rPr>
              <a:t> of items can be done efficiently.</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grpSp>
        <p:nvGrpSpPr>
          <p:cNvPr id="924" name="Group 3"/>
          <p:cNvGrpSpPr/>
          <p:nvPr/>
        </p:nvGrpSpPr>
        <p:grpSpPr>
          <a:xfrm>
            <a:off x="2257560" y="3967920"/>
            <a:ext cx="1207440" cy="328680"/>
            <a:chOff x="2257560" y="3967920"/>
            <a:chExt cx="1207440" cy="328680"/>
          </a:xfrm>
        </p:grpSpPr>
        <p:sp>
          <p:nvSpPr>
            <p:cNvPr id="925" name="CustomShape 4"/>
            <p:cNvSpPr/>
            <p:nvPr/>
          </p:nvSpPr>
          <p:spPr>
            <a:xfrm>
              <a:off x="2257560" y="396792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926" name="CustomShape 5"/>
            <p:cNvSpPr/>
            <p:nvPr/>
          </p:nvSpPr>
          <p:spPr>
            <a:xfrm>
              <a:off x="3033000" y="396792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927" name="Group 6"/>
          <p:cNvGrpSpPr/>
          <p:nvPr/>
        </p:nvGrpSpPr>
        <p:grpSpPr>
          <a:xfrm>
            <a:off x="3801960" y="3967920"/>
            <a:ext cx="1207440" cy="328680"/>
            <a:chOff x="3801960" y="3967920"/>
            <a:chExt cx="1207440" cy="328680"/>
          </a:xfrm>
        </p:grpSpPr>
        <p:sp>
          <p:nvSpPr>
            <p:cNvPr id="928" name="CustomShape 7"/>
            <p:cNvSpPr/>
            <p:nvPr/>
          </p:nvSpPr>
          <p:spPr>
            <a:xfrm>
              <a:off x="3801960" y="396792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929" name="CustomShape 8"/>
            <p:cNvSpPr/>
            <p:nvPr/>
          </p:nvSpPr>
          <p:spPr>
            <a:xfrm>
              <a:off x="4577400" y="396792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930" name="Group 9"/>
          <p:cNvGrpSpPr/>
          <p:nvPr/>
        </p:nvGrpSpPr>
        <p:grpSpPr>
          <a:xfrm>
            <a:off x="5346360" y="3967920"/>
            <a:ext cx="1207440" cy="328680"/>
            <a:chOff x="5346360" y="3967920"/>
            <a:chExt cx="1207440" cy="328680"/>
          </a:xfrm>
        </p:grpSpPr>
        <p:sp>
          <p:nvSpPr>
            <p:cNvPr id="931" name="CustomShape 10"/>
            <p:cNvSpPr/>
            <p:nvPr/>
          </p:nvSpPr>
          <p:spPr>
            <a:xfrm>
              <a:off x="5346360" y="396792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932" name="CustomShape 11"/>
            <p:cNvSpPr/>
            <p:nvPr/>
          </p:nvSpPr>
          <p:spPr>
            <a:xfrm>
              <a:off x="6121800" y="396792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933" name="Group 12"/>
          <p:cNvGrpSpPr/>
          <p:nvPr/>
        </p:nvGrpSpPr>
        <p:grpSpPr>
          <a:xfrm>
            <a:off x="6890760" y="3967920"/>
            <a:ext cx="1207440" cy="328680"/>
            <a:chOff x="6890760" y="3967920"/>
            <a:chExt cx="1207440" cy="328680"/>
          </a:xfrm>
        </p:grpSpPr>
        <p:sp>
          <p:nvSpPr>
            <p:cNvPr id="934" name="CustomShape 13"/>
            <p:cNvSpPr/>
            <p:nvPr/>
          </p:nvSpPr>
          <p:spPr>
            <a:xfrm>
              <a:off x="6890760" y="396792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935" name="CustomShape 14"/>
            <p:cNvSpPr/>
            <p:nvPr/>
          </p:nvSpPr>
          <p:spPr>
            <a:xfrm>
              <a:off x="7666200" y="396792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936" name="CustomShape 15"/>
          <p:cNvSpPr/>
          <p:nvPr/>
        </p:nvSpPr>
        <p:spPr>
          <a:xfrm flipV="1">
            <a:off x="3247920" y="413208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37" name="CustomShape 16"/>
          <p:cNvSpPr/>
          <p:nvPr/>
        </p:nvSpPr>
        <p:spPr>
          <a:xfrm flipV="1">
            <a:off x="4792320" y="413208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38" name="CustomShape 17"/>
          <p:cNvSpPr/>
          <p:nvPr/>
        </p:nvSpPr>
        <p:spPr>
          <a:xfrm flipV="1">
            <a:off x="6336720" y="413208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39" name="CustomShape 18"/>
          <p:cNvSpPr/>
          <p:nvPr/>
        </p:nvSpPr>
        <p:spPr>
          <a:xfrm>
            <a:off x="7894440" y="413640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940" name="Group 19"/>
          <p:cNvGrpSpPr/>
          <p:nvPr/>
        </p:nvGrpSpPr>
        <p:grpSpPr>
          <a:xfrm>
            <a:off x="8336520" y="4018680"/>
            <a:ext cx="91800" cy="228600"/>
            <a:chOff x="8336520" y="4018680"/>
            <a:chExt cx="91800" cy="228600"/>
          </a:xfrm>
        </p:grpSpPr>
        <p:sp>
          <p:nvSpPr>
            <p:cNvPr id="941" name="Line 20"/>
            <p:cNvSpPr/>
            <p:nvPr/>
          </p:nvSpPr>
          <p:spPr>
            <a:xfrm>
              <a:off x="8336520" y="4018680"/>
              <a:ext cx="360" cy="228600"/>
            </a:xfrm>
            <a:prstGeom prst="line">
              <a:avLst/>
            </a:prstGeom>
            <a:ln>
              <a:round/>
            </a:ln>
          </p:spPr>
          <p:style>
            <a:lnRef idx="2">
              <a:schemeClr val="accent1"/>
            </a:lnRef>
            <a:fillRef idx="0">
              <a:schemeClr val="accent1"/>
            </a:fillRef>
            <a:effectRef idx="1">
              <a:schemeClr val="accent1"/>
            </a:effectRef>
            <a:fontRef idx="minor"/>
          </p:style>
        </p:sp>
        <p:sp>
          <p:nvSpPr>
            <p:cNvPr id="942" name="Line 21"/>
            <p:cNvSpPr/>
            <p:nvPr/>
          </p:nvSpPr>
          <p:spPr>
            <a:xfrm>
              <a:off x="8382240" y="4052520"/>
              <a:ext cx="360" cy="160920"/>
            </a:xfrm>
            <a:prstGeom prst="line">
              <a:avLst/>
            </a:prstGeom>
            <a:ln>
              <a:round/>
            </a:ln>
          </p:spPr>
          <p:style>
            <a:lnRef idx="2">
              <a:schemeClr val="accent1"/>
            </a:lnRef>
            <a:fillRef idx="0">
              <a:schemeClr val="accent1"/>
            </a:fillRef>
            <a:effectRef idx="1">
              <a:schemeClr val="accent1"/>
            </a:effectRef>
            <a:fontRef idx="minor"/>
          </p:style>
        </p:sp>
        <p:sp>
          <p:nvSpPr>
            <p:cNvPr id="943" name="Line 22"/>
            <p:cNvSpPr/>
            <p:nvPr/>
          </p:nvSpPr>
          <p:spPr>
            <a:xfrm>
              <a:off x="8427960" y="407700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944" name="CustomShape 23"/>
          <p:cNvSpPr/>
          <p:nvPr/>
        </p:nvSpPr>
        <p:spPr>
          <a:xfrm>
            <a:off x="1371600" y="3967920"/>
            <a:ext cx="432000" cy="32868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945" name="CustomShape 24"/>
          <p:cNvSpPr/>
          <p:nvPr/>
        </p:nvSpPr>
        <p:spPr>
          <a:xfrm>
            <a:off x="1587240" y="4132800"/>
            <a:ext cx="6699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46" name="CustomShape 25"/>
          <p:cNvSpPr/>
          <p:nvPr/>
        </p:nvSpPr>
        <p:spPr>
          <a:xfrm>
            <a:off x="830520" y="39942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947" name="CustomShape 26"/>
          <p:cNvSpPr/>
          <p:nvPr/>
        </p:nvSpPr>
        <p:spPr>
          <a:xfrm>
            <a:off x="-191520" y="4521600"/>
            <a:ext cx="52635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For example, to insert 56 into the linked list:</a:t>
            </a:r>
            <a:endParaRPr b="0" lang="en-GB" sz="1800" spc="-1" strike="noStrike">
              <a:latin typeface="Arial"/>
            </a:endParaRPr>
          </a:p>
        </p:txBody>
      </p:sp>
      <p:grpSp>
        <p:nvGrpSpPr>
          <p:cNvPr id="948" name="Group 27"/>
          <p:cNvGrpSpPr/>
          <p:nvPr/>
        </p:nvGrpSpPr>
        <p:grpSpPr>
          <a:xfrm>
            <a:off x="2257560" y="4977000"/>
            <a:ext cx="1207440" cy="328680"/>
            <a:chOff x="2257560" y="4977000"/>
            <a:chExt cx="1207440" cy="328680"/>
          </a:xfrm>
        </p:grpSpPr>
        <p:sp>
          <p:nvSpPr>
            <p:cNvPr id="949" name="CustomShape 28"/>
            <p:cNvSpPr/>
            <p:nvPr/>
          </p:nvSpPr>
          <p:spPr>
            <a:xfrm>
              <a:off x="2257560" y="497700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950" name="CustomShape 29"/>
            <p:cNvSpPr/>
            <p:nvPr/>
          </p:nvSpPr>
          <p:spPr>
            <a:xfrm>
              <a:off x="3033000" y="497700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951" name="Group 30"/>
          <p:cNvGrpSpPr/>
          <p:nvPr/>
        </p:nvGrpSpPr>
        <p:grpSpPr>
          <a:xfrm>
            <a:off x="3801960" y="4977000"/>
            <a:ext cx="1207440" cy="328680"/>
            <a:chOff x="3801960" y="4977000"/>
            <a:chExt cx="1207440" cy="328680"/>
          </a:xfrm>
        </p:grpSpPr>
        <p:sp>
          <p:nvSpPr>
            <p:cNvPr id="952" name="CustomShape 31"/>
            <p:cNvSpPr/>
            <p:nvPr/>
          </p:nvSpPr>
          <p:spPr>
            <a:xfrm>
              <a:off x="3801960" y="497700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953" name="CustomShape 32"/>
            <p:cNvSpPr/>
            <p:nvPr/>
          </p:nvSpPr>
          <p:spPr>
            <a:xfrm>
              <a:off x="4577400" y="497700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954" name="Group 33"/>
          <p:cNvGrpSpPr/>
          <p:nvPr/>
        </p:nvGrpSpPr>
        <p:grpSpPr>
          <a:xfrm>
            <a:off x="5346360" y="4977000"/>
            <a:ext cx="1207440" cy="328680"/>
            <a:chOff x="5346360" y="4977000"/>
            <a:chExt cx="1207440" cy="328680"/>
          </a:xfrm>
        </p:grpSpPr>
        <p:sp>
          <p:nvSpPr>
            <p:cNvPr id="955" name="CustomShape 34"/>
            <p:cNvSpPr/>
            <p:nvPr/>
          </p:nvSpPr>
          <p:spPr>
            <a:xfrm>
              <a:off x="5346360" y="497700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956" name="CustomShape 35"/>
            <p:cNvSpPr/>
            <p:nvPr/>
          </p:nvSpPr>
          <p:spPr>
            <a:xfrm>
              <a:off x="6121800" y="497700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957" name="Group 36"/>
          <p:cNvGrpSpPr/>
          <p:nvPr/>
        </p:nvGrpSpPr>
        <p:grpSpPr>
          <a:xfrm>
            <a:off x="6890760" y="4977000"/>
            <a:ext cx="1207440" cy="328680"/>
            <a:chOff x="6890760" y="4977000"/>
            <a:chExt cx="1207440" cy="328680"/>
          </a:xfrm>
        </p:grpSpPr>
        <p:sp>
          <p:nvSpPr>
            <p:cNvPr id="958" name="CustomShape 37"/>
            <p:cNvSpPr/>
            <p:nvPr/>
          </p:nvSpPr>
          <p:spPr>
            <a:xfrm>
              <a:off x="6890760" y="497700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959" name="CustomShape 38"/>
            <p:cNvSpPr/>
            <p:nvPr/>
          </p:nvSpPr>
          <p:spPr>
            <a:xfrm>
              <a:off x="7666200" y="497700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960" name="CustomShape 39"/>
          <p:cNvSpPr/>
          <p:nvPr/>
        </p:nvSpPr>
        <p:spPr>
          <a:xfrm flipV="1">
            <a:off x="3247920" y="514116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61" name="CustomShape 40"/>
          <p:cNvSpPr/>
          <p:nvPr/>
        </p:nvSpPr>
        <p:spPr>
          <a:xfrm flipV="1">
            <a:off x="6336720" y="514116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62" name="CustomShape 41"/>
          <p:cNvSpPr/>
          <p:nvPr/>
        </p:nvSpPr>
        <p:spPr>
          <a:xfrm>
            <a:off x="7894440" y="514548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963" name="Group 42"/>
          <p:cNvGrpSpPr/>
          <p:nvPr/>
        </p:nvGrpSpPr>
        <p:grpSpPr>
          <a:xfrm>
            <a:off x="8336520" y="5027760"/>
            <a:ext cx="91800" cy="228600"/>
            <a:chOff x="8336520" y="5027760"/>
            <a:chExt cx="91800" cy="228600"/>
          </a:xfrm>
        </p:grpSpPr>
        <p:sp>
          <p:nvSpPr>
            <p:cNvPr id="964" name="Line 43"/>
            <p:cNvSpPr/>
            <p:nvPr/>
          </p:nvSpPr>
          <p:spPr>
            <a:xfrm>
              <a:off x="8336520" y="5027760"/>
              <a:ext cx="360" cy="228600"/>
            </a:xfrm>
            <a:prstGeom prst="line">
              <a:avLst/>
            </a:prstGeom>
            <a:ln>
              <a:round/>
            </a:ln>
          </p:spPr>
          <p:style>
            <a:lnRef idx="2">
              <a:schemeClr val="accent1"/>
            </a:lnRef>
            <a:fillRef idx="0">
              <a:schemeClr val="accent1"/>
            </a:fillRef>
            <a:effectRef idx="1">
              <a:schemeClr val="accent1"/>
            </a:effectRef>
            <a:fontRef idx="minor"/>
          </p:style>
        </p:sp>
        <p:sp>
          <p:nvSpPr>
            <p:cNvPr id="965" name="Line 44"/>
            <p:cNvSpPr/>
            <p:nvPr/>
          </p:nvSpPr>
          <p:spPr>
            <a:xfrm>
              <a:off x="8382240" y="5061600"/>
              <a:ext cx="360" cy="160920"/>
            </a:xfrm>
            <a:prstGeom prst="line">
              <a:avLst/>
            </a:prstGeom>
            <a:ln>
              <a:round/>
            </a:ln>
          </p:spPr>
          <p:style>
            <a:lnRef idx="2">
              <a:schemeClr val="accent1"/>
            </a:lnRef>
            <a:fillRef idx="0">
              <a:schemeClr val="accent1"/>
            </a:fillRef>
            <a:effectRef idx="1">
              <a:schemeClr val="accent1"/>
            </a:effectRef>
            <a:fontRef idx="minor"/>
          </p:style>
        </p:sp>
        <p:sp>
          <p:nvSpPr>
            <p:cNvPr id="966" name="Line 45"/>
            <p:cNvSpPr/>
            <p:nvPr/>
          </p:nvSpPr>
          <p:spPr>
            <a:xfrm>
              <a:off x="8427960" y="508608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967" name="CustomShape 46"/>
          <p:cNvSpPr/>
          <p:nvPr/>
        </p:nvSpPr>
        <p:spPr>
          <a:xfrm>
            <a:off x="1371600" y="4977000"/>
            <a:ext cx="432000" cy="32868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968" name="CustomShape 47"/>
          <p:cNvSpPr/>
          <p:nvPr/>
        </p:nvSpPr>
        <p:spPr>
          <a:xfrm>
            <a:off x="1587240" y="5141880"/>
            <a:ext cx="6699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69" name="CustomShape 48"/>
          <p:cNvSpPr/>
          <p:nvPr/>
        </p:nvSpPr>
        <p:spPr>
          <a:xfrm>
            <a:off x="830520" y="500328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grpSp>
        <p:nvGrpSpPr>
          <p:cNvPr id="970" name="Group 49"/>
          <p:cNvGrpSpPr/>
          <p:nvPr/>
        </p:nvGrpSpPr>
        <p:grpSpPr>
          <a:xfrm>
            <a:off x="4405680" y="5636160"/>
            <a:ext cx="1207440" cy="328680"/>
            <a:chOff x="4405680" y="5636160"/>
            <a:chExt cx="1207440" cy="328680"/>
          </a:xfrm>
        </p:grpSpPr>
        <p:sp>
          <p:nvSpPr>
            <p:cNvPr id="971" name="CustomShape 50"/>
            <p:cNvSpPr/>
            <p:nvPr/>
          </p:nvSpPr>
          <p:spPr>
            <a:xfrm>
              <a:off x="4405680" y="563616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56</a:t>
              </a:r>
              <a:endParaRPr b="0" lang="en-GB" sz="1800" spc="-1" strike="noStrike">
                <a:latin typeface="Arial"/>
              </a:endParaRPr>
            </a:p>
          </p:txBody>
        </p:sp>
        <p:sp>
          <p:nvSpPr>
            <p:cNvPr id="972" name="CustomShape 51"/>
            <p:cNvSpPr/>
            <p:nvPr/>
          </p:nvSpPr>
          <p:spPr>
            <a:xfrm>
              <a:off x="5181120" y="563616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973" name="CustomShape 52"/>
          <p:cNvSpPr/>
          <p:nvPr/>
        </p:nvSpPr>
        <p:spPr>
          <a:xfrm rot="5400000">
            <a:off x="4269600" y="5277960"/>
            <a:ext cx="658800" cy="386280"/>
          </a:xfrm>
          <a:prstGeom prst="curvedConnector4">
            <a:avLst>
              <a:gd name="adj1" fmla="val 37513"/>
              <a:gd name="adj2" fmla="val 159137"/>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974" name="CustomShape 53"/>
          <p:cNvSpPr/>
          <p:nvPr/>
        </p:nvSpPr>
        <p:spPr>
          <a:xfrm flipV="1" rot="16200000">
            <a:off x="5082840" y="5405760"/>
            <a:ext cx="658800" cy="131040"/>
          </a:xfrm>
          <a:prstGeom prst="curvedConnector4">
            <a:avLst>
              <a:gd name="adj1" fmla="val 37513"/>
              <a:gd name="adj2" fmla="val 27405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975" name="CustomShape 54"/>
          <p:cNvSpPr/>
          <p:nvPr/>
        </p:nvSpPr>
        <p:spPr>
          <a:xfrm>
            <a:off x="6336720" y="5636160"/>
            <a:ext cx="2265480" cy="74520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200" spc="-1" strike="noStrike">
                <a:solidFill>
                  <a:srgbClr val="000000"/>
                </a:solidFill>
                <a:latin typeface="Segoe Print"/>
              </a:rPr>
              <a:t>No data movement but only update of addresses (i.e., pointers) are needed.</a:t>
            </a:r>
            <a:endParaRPr b="0" lang="en-GB" sz="1200" spc="-1" strike="noStrike">
              <a:latin typeface="Arial"/>
            </a:endParaRPr>
          </a:p>
        </p:txBody>
      </p:sp>
      <p:sp>
        <p:nvSpPr>
          <p:cNvPr id="976" name="TextShape 55"/>
          <p:cNvSpPr txBox="1"/>
          <p:nvPr/>
        </p:nvSpPr>
        <p:spPr>
          <a:xfrm>
            <a:off x="6553080" y="6356520"/>
            <a:ext cx="2133360" cy="364680"/>
          </a:xfrm>
          <a:prstGeom prst="rect">
            <a:avLst/>
          </a:prstGeom>
          <a:noFill/>
          <a:ln>
            <a:noFill/>
          </a:ln>
        </p:spPr>
        <p:txBody>
          <a:bodyPr anchor="ctr"/>
          <a:p>
            <a:pPr algn="r">
              <a:lnSpc>
                <a:spcPct val="100000"/>
              </a:lnSpc>
            </a:pPr>
            <a:fld id="{8568C370-BB00-4697-9F72-8491AEC96143}"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987" dur="indefinite" restart="never" nodeType="tmRoot">
          <p:childTnLst>
            <p:seq>
              <p:cTn id="988" dur="indefinite" nodeType="mainSeq">
                <p:childTnLst>
                  <p:par>
                    <p:cTn id="989" fill="hold">
                      <p:stCondLst>
                        <p:cond delay="indefinite"/>
                      </p:stCondLst>
                      <p:childTnLst>
                        <p:par>
                          <p:cTn id="990" fill="hold">
                            <p:stCondLst>
                              <p:cond delay="0"/>
                            </p:stCondLst>
                            <p:childTnLst>
                              <p:par>
                                <p:cTn id="991" nodeType="clickEffect" fill="hold" presetClass="entr" presetID="1">
                                  <p:stCondLst>
                                    <p:cond delay="0"/>
                                  </p:stCondLst>
                                  <p:childTnLst>
                                    <p:set>
                                      <p:cBhvr>
                                        <p:cTn id="992" dur="1" fill="hold">
                                          <p:stCondLst>
                                            <p:cond delay="0"/>
                                          </p:stCondLst>
                                        </p:cTn>
                                        <p:tgtEl>
                                          <p:spTgt spid="948"/>
                                        </p:tgtEl>
                                        <p:attrNameLst>
                                          <p:attrName>style.visibility</p:attrName>
                                        </p:attrNameLst>
                                      </p:cBhvr>
                                      <p:to>
                                        <p:strVal val="visible"/>
                                      </p:to>
                                    </p:set>
                                  </p:childTnLst>
                                </p:cTn>
                              </p:par>
                              <p:par>
                                <p:cTn id="993" nodeType="withEffect" fill="hold" presetClass="entr" presetID="1">
                                  <p:stCondLst>
                                    <p:cond delay="0"/>
                                  </p:stCondLst>
                                  <p:childTnLst>
                                    <p:set>
                                      <p:cBhvr>
                                        <p:cTn id="994" dur="1" fill="hold">
                                          <p:stCondLst>
                                            <p:cond delay="0"/>
                                          </p:stCondLst>
                                        </p:cTn>
                                        <p:tgtEl>
                                          <p:spTgt spid="951"/>
                                        </p:tgtEl>
                                        <p:attrNameLst>
                                          <p:attrName>style.visibility</p:attrName>
                                        </p:attrNameLst>
                                      </p:cBhvr>
                                      <p:to>
                                        <p:strVal val="visible"/>
                                      </p:to>
                                    </p:set>
                                  </p:childTnLst>
                                </p:cTn>
                              </p:par>
                              <p:par>
                                <p:cTn id="995" nodeType="withEffect" fill="hold" presetClass="entr" presetID="1">
                                  <p:stCondLst>
                                    <p:cond delay="0"/>
                                  </p:stCondLst>
                                  <p:childTnLst>
                                    <p:set>
                                      <p:cBhvr>
                                        <p:cTn id="996" dur="1" fill="hold">
                                          <p:stCondLst>
                                            <p:cond delay="0"/>
                                          </p:stCondLst>
                                        </p:cTn>
                                        <p:tgtEl>
                                          <p:spTgt spid="954"/>
                                        </p:tgtEl>
                                        <p:attrNameLst>
                                          <p:attrName>style.visibility</p:attrName>
                                        </p:attrNameLst>
                                      </p:cBhvr>
                                      <p:to>
                                        <p:strVal val="visible"/>
                                      </p:to>
                                    </p:set>
                                  </p:childTnLst>
                                </p:cTn>
                              </p:par>
                              <p:par>
                                <p:cTn id="997" nodeType="withEffect" fill="hold" presetClass="entr" presetID="1">
                                  <p:stCondLst>
                                    <p:cond delay="0"/>
                                  </p:stCondLst>
                                  <p:childTnLst>
                                    <p:set>
                                      <p:cBhvr>
                                        <p:cTn id="998" dur="1" fill="hold">
                                          <p:stCondLst>
                                            <p:cond delay="0"/>
                                          </p:stCondLst>
                                        </p:cTn>
                                        <p:tgtEl>
                                          <p:spTgt spid="957"/>
                                        </p:tgtEl>
                                        <p:attrNameLst>
                                          <p:attrName>style.visibility</p:attrName>
                                        </p:attrNameLst>
                                      </p:cBhvr>
                                      <p:to>
                                        <p:strVal val="visible"/>
                                      </p:to>
                                    </p:set>
                                  </p:childTnLst>
                                </p:cTn>
                              </p:par>
                              <p:par>
                                <p:cTn id="999" nodeType="withEffect" fill="hold" presetClass="entr" presetID="1">
                                  <p:stCondLst>
                                    <p:cond delay="0"/>
                                  </p:stCondLst>
                                  <p:childTnLst>
                                    <p:set>
                                      <p:cBhvr>
                                        <p:cTn id="1000" dur="1" fill="hold">
                                          <p:stCondLst>
                                            <p:cond delay="0"/>
                                          </p:stCondLst>
                                        </p:cTn>
                                        <p:tgtEl>
                                          <p:spTgt spid="960"/>
                                        </p:tgtEl>
                                        <p:attrNameLst>
                                          <p:attrName>style.visibility</p:attrName>
                                        </p:attrNameLst>
                                      </p:cBhvr>
                                      <p:to>
                                        <p:strVal val="visible"/>
                                      </p:to>
                                    </p:set>
                                  </p:childTnLst>
                                </p:cTn>
                              </p:par>
                              <p:par>
                                <p:cTn id="1001" nodeType="withEffect" fill="hold" presetClass="entr" presetID="1">
                                  <p:stCondLst>
                                    <p:cond delay="0"/>
                                  </p:stCondLst>
                                  <p:childTnLst>
                                    <p:set>
                                      <p:cBhvr>
                                        <p:cTn id="1002" dur="1" fill="hold">
                                          <p:stCondLst>
                                            <p:cond delay="0"/>
                                          </p:stCondLst>
                                        </p:cTn>
                                        <p:tgtEl>
                                          <p:spTgt spid="961"/>
                                        </p:tgtEl>
                                        <p:attrNameLst>
                                          <p:attrName>style.visibility</p:attrName>
                                        </p:attrNameLst>
                                      </p:cBhvr>
                                      <p:to>
                                        <p:strVal val="visible"/>
                                      </p:to>
                                    </p:set>
                                  </p:childTnLst>
                                </p:cTn>
                              </p:par>
                              <p:par>
                                <p:cTn id="1003" nodeType="withEffect" fill="hold" presetClass="entr" presetID="1">
                                  <p:stCondLst>
                                    <p:cond delay="0"/>
                                  </p:stCondLst>
                                  <p:childTnLst>
                                    <p:set>
                                      <p:cBhvr>
                                        <p:cTn id="1004" dur="1" fill="hold">
                                          <p:stCondLst>
                                            <p:cond delay="0"/>
                                          </p:stCondLst>
                                        </p:cTn>
                                        <p:tgtEl>
                                          <p:spTgt spid="962"/>
                                        </p:tgtEl>
                                        <p:attrNameLst>
                                          <p:attrName>style.visibility</p:attrName>
                                        </p:attrNameLst>
                                      </p:cBhvr>
                                      <p:to>
                                        <p:strVal val="visible"/>
                                      </p:to>
                                    </p:set>
                                  </p:childTnLst>
                                </p:cTn>
                              </p:par>
                              <p:par>
                                <p:cTn id="1005" nodeType="withEffect" fill="hold" presetClass="entr" presetID="1">
                                  <p:stCondLst>
                                    <p:cond delay="0"/>
                                  </p:stCondLst>
                                  <p:childTnLst>
                                    <p:set>
                                      <p:cBhvr>
                                        <p:cTn id="1006" dur="1" fill="hold">
                                          <p:stCondLst>
                                            <p:cond delay="0"/>
                                          </p:stCondLst>
                                        </p:cTn>
                                        <p:tgtEl>
                                          <p:spTgt spid="963"/>
                                        </p:tgtEl>
                                        <p:attrNameLst>
                                          <p:attrName>style.visibility</p:attrName>
                                        </p:attrNameLst>
                                      </p:cBhvr>
                                      <p:to>
                                        <p:strVal val="visible"/>
                                      </p:to>
                                    </p:set>
                                  </p:childTnLst>
                                </p:cTn>
                              </p:par>
                              <p:par>
                                <p:cTn id="1007" nodeType="withEffect" fill="hold" presetClass="entr" presetID="1">
                                  <p:stCondLst>
                                    <p:cond delay="0"/>
                                  </p:stCondLst>
                                  <p:childTnLst>
                                    <p:set>
                                      <p:cBhvr>
                                        <p:cTn id="1008" dur="1" fill="hold">
                                          <p:stCondLst>
                                            <p:cond delay="0"/>
                                          </p:stCondLst>
                                        </p:cTn>
                                        <p:tgtEl>
                                          <p:spTgt spid="967"/>
                                        </p:tgtEl>
                                        <p:attrNameLst>
                                          <p:attrName>style.visibility</p:attrName>
                                        </p:attrNameLst>
                                      </p:cBhvr>
                                      <p:to>
                                        <p:strVal val="visible"/>
                                      </p:to>
                                    </p:set>
                                  </p:childTnLst>
                                </p:cTn>
                              </p:par>
                              <p:par>
                                <p:cTn id="1009" nodeType="withEffect" fill="hold" presetClass="entr" presetID="1">
                                  <p:stCondLst>
                                    <p:cond delay="0"/>
                                  </p:stCondLst>
                                  <p:childTnLst>
                                    <p:set>
                                      <p:cBhvr>
                                        <p:cTn id="1010" dur="1" fill="hold">
                                          <p:stCondLst>
                                            <p:cond delay="0"/>
                                          </p:stCondLst>
                                        </p:cTn>
                                        <p:tgtEl>
                                          <p:spTgt spid="968"/>
                                        </p:tgtEl>
                                        <p:attrNameLst>
                                          <p:attrName>style.visibility</p:attrName>
                                        </p:attrNameLst>
                                      </p:cBhvr>
                                      <p:to>
                                        <p:strVal val="visible"/>
                                      </p:to>
                                    </p:set>
                                  </p:childTnLst>
                                </p:cTn>
                              </p:par>
                              <p:par>
                                <p:cTn id="1011" nodeType="withEffect" fill="hold" presetClass="entr" presetID="1">
                                  <p:stCondLst>
                                    <p:cond delay="0"/>
                                  </p:stCondLst>
                                  <p:childTnLst>
                                    <p:set>
                                      <p:cBhvr>
                                        <p:cTn id="1012" dur="1" fill="hold">
                                          <p:stCondLst>
                                            <p:cond delay="0"/>
                                          </p:stCondLst>
                                        </p:cTn>
                                        <p:tgtEl>
                                          <p:spTgt spid="969"/>
                                        </p:tgtEl>
                                        <p:attrNameLst>
                                          <p:attrName>style.visibility</p:attrName>
                                        </p:attrNameLst>
                                      </p:cBhvr>
                                      <p:to>
                                        <p:strVal val="visible"/>
                                      </p:to>
                                    </p:set>
                                  </p:childTnLst>
                                </p:cTn>
                              </p:par>
                              <p:par>
                                <p:cTn id="1013" nodeType="withEffect" fill="hold" presetClass="entr" presetID="1">
                                  <p:stCondLst>
                                    <p:cond delay="0"/>
                                  </p:stCondLst>
                                  <p:childTnLst>
                                    <p:set>
                                      <p:cBhvr>
                                        <p:cTn id="1014" dur="1" fill="hold">
                                          <p:stCondLst>
                                            <p:cond delay="0"/>
                                          </p:stCondLst>
                                        </p:cTn>
                                        <p:tgtEl>
                                          <p:spTgt spid="970"/>
                                        </p:tgtEl>
                                        <p:attrNameLst>
                                          <p:attrName>style.visibility</p:attrName>
                                        </p:attrNameLst>
                                      </p:cBhvr>
                                      <p:to>
                                        <p:strVal val="visible"/>
                                      </p:to>
                                    </p:set>
                                  </p:childTnLst>
                                </p:cTn>
                              </p:par>
                              <p:par>
                                <p:cTn id="1015" nodeType="withEffect" fill="hold" presetClass="entr" presetID="1">
                                  <p:stCondLst>
                                    <p:cond delay="0"/>
                                  </p:stCondLst>
                                  <p:childTnLst>
                                    <p:set>
                                      <p:cBhvr>
                                        <p:cTn id="1016" dur="1" fill="hold">
                                          <p:stCondLst>
                                            <p:cond delay="0"/>
                                          </p:stCondLst>
                                        </p:cTn>
                                        <p:tgtEl>
                                          <p:spTgt spid="973"/>
                                        </p:tgtEl>
                                        <p:attrNameLst>
                                          <p:attrName>style.visibility</p:attrName>
                                        </p:attrNameLst>
                                      </p:cBhvr>
                                      <p:to>
                                        <p:strVal val="visible"/>
                                      </p:to>
                                    </p:set>
                                  </p:childTnLst>
                                </p:cTn>
                              </p:par>
                              <p:par>
                                <p:cTn id="1017" nodeType="withEffect" fill="hold" presetClass="entr" presetID="1">
                                  <p:stCondLst>
                                    <p:cond delay="0"/>
                                  </p:stCondLst>
                                  <p:childTnLst>
                                    <p:set>
                                      <p:cBhvr>
                                        <p:cTn id="1018" dur="1" fill="hold">
                                          <p:stCondLst>
                                            <p:cond delay="0"/>
                                          </p:stCondLst>
                                        </p:cTn>
                                        <p:tgtEl>
                                          <p:spTgt spid="974"/>
                                        </p:tgtEl>
                                        <p:attrNameLst>
                                          <p:attrName>style.visibility</p:attrName>
                                        </p:attrNameLst>
                                      </p:cBhvr>
                                      <p:to>
                                        <p:strVal val="visible"/>
                                      </p:to>
                                    </p:set>
                                  </p:childTnLst>
                                </p:cTn>
                              </p:par>
                              <p:par>
                                <p:cTn id="1019" nodeType="withEffect" fill="hold" presetClass="entr" presetID="1">
                                  <p:stCondLst>
                                    <p:cond delay="0"/>
                                  </p:stCondLst>
                                  <p:childTnLst>
                                    <p:set>
                                      <p:cBhvr>
                                        <p:cTn id="1020" dur="1" fill="hold">
                                          <p:stCondLst>
                                            <p:cond delay="0"/>
                                          </p:stCondLst>
                                        </p:cTn>
                                        <p:tgtEl>
                                          <p:spTgt spid="97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Linked Lists vs. Arrays</a:t>
            </a:r>
            <a:endParaRPr b="0" lang="en-US" sz="4400" spc="-1" strike="noStrike">
              <a:solidFill>
                <a:srgbClr val="000000"/>
              </a:solidFill>
              <a:latin typeface="Calibri Light"/>
            </a:endParaRPr>
          </a:p>
        </p:txBody>
      </p:sp>
      <p:sp>
        <p:nvSpPr>
          <p:cNvPr id="978" name="TextShape 2"/>
          <p:cNvSpPr txBox="1"/>
          <p:nvPr/>
        </p:nvSpPr>
        <p:spPr>
          <a:xfrm>
            <a:off x="5000040" y="2053080"/>
            <a:ext cx="3457080" cy="3881520"/>
          </a:xfrm>
          <a:prstGeom prst="rect">
            <a:avLst/>
          </a:prstGeom>
          <a:solidFill>
            <a:srgbClr val="ffffff"/>
          </a:solidFill>
          <a:ln w="25560">
            <a:solidFill>
              <a:srgbClr val="9bbb59"/>
            </a:solidFill>
            <a:round/>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Items are stored contiguously in memory</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77933c"/>
                </a:solidFill>
                <a:latin typeface="Calibri Light"/>
                <a:ea typeface="Calibri Light"/>
              </a:rPr>
              <a:t>Random access </a:t>
            </a:r>
            <a:r>
              <a:rPr b="0" lang="en-US" sz="2400" spc="-1" strike="noStrike">
                <a:solidFill>
                  <a:srgbClr val="000000"/>
                </a:solidFill>
                <a:latin typeface="Calibri Light"/>
                <a:ea typeface="Calibri Light"/>
              </a:rPr>
              <a:t>that allows fast direct access to an item</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Insertion &amp; deletion of items can be time consuming (in </a:t>
            </a:r>
            <a:r>
              <a:rPr b="0" lang="en-US" sz="2400" spc="-1" strike="noStrike">
                <a:solidFill>
                  <a:srgbClr val="31859c"/>
                </a:solidFill>
                <a:latin typeface="Calibri Light"/>
                <a:ea typeface="Calibri Light"/>
              </a:rPr>
              <a:t>linear time</a:t>
            </a:r>
            <a:r>
              <a:rPr b="0" lang="en-US" sz="2400" spc="-1" strike="noStrike">
                <a:solidFill>
                  <a:srgbClr val="000000"/>
                </a:solidFill>
                <a:latin typeface="Calibri Light"/>
                <a:ea typeface="Calibri Light"/>
              </a:rPr>
              <a:t> in the number of items)</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979" name="CustomShape 3"/>
          <p:cNvSpPr/>
          <p:nvPr/>
        </p:nvSpPr>
        <p:spPr>
          <a:xfrm>
            <a:off x="998640" y="2053080"/>
            <a:ext cx="3457080" cy="3881520"/>
          </a:xfrm>
          <a:prstGeom prst="rect">
            <a:avLst/>
          </a:prstGeom>
          <a:ln>
            <a:round/>
          </a:ln>
        </p:spPr>
        <p:style>
          <a:lnRef idx="2">
            <a:schemeClr val="accent6"/>
          </a:lnRef>
          <a:fillRef idx="1">
            <a:schemeClr val="lt1"/>
          </a:fillRef>
          <a:effectRef idx="0">
            <a:schemeClr val="accent6"/>
          </a:effectRef>
          <a:fontRef idx="minor"/>
        </p:style>
        <p:txBody>
          <a:bodyPr>
            <a:normAutofit/>
          </a:bodyPr>
          <a:p>
            <a:pPr marL="343080" indent="-342720">
              <a:lnSpc>
                <a:spcPct val="100000"/>
              </a:lnSpc>
              <a:spcBef>
                <a:spcPts val="1199"/>
              </a:spcBef>
              <a:buClr>
                <a:srgbClr val="000000"/>
              </a:buClr>
              <a:buFont typeface="Arial"/>
              <a:buChar char="•"/>
            </a:pPr>
            <a:r>
              <a:rPr b="0" lang="en-GB" sz="2400" spc="-1" strike="noStrike">
                <a:solidFill>
                  <a:srgbClr val="000000"/>
                </a:solidFill>
                <a:latin typeface="Calibri Light"/>
              </a:rPr>
              <a:t>Items need not be stored contiguously in memory</a:t>
            </a:r>
            <a:endParaRPr b="0" lang="en-GB" sz="2400" spc="-1" strike="noStrike">
              <a:latin typeface="Arial"/>
            </a:endParaRPr>
          </a:p>
          <a:p>
            <a:pPr marL="343080" indent="-342720">
              <a:lnSpc>
                <a:spcPct val="100000"/>
              </a:lnSpc>
              <a:spcBef>
                <a:spcPts val="1199"/>
              </a:spcBef>
              <a:buClr>
                <a:srgbClr val="000000"/>
              </a:buClr>
              <a:buFont typeface="Arial"/>
              <a:buChar char="•"/>
            </a:pPr>
            <a:r>
              <a:rPr b="0" lang="en-GB" sz="2400" spc="-1" strike="noStrike">
                <a:solidFill>
                  <a:srgbClr val="e46c0a"/>
                </a:solidFill>
                <a:latin typeface="Calibri Light"/>
              </a:rPr>
              <a:t>Sequential access </a:t>
            </a:r>
            <a:r>
              <a:rPr b="0" lang="en-GB" sz="2400" spc="-1" strike="noStrike">
                <a:solidFill>
                  <a:srgbClr val="000000"/>
                </a:solidFill>
                <a:latin typeface="Calibri Light"/>
              </a:rPr>
              <a:t>from the head of list for an item</a:t>
            </a:r>
            <a:endParaRPr b="0" lang="en-GB" sz="2400" spc="-1" strike="noStrike">
              <a:latin typeface="Arial"/>
            </a:endParaRPr>
          </a:p>
          <a:p>
            <a:pPr marL="343080" indent="-342720">
              <a:lnSpc>
                <a:spcPct val="100000"/>
              </a:lnSpc>
              <a:spcBef>
                <a:spcPts val="1199"/>
              </a:spcBef>
              <a:buClr>
                <a:srgbClr val="000000"/>
              </a:buClr>
              <a:buFont typeface="Arial"/>
              <a:buChar char="•"/>
            </a:pPr>
            <a:r>
              <a:rPr b="0" lang="en-GB" sz="2400" spc="-1" strike="noStrike">
                <a:solidFill>
                  <a:srgbClr val="000000"/>
                </a:solidFill>
                <a:latin typeface="Calibri Light"/>
              </a:rPr>
              <a:t>Insertion &amp; deletion of items can be done efficiently  (in </a:t>
            </a:r>
            <a:r>
              <a:rPr b="0" lang="en-GB" sz="2400" spc="-1" strike="noStrike">
                <a:solidFill>
                  <a:srgbClr val="31859c"/>
                </a:solidFill>
                <a:latin typeface="Calibri Light"/>
              </a:rPr>
              <a:t>constant time</a:t>
            </a:r>
            <a:r>
              <a:rPr b="0" lang="en-GB" sz="2400" spc="-1" strike="noStrike">
                <a:solidFill>
                  <a:srgbClr val="000000"/>
                </a:solidFill>
                <a:latin typeface="Calibri Light"/>
              </a:rPr>
              <a:t>, i.e., independent of the number of items) </a:t>
            </a:r>
            <a:endParaRPr b="0" lang="en-GB" sz="2400" spc="-1" strike="noStrike">
              <a:latin typeface="Arial"/>
            </a:endParaRPr>
          </a:p>
        </p:txBody>
      </p:sp>
      <p:sp>
        <p:nvSpPr>
          <p:cNvPr id="980" name="CustomShape 4"/>
          <p:cNvSpPr/>
          <p:nvPr/>
        </p:nvSpPr>
        <p:spPr>
          <a:xfrm>
            <a:off x="998640" y="1458000"/>
            <a:ext cx="1933920" cy="5947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Segoe Print"/>
              </a:rPr>
              <a:t>Linked Lists</a:t>
            </a:r>
            <a:endParaRPr b="0" lang="en-GB" sz="1800" spc="-1" strike="noStrike">
              <a:latin typeface="Arial"/>
            </a:endParaRPr>
          </a:p>
        </p:txBody>
      </p:sp>
      <p:sp>
        <p:nvSpPr>
          <p:cNvPr id="981" name="CustomShape 5"/>
          <p:cNvSpPr/>
          <p:nvPr/>
        </p:nvSpPr>
        <p:spPr>
          <a:xfrm>
            <a:off x="5000040" y="1458000"/>
            <a:ext cx="1933920" cy="594720"/>
          </a:xfrm>
          <a:prstGeom prst="rect">
            <a:avLst/>
          </a:prstGeom>
          <a:solidFill>
            <a:schemeClr val="accent3">
              <a:lumMod val="20000"/>
              <a:lumOff val="80000"/>
            </a:schemeClr>
          </a:solidFill>
          <a:ln>
            <a:round/>
          </a:ln>
        </p:spPr>
        <p:style>
          <a:lnRef idx="2">
            <a:schemeClr val="accent3"/>
          </a:lnRef>
          <a:fillRef idx="1">
            <a:schemeClr val="lt1"/>
          </a:fillRef>
          <a:effectRef idx="0">
            <a:schemeClr val="accent3"/>
          </a:effectRef>
          <a:fontRef idx="minor"/>
        </p:style>
        <p:txBody>
          <a:bodyPr lIns="90000" rIns="90000" tIns="45000" bIns="45000" anchor="ctr"/>
          <a:p>
            <a:pPr algn="ctr">
              <a:lnSpc>
                <a:spcPct val="100000"/>
              </a:lnSpc>
            </a:pPr>
            <a:r>
              <a:rPr b="0" lang="en-GB" sz="1800" spc="-1" strike="noStrike">
                <a:solidFill>
                  <a:srgbClr val="000000"/>
                </a:solidFill>
                <a:latin typeface="Segoe Print"/>
              </a:rPr>
              <a:t>Arrays</a:t>
            </a:r>
            <a:endParaRPr b="0" lang="en-GB" sz="1800" spc="-1" strike="noStrike">
              <a:latin typeface="Arial"/>
            </a:endParaRPr>
          </a:p>
        </p:txBody>
      </p:sp>
      <p:sp>
        <p:nvSpPr>
          <p:cNvPr id="982" name="TextShape 6"/>
          <p:cNvSpPr txBox="1"/>
          <p:nvPr/>
        </p:nvSpPr>
        <p:spPr>
          <a:xfrm>
            <a:off x="6553080" y="6356520"/>
            <a:ext cx="2133360" cy="364680"/>
          </a:xfrm>
          <a:prstGeom prst="rect">
            <a:avLst/>
          </a:prstGeom>
          <a:noFill/>
          <a:ln>
            <a:noFill/>
          </a:ln>
        </p:spPr>
        <p:txBody>
          <a:bodyPr anchor="ctr"/>
          <a:p>
            <a:pPr algn="r">
              <a:lnSpc>
                <a:spcPct val="100000"/>
              </a:lnSpc>
            </a:pPr>
            <a:fld id="{FA544583-AB1C-4388-8A03-A345AF5E9BE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Implementation</a:t>
            </a:r>
            <a:endParaRPr b="0" lang="en-US" sz="4400" spc="-1" strike="noStrike">
              <a:solidFill>
                <a:srgbClr val="000000"/>
              </a:solidFill>
              <a:latin typeface="Calibri Light"/>
            </a:endParaRPr>
          </a:p>
        </p:txBody>
      </p:sp>
      <p:sp>
        <p:nvSpPr>
          <p:cNvPr id="984"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 node can be implemented using a struct in C++.</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linked list is given as a pointer that points to the first node.</a:t>
            </a:r>
            <a:endParaRPr b="0" lang="en-US" sz="2400" spc="-1" strike="noStrike">
              <a:solidFill>
                <a:srgbClr val="000000"/>
              </a:solidFill>
              <a:latin typeface="Calibri Light"/>
            </a:endParaRPr>
          </a:p>
        </p:txBody>
      </p:sp>
      <p:sp>
        <p:nvSpPr>
          <p:cNvPr id="985" name="CustomShape 3"/>
          <p:cNvSpPr/>
          <p:nvPr/>
        </p:nvSpPr>
        <p:spPr>
          <a:xfrm>
            <a:off x="3038760" y="2091240"/>
            <a:ext cx="2679120" cy="16214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Menlo"/>
              </a:rPr>
              <a:t>struct Node </a:t>
            </a:r>
            <a:endParaRPr b="0" lang="en-GB" sz="1800" spc="-1" strike="noStrike">
              <a:latin typeface="Arial"/>
            </a:endParaRPr>
          </a:p>
          <a:p>
            <a:pPr>
              <a:lnSpc>
                <a:spcPct val="100000"/>
              </a:lnSpc>
            </a:pPr>
            <a:r>
              <a:rPr b="0" lang="en-GB" sz="1800" spc="-1" strike="noStrike">
                <a:solidFill>
                  <a:srgbClr val="000000"/>
                </a:solidFill>
                <a:latin typeface="Consolas"/>
                <a:ea typeface="Menlo"/>
              </a:rPr>
              <a:t>{</a:t>
            </a:r>
            <a:endParaRPr b="0" lang="en-GB" sz="1800" spc="-1" strike="noStrike">
              <a:latin typeface="Arial"/>
            </a:endParaRPr>
          </a:p>
          <a:p>
            <a:pPr>
              <a:lnSpc>
                <a:spcPct val="100000"/>
              </a:lnSpc>
            </a:pPr>
            <a:r>
              <a:rPr b="0" lang="en-GB" sz="1800" spc="-1" strike="noStrike">
                <a:solidFill>
                  <a:srgbClr val="000000"/>
                </a:solidFill>
                <a:latin typeface="Consolas"/>
                <a:ea typeface="Menlo"/>
              </a:rPr>
              <a:t>	</a:t>
            </a:r>
            <a:r>
              <a:rPr b="0" lang="en-GB" sz="1800" spc="-1" strike="noStrike">
                <a:solidFill>
                  <a:srgbClr val="000000"/>
                </a:solidFill>
                <a:latin typeface="Consolas"/>
                <a:ea typeface="Menlo"/>
              </a:rPr>
              <a:t>int info;</a:t>
            </a:r>
            <a:endParaRPr b="0" lang="en-GB" sz="1800" spc="-1" strike="noStrike">
              <a:latin typeface="Arial"/>
            </a:endParaRPr>
          </a:p>
          <a:p>
            <a:pPr>
              <a:lnSpc>
                <a:spcPct val="100000"/>
              </a:lnSpc>
            </a:pPr>
            <a:r>
              <a:rPr b="0" lang="en-GB" sz="1800" spc="-1" strike="noStrike">
                <a:solidFill>
                  <a:srgbClr val="000000"/>
                </a:solidFill>
                <a:latin typeface="Consolas"/>
                <a:ea typeface="Menlo"/>
              </a:rPr>
              <a:t>	</a:t>
            </a:r>
            <a:r>
              <a:rPr b="0" lang="en-GB" sz="1800" spc="-1" strike="noStrike">
                <a:solidFill>
                  <a:srgbClr val="000000"/>
                </a:solidFill>
                <a:latin typeface="Consolas"/>
                <a:ea typeface="Menlo"/>
              </a:rPr>
              <a:t>Node * next;</a:t>
            </a:r>
            <a:endParaRPr b="0" lang="en-GB" sz="1800" spc="-1" strike="noStrike">
              <a:latin typeface="Arial"/>
            </a:endParaRPr>
          </a:p>
          <a:p>
            <a:pPr>
              <a:lnSpc>
                <a:spcPct val="100000"/>
              </a:lnSpc>
            </a:pPr>
            <a:r>
              <a:rPr b="0" lang="en-GB" sz="1800" spc="-1" strike="noStrike">
                <a:solidFill>
                  <a:srgbClr val="000000"/>
                </a:solidFill>
                <a:latin typeface="Consolas"/>
                <a:ea typeface="Menlo"/>
              </a:rPr>
              <a:t>};</a:t>
            </a:r>
            <a:endParaRPr b="0" lang="en-GB" sz="1800" spc="-1" strike="noStrike">
              <a:latin typeface="Arial"/>
            </a:endParaRPr>
          </a:p>
        </p:txBody>
      </p:sp>
      <p:sp>
        <p:nvSpPr>
          <p:cNvPr id="986" name="CustomShape 4"/>
          <p:cNvSpPr/>
          <p:nvPr/>
        </p:nvSpPr>
        <p:spPr>
          <a:xfrm>
            <a:off x="3038760" y="4856760"/>
            <a:ext cx="2679120" cy="8017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Menlo"/>
              </a:rPr>
              <a:t>	</a:t>
            </a:r>
            <a:r>
              <a:rPr b="0" lang="en-GB" sz="1800" spc="-1" strike="noStrike">
                <a:solidFill>
                  <a:srgbClr val="000000"/>
                </a:solidFill>
                <a:latin typeface="Consolas"/>
                <a:ea typeface="Menlo"/>
              </a:rPr>
              <a:t>Node * head;</a:t>
            </a:r>
            <a:endParaRPr b="0" lang="en-GB" sz="1800" spc="-1" strike="noStrike">
              <a:latin typeface="Arial"/>
            </a:endParaRPr>
          </a:p>
        </p:txBody>
      </p:sp>
      <p:sp>
        <p:nvSpPr>
          <p:cNvPr id="987" name="TextShape 5"/>
          <p:cNvSpPr txBox="1"/>
          <p:nvPr/>
        </p:nvSpPr>
        <p:spPr>
          <a:xfrm>
            <a:off x="6553080" y="6356520"/>
            <a:ext cx="2133360" cy="364680"/>
          </a:xfrm>
          <a:prstGeom prst="rect">
            <a:avLst/>
          </a:prstGeom>
          <a:noFill/>
          <a:ln>
            <a:noFill/>
          </a:ln>
        </p:spPr>
        <p:txBody>
          <a:bodyPr anchor="ctr"/>
          <a:p>
            <a:pPr algn="r">
              <a:lnSpc>
                <a:spcPct val="100000"/>
              </a:lnSpc>
            </a:pPr>
            <a:fld id="{19F1CD91-9E35-4141-89A0-A96C2AAA490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Implementation</a:t>
            </a:r>
            <a:endParaRPr b="0" lang="en-US" sz="4400" spc="-1" strike="noStrike">
              <a:solidFill>
                <a:srgbClr val="000000"/>
              </a:solidFill>
              <a:latin typeface="Calibri Light"/>
            </a:endParaRPr>
          </a:p>
        </p:txBody>
      </p:sp>
      <p:grpSp>
        <p:nvGrpSpPr>
          <p:cNvPr id="989" name="Group 2"/>
          <p:cNvGrpSpPr/>
          <p:nvPr/>
        </p:nvGrpSpPr>
        <p:grpSpPr>
          <a:xfrm>
            <a:off x="2146680" y="1475280"/>
            <a:ext cx="1207440" cy="328680"/>
            <a:chOff x="2146680" y="1475280"/>
            <a:chExt cx="1207440" cy="328680"/>
          </a:xfrm>
        </p:grpSpPr>
        <p:sp>
          <p:nvSpPr>
            <p:cNvPr id="990" name="CustomShape 3"/>
            <p:cNvSpPr/>
            <p:nvPr/>
          </p:nvSpPr>
          <p:spPr>
            <a:xfrm>
              <a:off x="2146680" y="147528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991" name="CustomShape 4"/>
            <p:cNvSpPr/>
            <p:nvPr/>
          </p:nvSpPr>
          <p:spPr>
            <a:xfrm>
              <a:off x="2922120" y="147528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992" name="Group 5"/>
          <p:cNvGrpSpPr/>
          <p:nvPr/>
        </p:nvGrpSpPr>
        <p:grpSpPr>
          <a:xfrm>
            <a:off x="3691080" y="1475280"/>
            <a:ext cx="1207440" cy="328680"/>
            <a:chOff x="3691080" y="1475280"/>
            <a:chExt cx="1207440" cy="328680"/>
          </a:xfrm>
        </p:grpSpPr>
        <p:sp>
          <p:nvSpPr>
            <p:cNvPr id="993" name="CustomShape 6"/>
            <p:cNvSpPr/>
            <p:nvPr/>
          </p:nvSpPr>
          <p:spPr>
            <a:xfrm>
              <a:off x="3691080" y="147528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994" name="CustomShape 7"/>
            <p:cNvSpPr/>
            <p:nvPr/>
          </p:nvSpPr>
          <p:spPr>
            <a:xfrm>
              <a:off x="4466520" y="147528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995" name="Group 8"/>
          <p:cNvGrpSpPr/>
          <p:nvPr/>
        </p:nvGrpSpPr>
        <p:grpSpPr>
          <a:xfrm>
            <a:off x="5235480" y="1475280"/>
            <a:ext cx="1207440" cy="328680"/>
            <a:chOff x="5235480" y="1475280"/>
            <a:chExt cx="1207440" cy="328680"/>
          </a:xfrm>
        </p:grpSpPr>
        <p:sp>
          <p:nvSpPr>
            <p:cNvPr id="996" name="CustomShape 9"/>
            <p:cNvSpPr/>
            <p:nvPr/>
          </p:nvSpPr>
          <p:spPr>
            <a:xfrm>
              <a:off x="5235480" y="147528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997" name="CustomShape 10"/>
            <p:cNvSpPr/>
            <p:nvPr/>
          </p:nvSpPr>
          <p:spPr>
            <a:xfrm>
              <a:off x="6010920" y="147528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998" name="Group 11"/>
          <p:cNvGrpSpPr/>
          <p:nvPr/>
        </p:nvGrpSpPr>
        <p:grpSpPr>
          <a:xfrm>
            <a:off x="6779880" y="1475280"/>
            <a:ext cx="1207440" cy="328680"/>
            <a:chOff x="6779880" y="1475280"/>
            <a:chExt cx="1207440" cy="328680"/>
          </a:xfrm>
        </p:grpSpPr>
        <p:sp>
          <p:nvSpPr>
            <p:cNvPr id="999" name="CustomShape 12"/>
            <p:cNvSpPr/>
            <p:nvPr/>
          </p:nvSpPr>
          <p:spPr>
            <a:xfrm>
              <a:off x="6779880" y="147528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000" name="CustomShape 13"/>
            <p:cNvSpPr/>
            <p:nvPr/>
          </p:nvSpPr>
          <p:spPr>
            <a:xfrm>
              <a:off x="7555320" y="147528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001" name="CustomShape 14"/>
          <p:cNvSpPr/>
          <p:nvPr/>
        </p:nvSpPr>
        <p:spPr>
          <a:xfrm flipV="1">
            <a:off x="3137040" y="163908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02" name="CustomShape 15"/>
          <p:cNvSpPr/>
          <p:nvPr/>
        </p:nvSpPr>
        <p:spPr>
          <a:xfrm flipV="1">
            <a:off x="4681440" y="163908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03" name="CustomShape 16"/>
          <p:cNvSpPr/>
          <p:nvPr/>
        </p:nvSpPr>
        <p:spPr>
          <a:xfrm flipV="1">
            <a:off x="6225840" y="163908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04" name="CustomShape 17"/>
          <p:cNvSpPr/>
          <p:nvPr/>
        </p:nvSpPr>
        <p:spPr>
          <a:xfrm>
            <a:off x="7783560" y="164340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005" name="Group 18"/>
          <p:cNvGrpSpPr/>
          <p:nvPr/>
        </p:nvGrpSpPr>
        <p:grpSpPr>
          <a:xfrm>
            <a:off x="8225280" y="1525680"/>
            <a:ext cx="91800" cy="228600"/>
            <a:chOff x="8225280" y="1525680"/>
            <a:chExt cx="91800" cy="228600"/>
          </a:xfrm>
        </p:grpSpPr>
        <p:sp>
          <p:nvSpPr>
            <p:cNvPr id="1006" name="Line 19"/>
            <p:cNvSpPr/>
            <p:nvPr/>
          </p:nvSpPr>
          <p:spPr>
            <a:xfrm>
              <a:off x="8225280" y="1525680"/>
              <a:ext cx="360" cy="228600"/>
            </a:xfrm>
            <a:prstGeom prst="line">
              <a:avLst/>
            </a:prstGeom>
            <a:ln>
              <a:round/>
            </a:ln>
          </p:spPr>
          <p:style>
            <a:lnRef idx="2">
              <a:schemeClr val="accent1"/>
            </a:lnRef>
            <a:fillRef idx="0">
              <a:schemeClr val="accent1"/>
            </a:fillRef>
            <a:effectRef idx="1">
              <a:schemeClr val="accent1"/>
            </a:effectRef>
            <a:fontRef idx="minor"/>
          </p:style>
        </p:sp>
        <p:sp>
          <p:nvSpPr>
            <p:cNvPr id="1007" name="Line 20"/>
            <p:cNvSpPr/>
            <p:nvPr/>
          </p:nvSpPr>
          <p:spPr>
            <a:xfrm>
              <a:off x="8271000" y="1559520"/>
              <a:ext cx="360" cy="160920"/>
            </a:xfrm>
            <a:prstGeom prst="line">
              <a:avLst/>
            </a:prstGeom>
            <a:ln>
              <a:round/>
            </a:ln>
          </p:spPr>
          <p:style>
            <a:lnRef idx="2">
              <a:schemeClr val="accent1"/>
            </a:lnRef>
            <a:fillRef idx="0">
              <a:schemeClr val="accent1"/>
            </a:fillRef>
            <a:effectRef idx="1">
              <a:schemeClr val="accent1"/>
            </a:effectRef>
            <a:fontRef idx="minor"/>
          </p:style>
        </p:sp>
        <p:sp>
          <p:nvSpPr>
            <p:cNvPr id="1008" name="Line 21"/>
            <p:cNvSpPr/>
            <p:nvPr/>
          </p:nvSpPr>
          <p:spPr>
            <a:xfrm>
              <a:off x="8316720" y="158400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1009" name="CustomShape 22"/>
          <p:cNvSpPr/>
          <p:nvPr/>
        </p:nvSpPr>
        <p:spPr>
          <a:xfrm>
            <a:off x="1260720" y="1475280"/>
            <a:ext cx="432000" cy="32868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010" name="CustomShape 23"/>
          <p:cNvSpPr/>
          <p:nvPr/>
        </p:nvSpPr>
        <p:spPr>
          <a:xfrm>
            <a:off x="1476360" y="1639800"/>
            <a:ext cx="6699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11" name="CustomShape 24"/>
          <p:cNvSpPr/>
          <p:nvPr/>
        </p:nvSpPr>
        <p:spPr>
          <a:xfrm>
            <a:off x="719640" y="15012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012" name="CustomShape 25"/>
          <p:cNvSpPr/>
          <p:nvPr/>
        </p:nvSpPr>
        <p:spPr>
          <a:xfrm>
            <a:off x="2251440" y="18097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013" name="CustomShape 26"/>
          <p:cNvSpPr/>
          <p:nvPr/>
        </p:nvSpPr>
        <p:spPr>
          <a:xfrm>
            <a:off x="2877120" y="18097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014" name="CustomShape 27"/>
          <p:cNvSpPr/>
          <p:nvPr/>
        </p:nvSpPr>
        <p:spPr>
          <a:xfrm>
            <a:off x="3767040" y="18097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015" name="CustomShape 28"/>
          <p:cNvSpPr/>
          <p:nvPr/>
        </p:nvSpPr>
        <p:spPr>
          <a:xfrm>
            <a:off x="4392720" y="18097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016" name="CustomShape 29"/>
          <p:cNvSpPr/>
          <p:nvPr/>
        </p:nvSpPr>
        <p:spPr>
          <a:xfrm>
            <a:off x="5348880" y="18097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017" name="CustomShape 30"/>
          <p:cNvSpPr/>
          <p:nvPr/>
        </p:nvSpPr>
        <p:spPr>
          <a:xfrm>
            <a:off x="5974560" y="18097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018" name="CustomShape 31"/>
          <p:cNvSpPr/>
          <p:nvPr/>
        </p:nvSpPr>
        <p:spPr>
          <a:xfrm>
            <a:off x="6869160" y="18097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019" name="CustomShape 32"/>
          <p:cNvSpPr/>
          <p:nvPr/>
        </p:nvSpPr>
        <p:spPr>
          <a:xfrm>
            <a:off x="7494840" y="18097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020" name="CustomShape 33"/>
          <p:cNvSpPr/>
          <p:nvPr/>
        </p:nvSpPr>
        <p:spPr>
          <a:xfrm>
            <a:off x="684000" y="2619000"/>
            <a:ext cx="5609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Segoe Print"/>
              </a:rPr>
              <a:t>What do the following expressions evaluate to?</a:t>
            </a:r>
            <a:endParaRPr b="0" lang="en-GB" sz="1800" spc="-1" strike="noStrike">
              <a:latin typeface="Arial"/>
            </a:endParaRPr>
          </a:p>
        </p:txBody>
      </p:sp>
      <p:graphicFrame>
        <p:nvGraphicFramePr>
          <p:cNvPr id="1021" name="Table 34"/>
          <p:cNvGraphicFramePr/>
          <p:nvPr/>
        </p:nvGraphicFramePr>
        <p:xfrm>
          <a:off x="1093320" y="3053880"/>
          <a:ext cx="7112520" cy="2966400"/>
        </p:xfrm>
        <a:graphic>
          <a:graphicData uri="http://schemas.openxmlformats.org/drawingml/2006/table">
            <a:tbl>
              <a:tblPr/>
              <a:tblGrid>
                <a:gridCol w="3742560"/>
                <a:gridCol w="3369960"/>
              </a:tblGrid>
              <a:tr h="366120">
                <a:tc>
                  <a:txBody>
                    <a:bodyPr/>
                    <a:p>
                      <a:pPr>
                        <a:lnSpc>
                          <a:spcPct val="100000"/>
                        </a:lnSpc>
                      </a:pPr>
                      <a:r>
                        <a:rPr b="0" lang="en-GB" sz="1800" spc="-1" strike="noStrike">
                          <a:solidFill>
                            <a:srgbClr val="000000"/>
                          </a:solidFill>
                          <a:latin typeface="Calibri Light"/>
                        </a:rPr>
                        <a:t>head</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120">
                <a:tc>
                  <a:txBody>
                    <a:bodyPr/>
                    <a:p>
                      <a:pPr>
                        <a:lnSpc>
                          <a:spcPct val="100000"/>
                        </a:lnSpc>
                      </a:pPr>
                      <a:r>
                        <a:rPr b="0" lang="en-GB" sz="1800" spc="-1" strike="noStrike">
                          <a:solidFill>
                            <a:srgbClr val="000000"/>
                          </a:solidFill>
                          <a:latin typeface="Calibri Light"/>
                        </a:rPr>
                        <a:t>head-&gt;info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6120">
                <a:tc>
                  <a:txBody>
                    <a:bodyPr/>
                    <a:p>
                      <a:pPr>
                        <a:lnSpc>
                          <a:spcPct val="100000"/>
                        </a:lnSpc>
                      </a:pPr>
                      <a:r>
                        <a:rPr b="0" lang="en-GB" sz="1800" spc="-1" strike="noStrike">
                          <a:solidFill>
                            <a:srgbClr val="000000"/>
                          </a:solidFill>
                          <a:latin typeface="Calibri Light"/>
                        </a:rPr>
                        <a:t>head-&gt;next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120">
                <a:tc>
                  <a:txBody>
                    <a:bodyPr/>
                    <a:p>
                      <a:pPr>
                        <a:lnSpc>
                          <a:spcPct val="100000"/>
                        </a:lnSpc>
                      </a:pPr>
                      <a:r>
                        <a:rPr b="0" lang="en-GB" sz="1800" spc="-1" strike="noStrike">
                          <a:solidFill>
                            <a:srgbClr val="000000"/>
                          </a:solidFill>
                          <a:latin typeface="Calibri Light"/>
                        </a:rPr>
                        <a:t>head-&gt;next-&gt;info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6120">
                <a:tc>
                  <a:txBody>
                    <a:bodyPr/>
                    <a:p>
                      <a:pPr>
                        <a:lnSpc>
                          <a:spcPct val="100000"/>
                        </a:lnSpc>
                      </a:pPr>
                      <a:r>
                        <a:rPr b="0" lang="en-GB" sz="1800" spc="-1" strike="noStrike">
                          <a:solidFill>
                            <a:srgbClr val="000000"/>
                          </a:solidFill>
                          <a:latin typeface="Calibri Light"/>
                        </a:rPr>
                        <a:t>head-&gt;next-&gt;next-&gt;info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40440">
                <a:tc>
                  <a:txBody>
                    <a:bodyPr/>
                    <a:p>
                      <a:pPr>
                        <a:lnSpc>
                          <a:spcPct val="100000"/>
                        </a:lnSpc>
                      </a:pPr>
                      <a:r>
                        <a:rPr b="0" lang="en-GB" sz="1800" spc="-1" strike="noStrike">
                          <a:solidFill>
                            <a:srgbClr val="000000"/>
                          </a:solidFill>
                          <a:latin typeface="Calibri Light"/>
                        </a:rPr>
                        <a:t>head-&gt;next-&gt;next-&gt;next-&gt;info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40440">
                <a:tc>
                  <a:txBody>
                    <a:bodyPr/>
                    <a:p>
                      <a:pPr>
                        <a:lnSpc>
                          <a:spcPct val="100000"/>
                        </a:lnSpc>
                      </a:pPr>
                      <a:r>
                        <a:rPr b="0" lang="en-GB" sz="1800" spc="-1" strike="noStrike">
                          <a:solidFill>
                            <a:srgbClr val="000000"/>
                          </a:solidFill>
                          <a:latin typeface="Calibri Light"/>
                        </a:rPr>
                        <a:t>head-&gt;next-&gt;next-&gt;next-&gt;next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40440">
                <a:tc>
                  <a:txBody>
                    <a:bodyPr/>
                    <a:p>
                      <a:pPr>
                        <a:lnSpc>
                          <a:spcPct val="100000"/>
                        </a:lnSpc>
                      </a:pPr>
                      <a:r>
                        <a:rPr b="0" lang="en-GB" sz="1800" spc="-1" strike="noStrike">
                          <a:solidFill>
                            <a:srgbClr val="000000"/>
                          </a:solidFill>
                          <a:latin typeface="Calibri Light"/>
                        </a:rPr>
                        <a:t>head-&gt;next-&gt;next-&gt;next-&gt;next-&gt;info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1022" name="CustomShape 35"/>
          <p:cNvSpPr/>
          <p:nvPr/>
        </p:nvSpPr>
        <p:spPr>
          <a:xfrm>
            <a:off x="4575960" y="3053880"/>
            <a:ext cx="4024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address of the 1</a:t>
            </a:r>
            <a:r>
              <a:rPr b="0" lang="en-GB" sz="1800" spc="-1" strike="noStrike" baseline="30000">
                <a:solidFill>
                  <a:srgbClr val="000000"/>
                </a:solidFill>
                <a:latin typeface="Calibri Light"/>
              </a:rPr>
              <a:t>st</a:t>
            </a:r>
            <a:r>
              <a:rPr b="0" lang="en-GB" sz="1800" spc="-1" strike="noStrike">
                <a:solidFill>
                  <a:srgbClr val="000000"/>
                </a:solidFill>
                <a:latin typeface="Calibri Light"/>
              </a:rPr>
              <a:t>  node of the list</a:t>
            </a:r>
            <a:endParaRPr b="0" lang="en-GB" sz="1800" spc="-1" strike="noStrike">
              <a:latin typeface="Arial"/>
            </a:endParaRPr>
          </a:p>
        </p:txBody>
      </p:sp>
      <p:sp>
        <p:nvSpPr>
          <p:cNvPr id="1023" name="CustomShape 36"/>
          <p:cNvSpPr/>
          <p:nvPr/>
        </p:nvSpPr>
        <p:spPr>
          <a:xfrm>
            <a:off x="4873320" y="3423240"/>
            <a:ext cx="469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1024" name="CustomShape 37"/>
          <p:cNvSpPr/>
          <p:nvPr/>
        </p:nvSpPr>
        <p:spPr>
          <a:xfrm>
            <a:off x="4668840" y="3792600"/>
            <a:ext cx="2846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address of the 2</a:t>
            </a:r>
            <a:r>
              <a:rPr b="0" lang="en-GB" sz="1800" spc="-1" strike="noStrike" baseline="30000">
                <a:solidFill>
                  <a:srgbClr val="000000"/>
                </a:solidFill>
                <a:latin typeface="Calibri Light"/>
              </a:rPr>
              <a:t>nd</a:t>
            </a:r>
            <a:r>
              <a:rPr b="0" lang="en-GB" sz="1800" spc="-1" strike="noStrike">
                <a:solidFill>
                  <a:srgbClr val="000000"/>
                </a:solidFill>
                <a:latin typeface="Calibri Light"/>
              </a:rPr>
              <a:t> node</a:t>
            </a:r>
            <a:endParaRPr b="0" lang="en-GB" sz="1800" spc="-1" strike="noStrike">
              <a:latin typeface="Arial"/>
            </a:endParaRPr>
          </a:p>
        </p:txBody>
      </p:sp>
      <p:sp>
        <p:nvSpPr>
          <p:cNvPr id="1025" name="CustomShape 38"/>
          <p:cNvSpPr/>
          <p:nvPr/>
        </p:nvSpPr>
        <p:spPr>
          <a:xfrm>
            <a:off x="4873320" y="4161960"/>
            <a:ext cx="469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1026" name="CustomShape 39"/>
          <p:cNvSpPr/>
          <p:nvPr/>
        </p:nvSpPr>
        <p:spPr>
          <a:xfrm>
            <a:off x="4873320" y="4531320"/>
            <a:ext cx="469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027" name="CustomShape 40"/>
          <p:cNvSpPr/>
          <p:nvPr/>
        </p:nvSpPr>
        <p:spPr>
          <a:xfrm>
            <a:off x="4873320" y="4900680"/>
            <a:ext cx="469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028" name="CustomShape 41"/>
          <p:cNvSpPr/>
          <p:nvPr/>
        </p:nvSpPr>
        <p:spPr>
          <a:xfrm>
            <a:off x="4887000" y="5269680"/>
            <a:ext cx="3243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0</a:t>
            </a:r>
            <a:endParaRPr b="0" lang="en-GB" sz="1800" spc="-1" strike="noStrike">
              <a:latin typeface="Arial"/>
            </a:endParaRPr>
          </a:p>
        </p:txBody>
      </p:sp>
      <p:sp>
        <p:nvSpPr>
          <p:cNvPr id="1029" name="CustomShape 42"/>
          <p:cNvSpPr/>
          <p:nvPr/>
        </p:nvSpPr>
        <p:spPr>
          <a:xfrm>
            <a:off x="4681800" y="5639040"/>
            <a:ext cx="25815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does not exist, error!</a:t>
            </a:r>
            <a:endParaRPr b="0" lang="en-GB" sz="1800" spc="-1" strike="noStrike">
              <a:latin typeface="Arial"/>
            </a:endParaRPr>
          </a:p>
        </p:txBody>
      </p:sp>
      <p:sp>
        <p:nvSpPr>
          <p:cNvPr id="1030" name="TextShape 43"/>
          <p:cNvSpPr txBox="1"/>
          <p:nvPr/>
        </p:nvSpPr>
        <p:spPr>
          <a:xfrm>
            <a:off x="6553080" y="6356520"/>
            <a:ext cx="2133360" cy="364680"/>
          </a:xfrm>
          <a:prstGeom prst="rect">
            <a:avLst/>
          </a:prstGeom>
          <a:noFill/>
          <a:ln>
            <a:noFill/>
          </a:ln>
        </p:spPr>
        <p:txBody>
          <a:bodyPr anchor="ctr"/>
          <a:p>
            <a:pPr algn="r">
              <a:lnSpc>
                <a:spcPct val="100000"/>
              </a:lnSpc>
            </a:pPr>
            <a:fld id="{0F516C82-09FD-4900-8928-8FF99A020C4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021" dur="indefinite" restart="never" nodeType="tmRoot">
          <p:childTnLst>
            <p:seq>
              <p:cTn id="1022" dur="indefinite" nodeType="mainSeq">
                <p:childTnLst>
                  <p:par>
                    <p:cTn id="1023" fill="hold">
                      <p:stCondLst>
                        <p:cond delay="indefinite"/>
                      </p:stCondLst>
                      <p:childTnLst>
                        <p:par>
                          <p:cTn id="1024" fill="hold">
                            <p:stCondLst>
                              <p:cond delay="0"/>
                            </p:stCondLst>
                            <p:childTnLst>
                              <p:par>
                                <p:cTn id="1025" nodeType="clickEffect" fill="hold" presetClass="entr" presetID="1">
                                  <p:stCondLst>
                                    <p:cond delay="0"/>
                                  </p:stCondLst>
                                  <p:childTnLst>
                                    <p:set>
                                      <p:cBhvr>
                                        <p:cTn id="1026" dur="1" fill="hold">
                                          <p:stCondLst>
                                            <p:cond delay="0"/>
                                          </p:stCondLst>
                                        </p:cTn>
                                        <p:tgtEl>
                                          <p:spTgt spid="1022"/>
                                        </p:tgtEl>
                                        <p:attrNameLst>
                                          <p:attrName>style.visibility</p:attrName>
                                        </p:attrNameLst>
                                      </p:cBhvr>
                                      <p:to>
                                        <p:strVal val="visible"/>
                                      </p:to>
                                    </p:set>
                                  </p:childTnLst>
                                </p:cTn>
                              </p:par>
                            </p:childTnLst>
                          </p:cTn>
                        </p:par>
                      </p:childTnLst>
                    </p:cTn>
                  </p:par>
                  <p:par>
                    <p:cTn id="1027" fill="hold">
                      <p:stCondLst>
                        <p:cond delay="indefinite"/>
                      </p:stCondLst>
                      <p:childTnLst>
                        <p:par>
                          <p:cTn id="1028" fill="hold">
                            <p:stCondLst>
                              <p:cond delay="0"/>
                            </p:stCondLst>
                            <p:childTnLst>
                              <p:par>
                                <p:cTn id="1029" nodeType="clickEffect" fill="hold" presetClass="entr" presetID="1">
                                  <p:stCondLst>
                                    <p:cond delay="0"/>
                                  </p:stCondLst>
                                  <p:childTnLst>
                                    <p:set>
                                      <p:cBhvr>
                                        <p:cTn id="1030" dur="1" fill="hold">
                                          <p:stCondLst>
                                            <p:cond delay="0"/>
                                          </p:stCondLst>
                                        </p:cTn>
                                        <p:tgtEl>
                                          <p:spTgt spid="1023"/>
                                        </p:tgtEl>
                                        <p:attrNameLst>
                                          <p:attrName>style.visibility</p:attrName>
                                        </p:attrNameLst>
                                      </p:cBhvr>
                                      <p:to>
                                        <p:strVal val="visible"/>
                                      </p:to>
                                    </p:set>
                                  </p:childTnLst>
                                </p:cTn>
                              </p:par>
                            </p:childTnLst>
                          </p:cTn>
                        </p:par>
                      </p:childTnLst>
                    </p:cTn>
                  </p:par>
                  <p:par>
                    <p:cTn id="1031" fill="hold">
                      <p:stCondLst>
                        <p:cond delay="indefinite"/>
                      </p:stCondLst>
                      <p:childTnLst>
                        <p:par>
                          <p:cTn id="1032" fill="hold">
                            <p:stCondLst>
                              <p:cond delay="0"/>
                            </p:stCondLst>
                            <p:childTnLst>
                              <p:par>
                                <p:cTn id="1033" nodeType="clickEffect" fill="hold" presetClass="entr" presetID="1">
                                  <p:stCondLst>
                                    <p:cond delay="0"/>
                                  </p:stCondLst>
                                  <p:childTnLst>
                                    <p:set>
                                      <p:cBhvr>
                                        <p:cTn id="1034" dur="1" fill="hold">
                                          <p:stCondLst>
                                            <p:cond delay="0"/>
                                          </p:stCondLst>
                                        </p:cTn>
                                        <p:tgtEl>
                                          <p:spTgt spid="1024"/>
                                        </p:tgtEl>
                                        <p:attrNameLst>
                                          <p:attrName>style.visibility</p:attrName>
                                        </p:attrNameLst>
                                      </p:cBhvr>
                                      <p:to>
                                        <p:strVal val="visible"/>
                                      </p:to>
                                    </p:set>
                                  </p:childTnLst>
                                </p:cTn>
                              </p:par>
                            </p:childTnLst>
                          </p:cTn>
                        </p:par>
                      </p:childTnLst>
                    </p:cTn>
                  </p:par>
                  <p:par>
                    <p:cTn id="1035" fill="hold">
                      <p:stCondLst>
                        <p:cond delay="indefinite"/>
                      </p:stCondLst>
                      <p:childTnLst>
                        <p:par>
                          <p:cTn id="1036" fill="hold">
                            <p:stCondLst>
                              <p:cond delay="0"/>
                            </p:stCondLst>
                            <p:childTnLst>
                              <p:par>
                                <p:cTn id="1037" nodeType="clickEffect" fill="hold" presetClass="entr" presetID="1">
                                  <p:stCondLst>
                                    <p:cond delay="0"/>
                                  </p:stCondLst>
                                  <p:childTnLst>
                                    <p:set>
                                      <p:cBhvr>
                                        <p:cTn id="1038" dur="1" fill="hold">
                                          <p:stCondLst>
                                            <p:cond delay="0"/>
                                          </p:stCondLst>
                                        </p:cTn>
                                        <p:tgtEl>
                                          <p:spTgt spid="1025"/>
                                        </p:tgtEl>
                                        <p:attrNameLst>
                                          <p:attrName>style.visibility</p:attrName>
                                        </p:attrNameLst>
                                      </p:cBhvr>
                                      <p:to>
                                        <p:strVal val="visible"/>
                                      </p:to>
                                    </p:set>
                                  </p:childTnLst>
                                </p:cTn>
                              </p:par>
                            </p:childTnLst>
                          </p:cTn>
                        </p:par>
                      </p:childTnLst>
                    </p:cTn>
                  </p:par>
                  <p:par>
                    <p:cTn id="1039" fill="hold">
                      <p:stCondLst>
                        <p:cond delay="indefinite"/>
                      </p:stCondLst>
                      <p:childTnLst>
                        <p:par>
                          <p:cTn id="1040" fill="hold">
                            <p:stCondLst>
                              <p:cond delay="0"/>
                            </p:stCondLst>
                            <p:childTnLst>
                              <p:par>
                                <p:cTn id="1041" nodeType="clickEffect" fill="hold" presetClass="entr" presetID="1">
                                  <p:stCondLst>
                                    <p:cond delay="0"/>
                                  </p:stCondLst>
                                  <p:childTnLst>
                                    <p:set>
                                      <p:cBhvr>
                                        <p:cTn id="1042" dur="1" fill="hold">
                                          <p:stCondLst>
                                            <p:cond delay="0"/>
                                          </p:stCondLst>
                                        </p:cTn>
                                        <p:tgtEl>
                                          <p:spTgt spid="1026"/>
                                        </p:tgtEl>
                                        <p:attrNameLst>
                                          <p:attrName>style.visibility</p:attrName>
                                        </p:attrNameLst>
                                      </p:cBhvr>
                                      <p:to>
                                        <p:strVal val="visible"/>
                                      </p:to>
                                    </p:set>
                                  </p:childTnLst>
                                </p:cTn>
                              </p:par>
                            </p:childTnLst>
                          </p:cTn>
                        </p:par>
                      </p:childTnLst>
                    </p:cTn>
                  </p:par>
                  <p:par>
                    <p:cTn id="1043" fill="hold">
                      <p:stCondLst>
                        <p:cond delay="indefinite"/>
                      </p:stCondLst>
                      <p:childTnLst>
                        <p:par>
                          <p:cTn id="1044" fill="hold">
                            <p:stCondLst>
                              <p:cond delay="0"/>
                            </p:stCondLst>
                            <p:childTnLst>
                              <p:par>
                                <p:cTn id="1045" nodeType="clickEffect" fill="hold" presetClass="entr" presetID="1">
                                  <p:stCondLst>
                                    <p:cond delay="0"/>
                                  </p:stCondLst>
                                  <p:childTnLst>
                                    <p:set>
                                      <p:cBhvr>
                                        <p:cTn id="1046" dur="1" fill="hold">
                                          <p:stCondLst>
                                            <p:cond delay="0"/>
                                          </p:stCondLst>
                                        </p:cTn>
                                        <p:tgtEl>
                                          <p:spTgt spid="1027"/>
                                        </p:tgtEl>
                                        <p:attrNameLst>
                                          <p:attrName>style.visibility</p:attrName>
                                        </p:attrNameLst>
                                      </p:cBhvr>
                                      <p:to>
                                        <p:strVal val="visible"/>
                                      </p:to>
                                    </p:set>
                                  </p:childTnLst>
                                </p:cTn>
                              </p:par>
                            </p:childTnLst>
                          </p:cTn>
                        </p:par>
                      </p:childTnLst>
                    </p:cTn>
                  </p:par>
                  <p:par>
                    <p:cTn id="1047" fill="hold">
                      <p:stCondLst>
                        <p:cond delay="indefinite"/>
                      </p:stCondLst>
                      <p:childTnLst>
                        <p:par>
                          <p:cTn id="1048" fill="hold">
                            <p:stCondLst>
                              <p:cond delay="0"/>
                            </p:stCondLst>
                            <p:childTnLst>
                              <p:par>
                                <p:cTn id="1049" nodeType="clickEffect" fill="hold" presetClass="entr" presetID="1">
                                  <p:stCondLst>
                                    <p:cond delay="0"/>
                                  </p:stCondLst>
                                  <p:childTnLst>
                                    <p:set>
                                      <p:cBhvr>
                                        <p:cTn id="1050" dur="1" fill="hold">
                                          <p:stCondLst>
                                            <p:cond delay="0"/>
                                          </p:stCondLst>
                                        </p:cTn>
                                        <p:tgtEl>
                                          <p:spTgt spid="1028"/>
                                        </p:tgtEl>
                                        <p:attrNameLst>
                                          <p:attrName>style.visibility</p:attrName>
                                        </p:attrNameLst>
                                      </p:cBhvr>
                                      <p:to>
                                        <p:strVal val="visible"/>
                                      </p:to>
                                    </p:set>
                                  </p:childTnLst>
                                </p:cTn>
                              </p:par>
                            </p:childTnLst>
                          </p:cTn>
                        </p:par>
                      </p:childTnLst>
                    </p:cTn>
                  </p:par>
                  <p:par>
                    <p:cTn id="1051" fill="hold">
                      <p:stCondLst>
                        <p:cond delay="indefinite"/>
                      </p:stCondLst>
                      <p:childTnLst>
                        <p:par>
                          <p:cTn id="1052" fill="hold">
                            <p:stCondLst>
                              <p:cond delay="0"/>
                            </p:stCondLst>
                            <p:childTnLst>
                              <p:par>
                                <p:cTn id="1053" nodeType="clickEffect" fill="hold" presetClass="entr" presetID="1">
                                  <p:stCondLst>
                                    <p:cond delay="0"/>
                                  </p:stCondLst>
                                  <p:childTnLst>
                                    <p:set>
                                      <p:cBhvr>
                                        <p:cTn id="1054"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1" name="TextShape 1"/>
          <p:cNvSpPr txBox="1"/>
          <p:nvPr/>
        </p:nvSpPr>
        <p:spPr>
          <a:xfrm>
            <a:off x="286560" y="274680"/>
            <a:ext cx="8584200" cy="93168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Implementation</a:t>
            </a:r>
            <a:endParaRPr b="0" lang="en-US" sz="4400" spc="-1" strike="noStrike">
              <a:solidFill>
                <a:srgbClr val="000000"/>
              </a:solidFill>
              <a:latin typeface="Calibri Light"/>
            </a:endParaRPr>
          </a:p>
        </p:txBody>
      </p:sp>
      <p:grpSp>
        <p:nvGrpSpPr>
          <p:cNvPr id="1032" name="Group 2"/>
          <p:cNvGrpSpPr/>
          <p:nvPr/>
        </p:nvGrpSpPr>
        <p:grpSpPr>
          <a:xfrm>
            <a:off x="2146680" y="1475280"/>
            <a:ext cx="1207440" cy="328680"/>
            <a:chOff x="2146680" y="1475280"/>
            <a:chExt cx="1207440" cy="328680"/>
          </a:xfrm>
        </p:grpSpPr>
        <p:sp>
          <p:nvSpPr>
            <p:cNvPr id="1033" name="CustomShape 3"/>
            <p:cNvSpPr/>
            <p:nvPr/>
          </p:nvSpPr>
          <p:spPr>
            <a:xfrm>
              <a:off x="2146680" y="147528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1034" name="CustomShape 4"/>
            <p:cNvSpPr/>
            <p:nvPr/>
          </p:nvSpPr>
          <p:spPr>
            <a:xfrm>
              <a:off x="2922120" y="147528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035" name="Group 5"/>
          <p:cNvGrpSpPr/>
          <p:nvPr/>
        </p:nvGrpSpPr>
        <p:grpSpPr>
          <a:xfrm>
            <a:off x="3691080" y="1475280"/>
            <a:ext cx="1207440" cy="328680"/>
            <a:chOff x="3691080" y="1475280"/>
            <a:chExt cx="1207440" cy="328680"/>
          </a:xfrm>
        </p:grpSpPr>
        <p:sp>
          <p:nvSpPr>
            <p:cNvPr id="1036" name="CustomShape 6"/>
            <p:cNvSpPr/>
            <p:nvPr/>
          </p:nvSpPr>
          <p:spPr>
            <a:xfrm>
              <a:off x="3691080" y="147528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1037" name="CustomShape 7"/>
            <p:cNvSpPr/>
            <p:nvPr/>
          </p:nvSpPr>
          <p:spPr>
            <a:xfrm>
              <a:off x="4466520" y="147528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038" name="Group 8"/>
          <p:cNvGrpSpPr/>
          <p:nvPr/>
        </p:nvGrpSpPr>
        <p:grpSpPr>
          <a:xfrm>
            <a:off x="5235480" y="1475280"/>
            <a:ext cx="1207440" cy="328680"/>
            <a:chOff x="5235480" y="1475280"/>
            <a:chExt cx="1207440" cy="328680"/>
          </a:xfrm>
        </p:grpSpPr>
        <p:sp>
          <p:nvSpPr>
            <p:cNvPr id="1039" name="CustomShape 9"/>
            <p:cNvSpPr/>
            <p:nvPr/>
          </p:nvSpPr>
          <p:spPr>
            <a:xfrm>
              <a:off x="5235480" y="147528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040" name="CustomShape 10"/>
            <p:cNvSpPr/>
            <p:nvPr/>
          </p:nvSpPr>
          <p:spPr>
            <a:xfrm>
              <a:off x="6010920" y="147528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041" name="Group 11"/>
          <p:cNvGrpSpPr/>
          <p:nvPr/>
        </p:nvGrpSpPr>
        <p:grpSpPr>
          <a:xfrm>
            <a:off x="6779880" y="1475280"/>
            <a:ext cx="1207440" cy="328680"/>
            <a:chOff x="6779880" y="1475280"/>
            <a:chExt cx="1207440" cy="328680"/>
          </a:xfrm>
        </p:grpSpPr>
        <p:sp>
          <p:nvSpPr>
            <p:cNvPr id="1042" name="CustomShape 12"/>
            <p:cNvSpPr/>
            <p:nvPr/>
          </p:nvSpPr>
          <p:spPr>
            <a:xfrm>
              <a:off x="6779880" y="147528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043" name="CustomShape 13"/>
            <p:cNvSpPr/>
            <p:nvPr/>
          </p:nvSpPr>
          <p:spPr>
            <a:xfrm>
              <a:off x="7555320" y="147528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044" name="CustomShape 14"/>
          <p:cNvSpPr/>
          <p:nvPr/>
        </p:nvSpPr>
        <p:spPr>
          <a:xfrm flipV="1">
            <a:off x="3137040" y="163908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45" name="CustomShape 15"/>
          <p:cNvSpPr/>
          <p:nvPr/>
        </p:nvSpPr>
        <p:spPr>
          <a:xfrm flipV="1">
            <a:off x="4681440" y="163908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46" name="CustomShape 16"/>
          <p:cNvSpPr/>
          <p:nvPr/>
        </p:nvSpPr>
        <p:spPr>
          <a:xfrm flipV="1">
            <a:off x="6225840" y="163908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47" name="CustomShape 17"/>
          <p:cNvSpPr/>
          <p:nvPr/>
        </p:nvSpPr>
        <p:spPr>
          <a:xfrm>
            <a:off x="7783560" y="164340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048" name="Group 18"/>
          <p:cNvGrpSpPr/>
          <p:nvPr/>
        </p:nvGrpSpPr>
        <p:grpSpPr>
          <a:xfrm>
            <a:off x="8225280" y="1525680"/>
            <a:ext cx="91800" cy="228600"/>
            <a:chOff x="8225280" y="1525680"/>
            <a:chExt cx="91800" cy="228600"/>
          </a:xfrm>
        </p:grpSpPr>
        <p:sp>
          <p:nvSpPr>
            <p:cNvPr id="1049" name="Line 19"/>
            <p:cNvSpPr/>
            <p:nvPr/>
          </p:nvSpPr>
          <p:spPr>
            <a:xfrm>
              <a:off x="8225280" y="1525680"/>
              <a:ext cx="360" cy="228600"/>
            </a:xfrm>
            <a:prstGeom prst="line">
              <a:avLst/>
            </a:prstGeom>
            <a:ln>
              <a:round/>
            </a:ln>
          </p:spPr>
          <p:style>
            <a:lnRef idx="2">
              <a:schemeClr val="accent1"/>
            </a:lnRef>
            <a:fillRef idx="0">
              <a:schemeClr val="accent1"/>
            </a:fillRef>
            <a:effectRef idx="1">
              <a:schemeClr val="accent1"/>
            </a:effectRef>
            <a:fontRef idx="minor"/>
          </p:style>
        </p:sp>
        <p:sp>
          <p:nvSpPr>
            <p:cNvPr id="1050" name="Line 20"/>
            <p:cNvSpPr/>
            <p:nvPr/>
          </p:nvSpPr>
          <p:spPr>
            <a:xfrm>
              <a:off x="8271000" y="1559520"/>
              <a:ext cx="360" cy="160920"/>
            </a:xfrm>
            <a:prstGeom prst="line">
              <a:avLst/>
            </a:prstGeom>
            <a:ln>
              <a:round/>
            </a:ln>
          </p:spPr>
          <p:style>
            <a:lnRef idx="2">
              <a:schemeClr val="accent1"/>
            </a:lnRef>
            <a:fillRef idx="0">
              <a:schemeClr val="accent1"/>
            </a:fillRef>
            <a:effectRef idx="1">
              <a:schemeClr val="accent1"/>
            </a:effectRef>
            <a:fontRef idx="minor"/>
          </p:style>
        </p:sp>
        <p:sp>
          <p:nvSpPr>
            <p:cNvPr id="1051" name="Line 21"/>
            <p:cNvSpPr/>
            <p:nvPr/>
          </p:nvSpPr>
          <p:spPr>
            <a:xfrm>
              <a:off x="8316720" y="158400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1052" name="CustomShape 22"/>
          <p:cNvSpPr/>
          <p:nvPr/>
        </p:nvSpPr>
        <p:spPr>
          <a:xfrm>
            <a:off x="1260720" y="1475280"/>
            <a:ext cx="432000" cy="32868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053" name="CustomShape 23"/>
          <p:cNvSpPr/>
          <p:nvPr/>
        </p:nvSpPr>
        <p:spPr>
          <a:xfrm>
            <a:off x="1476360" y="1639800"/>
            <a:ext cx="6699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54" name="CustomShape 24"/>
          <p:cNvSpPr/>
          <p:nvPr/>
        </p:nvSpPr>
        <p:spPr>
          <a:xfrm>
            <a:off x="719640" y="15012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055" name="CustomShape 25"/>
          <p:cNvSpPr/>
          <p:nvPr/>
        </p:nvSpPr>
        <p:spPr>
          <a:xfrm>
            <a:off x="2251440" y="18097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056" name="CustomShape 26"/>
          <p:cNvSpPr/>
          <p:nvPr/>
        </p:nvSpPr>
        <p:spPr>
          <a:xfrm>
            <a:off x="2877120" y="18097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057" name="CustomShape 27"/>
          <p:cNvSpPr/>
          <p:nvPr/>
        </p:nvSpPr>
        <p:spPr>
          <a:xfrm>
            <a:off x="3767040" y="18097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058" name="CustomShape 28"/>
          <p:cNvSpPr/>
          <p:nvPr/>
        </p:nvSpPr>
        <p:spPr>
          <a:xfrm>
            <a:off x="4392720" y="18097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059" name="CustomShape 29"/>
          <p:cNvSpPr/>
          <p:nvPr/>
        </p:nvSpPr>
        <p:spPr>
          <a:xfrm>
            <a:off x="5348880" y="18097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060" name="CustomShape 30"/>
          <p:cNvSpPr/>
          <p:nvPr/>
        </p:nvSpPr>
        <p:spPr>
          <a:xfrm>
            <a:off x="5974560" y="18097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061" name="CustomShape 31"/>
          <p:cNvSpPr/>
          <p:nvPr/>
        </p:nvSpPr>
        <p:spPr>
          <a:xfrm>
            <a:off x="6869160" y="18097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062" name="CustomShape 32"/>
          <p:cNvSpPr/>
          <p:nvPr/>
        </p:nvSpPr>
        <p:spPr>
          <a:xfrm>
            <a:off x="7494840" y="18097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063" name="CustomShape 33"/>
          <p:cNvSpPr/>
          <p:nvPr/>
        </p:nvSpPr>
        <p:spPr>
          <a:xfrm>
            <a:off x="746640" y="2855520"/>
            <a:ext cx="5609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Segoe Print"/>
              </a:rPr>
              <a:t>What do the following expressions evaluate to?</a:t>
            </a:r>
            <a:endParaRPr b="0" lang="en-GB" sz="1800" spc="-1" strike="noStrike">
              <a:latin typeface="Arial"/>
            </a:endParaRPr>
          </a:p>
        </p:txBody>
      </p:sp>
      <p:graphicFrame>
        <p:nvGraphicFramePr>
          <p:cNvPr id="1064" name="Table 34"/>
          <p:cNvGraphicFramePr/>
          <p:nvPr/>
        </p:nvGraphicFramePr>
        <p:xfrm>
          <a:off x="1093320" y="3286800"/>
          <a:ext cx="7112520" cy="2595600"/>
        </p:xfrm>
        <a:graphic>
          <a:graphicData uri="http://schemas.openxmlformats.org/drawingml/2006/table">
            <a:tbl>
              <a:tblPr/>
              <a:tblGrid>
                <a:gridCol w="3742560"/>
                <a:gridCol w="3369960"/>
              </a:tblGrid>
              <a:tr h="366120">
                <a:tc>
                  <a:txBody>
                    <a:bodyPr/>
                    <a:p>
                      <a:pPr>
                        <a:lnSpc>
                          <a:spcPct val="100000"/>
                        </a:lnSpc>
                      </a:pPr>
                      <a:r>
                        <a:rPr b="0" lang="en-GB" sz="1800" spc="-1" strike="noStrike">
                          <a:solidFill>
                            <a:srgbClr val="000000"/>
                          </a:solidFill>
                          <a:latin typeface="Calibri Light"/>
                        </a:rPr>
                        <a:t>current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120">
                <a:tc>
                  <a:txBody>
                    <a:bodyPr/>
                    <a:p>
                      <a:pPr>
                        <a:lnSpc>
                          <a:spcPct val="100000"/>
                        </a:lnSpc>
                      </a:pPr>
                      <a:r>
                        <a:rPr b="0" lang="en-GB" sz="1800" spc="-1" strike="noStrike">
                          <a:solidFill>
                            <a:srgbClr val="000000"/>
                          </a:solidFill>
                          <a:latin typeface="Calibri Light"/>
                        </a:rPr>
                        <a:t>current-&gt;info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6120">
                <a:tc>
                  <a:txBody>
                    <a:bodyPr/>
                    <a:p>
                      <a:pPr>
                        <a:lnSpc>
                          <a:spcPct val="100000"/>
                        </a:lnSpc>
                      </a:pPr>
                      <a:r>
                        <a:rPr b="0" lang="en-GB" sz="1800" spc="-1" strike="noStrike">
                          <a:solidFill>
                            <a:srgbClr val="000000"/>
                          </a:solidFill>
                          <a:latin typeface="Calibri Light"/>
                        </a:rPr>
                        <a:t>current-&gt;next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120">
                <a:tc>
                  <a:txBody>
                    <a:bodyPr/>
                    <a:p>
                      <a:pPr>
                        <a:lnSpc>
                          <a:spcPct val="100000"/>
                        </a:lnSpc>
                      </a:pPr>
                      <a:r>
                        <a:rPr b="0" lang="en-GB" sz="1800" spc="-1" strike="noStrike">
                          <a:solidFill>
                            <a:srgbClr val="000000"/>
                          </a:solidFill>
                          <a:latin typeface="Calibri Light"/>
                        </a:rPr>
                        <a:t>current-&gt;next-&gt;info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6120">
                <a:tc>
                  <a:txBody>
                    <a:bodyPr/>
                    <a:p>
                      <a:pPr>
                        <a:lnSpc>
                          <a:spcPct val="100000"/>
                        </a:lnSpc>
                      </a:pPr>
                      <a:r>
                        <a:rPr b="0" lang="en-GB" sz="1800" spc="-1" strike="noStrike">
                          <a:solidFill>
                            <a:srgbClr val="000000"/>
                          </a:solidFill>
                          <a:latin typeface="Calibri Light"/>
                        </a:rPr>
                        <a:t>current-&gt;next-&gt;next-&gt;info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120">
                <a:tc>
                  <a:txBody>
                    <a:bodyPr/>
                    <a:p>
                      <a:pPr>
                        <a:lnSpc>
                          <a:spcPct val="100000"/>
                        </a:lnSpc>
                      </a:pPr>
                      <a:r>
                        <a:rPr b="0" lang="en-GB" sz="1800" spc="-1" strike="noStrike">
                          <a:solidFill>
                            <a:srgbClr val="000000"/>
                          </a:solidFill>
                          <a:latin typeface="Calibri Light"/>
                        </a:rPr>
                        <a:t>current-&gt;next-&gt;next-&gt;next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40440">
                <a:tc>
                  <a:txBody>
                    <a:bodyPr/>
                    <a:p>
                      <a:pPr>
                        <a:lnSpc>
                          <a:spcPct val="100000"/>
                        </a:lnSpc>
                      </a:pPr>
                      <a:r>
                        <a:rPr b="0" lang="en-GB" sz="1800" spc="-1" strike="noStrike">
                          <a:solidFill>
                            <a:srgbClr val="000000"/>
                          </a:solidFill>
                          <a:latin typeface="Calibri Light"/>
                        </a:rPr>
                        <a:t>current-&gt;next-&gt;next-&gt;next-&gt;next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065" name="CustomShape 35"/>
          <p:cNvSpPr/>
          <p:nvPr/>
        </p:nvSpPr>
        <p:spPr>
          <a:xfrm>
            <a:off x="4560120" y="3286800"/>
            <a:ext cx="3998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address of the 2</a:t>
            </a:r>
            <a:r>
              <a:rPr b="0" lang="en-GB" sz="1800" spc="-1" strike="noStrike" baseline="30000">
                <a:solidFill>
                  <a:srgbClr val="000000"/>
                </a:solidFill>
                <a:latin typeface="Calibri Light"/>
              </a:rPr>
              <a:t>nd</a:t>
            </a:r>
            <a:r>
              <a:rPr b="0" lang="en-GB" sz="1800" spc="-1" strike="noStrike">
                <a:solidFill>
                  <a:srgbClr val="000000"/>
                </a:solidFill>
                <a:latin typeface="Calibri Light"/>
              </a:rPr>
              <a:t> node of the list</a:t>
            </a:r>
            <a:endParaRPr b="0" lang="en-GB" sz="1800" spc="-1" strike="noStrike">
              <a:latin typeface="Arial"/>
            </a:endParaRPr>
          </a:p>
        </p:txBody>
      </p:sp>
      <p:sp>
        <p:nvSpPr>
          <p:cNvPr id="1066" name="CustomShape 36"/>
          <p:cNvSpPr/>
          <p:nvPr/>
        </p:nvSpPr>
        <p:spPr>
          <a:xfrm>
            <a:off x="4873320" y="3656160"/>
            <a:ext cx="469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1067" name="CustomShape 37"/>
          <p:cNvSpPr/>
          <p:nvPr/>
        </p:nvSpPr>
        <p:spPr>
          <a:xfrm>
            <a:off x="4668840" y="4025520"/>
            <a:ext cx="2846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address of the 3</a:t>
            </a:r>
            <a:r>
              <a:rPr b="0" lang="en-GB" sz="1800" spc="-1" strike="noStrike" baseline="30000">
                <a:solidFill>
                  <a:srgbClr val="000000"/>
                </a:solidFill>
                <a:latin typeface="Calibri Light"/>
              </a:rPr>
              <a:t>nd</a:t>
            </a:r>
            <a:r>
              <a:rPr b="0" lang="en-GB" sz="1800" spc="-1" strike="noStrike">
                <a:solidFill>
                  <a:srgbClr val="000000"/>
                </a:solidFill>
                <a:latin typeface="Calibri Light"/>
              </a:rPr>
              <a:t> node</a:t>
            </a:r>
            <a:endParaRPr b="0" lang="en-GB" sz="1800" spc="-1" strike="noStrike">
              <a:latin typeface="Arial"/>
            </a:endParaRPr>
          </a:p>
        </p:txBody>
      </p:sp>
      <p:sp>
        <p:nvSpPr>
          <p:cNvPr id="1068" name="CustomShape 38"/>
          <p:cNvSpPr/>
          <p:nvPr/>
        </p:nvSpPr>
        <p:spPr>
          <a:xfrm>
            <a:off x="4873320" y="4394880"/>
            <a:ext cx="469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069" name="CustomShape 39"/>
          <p:cNvSpPr/>
          <p:nvPr/>
        </p:nvSpPr>
        <p:spPr>
          <a:xfrm>
            <a:off x="4873320" y="4764240"/>
            <a:ext cx="469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070" name="CustomShape 40"/>
          <p:cNvSpPr/>
          <p:nvPr/>
        </p:nvSpPr>
        <p:spPr>
          <a:xfrm>
            <a:off x="4887000" y="5133240"/>
            <a:ext cx="3243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0</a:t>
            </a:r>
            <a:endParaRPr b="0" lang="en-GB" sz="1800" spc="-1" strike="noStrike">
              <a:latin typeface="Arial"/>
            </a:endParaRPr>
          </a:p>
        </p:txBody>
      </p:sp>
      <p:sp>
        <p:nvSpPr>
          <p:cNvPr id="1071" name="CustomShape 41"/>
          <p:cNvSpPr/>
          <p:nvPr/>
        </p:nvSpPr>
        <p:spPr>
          <a:xfrm>
            <a:off x="4681800" y="5502600"/>
            <a:ext cx="25815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does not exist, error!</a:t>
            </a:r>
            <a:endParaRPr b="0" lang="en-GB" sz="1800" spc="-1" strike="noStrike">
              <a:latin typeface="Arial"/>
            </a:endParaRPr>
          </a:p>
        </p:txBody>
      </p:sp>
      <p:sp>
        <p:nvSpPr>
          <p:cNvPr id="1072" name="CustomShape 42"/>
          <p:cNvSpPr/>
          <p:nvPr/>
        </p:nvSpPr>
        <p:spPr>
          <a:xfrm>
            <a:off x="3552840" y="2353320"/>
            <a:ext cx="432000" cy="32868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073" name="CustomShape 43"/>
          <p:cNvSpPr/>
          <p:nvPr/>
        </p:nvSpPr>
        <p:spPr>
          <a:xfrm>
            <a:off x="2698920" y="2379600"/>
            <a:ext cx="8197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1074" name="CustomShape 44"/>
          <p:cNvSpPr/>
          <p:nvPr/>
        </p:nvSpPr>
        <p:spPr>
          <a:xfrm flipV="1">
            <a:off x="3777480" y="1809000"/>
            <a:ext cx="360" cy="6915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075" name="CustomShape 45"/>
          <p:cNvSpPr/>
          <p:nvPr/>
        </p:nvSpPr>
        <p:spPr>
          <a:xfrm>
            <a:off x="1260720" y="6038280"/>
            <a:ext cx="7690320" cy="31068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1" lang="en-GB" sz="1200" spc="-1" strike="noStrike">
                <a:solidFill>
                  <a:srgbClr val="000000"/>
                </a:solidFill>
                <a:latin typeface="Segoe Print"/>
              </a:rPr>
              <a:t>A question</a:t>
            </a:r>
            <a:r>
              <a:rPr b="0" lang="en-GB" sz="1200" spc="-1" strike="noStrike">
                <a:solidFill>
                  <a:srgbClr val="000000"/>
                </a:solidFill>
                <a:latin typeface="Segoe Print"/>
              </a:rPr>
              <a:t>:  how may we move the </a:t>
            </a:r>
            <a:r>
              <a:rPr b="0" lang="en-GB" sz="1200" spc="-1" strike="noStrike">
                <a:solidFill>
                  <a:srgbClr val="000000"/>
                </a:solidFill>
                <a:latin typeface="Consolas"/>
                <a:ea typeface="Menlo"/>
              </a:rPr>
              <a:t>current</a:t>
            </a:r>
            <a:r>
              <a:rPr b="0" lang="en-GB" sz="1200" spc="-1" strike="noStrike">
                <a:solidFill>
                  <a:srgbClr val="000000"/>
                </a:solidFill>
                <a:latin typeface="Segoe Print"/>
                <a:ea typeface="Menlo"/>
              </a:rPr>
              <a:t> pointer to point to the previous node?</a:t>
            </a:r>
            <a:endParaRPr b="0" lang="en-GB" sz="1200" spc="-1" strike="noStrike">
              <a:latin typeface="Arial"/>
            </a:endParaRPr>
          </a:p>
        </p:txBody>
      </p:sp>
      <p:sp>
        <p:nvSpPr>
          <p:cNvPr id="1076" name="TextShape 46"/>
          <p:cNvSpPr txBox="1"/>
          <p:nvPr/>
        </p:nvSpPr>
        <p:spPr>
          <a:xfrm>
            <a:off x="6553080" y="6356520"/>
            <a:ext cx="2133360" cy="364680"/>
          </a:xfrm>
          <a:prstGeom prst="rect">
            <a:avLst/>
          </a:prstGeom>
          <a:noFill/>
          <a:ln>
            <a:noFill/>
          </a:ln>
        </p:spPr>
        <p:txBody>
          <a:bodyPr anchor="ctr"/>
          <a:p>
            <a:pPr algn="r">
              <a:lnSpc>
                <a:spcPct val="100000"/>
              </a:lnSpc>
            </a:pPr>
            <a:fld id="{6E19EDE6-CDB7-4DF1-BC1D-FE4193AA2993}"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055" dur="indefinite" restart="never" nodeType="tmRoot">
          <p:childTnLst>
            <p:seq>
              <p:cTn id="1056" dur="indefinite" nodeType="mainSeq">
                <p:childTnLst>
                  <p:par>
                    <p:cTn id="1057" fill="hold">
                      <p:stCondLst>
                        <p:cond delay="indefinite"/>
                      </p:stCondLst>
                      <p:childTnLst>
                        <p:par>
                          <p:cTn id="1058" fill="hold">
                            <p:stCondLst>
                              <p:cond delay="0"/>
                            </p:stCondLst>
                            <p:childTnLst>
                              <p:par>
                                <p:cTn id="1059" nodeType="clickEffect" fill="hold" presetClass="entr" presetID="1">
                                  <p:stCondLst>
                                    <p:cond delay="0"/>
                                  </p:stCondLst>
                                  <p:childTnLst>
                                    <p:set>
                                      <p:cBhvr>
                                        <p:cTn id="1060" dur="1" fill="hold">
                                          <p:stCondLst>
                                            <p:cond delay="0"/>
                                          </p:stCondLst>
                                        </p:cTn>
                                        <p:tgtEl>
                                          <p:spTgt spid="1065"/>
                                        </p:tgtEl>
                                        <p:attrNameLst>
                                          <p:attrName>style.visibility</p:attrName>
                                        </p:attrNameLst>
                                      </p:cBhvr>
                                      <p:to>
                                        <p:strVal val="visible"/>
                                      </p:to>
                                    </p:set>
                                  </p:childTnLst>
                                </p:cTn>
                              </p:par>
                            </p:childTnLst>
                          </p:cTn>
                        </p:par>
                      </p:childTnLst>
                    </p:cTn>
                  </p:par>
                  <p:par>
                    <p:cTn id="1061" fill="hold">
                      <p:stCondLst>
                        <p:cond delay="indefinite"/>
                      </p:stCondLst>
                      <p:childTnLst>
                        <p:par>
                          <p:cTn id="1062" fill="hold">
                            <p:stCondLst>
                              <p:cond delay="0"/>
                            </p:stCondLst>
                            <p:childTnLst>
                              <p:par>
                                <p:cTn id="1063" nodeType="clickEffect" fill="hold" presetClass="entr" presetID="1">
                                  <p:stCondLst>
                                    <p:cond delay="0"/>
                                  </p:stCondLst>
                                  <p:childTnLst>
                                    <p:set>
                                      <p:cBhvr>
                                        <p:cTn id="1064" dur="1" fill="hold">
                                          <p:stCondLst>
                                            <p:cond delay="0"/>
                                          </p:stCondLst>
                                        </p:cTn>
                                        <p:tgtEl>
                                          <p:spTgt spid="1066"/>
                                        </p:tgtEl>
                                        <p:attrNameLst>
                                          <p:attrName>style.visibility</p:attrName>
                                        </p:attrNameLst>
                                      </p:cBhvr>
                                      <p:to>
                                        <p:strVal val="visible"/>
                                      </p:to>
                                    </p:set>
                                  </p:childTnLst>
                                </p:cTn>
                              </p:par>
                            </p:childTnLst>
                          </p:cTn>
                        </p:par>
                      </p:childTnLst>
                    </p:cTn>
                  </p:par>
                  <p:par>
                    <p:cTn id="1065" fill="hold">
                      <p:stCondLst>
                        <p:cond delay="indefinite"/>
                      </p:stCondLst>
                      <p:childTnLst>
                        <p:par>
                          <p:cTn id="1066" fill="hold">
                            <p:stCondLst>
                              <p:cond delay="0"/>
                            </p:stCondLst>
                            <p:childTnLst>
                              <p:par>
                                <p:cTn id="1067" nodeType="clickEffect" fill="hold" presetClass="entr" presetID="1">
                                  <p:stCondLst>
                                    <p:cond delay="0"/>
                                  </p:stCondLst>
                                  <p:childTnLst>
                                    <p:set>
                                      <p:cBhvr>
                                        <p:cTn id="1068" dur="1" fill="hold">
                                          <p:stCondLst>
                                            <p:cond delay="0"/>
                                          </p:stCondLst>
                                        </p:cTn>
                                        <p:tgtEl>
                                          <p:spTgt spid="1067"/>
                                        </p:tgtEl>
                                        <p:attrNameLst>
                                          <p:attrName>style.visibility</p:attrName>
                                        </p:attrNameLst>
                                      </p:cBhvr>
                                      <p:to>
                                        <p:strVal val="visible"/>
                                      </p:to>
                                    </p:set>
                                  </p:childTnLst>
                                </p:cTn>
                              </p:par>
                            </p:childTnLst>
                          </p:cTn>
                        </p:par>
                      </p:childTnLst>
                    </p:cTn>
                  </p:par>
                  <p:par>
                    <p:cTn id="1069" fill="hold">
                      <p:stCondLst>
                        <p:cond delay="indefinite"/>
                      </p:stCondLst>
                      <p:childTnLst>
                        <p:par>
                          <p:cTn id="1070" fill="hold">
                            <p:stCondLst>
                              <p:cond delay="0"/>
                            </p:stCondLst>
                            <p:childTnLst>
                              <p:par>
                                <p:cTn id="1071" nodeType="clickEffect" fill="hold" presetClass="entr" presetID="1">
                                  <p:stCondLst>
                                    <p:cond delay="0"/>
                                  </p:stCondLst>
                                  <p:childTnLst>
                                    <p:set>
                                      <p:cBhvr>
                                        <p:cTn id="1072" dur="1" fill="hold">
                                          <p:stCondLst>
                                            <p:cond delay="0"/>
                                          </p:stCondLst>
                                        </p:cTn>
                                        <p:tgtEl>
                                          <p:spTgt spid="1068"/>
                                        </p:tgtEl>
                                        <p:attrNameLst>
                                          <p:attrName>style.visibility</p:attrName>
                                        </p:attrNameLst>
                                      </p:cBhvr>
                                      <p:to>
                                        <p:strVal val="visible"/>
                                      </p:to>
                                    </p:set>
                                  </p:childTnLst>
                                </p:cTn>
                              </p:par>
                            </p:childTnLst>
                          </p:cTn>
                        </p:par>
                      </p:childTnLst>
                    </p:cTn>
                  </p:par>
                  <p:par>
                    <p:cTn id="1073" fill="hold">
                      <p:stCondLst>
                        <p:cond delay="indefinite"/>
                      </p:stCondLst>
                      <p:childTnLst>
                        <p:par>
                          <p:cTn id="1074" fill="hold">
                            <p:stCondLst>
                              <p:cond delay="0"/>
                            </p:stCondLst>
                            <p:childTnLst>
                              <p:par>
                                <p:cTn id="1075" nodeType="clickEffect" fill="hold" presetClass="entr" presetID="1">
                                  <p:stCondLst>
                                    <p:cond delay="0"/>
                                  </p:stCondLst>
                                  <p:childTnLst>
                                    <p:set>
                                      <p:cBhvr>
                                        <p:cTn id="1076" dur="1" fill="hold">
                                          <p:stCondLst>
                                            <p:cond delay="0"/>
                                          </p:stCondLst>
                                        </p:cTn>
                                        <p:tgtEl>
                                          <p:spTgt spid="1069"/>
                                        </p:tgtEl>
                                        <p:attrNameLst>
                                          <p:attrName>style.visibility</p:attrName>
                                        </p:attrNameLst>
                                      </p:cBhvr>
                                      <p:to>
                                        <p:strVal val="visible"/>
                                      </p:to>
                                    </p:set>
                                  </p:childTnLst>
                                </p:cTn>
                              </p:par>
                            </p:childTnLst>
                          </p:cTn>
                        </p:par>
                      </p:childTnLst>
                    </p:cTn>
                  </p:par>
                  <p:par>
                    <p:cTn id="1077" fill="hold">
                      <p:stCondLst>
                        <p:cond delay="indefinite"/>
                      </p:stCondLst>
                      <p:childTnLst>
                        <p:par>
                          <p:cTn id="1078" fill="hold">
                            <p:stCondLst>
                              <p:cond delay="0"/>
                            </p:stCondLst>
                            <p:childTnLst>
                              <p:par>
                                <p:cTn id="1079" nodeType="clickEffect" fill="hold" presetClass="entr" presetID="1">
                                  <p:stCondLst>
                                    <p:cond delay="0"/>
                                  </p:stCondLst>
                                  <p:childTnLst>
                                    <p:set>
                                      <p:cBhvr>
                                        <p:cTn id="1080" dur="1" fill="hold">
                                          <p:stCondLst>
                                            <p:cond delay="0"/>
                                          </p:stCondLst>
                                        </p:cTn>
                                        <p:tgtEl>
                                          <p:spTgt spid="1070"/>
                                        </p:tgtEl>
                                        <p:attrNameLst>
                                          <p:attrName>style.visibility</p:attrName>
                                        </p:attrNameLst>
                                      </p:cBhvr>
                                      <p:to>
                                        <p:strVal val="visible"/>
                                      </p:to>
                                    </p:set>
                                  </p:childTnLst>
                                </p:cTn>
                              </p:par>
                            </p:childTnLst>
                          </p:cTn>
                        </p:par>
                      </p:childTnLst>
                    </p:cTn>
                  </p:par>
                  <p:par>
                    <p:cTn id="1081" fill="hold">
                      <p:stCondLst>
                        <p:cond delay="indefinite"/>
                      </p:stCondLst>
                      <p:childTnLst>
                        <p:par>
                          <p:cTn id="1082" fill="hold">
                            <p:stCondLst>
                              <p:cond delay="0"/>
                            </p:stCondLst>
                            <p:childTnLst>
                              <p:par>
                                <p:cTn id="1083" nodeType="clickEffect" fill="hold" presetClass="entr" presetID="1">
                                  <p:stCondLst>
                                    <p:cond delay="0"/>
                                  </p:stCondLst>
                                  <p:childTnLst>
                                    <p:set>
                                      <p:cBhvr>
                                        <p:cTn id="1084" dur="1" fill="hold">
                                          <p:stCondLst>
                                            <p:cond delay="0"/>
                                          </p:stCondLst>
                                        </p:cTn>
                                        <p:tgtEl>
                                          <p:spTgt spid="107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7" name="TextShape 1"/>
          <p:cNvSpPr txBox="1"/>
          <p:nvPr/>
        </p:nvSpPr>
        <p:spPr>
          <a:xfrm>
            <a:off x="457200" y="1417680"/>
            <a:ext cx="8229240" cy="470808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Traversing:  to go through the nodes in a linked list one-by-one, starting from the first node.</a:t>
            </a:r>
            <a:endParaRPr b="0" lang="en-US" sz="2400" spc="-1" strike="noStrike">
              <a:solidFill>
                <a:srgbClr val="000000"/>
              </a:solidFill>
              <a:latin typeface="Calibri Light"/>
            </a:endParaRPr>
          </a:p>
        </p:txBody>
      </p:sp>
      <p:sp>
        <p:nvSpPr>
          <p:cNvPr id="1078" name="CustomShape 2"/>
          <p:cNvSpPr/>
          <p:nvPr/>
        </p:nvSpPr>
        <p:spPr>
          <a:xfrm>
            <a:off x="394560" y="4207680"/>
            <a:ext cx="8584920" cy="1884960"/>
          </a:xfrm>
          <a:prstGeom prst="rect">
            <a:avLst/>
          </a:prstGeom>
          <a:no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79" name="CustomShape 3"/>
          <p:cNvSpPr/>
          <p:nvPr/>
        </p:nvSpPr>
        <p:spPr>
          <a:xfrm>
            <a:off x="394560" y="2322360"/>
            <a:ext cx="8584920" cy="1884960"/>
          </a:xfrm>
          <a:prstGeom prst="rect">
            <a:avLst/>
          </a:prstGeom>
          <a:solidFill>
            <a:schemeClr val="bg1">
              <a:lumMod val="95000"/>
            </a:schemeClr>
          </a:solid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80" name="TextShape 4"/>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Traversing a Linked List</a:t>
            </a:r>
            <a:endParaRPr b="0" lang="en-US" sz="4400" spc="-1" strike="noStrike">
              <a:solidFill>
                <a:srgbClr val="000000"/>
              </a:solidFill>
              <a:latin typeface="Calibri Light"/>
            </a:endParaRPr>
          </a:p>
        </p:txBody>
      </p:sp>
      <p:grpSp>
        <p:nvGrpSpPr>
          <p:cNvPr id="1081" name="Group 5"/>
          <p:cNvGrpSpPr/>
          <p:nvPr/>
        </p:nvGrpSpPr>
        <p:grpSpPr>
          <a:xfrm>
            <a:off x="2273040" y="3139920"/>
            <a:ext cx="1207440" cy="328680"/>
            <a:chOff x="2273040" y="3139920"/>
            <a:chExt cx="1207440" cy="328680"/>
          </a:xfrm>
        </p:grpSpPr>
        <p:sp>
          <p:nvSpPr>
            <p:cNvPr id="1082" name="CustomShape 6"/>
            <p:cNvSpPr/>
            <p:nvPr/>
          </p:nvSpPr>
          <p:spPr>
            <a:xfrm>
              <a:off x="2273040" y="313992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1083" name="CustomShape 7"/>
            <p:cNvSpPr/>
            <p:nvPr/>
          </p:nvSpPr>
          <p:spPr>
            <a:xfrm>
              <a:off x="3048480" y="313992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084" name="Group 8"/>
          <p:cNvGrpSpPr/>
          <p:nvPr/>
        </p:nvGrpSpPr>
        <p:grpSpPr>
          <a:xfrm>
            <a:off x="3817800" y="3139920"/>
            <a:ext cx="1207440" cy="328680"/>
            <a:chOff x="3817800" y="3139920"/>
            <a:chExt cx="1207440" cy="328680"/>
          </a:xfrm>
        </p:grpSpPr>
        <p:sp>
          <p:nvSpPr>
            <p:cNvPr id="1085" name="CustomShape 9"/>
            <p:cNvSpPr/>
            <p:nvPr/>
          </p:nvSpPr>
          <p:spPr>
            <a:xfrm>
              <a:off x="3817800" y="313992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1086" name="CustomShape 10"/>
            <p:cNvSpPr/>
            <p:nvPr/>
          </p:nvSpPr>
          <p:spPr>
            <a:xfrm>
              <a:off x="4593240" y="313992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087" name="Group 11"/>
          <p:cNvGrpSpPr/>
          <p:nvPr/>
        </p:nvGrpSpPr>
        <p:grpSpPr>
          <a:xfrm>
            <a:off x="5362200" y="3139920"/>
            <a:ext cx="1207440" cy="328680"/>
            <a:chOff x="5362200" y="3139920"/>
            <a:chExt cx="1207440" cy="328680"/>
          </a:xfrm>
        </p:grpSpPr>
        <p:sp>
          <p:nvSpPr>
            <p:cNvPr id="1088" name="CustomShape 12"/>
            <p:cNvSpPr/>
            <p:nvPr/>
          </p:nvSpPr>
          <p:spPr>
            <a:xfrm>
              <a:off x="5362200" y="313992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089" name="CustomShape 13"/>
            <p:cNvSpPr/>
            <p:nvPr/>
          </p:nvSpPr>
          <p:spPr>
            <a:xfrm>
              <a:off x="6137640" y="313992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090" name="Group 14"/>
          <p:cNvGrpSpPr/>
          <p:nvPr/>
        </p:nvGrpSpPr>
        <p:grpSpPr>
          <a:xfrm>
            <a:off x="6906600" y="3139920"/>
            <a:ext cx="1207440" cy="328680"/>
            <a:chOff x="6906600" y="3139920"/>
            <a:chExt cx="1207440" cy="328680"/>
          </a:xfrm>
        </p:grpSpPr>
        <p:sp>
          <p:nvSpPr>
            <p:cNvPr id="1091" name="CustomShape 15"/>
            <p:cNvSpPr/>
            <p:nvPr/>
          </p:nvSpPr>
          <p:spPr>
            <a:xfrm>
              <a:off x="6906600" y="313992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092" name="CustomShape 16"/>
            <p:cNvSpPr/>
            <p:nvPr/>
          </p:nvSpPr>
          <p:spPr>
            <a:xfrm>
              <a:off x="7682040" y="313992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093" name="CustomShape 17"/>
          <p:cNvSpPr/>
          <p:nvPr/>
        </p:nvSpPr>
        <p:spPr>
          <a:xfrm flipV="1">
            <a:off x="3263400" y="330372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94" name="CustomShape 18"/>
          <p:cNvSpPr/>
          <p:nvPr/>
        </p:nvSpPr>
        <p:spPr>
          <a:xfrm flipV="1">
            <a:off x="4808160" y="330372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95" name="CustomShape 19"/>
          <p:cNvSpPr/>
          <p:nvPr/>
        </p:nvSpPr>
        <p:spPr>
          <a:xfrm flipV="1">
            <a:off x="6352560" y="330372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96" name="CustomShape 20"/>
          <p:cNvSpPr/>
          <p:nvPr/>
        </p:nvSpPr>
        <p:spPr>
          <a:xfrm>
            <a:off x="7910280" y="330840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097" name="Group 21"/>
          <p:cNvGrpSpPr/>
          <p:nvPr/>
        </p:nvGrpSpPr>
        <p:grpSpPr>
          <a:xfrm>
            <a:off x="8352000" y="3190680"/>
            <a:ext cx="91800" cy="228600"/>
            <a:chOff x="8352000" y="3190680"/>
            <a:chExt cx="91800" cy="228600"/>
          </a:xfrm>
        </p:grpSpPr>
        <p:sp>
          <p:nvSpPr>
            <p:cNvPr id="1098" name="Line 22"/>
            <p:cNvSpPr/>
            <p:nvPr/>
          </p:nvSpPr>
          <p:spPr>
            <a:xfrm>
              <a:off x="8352000" y="3190680"/>
              <a:ext cx="360" cy="228600"/>
            </a:xfrm>
            <a:prstGeom prst="line">
              <a:avLst/>
            </a:prstGeom>
            <a:ln>
              <a:round/>
            </a:ln>
          </p:spPr>
          <p:style>
            <a:lnRef idx="2">
              <a:schemeClr val="accent1"/>
            </a:lnRef>
            <a:fillRef idx="0">
              <a:schemeClr val="accent1"/>
            </a:fillRef>
            <a:effectRef idx="1">
              <a:schemeClr val="accent1"/>
            </a:effectRef>
            <a:fontRef idx="minor"/>
          </p:style>
        </p:sp>
        <p:sp>
          <p:nvSpPr>
            <p:cNvPr id="1099" name="Line 23"/>
            <p:cNvSpPr/>
            <p:nvPr/>
          </p:nvSpPr>
          <p:spPr>
            <a:xfrm>
              <a:off x="8397720" y="3224520"/>
              <a:ext cx="360" cy="160920"/>
            </a:xfrm>
            <a:prstGeom prst="line">
              <a:avLst/>
            </a:prstGeom>
            <a:ln>
              <a:round/>
            </a:ln>
          </p:spPr>
          <p:style>
            <a:lnRef idx="2">
              <a:schemeClr val="accent1"/>
            </a:lnRef>
            <a:fillRef idx="0">
              <a:schemeClr val="accent1"/>
            </a:fillRef>
            <a:effectRef idx="1">
              <a:schemeClr val="accent1"/>
            </a:effectRef>
            <a:fontRef idx="minor"/>
          </p:style>
        </p:sp>
        <p:sp>
          <p:nvSpPr>
            <p:cNvPr id="1100" name="Line 24"/>
            <p:cNvSpPr/>
            <p:nvPr/>
          </p:nvSpPr>
          <p:spPr>
            <a:xfrm>
              <a:off x="8443440" y="324900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1101" name="CustomShape 25"/>
          <p:cNvSpPr/>
          <p:nvPr/>
        </p:nvSpPr>
        <p:spPr>
          <a:xfrm>
            <a:off x="1387080" y="3139920"/>
            <a:ext cx="432000" cy="32868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102" name="CustomShape 26"/>
          <p:cNvSpPr/>
          <p:nvPr/>
        </p:nvSpPr>
        <p:spPr>
          <a:xfrm>
            <a:off x="1603080" y="3304440"/>
            <a:ext cx="6699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03" name="CustomShape 27"/>
          <p:cNvSpPr/>
          <p:nvPr/>
        </p:nvSpPr>
        <p:spPr>
          <a:xfrm>
            <a:off x="846000" y="31662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104" name="CustomShape 28"/>
          <p:cNvSpPr/>
          <p:nvPr/>
        </p:nvSpPr>
        <p:spPr>
          <a:xfrm>
            <a:off x="2378160" y="347436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05" name="CustomShape 29"/>
          <p:cNvSpPr/>
          <p:nvPr/>
        </p:nvSpPr>
        <p:spPr>
          <a:xfrm>
            <a:off x="3003840" y="347436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06" name="CustomShape 30"/>
          <p:cNvSpPr/>
          <p:nvPr/>
        </p:nvSpPr>
        <p:spPr>
          <a:xfrm>
            <a:off x="3893760" y="347436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07" name="CustomShape 31"/>
          <p:cNvSpPr/>
          <p:nvPr/>
        </p:nvSpPr>
        <p:spPr>
          <a:xfrm>
            <a:off x="4519440" y="347436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08" name="CustomShape 32"/>
          <p:cNvSpPr/>
          <p:nvPr/>
        </p:nvSpPr>
        <p:spPr>
          <a:xfrm>
            <a:off x="5475600" y="347436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09" name="CustomShape 33"/>
          <p:cNvSpPr/>
          <p:nvPr/>
        </p:nvSpPr>
        <p:spPr>
          <a:xfrm>
            <a:off x="6101280" y="347436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10" name="CustomShape 34"/>
          <p:cNvSpPr/>
          <p:nvPr/>
        </p:nvSpPr>
        <p:spPr>
          <a:xfrm>
            <a:off x="6995880" y="347436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11" name="CustomShape 35"/>
          <p:cNvSpPr/>
          <p:nvPr/>
        </p:nvSpPr>
        <p:spPr>
          <a:xfrm>
            <a:off x="7621560" y="347436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12" name="CustomShape 36"/>
          <p:cNvSpPr/>
          <p:nvPr/>
        </p:nvSpPr>
        <p:spPr>
          <a:xfrm>
            <a:off x="476280" y="2518920"/>
            <a:ext cx="3214080" cy="4309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Node * current = head;</a:t>
            </a:r>
            <a:endParaRPr b="0" lang="en-GB" sz="1600" spc="-1" strike="noStrike">
              <a:latin typeface="Arial"/>
            </a:endParaRPr>
          </a:p>
        </p:txBody>
      </p:sp>
      <p:sp>
        <p:nvSpPr>
          <p:cNvPr id="1113" name="CustomShape 37"/>
          <p:cNvSpPr/>
          <p:nvPr/>
        </p:nvSpPr>
        <p:spPr>
          <a:xfrm>
            <a:off x="2172600" y="3751560"/>
            <a:ext cx="432000" cy="32868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114" name="CustomShape 38"/>
          <p:cNvSpPr/>
          <p:nvPr/>
        </p:nvSpPr>
        <p:spPr>
          <a:xfrm>
            <a:off x="1338480" y="3777480"/>
            <a:ext cx="83520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1115" name="CustomShape 39"/>
          <p:cNvSpPr/>
          <p:nvPr/>
        </p:nvSpPr>
        <p:spPr>
          <a:xfrm flipH="1" flipV="1">
            <a:off x="2388600" y="3474360"/>
            <a:ext cx="7920" cy="4248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116" name="CustomShape 40"/>
          <p:cNvSpPr/>
          <p:nvPr/>
        </p:nvSpPr>
        <p:spPr>
          <a:xfrm>
            <a:off x="476280" y="4365000"/>
            <a:ext cx="3214080" cy="4309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current = current-&gt;next;</a:t>
            </a:r>
            <a:endParaRPr b="0" lang="en-GB" sz="1600" spc="-1" strike="noStrike">
              <a:latin typeface="Arial"/>
            </a:endParaRPr>
          </a:p>
        </p:txBody>
      </p:sp>
      <p:grpSp>
        <p:nvGrpSpPr>
          <p:cNvPr id="1117" name="Group 41"/>
          <p:cNvGrpSpPr/>
          <p:nvPr/>
        </p:nvGrpSpPr>
        <p:grpSpPr>
          <a:xfrm>
            <a:off x="2273040" y="4996440"/>
            <a:ext cx="1207440" cy="328680"/>
            <a:chOff x="2273040" y="4996440"/>
            <a:chExt cx="1207440" cy="328680"/>
          </a:xfrm>
        </p:grpSpPr>
        <p:sp>
          <p:nvSpPr>
            <p:cNvPr id="1118" name="CustomShape 42"/>
            <p:cNvSpPr/>
            <p:nvPr/>
          </p:nvSpPr>
          <p:spPr>
            <a:xfrm>
              <a:off x="2273040" y="49964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1119" name="CustomShape 43"/>
            <p:cNvSpPr/>
            <p:nvPr/>
          </p:nvSpPr>
          <p:spPr>
            <a:xfrm>
              <a:off x="3048480" y="49964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120" name="Group 44"/>
          <p:cNvGrpSpPr/>
          <p:nvPr/>
        </p:nvGrpSpPr>
        <p:grpSpPr>
          <a:xfrm>
            <a:off x="3817800" y="4996440"/>
            <a:ext cx="1207440" cy="328680"/>
            <a:chOff x="3817800" y="4996440"/>
            <a:chExt cx="1207440" cy="328680"/>
          </a:xfrm>
        </p:grpSpPr>
        <p:sp>
          <p:nvSpPr>
            <p:cNvPr id="1121" name="CustomShape 45"/>
            <p:cNvSpPr/>
            <p:nvPr/>
          </p:nvSpPr>
          <p:spPr>
            <a:xfrm>
              <a:off x="3817800" y="49964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1122" name="CustomShape 46"/>
            <p:cNvSpPr/>
            <p:nvPr/>
          </p:nvSpPr>
          <p:spPr>
            <a:xfrm>
              <a:off x="4593240" y="49964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123" name="Group 47"/>
          <p:cNvGrpSpPr/>
          <p:nvPr/>
        </p:nvGrpSpPr>
        <p:grpSpPr>
          <a:xfrm>
            <a:off x="5362200" y="4996440"/>
            <a:ext cx="1207440" cy="328680"/>
            <a:chOff x="5362200" y="4996440"/>
            <a:chExt cx="1207440" cy="328680"/>
          </a:xfrm>
        </p:grpSpPr>
        <p:sp>
          <p:nvSpPr>
            <p:cNvPr id="1124" name="CustomShape 48"/>
            <p:cNvSpPr/>
            <p:nvPr/>
          </p:nvSpPr>
          <p:spPr>
            <a:xfrm>
              <a:off x="5362200" y="49964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125" name="CustomShape 49"/>
            <p:cNvSpPr/>
            <p:nvPr/>
          </p:nvSpPr>
          <p:spPr>
            <a:xfrm>
              <a:off x="6137640" y="49964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126" name="Group 50"/>
          <p:cNvGrpSpPr/>
          <p:nvPr/>
        </p:nvGrpSpPr>
        <p:grpSpPr>
          <a:xfrm>
            <a:off x="6906600" y="4996440"/>
            <a:ext cx="1207440" cy="328680"/>
            <a:chOff x="6906600" y="4996440"/>
            <a:chExt cx="1207440" cy="328680"/>
          </a:xfrm>
        </p:grpSpPr>
        <p:sp>
          <p:nvSpPr>
            <p:cNvPr id="1127" name="CustomShape 51"/>
            <p:cNvSpPr/>
            <p:nvPr/>
          </p:nvSpPr>
          <p:spPr>
            <a:xfrm>
              <a:off x="6906600" y="49964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128" name="CustomShape 52"/>
            <p:cNvSpPr/>
            <p:nvPr/>
          </p:nvSpPr>
          <p:spPr>
            <a:xfrm>
              <a:off x="7682040" y="49964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129" name="CustomShape 53"/>
          <p:cNvSpPr/>
          <p:nvPr/>
        </p:nvSpPr>
        <p:spPr>
          <a:xfrm flipV="1">
            <a:off x="3263400" y="516060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30" name="CustomShape 54"/>
          <p:cNvSpPr/>
          <p:nvPr/>
        </p:nvSpPr>
        <p:spPr>
          <a:xfrm flipV="1">
            <a:off x="4808160" y="516060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31" name="CustomShape 55"/>
          <p:cNvSpPr/>
          <p:nvPr/>
        </p:nvSpPr>
        <p:spPr>
          <a:xfrm flipV="1">
            <a:off x="6352560" y="516060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32" name="CustomShape 56"/>
          <p:cNvSpPr/>
          <p:nvPr/>
        </p:nvSpPr>
        <p:spPr>
          <a:xfrm>
            <a:off x="7910280" y="516492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133" name="Group 57"/>
          <p:cNvGrpSpPr/>
          <p:nvPr/>
        </p:nvGrpSpPr>
        <p:grpSpPr>
          <a:xfrm>
            <a:off x="8352000" y="5047200"/>
            <a:ext cx="91800" cy="228600"/>
            <a:chOff x="8352000" y="5047200"/>
            <a:chExt cx="91800" cy="228600"/>
          </a:xfrm>
        </p:grpSpPr>
        <p:sp>
          <p:nvSpPr>
            <p:cNvPr id="1134" name="Line 58"/>
            <p:cNvSpPr/>
            <p:nvPr/>
          </p:nvSpPr>
          <p:spPr>
            <a:xfrm>
              <a:off x="8352000" y="5047200"/>
              <a:ext cx="360" cy="228600"/>
            </a:xfrm>
            <a:prstGeom prst="line">
              <a:avLst/>
            </a:prstGeom>
            <a:ln>
              <a:round/>
            </a:ln>
          </p:spPr>
          <p:style>
            <a:lnRef idx="2">
              <a:schemeClr val="accent1"/>
            </a:lnRef>
            <a:fillRef idx="0">
              <a:schemeClr val="accent1"/>
            </a:fillRef>
            <a:effectRef idx="1">
              <a:schemeClr val="accent1"/>
            </a:effectRef>
            <a:fontRef idx="minor"/>
          </p:style>
        </p:sp>
        <p:sp>
          <p:nvSpPr>
            <p:cNvPr id="1135" name="Line 59"/>
            <p:cNvSpPr/>
            <p:nvPr/>
          </p:nvSpPr>
          <p:spPr>
            <a:xfrm>
              <a:off x="8397720" y="5081040"/>
              <a:ext cx="360" cy="160920"/>
            </a:xfrm>
            <a:prstGeom prst="line">
              <a:avLst/>
            </a:prstGeom>
            <a:ln>
              <a:round/>
            </a:ln>
          </p:spPr>
          <p:style>
            <a:lnRef idx="2">
              <a:schemeClr val="accent1"/>
            </a:lnRef>
            <a:fillRef idx="0">
              <a:schemeClr val="accent1"/>
            </a:fillRef>
            <a:effectRef idx="1">
              <a:schemeClr val="accent1"/>
            </a:effectRef>
            <a:fontRef idx="minor"/>
          </p:style>
        </p:sp>
        <p:sp>
          <p:nvSpPr>
            <p:cNvPr id="1136" name="Line 60"/>
            <p:cNvSpPr/>
            <p:nvPr/>
          </p:nvSpPr>
          <p:spPr>
            <a:xfrm>
              <a:off x="8443440" y="510552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1137" name="CustomShape 61"/>
          <p:cNvSpPr/>
          <p:nvPr/>
        </p:nvSpPr>
        <p:spPr>
          <a:xfrm>
            <a:off x="1387080" y="4996440"/>
            <a:ext cx="432000" cy="32868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138" name="CustomShape 62"/>
          <p:cNvSpPr/>
          <p:nvPr/>
        </p:nvSpPr>
        <p:spPr>
          <a:xfrm>
            <a:off x="1603080" y="5161320"/>
            <a:ext cx="6699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39" name="CustomShape 63"/>
          <p:cNvSpPr/>
          <p:nvPr/>
        </p:nvSpPr>
        <p:spPr>
          <a:xfrm>
            <a:off x="846000" y="50227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140" name="CustomShape 64"/>
          <p:cNvSpPr/>
          <p:nvPr/>
        </p:nvSpPr>
        <p:spPr>
          <a:xfrm>
            <a:off x="2378160" y="533124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41" name="CustomShape 65"/>
          <p:cNvSpPr/>
          <p:nvPr/>
        </p:nvSpPr>
        <p:spPr>
          <a:xfrm>
            <a:off x="3003840" y="533124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42" name="CustomShape 66"/>
          <p:cNvSpPr/>
          <p:nvPr/>
        </p:nvSpPr>
        <p:spPr>
          <a:xfrm>
            <a:off x="3893760" y="533124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43" name="CustomShape 67"/>
          <p:cNvSpPr/>
          <p:nvPr/>
        </p:nvSpPr>
        <p:spPr>
          <a:xfrm>
            <a:off x="4519440" y="533124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44" name="CustomShape 68"/>
          <p:cNvSpPr/>
          <p:nvPr/>
        </p:nvSpPr>
        <p:spPr>
          <a:xfrm>
            <a:off x="5475600" y="533124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45" name="CustomShape 69"/>
          <p:cNvSpPr/>
          <p:nvPr/>
        </p:nvSpPr>
        <p:spPr>
          <a:xfrm>
            <a:off x="6101280" y="533124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46" name="CustomShape 70"/>
          <p:cNvSpPr/>
          <p:nvPr/>
        </p:nvSpPr>
        <p:spPr>
          <a:xfrm>
            <a:off x="6995880" y="533124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47" name="CustomShape 71"/>
          <p:cNvSpPr/>
          <p:nvPr/>
        </p:nvSpPr>
        <p:spPr>
          <a:xfrm>
            <a:off x="7621560" y="533124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48" name="CustomShape 72"/>
          <p:cNvSpPr/>
          <p:nvPr/>
        </p:nvSpPr>
        <p:spPr>
          <a:xfrm>
            <a:off x="3691080" y="5608080"/>
            <a:ext cx="432000" cy="32868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149" name="CustomShape 73"/>
          <p:cNvSpPr/>
          <p:nvPr/>
        </p:nvSpPr>
        <p:spPr>
          <a:xfrm>
            <a:off x="2857320" y="5634360"/>
            <a:ext cx="83520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1150" name="CustomShape 74"/>
          <p:cNvSpPr/>
          <p:nvPr/>
        </p:nvSpPr>
        <p:spPr>
          <a:xfrm flipH="1" flipV="1">
            <a:off x="3907080" y="5331240"/>
            <a:ext cx="7920" cy="4248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151" name="TextShape 75"/>
          <p:cNvSpPr txBox="1"/>
          <p:nvPr/>
        </p:nvSpPr>
        <p:spPr>
          <a:xfrm>
            <a:off x="6553080" y="6356520"/>
            <a:ext cx="2133360" cy="364680"/>
          </a:xfrm>
          <a:prstGeom prst="rect">
            <a:avLst/>
          </a:prstGeom>
          <a:noFill/>
          <a:ln>
            <a:noFill/>
          </a:ln>
        </p:spPr>
        <p:txBody>
          <a:bodyPr anchor="ctr"/>
          <a:p>
            <a:pPr algn="r">
              <a:lnSpc>
                <a:spcPct val="100000"/>
              </a:lnSpc>
            </a:pPr>
            <a:fld id="{FE6662D7-F869-406D-9B9B-D06AA0DB9E1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085" dur="indefinite" restart="never" nodeType="tmRoot">
          <p:childTnLst>
            <p:seq>
              <p:cTn id="1086" dur="indefinite" nodeType="mainSeq">
                <p:childTnLst>
                  <p:par>
                    <p:cTn id="1087" fill="hold">
                      <p:stCondLst>
                        <p:cond delay="indefinite"/>
                      </p:stCondLst>
                      <p:childTnLst>
                        <p:par>
                          <p:cTn id="1088" fill="hold">
                            <p:stCondLst>
                              <p:cond delay="0"/>
                            </p:stCondLst>
                            <p:childTnLst>
                              <p:par>
                                <p:cTn id="1089" nodeType="clickEffect" fill="hold" presetClass="entr" presetID="1">
                                  <p:stCondLst>
                                    <p:cond delay="0"/>
                                  </p:stCondLst>
                                  <p:childTnLst>
                                    <p:set>
                                      <p:cBhvr>
                                        <p:cTn id="1090" dur="1" fill="hold">
                                          <p:stCondLst>
                                            <p:cond delay="0"/>
                                          </p:stCondLst>
                                        </p:cTn>
                                        <p:tgtEl>
                                          <p:spTgt spid="1078"/>
                                        </p:tgtEl>
                                        <p:attrNameLst>
                                          <p:attrName>style.visibility</p:attrName>
                                        </p:attrNameLst>
                                      </p:cBhvr>
                                      <p:to>
                                        <p:strVal val="visible"/>
                                      </p:to>
                                    </p:set>
                                  </p:childTnLst>
                                </p:cTn>
                              </p:par>
                              <p:par>
                                <p:cTn id="1091" nodeType="withEffect" fill="hold" presetClass="entr" presetID="1">
                                  <p:stCondLst>
                                    <p:cond delay="0"/>
                                  </p:stCondLst>
                                  <p:childTnLst>
                                    <p:set>
                                      <p:cBhvr>
                                        <p:cTn id="1092" dur="1" fill="hold">
                                          <p:stCondLst>
                                            <p:cond delay="0"/>
                                          </p:stCondLst>
                                        </p:cTn>
                                        <p:tgtEl>
                                          <p:spTgt spid="1116"/>
                                        </p:tgtEl>
                                        <p:attrNameLst>
                                          <p:attrName>style.visibility</p:attrName>
                                        </p:attrNameLst>
                                      </p:cBhvr>
                                      <p:to>
                                        <p:strVal val="visible"/>
                                      </p:to>
                                    </p:set>
                                  </p:childTnLst>
                                </p:cTn>
                              </p:par>
                              <p:par>
                                <p:cTn id="1093" nodeType="withEffect" fill="hold" presetClass="entr" presetID="1">
                                  <p:stCondLst>
                                    <p:cond delay="0"/>
                                  </p:stCondLst>
                                  <p:childTnLst>
                                    <p:set>
                                      <p:cBhvr>
                                        <p:cTn id="1094" dur="1" fill="hold">
                                          <p:stCondLst>
                                            <p:cond delay="0"/>
                                          </p:stCondLst>
                                        </p:cTn>
                                        <p:tgtEl>
                                          <p:spTgt spid="1117"/>
                                        </p:tgtEl>
                                        <p:attrNameLst>
                                          <p:attrName>style.visibility</p:attrName>
                                        </p:attrNameLst>
                                      </p:cBhvr>
                                      <p:to>
                                        <p:strVal val="visible"/>
                                      </p:to>
                                    </p:set>
                                  </p:childTnLst>
                                </p:cTn>
                              </p:par>
                              <p:par>
                                <p:cTn id="1095" nodeType="withEffect" fill="hold" presetClass="entr" presetID="1">
                                  <p:stCondLst>
                                    <p:cond delay="0"/>
                                  </p:stCondLst>
                                  <p:childTnLst>
                                    <p:set>
                                      <p:cBhvr>
                                        <p:cTn id="1096" dur="1" fill="hold">
                                          <p:stCondLst>
                                            <p:cond delay="0"/>
                                          </p:stCondLst>
                                        </p:cTn>
                                        <p:tgtEl>
                                          <p:spTgt spid="1120"/>
                                        </p:tgtEl>
                                        <p:attrNameLst>
                                          <p:attrName>style.visibility</p:attrName>
                                        </p:attrNameLst>
                                      </p:cBhvr>
                                      <p:to>
                                        <p:strVal val="visible"/>
                                      </p:to>
                                    </p:set>
                                  </p:childTnLst>
                                </p:cTn>
                              </p:par>
                              <p:par>
                                <p:cTn id="1097" nodeType="withEffect" fill="hold" presetClass="entr" presetID="1">
                                  <p:stCondLst>
                                    <p:cond delay="0"/>
                                  </p:stCondLst>
                                  <p:childTnLst>
                                    <p:set>
                                      <p:cBhvr>
                                        <p:cTn id="1098" dur="1" fill="hold">
                                          <p:stCondLst>
                                            <p:cond delay="0"/>
                                          </p:stCondLst>
                                        </p:cTn>
                                        <p:tgtEl>
                                          <p:spTgt spid="1123"/>
                                        </p:tgtEl>
                                        <p:attrNameLst>
                                          <p:attrName>style.visibility</p:attrName>
                                        </p:attrNameLst>
                                      </p:cBhvr>
                                      <p:to>
                                        <p:strVal val="visible"/>
                                      </p:to>
                                    </p:set>
                                  </p:childTnLst>
                                </p:cTn>
                              </p:par>
                              <p:par>
                                <p:cTn id="1099" nodeType="withEffect" fill="hold" presetClass="entr" presetID="1">
                                  <p:stCondLst>
                                    <p:cond delay="0"/>
                                  </p:stCondLst>
                                  <p:childTnLst>
                                    <p:set>
                                      <p:cBhvr>
                                        <p:cTn id="1100" dur="1" fill="hold">
                                          <p:stCondLst>
                                            <p:cond delay="0"/>
                                          </p:stCondLst>
                                        </p:cTn>
                                        <p:tgtEl>
                                          <p:spTgt spid="1126"/>
                                        </p:tgtEl>
                                        <p:attrNameLst>
                                          <p:attrName>style.visibility</p:attrName>
                                        </p:attrNameLst>
                                      </p:cBhvr>
                                      <p:to>
                                        <p:strVal val="visible"/>
                                      </p:to>
                                    </p:set>
                                  </p:childTnLst>
                                </p:cTn>
                              </p:par>
                              <p:par>
                                <p:cTn id="1101" nodeType="withEffect" fill="hold" presetClass="entr" presetID="1">
                                  <p:stCondLst>
                                    <p:cond delay="0"/>
                                  </p:stCondLst>
                                  <p:childTnLst>
                                    <p:set>
                                      <p:cBhvr>
                                        <p:cTn id="1102" dur="1" fill="hold">
                                          <p:stCondLst>
                                            <p:cond delay="0"/>
                                          </p:stCondLst>
                                        </p:cTn>
                                        <p:tgtEl>
                                          <p:spTgt spid="1129"/>
                                        </p:tgtEl>
                                        <p:attrNameLst>
                                          <p:attrName>style.visibility</p:attrName>
                                        </p:attrNameLst>
                                      </p:cBhvr>
                                      <p:to>
                                        <p:strVal val="visible"/>
                                      </p:to>
                                    </p:set>
                                  </p:childTnLst>
                                </p:cTn>
                              </p:par>
                              <p:par>
                                <p:cTn id="1103" nodeType="withEffect" fill="hold" presetClass="entr" presetID="1">
                                  <p:stCondLst>
                                    <p:cond delay="0"/>
                                  </p:stCondLst>
                                  <p:childTnLst>
                                    <p:set>
                                      <p:cBhvr>
                                        <p:cTn id="1104" dur="1" fill="hold">
                                          <p:stCondLst>
                                            <p:cond delay="0"/>
                                          </p:stCondLst>
                                        </p:cTn>
                                        <p:tgtEl>
                                          <p:spTgt spid="1130"/>
                                        </p:tgtEl>
                                        <p:attrNameLst>
                                          <p:attrName>style.visibility</p:attrName>
                                        </p:attrNameLst>
                                      </p:cBhvr>
                                      <p:to>
                                        <p:strVal val="visible"/>
                                      </p:to>
                                    </p:set>
                                  </p:childTnLst>
                                </p:cTn>
                              </p:par>
                              <p:par>
                                <p:cTn id="1105" nodeType="withEffect" fill="hold" presetClass="entr" presetID="1">
                                  <p:stCondLst>
                                    <p:cond delay="0"/>
                                  </p:stCondLst>
                                  <p:childTnLst>
                                    <p:set>
                                      <p:cBhvr>
                                        <p:cTn id="1106" dur="1" fill="hold">
                                          <p:stCondLst>
                                            <p:cond delay="0"/>
                                          </p:stCondLst>
                                        </p:cTn>
                                        <p:tgtEl>
                                          <p:spTgt spid="1131"/>
                                        </p:tgtEl>
                                        <p:attrNameLst>
                                          <p:attrName>style.visibility</p:attrName>
                                        </p:attrNameLst>
                                      </p:cBhvr>
                                      <p:to>
                                        <p:strVal val="visible"/>
                                      </p:to>
                                    </p:set>
                                  </p:childTnLst>
                                </p:cTn>
                              </p:par>
                              <p:par>
                                <p:cTn id="1107" nodeType="withEffect" fill="hold" presetClass="entr" presetID="1">
                                  <p:stCondLst>
                                    <p:cond delay="0"/>
                                  </p:stCondLst>
                                  <p:childTnLst>
                                    <p:set>
                                      <p:cBhvr>
                                        <p:cTn id="1108" dur="1" fill="hold">
                                          <p:stCondLst>
                                            <p:cond delay="0"/>
                                          </p:stCondLst>
                                        </p:cTn>
                                        <p:tgtEl>
                                          <p:spTgt spid="1132"/>
                                        </p:tgtEl>
                                        <p:attrNameLst>
                                          <p:attrName>style.visibility</p:attrName>
                                        </p:attrNameLst>
                                      </p:cBhvr>
                                      <p:to>
                                        <p:strVal val="visible"/>
                                      </p:to>
                                    </p:set>
                                  </p:childTnLst>
                                </p:cTn>
                              </p:par>
                              <p:par>
                                <p:cTn id="1109" nodeType="withEffect" fill="hold" presetClass="entr" presetID="1">
                                  <p:stCondLst>
                                    <p:cond delay="0"/>
                                  </p:stCondLst>
                                  <p:childTnLst>
                                    <p:set>
                                      <p:cBhvr>
                                        <p:cTn id="1110" dur="1" fill="hold">
                                          <p:stCondLst>
                                            <p:cond delay="0"/>
                                          </p:stCondLst>
                                        </p:cTn>
                                        <p:tgtEl>
                                          <p:spTgt spid="1133"/>
                                        </p:tgtEl>
                                        <p:attrNameLst>
                                          <p:attrName>style.visibility</p:attrName>
                                        </p:attrNameLst>
                                      </p:cBhvr>
                                      <p:to>
                                        <p:strVal val="visible"/>
                                      </p:to>
                                    </p:set>
                                  </p:childTnLst>
                                </p:cTn>
                              </p:par>
                              <p:par>
                                <p:cTn id="1111" nodeType="withEffect" fill="hold" presetClass="entr" presetID="1">
                                  <p:stCondLst>
                                    <p:cond delay="0"/>
                                  </p:stCondLst>
                                  <p:childTnLst>
                                    <p:set>
                                      <p:cBhvr>
                                        <p:cTn id="1112" dur="1" fill="hold">
                                          <p:stCondLst>
                                            <p:cond delay="0"/>
                                          </p:stCondLst>
                                        </p:cTn>
                                        <p:tgtEl>
                                          <p:spTgt spid="1137"/>
                                        </p:tgtEl>
                                        <p:attrNameLst>
                                          <p:attrName>style.visibility</p:attrName>
                                        </p:attrNameLst>
                                      </p:cBhvr>
                                      <p:to>
                                        <p:strVal val="visible"/>
                                      </p:to>
                                    </p:set>
                                  </p:childTnLst>
                                </p:cTn>
                              </p:par>
                              <p:par>
                                <p:cTn id="1113" nodeType="withEffect" fill="hold" presetClass="entr" presetID="1">
                                  <p:stCondLst>
                                    <p:cond delay="0"/>
                                  </p:stCondLst>
                                  <p:childTnLst>
                                    <p:set>
                                      <p:cBhvr>
                                        <p:cTn id="1114" dur="1" fill="hold">
                                          <p:stCondLst>
                                            <p:cond delay="0"/>
                                          </p:stCondLst>
                                        </p:cTn>
                                        <p:tgtEl>
                                          <p:spTgt spid="1138"/>
                                        </p:tgtEl>
                                        <p:attrNameLst>
                                          <p:attrName>style.visibility</p:attrName>
                                        </p:attrNameLst>
                                      </p:cBhvr>
                                      <p:to>
                                        <p:strVal val="visible"/>
                                      </p:to>
                                    </p:set>
                                  </p:childTnLst>
                                </p:cTn>
                              </p:par>
                              <p:par>
                                <p:cTn id="1115" nodeType="withEffect" fill="hold" presetClass="entr" presetID="1">
                                  <p:stCondLst>
                                    <p:cond delay="0"/>
                                  </p:stCondLst>
                                  <p:childTnLst>
                                    <p:set>
                                      <p:cBhvr>
                                        <p:cTn id="1116" dur="1" fill="hold">
                                          <p:stCondLst>
                                            <p:cond delay="0"/>
                                          </p:stCondLst>
                                        </p:cTn>
                                        <p:tgtEl>
                                          <p:spTgt spid="1139"/>
                                        </p:tgtEl>
                                        <p:attrNameLst>
                                          <p:attrName>style.visibility</p:attrName>
                                        </p:attrNameLst>
                                      </p:cBhvr>
                                      <p:to>
                                        <p:strVal val="visible"/>
                                      </p:to>
                                    </p:set>
                                  </p:childTnLst>
                                </p:cTn>
                              </p:par>
                              <p:par>
                                <p:cTn id="1117" nodeType="withEffect" fill="hold" presetClass="entr" presetID="1">
                                  <p:stCondLst>
                                    <p:cond delay="0"/>
                                  </p:stCondLst>
                                  <p:childTnLst>
                                    <p:set>
                                      <p:cBhvr>
                                        <p:cTn id="1118" dur="1" fill="hold">
                                          <p:stCondLst>
                                            <p:cond delay="0"/>
                                          </p:stCondLst>
                                        </p:cTn>
                                        <p:tgtEl>
                                          <p:spTgt spid="1140"/>
                                        </p:tgtEl>
                                        <p:attrNameLst>
                                          <p:attrName>style.visibility</p:attrName>
                                        </p:attrNameLst>
                                      </p:cBhvr>
                                      <p:to>
                                        <p:strVal val="visible"/>
                                      </p:to>
                                    </p:set>
                                  </p:childTnLst>
                                </p:cTn>
                              </p:par>
                              <p:par>
                                <p:cTn id="1119" nodeType="withEffect" fill="hold" presetClass="entr" presetID="1">
                                  <p:stCondLst>
                                    <p:cond delay="0"/>
                                  </p:stCondLst>
                                  <p:childTnLst>
                                    <p:set>
                                      <p:cBhvr>
                                        <p:cTn id="1120" dur="1" fill="hold">
                                          <p:stCondLst>
                                            <p:cond delay="0"/>
                                          </p:stCondLst>
                                        </p:cTn>
                                        <p:tgtEl>
                                          <p:spTgt spid="1141"/>
                                        </p:tgtEl>
                                        <p:attrNameLst>
                                          <p:attrName>style.visibility</p:attrName>
                                        </p:attrNameLst>
                                      </p:cBhvr>
                                      <p:to>
                                        <p:strVal val="visible"/>
                                      </p:to>
                                    </p:set>
                                  </p:childTnLst>
                                </p:cTn>
                              </p:par>
                              <p:par>
                                <p:cTn id="1121" nodeType="withEffect" fill="hold" presetClass="entr" presetID="1">
                                  <p:stCondLst>
                                    <p:cond delay="0"/>
                                  </p:stCondLst>
                                  <p:childTnLst>
                                    <p:set>
                                      <p:cBhvr>
                                        <p:cTn id="1122" dur="1" fill="hold">
                                          <p:stCondLst>
                                            <p:cond delay="0"/>
                                          </p:stCondLst>
                                        </p:cTn>
                                        <p:tgtEl>
                                          <p:spTgt spid="1142"/>
                                        </p:tgtEl>
                                        <p:attrNameLst>
                                          <p:attrName>style.visibility</p:attrName>
                                        </p:attrNameLst>
                                      </p:cBhvr>
                                      <p:to>
                                        <p:strVal val="visible"/>
                                      </p:to>
                                    </p:set>
                                  </p:childTnLst>
                                </p:cTn>
                              </p:par>
                              <p:par>
                                <p:cTn id="1123" nodeType="withEffect" fill="hold" presetClass="entr" presetID="1">
                                  <p:stCondLst>
                                    <p:cond delay="0"/>
                                  </p:stCondLst>
                                  <p:childTnLst>
                                    <p:set>
                                      <p:cBhvr>
                                        <p:cTn id="1124" dur="1" fill="hold">
                                          <p:stCondLst>
                                            <p:cond delay="0"/>
                                          </p:stCondLst>
                                        </p:cTn>
                                        <p:tgtEl>
                                          <p:spTgt spid="1143"/>
                                        </p:tgtEl>
                                        <p:attrNameLst>
                                          <p:attrName>style.visibility</p:attrName>
                                        </p:attrNameLst>
                                      </p:cBhvr>
                                      <p:to>
                                        <p:strVal val="visible"/>
                                      </p:to>
                                    </p:set>
                                  </p:childTnLst>
                                </p:cTn>
                              </p:par>
                              <p:par>
                                <p:cTn id="1125" nodeType="withEffect" fill="hold" presetClass="entr" presetID="1">
                                  <p:stCondLst>
                                    <p:cond delay="0"/>
                                  </p:stCondLst>
                                  <p:childTnLst>
                                    <p:set>
                                      <p:cBhvr>
                                        <p:cTn id="1126" dur="1" fill="hold">
                                          <p:stCondLst>
                                            <p:cond delay="0"/>
                                          </p:stCondLst>
                                        </p:cTn>
                                        <p:tgtEl>
                                          <p:spTgt spid="1144"/>
                                        </p:tgtEl>
                                        <p:attrNameLst>
                                          <p:attrName>style.visibility</p:attrName>
                                        </p:attrNameLst>
                                      </p:cBhvr>
                                      <p:to>
                                        <p:strVal val="visible"/>
                                      </p:to>
                                    </p:set>
                                  </p:childTnLst>
                                </p:cTn>
                              </p:par>
                              <p:par>
                                <p:cTn id="1127" nodeType="withEffect" fill="hold" presetClass="entr" presetID="1">
                                  <p:stCondLst>
                                    <p:cond delay="0"/>
                                  </p:stCondLst>
                                  <p:childTnLst>
                                    <p:set>
                                      <p:cBhvr>
                                        <p:cTn id="1128" dur="1" fill="hold">
                                          <p:stCondLst>
                                            <p:cond delay="0"/>
                                          </p:stCondLst>
                                        </p:cTn>
                                        <p:tgtEl>
                                          <p:spTgt spid="1145"/>
                                        </p:tgtEl>
                                        <p:attrNameLst>
                                          <p:attrName>style.visibility</p:attrName>
                                        </p:attrNameLst>
                                      </p:cBhvr>
                                      <p:to>
                                        <p:strVal val="visible"/>
                                      </p:to>
                                    </p:set>
                                  </p:childTnLst>
                                </p:cTn>
                              </p:par>
                              <p:par>
                                <p:cTn id="1129" nodeType="withEffect" fill="hold" presetClass="entr" presetID="1">
                                  <p:stCondLst>
                                    <p:cond delay="0"/>
                                  </p:stCondLst>
                                  <p:childTnLst>
                                    <p:set>
                                      <p:cBhvr>
                                        <p:cTn id="1130" dur="1" fill="hold">
                                          <p:stCondLst>
                                            <p:cond delay="0"/>
                                          </p:stCondLst>
                                        </p:cTn>
                                        <p:tgtEl>
                                          <p:spTgt spid="1146"/>
                                        </p:tgtEl>
                                        <p:attrNameLst>
                                          <p:attrName>style.visibility</p:attrName>
                                        </p:attrNameLst>
                                      </p:cBhvr>
                                      <p:to>
                                        <p:strVal val="visible"/>
                                      </p:to>
                                    </p:set>
                                  </p:childTnLst>
                                </p:cTn>
                              </p:par>
                              <p:par>
                                <p:cTn id="1131" nodeType="withEffect" fill="hold" presetClass="entr" presetID="1">
                                  <p:stCondLst>
                                    <p:cond delay="0"/>
                                  </p:stCondLst>
                                  <p:childTnLst>
                                    <p:set>
                                      <p:cBhvr>
                                        <p:cTn id="1132" dur="1" fill="hold">
                                          <p:stCondLst>
                                            <p:cond delay="0"/>
                                          </p:stCondLst>
                                        </p:cTn>
                                        <p:tgtEl>
                                          <p:spTgt spid="1147"/>
                                        </p:tgtEl>
                                        <p:attrNameLst>
                                          <p:attrName>style.visibility</p:attrName>
                                        </p:attrNameLst>
                                      </p:cBhvr>
                                      <p:to>
                                        <p:strVal val="visible"/>
                                      </p:to>
                                    </p:set>
                                  </p:childTnLst>
                                </p:cTn>
                              </p:par>
                              <p:par>
                                <p:cTn id="1133" nodeType="withEffect" fill="hold" presetClass="entr" presetID="1">
                                  <p:stCondLst>
                                    <p:cond delay="0"/>
                                  </p:stCondLst>
                                  <p:childTnLst>
                                    <p:set>
                                      <p:cBhvr>
                                        <p:cTn id="1134" dur="1" fill="hold">
                                          <p:stCondLst>
                                            <p:cond delay="0"/>
                                          </p:stCondLst>
                                        </p:cTn>
                                        <p:tgtEl>
                                          <p:spTgt spid="1148"/>
                                        </p:tgtEl>
                                        <p:attrNameLst>
                                          <p:attrName>style.visibility</p:attrName>
                                        </p:attrNameLst>
                                      </p:cBhvr>
                                      <p:to>
                                        <p:strVal val="visible"/>
                                      </p:to>
                                    </p:set>
                                  </p:childTnLst>
                                </p:cTn>
                              </p:par>
                              <p:par>
                                <p:cTn id="1135" nodeType="withEffect" fill="hold" presetClass="entr" presetID="1">
                                  <p:stCondLst>
                                    <p:cond delay="0"/>
                                  </p:stCondLst>
                                  <p:childTnLst>
                                    <p:set>
                                      <p:cBhvr>
                                        <p:cTn id="1136" dur="1" fill="hold">
                                          <p:stCondLst>
                                            <p:cond delay="0"/>
                                          </p:stCondLst>
                                        </p:cTn>
                                        <p:tgtEl>
                                          <p:spTgt spid="1149"/>
                                        </p:tgtEl>
                                        <p:attrNameLst>
                                          <p:attrName>style.visibility</p:attrName>
                                        </p:attrNameLst>
                                      </p:cBhvr>
                                      <p:to>
                                        <p:strVal val="visible"/>
                                      </p:to>
                                    </p:set>
                                  </p:childTnLst>
                                </p:cTn>
                              </p:par>
                              <p:par>
                                <p:cTn id="1137" nodeType="withEffect" fill="hold" presetClass="entr" presetID="1">
                                  <p:stCondLst>
                                    <p:cond delay="0"/>
                                  </p:stCondLst>
                                  <p:childTnLst>
                                    <p:set>
                                      <p:cBhvr>
                                        <p:cTn id="1138" dur="1" fill="hold">
                                          <p:stCondLst>
                                            <p:cond delay="0"/>
                                          </p:stCondLst>
                                        </p:cTn>
                                        <p:tgtEl>
                                          <p:spTgt spid="115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2" name="CustomShape 1"/>
          <p:cNvSpPr/>
          <p:nvPr/>
        </p:nvSpPr>
        <p:spPr>
          <a:xfrm>
            <a:off x="394560" y="1206720"/>
            <a:ext cx="8584920" cy="2134800"/>
          </a:xfrm>
          <a:prstGeom prst="rect">
            <a:avLst/>
          </a:prstGeom>
          <a:solidFill>
            <a:schemeClr val="bg1">
              <a:lumMod val="95000"/>
            </a:schemeClr>
          </a:solid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53" name="TextShape 2"/>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Traversing a Linked List</a:t>
            </a:r>
            <a:endParaRPr b="0" lang="en-US" sz="4400" spc="-1" strike="noStrike">
              <a:solidFill>
                <a:srgbClr val="000000"/>
              </a:solidFill>
              <a:latin typeface="Calibri Light"/>
            </a:endParaRPr>
          </a:p>
        </p:txBody>
      </p:sp>
      <p:sp>
        <p:nvSpPr>
          <p:cNvPr id="1154" name="CustomShape 3"/>
          <p:cNvSpPr/>
          <p:nvPr/>
        </p:nvSpPr>
        <p:spPr>
          <a:xfrm>
            <a:off x="476280" y="1319760"/>
            <a:ext cx="3214080" cy="4309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current = current-&gt;next;</a:t>
            </a:r>
            <a:endParaRPr b="0" lang="en-GB" sz="1600" spc="-1" strike="noStrike">
              <a:latin typeface="Arial"/>
            </a:endParaRPr>
          </a:p>
        </p:txBody>
      </p:sp>
      <p:grpSp>
        <p:nvGrpSpPr>
          <p:cNvPr id="1155" name="Group 4"/>
          <p:cNvGrpSpPr/>
          <p:nvPr/>
        </p:nvGrpSpPr>
        <p:grpSpPr>
          <a:xfrm>
            <a:off x="2273040" y="1951560"/>
            <a:ext cx="1207440" cy="328680"/>
            <a:chOff x="2273040" y="1951560"/>
            <a:chExt cx="1207440" cy="328680"/>
          </a:xfrm>
        </p:grpSpPr>
        <p:sp>
          <p:nvSpPr>
            <p:cNvPr id="1156" name="CustomShape 5"/>
            <p:cNvSpPr/>
            <p:nvPr/>
          </p:nvSpPr>
          <p:spPr>
            <a:xfrm>
              <a:off x="2273040" y="195156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1157" name="CustomShape 6"/>
            <p:cNvSpPr/>
            <p:nvPr/>
          </p:nvSpPr>
          <p:spPr>
            <a:xfrm>
              <a:off x="3048480" y="195156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158" name="Group 7"/>
          <p:cNvGrpSpPr/>
          <p:nvPr/>
        </p:nvGrpSpPr>
        <p:grpSpPr>
          <a:xfrm>
            <a:off x="3817800" y="1951560"/>
            <a:ext cx="1207440" cy="328680"/>
            <a:chOff x="3817800" y="1951560"/>
            <a:chExt cx="1207440" cy="328680"/>
          </a:xfrm>
        </p:grpSpPr>
        <p:sp>
          <p:nvSpPr>
            <p:cNvPr id="1159" name="CustomShape 8"/>
            <p:cNvSpPr/>
            <p:nvPr/>
          </p:nvSpPr>
          <p:spPr>
            <a:xfrm>
              <a:off x="3817800" y="195156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1160" name="CustomShape 9"/>
            <p:cNvSpPr/>
            <p:nvPr/>
          </p:nvSpPr>
          <p:spPr>
            <a:xfrm>
              <a:off x="4593240" y="195156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161" name="Group 10"/>
          <p:cNvGrpSpPr/>
          <p:nvPr/>
        </p:nvGrpSpPr>
        <p:grpSpPr>
          <a:xfrm>
            <a:off x="5362200" y="1951560"/>
            <a:ext cx="1207440" cy="328680"/>
            <a:chOff x="5362200" y="1951560"/>
            <a:chExt cx="1207440" cy="328680"/>
          </a:xfrm>
        </p:grpSpPr>
        <p:sp>
          <p:nvSpPr>
            <p:cNvPr id="1162" name="CustomShape 11"/>
            <p:cNvSpPr/>
            <p:nvPr/>
          </p:nvSpPr>
          <p:spPr>
            <a:xfrm>
              <a:off x="5362200" y="195156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163" name="CustomShape 12"/>
            <p:cNvSpPr/>
            <p:nvPr/>
          </p:nvSpPr>
          <p:spPr>
            <a:xfrm>
              <a:off x="6137640" y="195156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164" name="Group 13"/>
          <p:cNvGrpSpPr/>
          <p:nvPr/>
        </p:nvGrpSpPr>
        <p:grpSpPr>
          <a:xfrm>
            <a:off x="6906600" y="1951560"/>
            <a:ext cx="1207440" cy="328680"/>
            <a:chOff x="6906600" y="1951560"/>
            <a:chExt cx="1207440" cy="328680"/>
          </a:xfrm>
        </p:grpSpPr>
        <p:sp>
          <p:nvSpPr>
            <p:cNvPr id="1165" name="CustomShape 14"/>
            <p:cNvSpPr/>
            <p:nvPr/>
          </p:nvSpPr>
          <p:spPr>
            <a:xfrm>
              <a:off x="6906600" y="195156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166" name="CustomShape 15"/>
            <p:cNvSpPr/>
            <p:nvPr/>
          </p:nvSpPr>
          <p:spPr>
            <a:xfrm>
              <a:off x="7682040" y="195156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167" name="CustomShape 16"/>
          <p:cNvSpPr/>
          <p:nvPr/>
        </p:nvSpPr>
        <p:spPr>
          <a:xfrm flipV="1">
            <a:off x="3263400" y="211536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68" name="CustomShape 17"/>
          <p:cNvSpPr/>
          <p:nvPr/>
        </p:nvSpPr>
        <p:spPr>
          <a:xfrm flipV="1">
            <a:off x="4808160" y="211536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69" name="CustomShape 18"/>
          <p:cNvSpPr/>
          <p:nvPr/>
        </p:nvSpPr>
        <p:spPr>
          <a:xfrm flipV="1">
            <a:off x="6352560" y="211536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70" name="CustomShape 19"/>
          <p:cNvSpPr/>
          <p:nvPr/>
        </p:nvSpPr>
        <p:spPr>
          <a:xfrm>
            <a:off x="7910280" y="211968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171" name="Group 20"/>
          <p:cNvGrpSpPr/>
          <p:nvPr/>
        </p:nvGrpSpPr>
        <p:grpSpPr>
          <a:xfrm>
            <a:off x="8352000" y="2001960"/>
            <a:ext cx="91800" cy="228600"/>
            <a:chOff x="8352000" y="2001960"/>
            <a:chExt cx="91800" cy="228600"/>
          </a:xfrm>
        </p:grpSpPr>
        <p:sp>
          <p:nvSpPr>
            <p:cNvPr id="1172" name="Line 21"/>
            <p:cNvSpPr/>
            <p:nvPr/>
          </p:nvSpPr>
          <p:spPr>
            <a:xfrm>
              <a:off x="8352000" y="2001960"/>
              <a:ext cx="360" cy="228600"/>
            </a:xfrm>
            <a:prstGeom prst="line">
              <a:avLst/>
            </a:prstGeom>
            <a:ln>
              <a:round/>
            </a:ln>
          </p:spPr>
          <p:style>
            <a:lnRef idx="2">
              <a:schemeClr val="accent1"/>
            </a:lnRef>
            <a:fillRef idx="0">
              <a:schemeClr val="accent1"/>
            </a:fillRef>
            <a:effectRef idx="1">
              <a:schemeClr val="accent1"/>
            </a:effectRef>
            <a:fontRef idx="minor"/>
          </p:style>
        </p:sp>
        <p:sp>
          <p:nvSpPr>
            <p:cNvPr id="1173" name="Line 22"/>
            <p:cNvSpPr/>
            <p:nvPr/>
          </p:nvSpPr>
          <p:spPr>
            <a:xfrm>
              <a:off x="8397720" y="2036160"/>
              <a:ext cx="360" cy="160560"/>
            </a:xfrm>
            <a:prstGeom prst="line">
              <a:avLst/>
            </a:prstGeom>
            <a:ln>
              <a:round/>
            </a:ln>
          </p:spPr>
          <p:style>
            <a:lnRef idx="2">
              <a:schemeClr val="accent1"/>
            </a:lnRef>
            <a:fillRef idx="0">
              <a:schemeClr val="accent1"/>
            </a:fillRef>
            <a:effectRef idx="1">
              <a:schemeClr val="accent1"/>
            </a:effectRef>
            <a:fontRef idx="minor"/>
          </p:style>
        </p:sp>
        <p:sp>
          <p:nvSpPr>
            <p:cNvPr id="1174" name="Line 23"/>
            <p:cNvSpPr/>
            <p:nvPr/>
          </p:nvSpPr>
          <p:spPr>
            <a:xfrm>
              <a:off x="8443440" y="2060640"/>
              <a:ext cx="360" cy="111600"/>
            </a:xfrm>
            <a:prstGeom prst="line">
              <a:avLst/>
            </a:prstGeom>
            <a:ln>
              <a:round/>
            </a:ln>
          </p:spPr>
          <p:style>
            <a:lnRef idx="2">
              <a:schemeClr val="accent1"/>
            </a:lnRef>
            <a:fillRef idx="0">
              <a:schemeClr val="accent1"/>
            </a:fillRef>
            <a:effectRef idx="1">
              <a:schemeClr val="accent1"/>
            </a:effectRef>
            <a:fontRef idx="minor"/>
          </p:style>
        </p:sp>
      </p:grpSp>
      <p:sp>
        <p:nvSpPr>
          <p:cNvPr id="1175" name="CustomShape 24"/>
          <p:cNvSpPr/>
          <p:nvPr/>
        </p:nvSpPr>
        <p:spPr>
          <a:xfrm>
            <a:off x="1387080" y="1951560"/>
            <a:ext cx="432000" cy="32868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176" name="CustomShape 25"/>
          <p:cNvSpPr/>
          <p:nvPr/>
        </p:nvSpPr>
        <p:spPr>
          <a:xfrm>
            <a:off x="1603080" y="2116080"/>
            <a:ext cx="6699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77" name="CustomShape 26"/>
          <p:cNvSpPr/>
          <p:nvPr/>
        </p:nvSpPr>
        <p:spPr>
          <a:xfrm>
            <a:off x="846000" y="197748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178" name="CustomShape 27"/>
          <p:cNvSpPr/>
          <p:nvPr/>
        </p:nvSpPr>
        <p:spPr>
          <a:xfrm>
            <a:off x="2378160" y="22860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79" name="CustomShape 28"/>
          <p:cNvSpPr/>
          <p:nvPr/>
        </p:nvSpPr>
        <p:spPr>
          <a:xfrm>
            <a:off x="3003840" y="22860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80" name="CustomShape 29"/>
          <p:cNvSpPr/>
          <p:nvPr/>
        </p:nvSpPr>
        <p:spPr>
          <a:xfrm>
            <a:off x="3893760" y="22860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81" name="CustomShape 30"/>
          <p:cNvSpPr/>
          <p:nvPr/>
        </p:nvSpPr>
        <p:spPr>
          <a:xfrm>
            <a:off x="4519440" y="22860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82" name="CustomShape 31"/>
          <p:cNvSpPr/>
          <p:nvPr/>
        </p:nvSpPr>
        <p:spPr>
          <a:xfrm>
            <a:off x="5475600" y="22860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83" name="CustomShape 32"/>
          <p:cNvSpPr/>
          <p:nvPr/>
        </p:nvSpPr>
        <p:spPr>
          <a:xfrm>
            <a:off x="6101280" y="22860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84" name="CustomShape 33"/>
          <p:cNvSpPr/>
          <p:nvPr/>
        </p:nvSpPr>
        <p:spPr>
          <a:xfrm>
            <a:off x="6995880" y="22860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85" name="CustomShape 34"/>
          <p:cNvSpPr/>
          <p:nvPr/>
        </p:nvSpPr>
        <p:spPr>
          <a:xfrm>
            <a:off x="7621560" y="22860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86" name="CustomShape 35"/>
          <p:cNvSpPr/>
          <p:nvPr/>
        </p:nvSpPr>
        <p:spPr>
          <a:xfrm>
            <a:off x="5294520" y="2562840"/>
            <a:ext cx="432000" cy="32868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187" name="CustomShape 36"/>
          <p:cNvSpPr/>
          <p:nvPr/>
        </p:nvSpPr>
        <p:spPr>
          <a:xfrm>
            <a:off x="4460760" y="2589120"/>
            <a:ext cx="83520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1188" name="CustomShape 37"/>
          <p:cNvSpPr/>
          <p:nvPr/>
        </p:nvSpPr>
        <p:spPr>
          <a:xfrm flipH="1" flipV="1">
            <a:off x="5510520" y="2286000"/>
            <a:ext cx="7920" cy="4248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189" name="CustomShape 38"/>
          <p:cNvSpPr/>
          <p:nvPr/>
        </p:nvSpPr>
        <p:spPr>
          <a:xfrm>
            <a:off x="572040" y="2982960"/>
            <a:ext cx="7871400" cy="718920"/>
          </a:xfrm>
          <a:prstGeom prst="roundRect">
            <a:avLst>
              <a:gd name="adj" fmla="val 19080"/>
            </a:avLst>
          </a:prstGeom>
          <a:ln>
            <a:round/>
          </a:ln>
        </p:spPr>
        <p:style>
          <a:lnRef idx="2">
            <a:schemeClr val="accent2"/>
          </a:lnRef>
          <a:fillRef idx="1">
            <a:schemeClr val="lt1"/>
          </a:fillRef>
          <a:effectRef idx="0">
            <a:schemeClr val="accent2"/>
          </a:effectRef>
          <a:fontRef idx="minor"/>
        </p:style>
        <p:txBody>
          <a:bodyPr lIns="90000" rIns="90000" tIns="45000" bIns="45000"/>
          <a:p>
            <a:pPr>
              <a:lnSpc>
                <a:spcPct val="100000"/>
              </a:lnSpc>
            </a:pPr>
            <a:r>
              <a:rPr b="0" lang="en-GB" sz="1800" spc="-1" strike="noStrike">
                <a:solidFill>
                  <a:srgbClr val="000000"/>
                </a:solidFill>
                <a:latin typeface="Calibri Light"/>
              </a:rPr>
              <a:t>By advancing </a:t>
            </a:r>
            <a:r>
              <a:rPr b="0" lang="en-GB" sz="1800" spc="-1" strike="noStrike">
                <a:solidFill>
                  <a:srgbClr val="000000"/>
                </a:solidFill>
                <a:latin typeface="Consolas"/>
                <a:ea typeface="Menlo"/>
              </a:rPr>
              <a:t>current</a:t>
            </a:r>
            <a:r>
              <a:rPr b="0" lang="en-GB" sz="1800" spc="-1" strike="noStrike">
                <a:solidFill>
                  <a:srgbClr val="000000"/>
                </a:solidFill>
                <a:latin typeface="Calibri Light"/>
                <a:ea typeface="Menlo"/>
              </a:rPr>
              <a:t> to the next node repeatedly in this way, we may visit the nodes in the link list one by one. </a:t>
            </a:r>
            <a:endParaRPr b="0" lang="en-GB" sz="1800" spc="-1" strike="noStrike">
              <a:latin typeface="Arial"/>
            </a:endParaRPr>
          </a:p>
        </p:txBody>
      </p:sp>
      <p:sp>
        <p:nvSpPr>
          <p:cNvPr id="1190" name="CustomShape 39"/>
          <p:cNvSpPr/>
          <p:nvPr/>
        </p:nvSpPr>
        <p:spPr>
          <a:xfrm>
            <a:off x="4740840" y="3441960"/>
            <a:ext cx="4331160" cy="50004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200" spc="-1" strike="noStrike">
                <a:solidFill>
                  <a:srgbClr val="000000"/>
                </a:solidFill>
                <a:latin typeface="Segoe Print"/>
              </a:rPr>
              <a:t>How do we know the end of the linked list is reached and stop advancing to the next?</a:t>
            </a:r>
            <a:endParaRPr b="0" lang="en-GB" sz="1200" spc="-1" strike="noStrike">
              <a:latin typeface="Arial"/>
            </a:endParaRPr>
          </a:p>
        </p:txBody>
      </p:sp>
      <p:sp>
        <p:nvSpPr>
          <p:cNvPr id="1191" name="CustomShape 40"/>
          <p:cNvSpPr/>
          <p:nvPr/>
        </p:nvSpPr>
        <p:spPr>
          <a:xfrm>
            <a:off x="948960" y="4373640"/>
            <a:ext cx="7717680" cy="18111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current = head;</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while (current != NULL)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808080"/>
                </a:solidFill>
                <a:latin typeface="Consolas"/>
                <a:ea typeface="Menlo"/>
              </a:rPr>
              <a:t>// process the current node, e.g., print the content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current = current-&gt;next;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p:txBody>
      </p:sp>
      <p:sp>
        <p:nvSpPr>
          <p:cNvPr id="1192" name="CustomShape 41"/>
          <p:cNvSpPr/>
          <p:nvPr/>
        </p:nvSpPr>
        <p:spPr>
          <a:xfrm>
            <a:off x="1035720" y="4145760"/>
            <a:ext cx="44589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A standard while loop for traversing a linked list</a:t>
            </a:r>
            <a:endParaRPr b="0" lang="en-GB" sz="1400" spc="-1" strike="noStrike">
              <a:latin typeface="Arial"/>
            </a:endParaRPr>
          </a:p>
        </p:txBody>
      </p:sp>
      <p:sp>
        <p:nvSpPr>
          <p:cNvPr id="1193" name="CustomShape 42"/>
          <p:cNvSpPr/>
          <p:nvPr/>
        </p:nvSpPr>
        <p:spPr>
          <a:xfrm>
            <a:off x="4482720" y="6147360"/>
            <a:ext cx="48247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print_list() function in build_list_backward.cpp</a:t>
            </a:r>
            <a:endParaRPr b="0" lang="en-GB" sz="1600" spc="-1" strike="noStrike">
              <a:latin typeface="Arial"/>
            </a:endParaRPr>
          </a:p>
        </p:txBody>
      </p:sp>
      <p:sp>
        <p:nvSpPr>
          <p:cNvPr id="1194" name="TextShape 43"/>
          <p:cNvSpPr txBox="1"/>
          <p:nvPr/>
        </p:nvSpPr>
        <p:spPr>
          <a:xfrm>
            <a:off x="6553080" y="6356520"/>
            <a:ext cx="2133360" cy="364680"/>
          </a:xfrm>
          <a:prstGeom prst="rect">
            <a:avLst/>
          </a:prstGeom>
          <a:noFill/>
          <a:ln>
            <a:noFill/>
          </a:ln>
        </p:spPr>
        <p:txBody>
          <a:bodyPr anchor="ctr"/>
          <a:p>
            <a:pPr algn="r">
              <a:lnSpc>
                <a:spcPct val="100000"/>
              </a:lnSpc>
            </a:pPr>
            <a:fld id="{EF353C40-12DB-430C-961C-169CEDA68BC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139" dur="indefinite" restart="never" nodeType="tmRoot">
          <p:childTnLst>
            <p:seq>
              <p:cTn id="1140" dur="indefinite" nodeType="mainSeq">
                <p:childTnLst>
                  <p:par>
                    <p:cTn id="1141" fill="hold">
                      <p:stCondLst>
                        <p:cond delay="indefinite"/>
                      </p:stCondLst>
                      <p:childTnLst>
                        <p:par>
                          <p:cTn id="1142" fill="hold">
                            <p:stCondLst>
                              <p:cond delay="0"/>
                            </p:stCondLst>
                            <p:childTnLst>
                              <p:par>
                                <p:cTn id="1143" nodeType="clickEffect" fill="hold" presetClass="entr" presetID="1">
                                  <p:stCondLst>
                                    <p:cond delay="0"/>
                                  </p:stCondLst>
                                  <p:childTnLst>
                                    <p:set>
                                      <p:cBhvr>
                                        <p:cTn id="1144" dur="1" fill="hold">
                                          <p:stCondLst>
                                            <p:cond delay="0"/>
                                          </p:stCondLst>
                                        </p:cTn>
                                        <p:tgtEl>
                                          <p:spTgt spid="1190"/>
                                        </p:tgtEl>
                                        <p:attrNameLst>
                                          <p:attrName>style.visibility</p:attrName>
                                        </p:attrNameLst>
                                      </p:cBhvr>
                                      <p:to>
                                        <p:strVal val="visible"/>
                                      </p:to>
                                    </p:set>
                                  </p:childTnLst>
                                </p:cTn>
                              </p:par>
                            </p:childTnLst>
                          </p:cTn>
                        </p:par>
                      </p:childTnLst>
                    </p:cTn>
                  </p:par>
                  <p:par>
                    <p:cTn id="1145" fill="hold">
                      <p:stCondLst>
                        <p:cond delay="indefinite"/>
                      </p:stCondLst>
                      <p:childTnLst>
                        <p:par>
                          <p:cTn id="1146" fill="hold">
                            <p:stCondLst>
                              <p:cond delay="0"/>
                            </p:stCondLst>
                            <p:childTnLst>
                              <p:par>
                                <p:cTn id="1147" nodeType="clickEffect" fill="hold" presetClass="entr" presetID="1">
                                  <p:stCondLst>
                                    <p:cond delay="0"/>
                                  </p:stCondLst>
                                  <p:childTnLst>
                                    <p:set>
                                      <p:cBhvr>
                                        <p:cTn id="1148" dur="1" fill="hold">
                                          <p:stCondLst>
                                            <p:cond delay="0"/>
                                          </p:stCondLst>
                                        </p:cTn>
                                        <p:tgtEl>
                                          <p:spTgt spid="1191"/>
                                        </p:tgtEl>
                                        <p:attrNameLst>
                                          <p:attrName>style.visibility</p:attrName>
                                        </p:attrNameLst>
                                      </p:cBhvr>
                                      <p:to>
                                        <p:strVal val="visible"/>
                                      </p:to>
                                    </p:set>
                                  </p:childTnLst>
                                </p:cTn>
                              </p:par>
                              <p:par>
                                <p:cTn id="1149" nodeType="withEffect" fill="hold" presetClass="entr" presetID="1">
                                  <p:stCondLst>
                                    <p:cond delay="0"/>
                                  </p:stCondLst>
                                  <p:childTnLst>
                                    <p:set>
                                      <p:cBhvr>
                                        <p:cTn id="1150" dur="1" fill="hold">
                                          <p:stCondLst>
                                            <p:cond delay="0"/>
                                          </p:stCondLst>
                                        </p:cTn>
                                        <p:tgtEl>
                                          <p:spTgt spid="1192"/>
                                        </p:tgtEl>
                                        <p:attrNameLst>
                                          <p:attrName>style.visibility</p:attrName>
                                        </p:attrNameLst>
                                      </p:cBhvr>
                                      <p:to>
                                        <p:strVal val="visible"/>
                                      </p:to>
                                    </p:set>
                                  </p:childTnLst>
                                </p:cTn>
                              </p:par>
                              <p:par>
                                <p:cTn id="1151" nodeType="withEffect" fill="hold" presetClass="entr" presetID="1">
                                  <p:stCondLst>
                                    <p:cond delay="0"/>
                                  </p:stCondLst>
                                  <p:childTnLst>
                                    <p:set>
                                      <p:cBhvr>
                                        <p:cTn id="1152" dur="1" fill="hold">
                                          <p:stCondLst>
                                            <p:cond delay="0"/>
                                          </p:stCondLst>
                                        </p:cTn>
                                        <p:tgtEl>
                                          <p:spTgt spid="119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Topics</a:t>
            </a:r>
            <a:endParaRPr b="0" lang="en-US" sz="4400" spc="-1" strike="noStrike">
              <a:solidFill>
                <a:srgbClr val="000000"/>
              </a:solidFill>
              <a:latin typeface="Calibri Light"/>
            </a:endParaRPr>
          </a:p>
        </p:txBody>
      </p:sp>
      <p:sp>
        <p:nvSpPr>
          <p:cNvPr id="149" name="TextShape 2"/>
          <p:cNvSpPr txBox="1"/>
          <p:nvPr/>
        </p:nvSpPr>
        <p:spPr>
          <a:xfrm>
            <a:off x="457200" y="1600200"/>
            <a:ext cx="8229240" cy="475596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Light"/>
                <a:ea typeface="Calibri Light"/>
              </a:rPr>
              <a:t>Part I: Pointers</a:t>
            </a:r>
            <a:endParaRPr b="0" lang="en-US" sz="2400" spc="-1" strike="noStrike">
              <a:solidFill>
                <a:srgbClr val="000000"/>
              </a:solidFill>
              <a:latin typeface="Calibri Light"/>
            </a:endParaRPr>
          </a:p>
          <a:p>
            <a:pPr marL="457200">
              <a:lnSpc>
                <a:spcPct val="100000"/>
              </a:lnSpc>
              <a:spcBef>
                <a:spcPts val="400"/>
              </a:spcBef>
            </a:pPr>
            <a:endParaRPr b="0" lang="en-US" sz="24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Part II: Dynamic Memory Management</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Part III: Linked List</a:t>
            </a:r>
            <a:endParaRPr b="0" lang="en-US" sz="2400" spc="-1" strike="noStrike">
              <a:solidFill>
                <a:srgbClr val="000000"/>
              </a:solidFill>
              <a:latin typeface="Calibri Light"/>
            </a:endParaRPr>
          </a:p>
        </p:txBody>
      </p:sp>
      <p:sp>
        <p:nvSpPr>
          <p:cNvPr id="150" name="TextShape 3"/>
          <p:cNvSpPr txBox="1"/>
          <p:nvPr/>
        </p:nvSpPr>
        <p:spPr>
          <a:xfrm>
            <a:off x="6553080" y="6356520"/>
            <a:ext cx="2133360" cy="364680"/>
          </a:xfrm>
          <a:prstGeom prst="rect">
            <a:avLst/>
          </a:prstGeom>
          <a:noFill/>
          <a:ln>
            <a:noFill/>
          </a:ln>
        </p:spPr>
        <p:txBody>
          <a:bodyPr anchor="ctr"/>
          <a:p>
            <a:pPr algn="r">
              <a:lnSpc>
                <a:spcPct val="100000"/>
              </a:lnSpc>
            </a:pPr>
            <a:fld id="{1E8BA1D2-FAB1-4C8B-8529-2E8EB606702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Traversing a Linked List</a:t>
            </a:r>
            <a:endParaRPr b="0" lang="en-US" sz="4400" spc="-1" strike="noStrike">
              <a:solidFill>
                <a:srgbClr val="000000"/>
              </a:solidFill>
              <a:latin typeface="Calibri Light"/>
            </a:endParaRPr>
          </a:p>
        </p:txBody>
      </p:sp>
      <p:sp>
        <p:nvSpPr>
          <p:cNvPr id="1196" name="CustomShape 2"/>
          <p:cNvSpPr/>
          <p:nvPr/>
        </p:nvSpPr>
        <p:spPr>
          <a:xfrm>
            <a:off x="672840" y="1665000"/>
            <a:ext cx="4657680" cy="18111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while (head != NULL)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cout &lt;&lt; head-&gt;info &lt;&lt; endl;</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head = head-&gt;next;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p:txBody>
      </p:sp>
      <p:sp>
        <p:nvSpPr>
          <p:cNvPr id="1197" name="CustomShape 3"/>
          <p:cNvSpPr/>
          <p:nvPr/>
        </p:nvSpPr>
        <p:spPr>
          <a:xfrm>
            <a:off x="742320" y="1357200"/>
            <a:ext cx="45367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Why not traversing a list using the </a:t>
            </a:r>
            <a:r>
              <a:rPr b="0" lang="en-GB" sz="1400" spc="-1" strike="noStrike">
                <a:solidFill>
                  <a:srgbClr val="000000"/>
                </a:solidFill>
                <a:latin typeface="Consolas"/>
                <a:ea typeface="Menlo"/>
              </a:rPr>
              <a:t>head</a:t>
            </a:r>
            <a:r>
              <a:rPr b="0" lang="en-GB" sz="1400" spc="-1" strike="noStrike">
                <a:solidFill>
                  <a:srgbClr val="000000"/>
                </a:solidFill>
                <a:latin typeface="Segoe Print"/>
                <a:ea typeface="Menlo"/>
              </a:rPr>
              <a:t> pointer?</a:t>
            </a:r>
            <a:endParaRPr b="0" lang="en-GB" sz="1400" spc="-1" strike="noStrike">
              <a:latin typeface="Arial"/>
            </a:endParaRPr>
          </a:p>
        </p:txBody>
      </p:sp>
      <p:sp>
        <p:nvSpPr>
          <p:cNvPr id="1198" name="CustomShape 4"/>
          <p:cNvSpPr/>
          <p:nvPr/>
        </p:nvSpPr>
        <p:spPr>
          <a:xfrm>
            <a:off x="5581440" y="1964160"/>
            <a:ext cx="3272040" cy="1301040"/>
          </a:xfrm>
          <a:prstGeom prst="roundRect">
            <a:avLst>
              <a:gd name="adj" fmla="val 19080"/>
            </a:avLst>
          </a:prstGeom>
          <a:ln>
            <a:round/>
          </a:ln>
        </p:spPr>
        <p:style>
          <a:lnRef idx="2">
            <a:schemeClr val="accent2"/>
          </a:lnRef>
          <a:fillRef idx="1">
            <a:schemeClr val="lt1"/>
          </a:fillRef>
          <a:effectRef idx="0">
            <a:schemeClr val="accent2"/>
          </a:effectRef>
          <a:fontRef idx="minor"/>
        </p:style>
        <p:txBody>
          <a:bodyPr lIns="90000" rIns="90000" tIns="45000" bIns="45000"/>
          <a:p>
            <a:pPr>
              <a:lnSpc>
                <a:spcPct val="100000"/>
              </a:lnSpc>
            </a:pPr>
            <a:r>
              <a:rPr b="1" lang="en-GB" sz="1400" spc="-1" strike="noStrike">
                <a:solidFill>
                  <a:srgbClr val="ff0000"/>
                </a:solidFill>
                <a:latin typeface="Segoe Print"/>
              </a:rPr>
              <a:t>NO!!!</a:t>
            </a:r>
            <a:r>
              <a:rPr b="1" lang="en-GB" sz="1400" spc="-1" strike="noStrike">
                <a:solidFill>
                  <a:srgbClr val="000000"/>
                </a:solidFill>
                <a:latin typeface="Segoe Print"/>
              </a:rPr>
              <a:t> </a:t>
            </a:r>
            <a:r>
              <a:rPr b="0" lang="en-GB" sz="1400" spc="-1" strike="noStrike">
                <a:solidFill>
                  <a:srgbClr val="000000"/>
                </a:solidFill>
                <a:latin typeface="Segoe Print"/>
              </a:rPr>
              <a:t>You should never do this.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Segoe Print"/>
              </a:rPr>
              <a:t>If you modify the head pointer, the first node and therefore the entire linked list will be </a:t>
            </a:r>
            <a:r>
              <a:rPr b="1" lang="en-GB" sz="1400" spc="-1" strike="noStrike">
                <a:solidFill>
                  <a:srgbClr val="ff0000"/>
                </a:solidFill>
                <a:latin typeface="Segoe Print"/>
              </a:rPr>
              <a:t>lost</a:t>
            </a:r>
            <a:r>
              <a:rPr b="0" lang="en-GB" sz="1400" spc="-1" strike="noStrike">
                <a:solidFill>
                  <a:srgbClr val="000000"/>
                </a:solidFill>
                <a:latin typeface="Segoe Print"/>
              </a:rPr>
              <a:t>.   </a:t>
            </a:r>
            <a:endParaRPr b="0" lang="en-GB" sz="1400" spc="-1" strike="noStrike">
              <a:latin typeface="Arial"/>
            </a:endParaRPr>
          </a:p>
        </p:txBody>
      </p:sp>
      <p:sp>
        <p:nvSpPr>
          <p:cNvPr id="1199" name="CustomShape 5"/>
          <p:cNvSpPr/>
          <p:nvPr/>
        </p:nvSpPr>
        <p:spPr>
          <a:xfrm>
            <a:off x="672840" y="4269960"/>
            <a:ext cx="5346360" cy="18111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while (current != NULL)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cout &lt;&lt; current-&gt;info &lt;&lt; endl;</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p:txBody>
      </p:sp>
      <p:sp>
        <p:nvSpPr>
          <p:cNvPr id="1200" name="CustomShape 6"/>
          <p:cNvSpPr/>
          <p:nvPr/>
        </p:nvSpPr>
        <p:spPr>
          <a:xfrm>
            <a:off x="745920" y="3962160"/>
            <a:ext cx="55350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What happens if we </a:t>
            </a:r>
            <a:r>
              <a:rPr b="0" lang="en-GB" sz="1400" spc="-1" strike="noStrike">
                <a:solidFill>
                  <a:srgbClr val="e46c0a"/>
                </a:solidFill>
                <a:latin typeface="Segoe Print"/>
              </a:rPr>
              <a:t>forgot</a:t>
            </a:r>
            <a:r>
              <a:rPr b="0" lang="en-GB" sz="1400" spc="-1" strike="noStrike">
                <a:solidFill>
                  <a:srgbClr val="000000"/>
                </a:solidFill>
                <a:latin typeface="Segoe Print"/>
              </a:rPr>
              <a:t> to advance the </a:t>
            </a:r>
            <a:r>
              <a:rPr b="0" lang="en-GB" sz="1400" spc="-1" strike="noStrike">
                <a:solidFill>
                  <a:srgbClr val="000000"/>
                </a:solidFill>
                <a:latin typeface="Consolas"/>
                <a:ea typeface="Menlo"/>
              </a:rPr>
              <a:t>current</a:t>
            </a:r>
            <a:r>
              <a:rPr b="0" lang="en-GB" sz="1400" spc="-1" strike="noStrike">
                <a:solidFill>
                  <a:srgbClr val="000000"/>
                </a:solidFill>
                <a:latin typeface="Segoe Print"/>
                <a:ea typeface="Menlo"/>
              </a:rPr>
              <a:t> pointer?</a:t>
            </a:r>
            <a:endParaRPr b="0" lang="en-GB" sz="1400" spc="-1" strike="noStrike">
              <a:latin typeface="Arial"/>
            </a:endParaRPr>
          </a:p>
        </p:txBody>
      </p:sp>
      <p:sp>
        <p:nvSpPr>
          <p:cNvPr id="1201" name="CustomShape 7"/>
          <p:cNvSpPr/>
          <p:nvPr/>
        </p:nvSpPr>
        <p:spPr>
          <a:xfrm>
            <a:off x="5598720" y="4675680"/>
            <a:ext cx="3272040" cy="1061280"/>
          </a:xfrm>
          <a:prstGeom prst="roundRect">
            <a:avLst>
              <a:gd name="adj" fmla="val 19080"/>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400" spc="-1" strike="noStrike">
                <a:solidFill>
                  <a:srgbClr val="000000"/>
                </a:solidFill>
                <a:latin typeface="Segoe Print"/>
              </a:rPr>
              <a:t>This will go into an infinite loop, since current will never be equal to NULL, </a:t>
            </a:r>
            <a:r>
              <a:rPr b="0" lang="en-GB" sz="1400" spc="-1" strike="noStrike">
                <a:solidFill>
                  <a:srgbClr val="31859c"/>
                </a:solidFill>
                <a:latin typeface="Segoe Print"/>
              </a:rPr>
              <a:t>unless head points to an empty linked list initially.</a:t>
            </a:r>
            <a:endParaRPr b="0" lang="en-GB" sz="1400" spc="-1" strike="noStrike">
              <a:latin typeface="Arial"/>
            </a:endParaRPr>
          </a:p>
        </p:txBody>
      </p:sp>
      <p:sp>
        <p:nvSpPr>
          <p:cNvPr id="1202" name="TextShape 8"/>
          <p:cNvSpPr txBox="1"/>
          <p:nvPr/>
        </p:nvSpPr>
        <p:spPr>
          <a:xfrm>
            <a:off x="6553080" y="6356520"/>
            <a:ext cx="2133360" cy="364680"/>
          </a:xfrm>
          <a:prstGeom prst="rect">
            <a:avLst/>
          </a:prstGeom>
          <a:noFill/>
          <a:ln>
            <a:noFill/>
          </a:ln>
        </p:spPr>
        <p:txBody>
          <a:bodyPr anchor="ctr"/>
          <a:p>
            <a:pPr algn="r">
              <a:lnSpc>
                <a:spcPct val="100000"/>
              </a:lnSpc>
            </a:pPr>
            <a:fld id="{598B059E-DE45-47EC-8A9F-D85456F4571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153" dur="indefinite" restart="never" nodeType="tmRoot">
          <p:childTnLst>
            <p:seq>
              <p:cTn id="1154" dur="indefinite" nodeType="mainSeq">
                <p:childTnLst>
                  <p:par>
                    <p:cTn id="1155" fill="hold">
                      <p:stCondLst>
                        <p:cond delay="indefinite"/>
                      </p:stCondLst>
                      <p:childTnLst>
                        <p:par>
                          <p:cTn id="1156" fill="hold">
                            <p:stCondLst>
                              <p:cond delay="0"/>
                            </p:stCondLst>
                            <p:childTnLst>
                              <p:par>
                                <p:cTn id="1157" nodeType="clickEffect" fill="hold" presetClass="entr" presetID="1">
                                  <p:stCondLst>
                                    <p:cond delay="0"/>
                                  </p:stCondLst>
                                  <p:childTnLst>
                                    <p:set>
                                      <p:cBhvr>
                                        <p:cTn id="1158" dur="1" fill="hold">
                                          <p:stCondLst>
                                            <p:cond delay="0"/>
                                          </p:stCondLst>
                                        </p:cTn>
                                        <p:tgtEl>
                                          <p:spTgt spid="1198"/>
                                        </p:tgtEl>
                                        <p:attrNameLst>
                                          <p:attrName>style.visibility</p:attrName>
                                        </p:attrNameLst>
                                      </p:cBhvr>
                                      <p:to>
                                        <p:strVal val="visible"/>
                                      </p:to>
                                    </p:set>
                                  </p:childTnLst>
                                </p:cTn>
                              </p:par>
                            </p:childTnLst>
                          </p:cTn>
                        </p:par>
                      </p:childTnLst>
                    </p:cTn>
                  </p:par>
                  <p:par>
                    <p:cTn id="1159" fill="hold">
                      <p:stCondLst>
                        <p:cond delay="indefinite"/>
                      </p:stCondLst>
                      <p:childTnLst>
                        <p:par>
                          <p:cTn id="1160" fill="hold">
                            <p:stCondLst>
                              <p:cond delay="0"/>
                            </p:stCondLst>
                            <p:childTnLst>
                              <p:par>
                                <p:cTn id="1161" nodeType="clickEffect" fill="hold" presetClass="entr" presetID="1">
                                  <p:stCondLst>
                                    <p:cond delay="0"/>
                                  </p:stCondLst>
                                  <p:childTnLst>
                                    <p:set>
                                      <p:cBhvr>
                                        <p:cTn id="1162" dur="1" fill="hold">
                                          <p:stCondLst>
                                            <p:cond delay="0"/>
                                          </p:stCondLst>
                                        </p:cTn>
                                        <p:tgtEl>
                                          <p:spTgt spid="1200"/>
                                        </p:tgtEl>
                                        <p:attrNameLst>
                                          <p:attrName>style.visibility</p:attrName>
                                        </p:attrNameLst>
                                      </p:cBhvr>
                                      <p:to>
                                        <p:strVal val="visible"/>
                                      </p:to>
                                    </p:set>
                                  </p:childTnLst>
                                </p:cTn>
                              </p:par>
                              <p:par>
                                <p:cTn id="1163" nodeType="withEffect" fill="hold" presetClass="entr" presetID="1">
                                  <p:stCondLst>
                                    <p:cond delay="0"/>
                                  </p:stCondLst>
                                  <p:childTnLst>
                                    <p:set>
                                      <p:cBhvr>
                                        <p:cTn id="1164" dur="1" fill="hold">
                                          <p:stCondLst>
                                            <p:cond delay="0"/>
                                          </p:stCondLst>
                                        </p:cTn>
                                        <p:tgtEl>
                                          <p:spTgt spid="1199"/>
                                        </p:tgtEl>
                                        <p:attrNameLst>
                                          <p:attrName>style.visibility</p:attrName>
                                        </p:attrNameLst>
                                      </p:cBhvr>
                                      <p:to>
                                        <p:strVal val="visible"/>
                                      </p:to>
                                    </p:set>
                                  </p:childTnLst>
                                </p:cTn>
                              </p:par>
                            </p:childTnLst>
                          </p:cTn>
                        </p:par>
                      </p:childTnLst>
                    </p:cTn>
                  </p:par>
                  <p:par>
                    <p:cTn id="1165" fill="hold">
                      <p:stCondLst>
                        <p:cond delay="indefinite"/>
                      </p:stCondLst>
                      <p:childTnLst>
                        <p:par>
                          <p:cTn id="1166" fill="hold">
                            <p:stCondLst>
                              <p:cond delay="0"/>
                            </p:stCondLst>
                            <p:childTnLst>
                              <p:par>
                                <p:cTn id="1167" nodeType="clickEffect" fill="hold" presetClass="entr" presetID="1">
                                  <p:stCondLst>
                                    <p:cond delay="0"/>
                                  </p:stCondLst>
                                  <p:childTnLst>
                                    <p:set>
                                      <p:cBhvr>
                                        <p:cTn id="1168" dur="1" fill="hold">
                                          <p:stCondLst>
                                            <p:cond delay="0"/>
                                          </p:stCondLst>
                                        </p:cTn>
                                        <p:tgtEl>
                                          <p:spTgt spid="120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Building a Linked List</a:t>
            </a:r>
            <a:endParaRPr b="0" lang="en-US" sz="4400" spc="-1" strike="noStrike">
              <a:solidFill>
                <a:srgbClr val="000000"/>
              </a:solidFill>
              <a:latin typeface="Calibri Light"/>
            </a:endParaRPr>
          </a:p>
        </p:txBody>
      </p:sp>
      <p:sp>
        <p:nvSpPr>
          <p:cNvPr id="1204"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Starting from an empty list, new nodes may be created and inserted into the linked list.</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To build a linked list in a forward manner:</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Always insert a new node at the end of the linked list</a:t>
            </a:r>
            <a:endParaRPr b="0" lang="en-US" sz="20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To build a linked list in a backward manner:</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Always insert a new node at the beginning of the linked list</a:t>
            </a:r>
            <a:endParaRPr b="0" lang="en-US" sz="2000" spc="-1" strike="noStrike">
              <a:solidFill>
                <a:srgbClr val="000000"/>
              </a:solidFill>
              <a:latin typeface="Calibri Light"/>
            </a:endParaRPr>
          </a:p>
        </p:txBody>
      </p:sp>
      <p:sp>
        <p:nvSpPr>
          <p:cNvPr id="1205" name="CustomShape 3"/>
          <p:cNvSpPr/>
          <p:nvPr/>
        </p:nvSpPr>
        <p:spPr>
          <a:xfrm>
            <a:off x="962280" y="4573800"/>
            <a:ext cx="6061320" cy="440640"/>
          </a:xfrm>
          <a:prstGeom prst="roundRect">
            <a:avLst>
              <a:gd name="adj" fmla="val 16667"/>
            </a:avLst>
          </a:prstGeom>
          <a:noFill/>
          <a:ln>
            <a:noFill/>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400" spc="-1" strike="noStrike">
                <a:solidFill>
                  <a:srgbClr val="000000"/>
                </a:solidFill>
                <a:latin typeface="Segoe Print"/>
              </a:rPr>
              <a:t>We start by defining an </a:t>
            </a:r>
            <a:r>
              <a:rPr b="1" lang="en-GB" sz="1400" spc="-1" strike="noStrike">
                <a:solidFill>
                  <a:srgbClr val="e46c0a"/>
                </a:solidFill>
                <a:latin typeface="Segoe Print"/>
              </a:rPr>
              <a:t>empty list</a:t>
            </a:r>
            <a:r>
              <a:rPr b="0" lang="en-GB" sz="1400" spc="-1" strike="noStrike">
                <a:solidFill>
                  <a:srgbClr val="000000"/>
                </a:solidFill>
                <a:latin typeface="Segoe Print"/>
              </a:rPr>
              <a:t>, i.e., a list without any node</a:t>
            </a:r>
            <a:endParaRPr b="0" lang="en-GB" sz="1400" spc="-1" strike="noStrike">
              <a:latin typeface="Arial"/>
            </a:endParaRPr>
          </a:p>
        </p:txBody>
      </p:sp>
      <p:sp>
        <p:nvSpPr>
          <p:cNvPr id="1206" name="CustomShape 4"/>
          <p:cNvSpPr/>
          <p:nvPr/>
        </p:nvSpPr>
        <p:spPr>
          <a:xfrm>
            <a:off x="2079000" y="5005800"/>
            <a:ext cx="3639960" cy="6206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head = NULL;</a:t>
            </a:r>
            <a:endParaRPr b="0" lang="en-GB" sz="1600" spc="-1" strike="noStrike">
              <a:latin typeface="Arial"/>
            </a:endParaRPr>
          </a:p>
        </p:txBody>
      </p:sp>
      <p:sp>
        <p:nvSpPr>
          <p:cNvPr id="1207" name="CustomShape 5"/>
          <p:cNvSpPr/>
          <p:nvPr/>
        </p:nvSpPr>
        <p:spPr>
          <a:xfrm>
            <a:off x="6782040" y="5157360"/>
            <a:ext cx="432000" cy="32868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208" name="CustomShape 6"/>
          <p:cNvSpPr/>
          <p:nvPr/>
        </p:nvSpPr>
        <p:spPr>
          <a:xfrm>
            <a:off x="6240960" y="518328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209" name="CustomShape 7"/>
          <p:cNvSpPr/>
          <p:nvPr/>
        </p:nvSpPr>
        <p:spPr>
          <a:xfrm>
            <a:off x="7023960" y="530784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210" name="Group 8"/>
          <p:cNvGrpSpPr/>
          <p:nvPr/>
        </p:nvGrpSpPr>
        <p:grpSpPr>
          <a:xfrm>
            <a:off x="7465680" y="5190480"/>
            <a:ext cx="91800" cy="228600"/>
            <a:chOff x="7465680" y="5190480"/>
            <a:chExt cx="91800" cy="228600"/>
          </a:xfrm>
        </p:grpSpPr>
        <p:sp>
          <p:nvSpPr>
            <p:cNvPr id="1211" name="Line 9"/>
            <p:cNvSpPr/>
            <p:nvPr/>
          </p:nvSpPr>
          <p:spPr>
            <a:xfrm>
              <a:off x="7465680" y="5190480"/>
              <a:ext cx="360" cy="228600"/>
            </a:xfrm>
            <a:prstGeom prst="line">
              <a:avLst/>
            </a:prstGeom>
            <a:ln>
              <a:round/>
            </a:ln>
          </p:spPr>
          <p:style>
            <a:lnRef idx="2">
              <a:schemeClr val="accent1"/>
            </a:lnRef>
            <a:fillRef idx="0">
              <a:schemeClr val="accent1"/>
            </a:fillRef>
            <a:effectRef idx="1">
              <a:schemeClr val="accent1"/>
            </a:effectRef>
            <a:fontRef idx="minor"/>
          </p:style>
        </p:sp>
        <p:sp>
          <p:nvSpPr>
            <p:cNvPr id="1212" name="Line 10"/>
            <p:cNvSpPr/>
            <p:nvPr/>
          </p:nvSpPr>
          <p:spPr>
            <a:xfrm>
              <a:off x="7511400" y="5224320"/>
              <a:ext cx="360" cy="160560"/>
            </a:xfrm>
            <a:prstGeom prst="line">
              <a:avLst/>
            </a:prstGeom>
            <a:ln>
              <a:round/>
            </a:ln>
          </p:spPr>
          <p:style>
            <a:lnRef idx="2">
              <a:schemeClr val="accent1"/>
            </a:lnRef>
            <a:fillRef idx="0">
              <a:schemeClr val="accent1"/>
            </a:fillRef>
            <a:effectRef idx="1">
              <a:schemeClr val="accent1"/>
            </a:effectRef>
            <a:fontRef idx="minor"/>
          </p:style>
        </p:sp>
        <p:sp>
          <p:nvSpPr>
            <p:cNvPr id="1213" name="Line 11"/>
            <p:cNvSpPr/>
            <p:nvPr/>
          </p:nvSpPr>
          <p:spPr>
            <a:xfrm>
              <a:off x="7557120" y="5248800"/>
              <a:ext cx="360" cy="111600"/>
            </a:xfrm>
            <a:prstGeom prst="line">
              <a:avLst/>
            </a:prstGeom>
            <a:ln>
              <a:round/>
            </a:ln>
          </p:spPr>
          <p:style>
            <a:lnRef idx="2">
              <a:schemeClr val="accent1"/>
            </a:lnRef>
            <a:fillRef idx="0">
              <a:schemeClr val="accent1"/>
            </a:fillRef>
            <a:effectRef idx="1">
              <a:schemeClr val="accent1"/>
            </a:effectRef>
            <a:fontRef idx="minor"/>
          </p:style>
        </p:sp>
      </p:grpSp>
      <p:sp>
        <p:nvSpPr>
          <p:cNvPr id="1214" name="TextShape 12"/>
          <p:cNvSpPr txBox="1"/>
          <p:nvPr/>
        </p:nvSpPr>
        <p:spPr>
          <a:xfrm>
            <a:off x="6553080" y="6356520"/>
            <a:ext cx="2133360" cy="364680"/>
          </a:xfrm>
          <a:prstGeom prst="rect">
            <a:avLst/>
          </a:prstGeom>
          <a:noFill/>
          <a:ln>
            <a:noFill/>
          </a:ln>
        </p:spPr>
        <p:txBody>
          <a:bodyPr anchor="ctr"/>
          <a:p>
            <a:pPr algn="r">
              <a:lnSpc>
                <a:spcPct val="100000"/>
              </a:lnSpc>
            </a:pPr>
            <a:fld id="{D0CEB7B5-C4A3-4A97-87BD-EC14DA0FD28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169" dur="indefinite" restart="never" nodeType="tmRoot">
          <p:childTnLst>
            <p:seq>
              <p:cTn id="1170" dur="indefinite" nodeType="mainSeq">
                <p:childTnLst>
                  <p:par>
                    <p:cTn id="1171" fill="hold">
                      <p:stCondLst>
                        <p:cond delay="indefinite"/>
                      </p:stCondLst>
                      <p:childTnLst>
                        <p:par>
                          <p:cTn id="1172" fill="hold">
                            <p:stCondLst>
                              <p:cond delay="0"/>
                            </p:stCondLst>
                            <p:childTnLst>
                              <p:par>
                                <p:cTn id="1173" nodeType="clickEffect" fill="hold" presetClass="entr" presetID="1">
                                  <p:stCondLst>
                                    <p:cond delay="0"/>
                                  </p:stCondLst>
                                  <p:childTnLst>
                                    <p:set>
                                      <p:cBhvr>
                                        <p:cTn id="1174" dur="1" fill="hold">
                                          <p:stCondLst>
                                            <p:cond delay="0"/>
                                          </p:stCondLst>
                                        </p:cTn>
                                        <p:tgtEl>
                                          <p:spTgt spid="1205"/>
                                        </p:tgtEl>
                                        <p:attrNameLst>
                                          <p:attrName>style.visibility</p:attrName>
                                        </p:attrNameLst>
                                      </p:cBhvr>
                                      <p:to>
                                        <p:strVal val="visible"/>
                                      </p:to>
                                    </p:set>
                                  </p:childTnLst>
                                </p:cTn>
                              </p:par>
                              <p:par>
                                <p:cTn id="1175" nodeType="withEffect" fill="hold" presetClass="entr" presetID="1">
                                  <p:stCondLst>
                                    <p:cond delay="0"/>
                                  </p:stCondLst>
                                  <p:childTnLst>
                                    <p:set>
                                      <p:cBhvr>
                                        <p:cTn id="1176" dur="1" fill="hold">
                                          <p:stCondLst>
                                            <p:cond delay="0"/>
                                          </p:stCondLst>
                                        </p:cTn>
                                        <p:tgtEl>
                                          <p:spTgt spid="1206"/>
                                        </p:tgtEl>
                                        <p:attrNameLst>
                                          <p:attrName>style.visibility</p:attrName>
                                        </p:attrNameLst>
                                      </p:cBhvr>
                                      <p:to>
                                        <p:strVal val="visible"/>
                                      </p:to>
                                    </p:set>
                                  </p:childTnLst>
                                </p:cTn>
                              </p:par>
                              <p:par>
                                <p:cTn id="1177" nodeType="withEffect" fill="hold" presetClass="entr" presetID="1">
                                  <p:stCondLst>
                                    <p:cond delay="0"/>
                                  </p:stCondLst>
                                  <p:childTnLst>
                                    <p:set>
                                      <p:cBhvr>
                                        <p:cTn id="1178" dur="1" fill="hold">
                                          <p:stCondLst>
                                            <p:cond delay="0"/>
                                          </p:stCondLst>
                                        </p:cTn>
                                        <p:tgtEl>
                                          <p:spTgt spid="1207"/>
                                        </p:tgtEl>
                                        <p:attrNameLst>
                                          <p:attrName>style.visibility</p:attrName>
                                        </p:attrNameLst>
                                      </p:cBhvr>
                                      <p:to>
                                        <p:strVal val="visible"/>
                                      </p:to>
                                    </p:set>
                                  </p:childTnLst>
                                </p:cTn>
                              </p:par>
                              <p:par>
                                <p:cTn id="1179" nodeType="withEffect" fill="hold" presetClass="entr" presetID="1">
                                  <p:stCondLst>
                                    <p:cond delay="0"/>
                                  </p:stCondLst>
                                  <p:childTnLst>
                                    <p:set>
                                      <p:cBhvr>
                                        <p:cTn id="1180" dur="1" fill="hold">
                                          <p:stCondLst>
                                            <p:cond delay="0"/>
                                          </p:stCondLst>
                                        </p:cTn>
                                        <p:tgtEl>
                                          <p:spTgt spid="1208"/>
                                        </p:tgtEl>
                                        <p:attrNameLst>
                                          <p:attrName>style.visibility</p:attrName>
                                        </p:attrNameLst>
                                      </p:cBhvr>
                                      <p:to>
                                        <p:strVal val="visible"/>
                                      </p:to>
                                    </p:set>
                                  </p:childTnLst>
                                </p:cTn>
                              </p:par>
                              <p:par>
                                <p:cTn id="1181" nodeType="withEffect" fill="hold" presetClass="entr" presetID="1">
                                  <p:stCondLst>
                                    <p:cond delay="0"/>
                                  </p:stCondLst>
                                  <p:childTnLst>
                                    <p:set>
                                      <p:cBhvr>
                                        <p:cTn id="1182" dur="1" fill="hold">
                                          <p:stCondLst>
                                            <p:cond delay="0"/>
                                          </p:stCondLst>
                                        </p:cTn>
                                        <p:tgtEl>
                                          <p:spTgt spid="1209"/>
                                        </p:tgtEl>
                                        <p:attrNameLst>
                                          <p:attrName>style.visibility</p:attrName>
                                        </p:attrNameLst>
                                      </p:cBhvr>
                                      <p:to>
                                        <p:strVal val="visible"/>
                                      </p:to>
                                    </p:set>
                                  </p:childTnLst>
                                </p:cTn>
                              </p:par>
                              <p:par>
                                <p:cTn id="1183" nodeType="withEffect" fill="hold" presetClass="entr" presetID="1">
                                  <p:stCondLst>
                                    <p:cond delay="0"/>
                                  </p:stCondLst>
                                  <p:childTnLst>
                                    <p:set>
                                      <p:cBhvr>
                                        <p:cTn id="1184" dur="1" fill="hold">
                                          <p:stCondLst>
                                            <p:cond delay="0"/>
                                          </p:stCondLst>
                                        </p:cTn>
                                        <p:tgtEl>
                                          <p:spTgt spid="121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5"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Building a Linked List Backward</a:t>
            </a:r>
            <a:endParaRPr b="0" lang="en-US" sz="4400" spc="-1" strike="noStrike">
              <a:solidFill>
                <a:srgbClr val="000000"/>
              </a:solidFill>
              <a:latin typeface="Calibri Light"/>
            </a:endParaRPr>
          </a:p>
        </p:txBody>
      </p:sp>
      <p:sp>
        <p:nvSpPr>
          <p:cNvPr id="1216" name="TextShape 2"/>
          <p:cNvSpPr txBox="1"/>
          <p:nvPr/>
        </p:nvSpPr>
        <p:spPr>
          <a:xfrm>
            <a:off x="286560" y="1206720"/>
            <a:ext cx="8584200" cy="502128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now build a linked list in a backward manner by always </a:t>
            </a:r>
            <a:r>
              <a:rPr b="0" lang="en-US" sz="2400" spc="-1" strike="noStrike">
                <a:solidFill>
                  <a:srgbClr val="31859c"/>
                </a:solidFill>
                <a:latin typeface="Calibri Light"/>
                <a:ea typeface="Calibri Light"/>
              </a:rPr>
              <a:t>inserting a new node at the beginning of the list</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1217" name="CustomShape 3"/>
          <p:cNvSpPr/>
          <p:nvPr/>
        </p:nvSpPr>
        <p:spPr>
          <a:xfrm>
            <a:off x="789840" y="2103120"/>
            <a:ext cx="7887960" cy="149184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400" spc="-1" strike="noStrike">
                <a:solidFill>
                  <a:srgbClr val="000000"/>
                </a:solidFill>
                <a:latin typeface="Segoe Print"/>
              </a:rPr>
              <a:t>1. Create a new node and fill in the required info</a:t>
            </a:r>
            <a:endParaRPr b="0" lang="en-GB" sz="1400" spc="-1" strike="noStrike">
              <a:latin typeface="Arial"/>
            </a:endParaRPr>
          </a:p>
        </p:txBody>
      </p:sp>
      <p:sp>
        <p:nvSpPr>
          <p:cNvPr id="1218" name="CustomShape 4"/>
          <p:cNvSpPr/>
          <p:nvPr/>
        </p:nvSpPr>
        <p:spPr>
          <a:xfrm>
            <a:off x="1423440" y="2724120"/>
            <a:ext cx="4399200" cy="6206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p = new Node;</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p-&gt;info = 89;</a:t>
            </a:r>
            <a:endParaRPr b="0" lang="en-GB" sz="1600" spc="-1" strike="noStrike">
              <a:latin typeface="Arial"/>
            </a:endParaRPr>
          </a:p>
        </p:txBody>
      </p:sp>
      <p:grpSp>
        <p:nvGrpSpPr>
          <p:cNvPr id="1219" name="Group 5"/>
          <p:cNvGrpSpPr/>
          <p:nvPr/>
        </p:nvGrpSpPr>
        <p:grpSpPr>
          <a:xfrm>
            <a:off x="6575040" y="2981520"/>
            <a:ext cx="1207080" cy="328680"/>
            <a:chOff x="6575040" y="2981520"/>
            <a:chExt cx="1207080" cy="328680"/>
          </a:xfrm>
        </p:grpSpPr>
        <p:sp>
          <p:nvSpPr>
            <p:cNvPr id="1220" name="CustomShape 6"/>
            <p:cNvSpPr/>
            <p:nvPr/>
          </p:nvSpPr>
          <p:spPr>
            <a:xfrm>
              <a:off x="6575040" y="298152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221" name="CustomShape 7"/>
            <p:cNvSpPr/>
            <p:nvPr/>
          </p:nvSpPr>
          <p:spPr>
            <a:xfrm>
              <a:off x="7350120" y="298152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222" name="CustomShape 8"/>
          <p:cNvSpPr/>
          <p:nvPr/>
        </p:nvSpPr>
        <p:spPr>
          <a:xfrm>
            <a:off x="6603480" y="2379960"/>
            <a:ext cx="432000" cy="32868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223" name="CustomShape 9"/>
          <p:cNvSpPr/>
          <p:nvPr/>
        </p:nvSpPr>
        <p:spPr>
          <a:xfrm>
            <a:off x="6828120" y="2528280"/>
            <a:ext cx="360" cy="45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224" name="CustomShape 10"/>
          <p:cNvSpPr/>
          <p:nvPr/>
        </p:nvSpPr>
        <p:spPr>
          <a:xfrm>
            <a:off x="6325560" y="2397600"/>
            <a:ext cx="2725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225" name="CustomShape 11"/>
          <p:cNvSpPr/>
          <p:nvPr/>
        </p:nvSpPr>
        <p:spPr>
          <a:xfrm>
            <a:off x="789840" y="3595320"/>
            <a:ext cx="7887960" cy="149184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400" spc="-1" strike="noStrike">
                <a:solidFill>
                  <a:srgbClr val="000000"/>
                </a:solidFill>
                <a:latin typeface="Segoe Print"/>
              </a:rPr>
              <a:t>2. Have the </a:t>
            </a:r>
            <a:r>
              <a:rPr b="0" lang="en-GB" sz="1400" spc="-1" strike="noStrike">
                <a:solidFill>
                  <a:srgbClr val="000000"/>
                </a:solidFill>
                <a:latin typeface="Consolas"/>
                <a:ea typeface="Menlo"/>
              </a:rPr>
              <a:t>next</a:t>
            </a:r>
            <a:r>
              <a:rPr b="0" lang="en-GB" sz="1400" spc="-1" strike="noStrike">
                <a:solidFill>
                  <a:srgbClr val="000000"/>
                </a:solidFill>
                <a:latin typeface="Segoe Print"/>
                <a:ea typeface="Menlo"/>
              </a:rPr>
              <a:t> pointer of the new node points to the beginning of the list</a:t>
            </a:r>
            <a:endParaRPr b="0" lang="en-GB" sz="1400" spc="-1" strike="noStrike">
              <a:latin typeface="Arial"/>
            </a:endParaRPr>
          </a:p>
        </p:txBody>
      </p:sp>
      <p:grpSp>
        <p:nvGrpSpPr>
          <p:cNvPr id="1226" name="Group 12"/>
          <p:cNvGrpSpPr/>
          <p:nvPr/>
        </p:nvGrpSpPr>
        <p:grpSpPr>
          <a:xfrm>
            <a:off x="6575040" y="4613400"/>
            <a:ext cx="1207080" cy="328680"/>
            <a:chOff x="6575040" y="4613400"/>
            <a:chExt cx="1207080" cy="328680"/>
          </a:xfrm>
        </p:grpSpPr>
        <p:sp>
          <p:nvSpPr>
            <p:cNvPr id="1227" name="CustomShape 13"/>
            <p:cNvSpPr/>
            <p:nvPr/>
          </p:nvSpPr>
          <p:spPr>
            <a:xfrm>
              <a:off x="6575040" y="461340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228" name="CustomShape 14"/>
            <p:cNvSpPr/>
            <p:nvPr/>
          </p:nvSpPr>
          <p:spPr>
            <a:xfrm>
              <a:off x="7350120" y="461340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229" name="CustomShape 15"/>
          <p:cNvSpPr/>
          <p:nvPr/>
        </p:nvSpPr>
        <p:spPr>
          <a:xfrm>
            <a:off x="6603480" y="4011840"/>
            <a:ext cx="432000" cy="32868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230" name="CustomShape 16"/>
          <p:cNvSpPr/>
          <p:nvPr/>
        </p:nvSpPr>
        <p:spPr>
          <a:xfrm>
            <a:off x="6828120" y="4160160"/>
            <a:ext cx="360" cy="45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231" name="CustomShape 17"/>
          <p:cNvSpPr/>
          <p:nvPr/>
        </p:nvSpPr>
        <p:spPr>
          <a:xfrm>
            <a:off x="6325560" y="4029480"/>
            <a:ext cx="2725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232" name="CustomShape 18"/>
          <p:cNvSpPr/>
          <p:nvPr/>
        </p:nvSpPr>
        <p:spPr>
          <a:xfrm>
            <a:off x="7695720" y="4037760"/>
            <a:ext cx="432000" cy="32868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233" name="CustomShape 19"/>
          <p:cNvSpPr/>
          <p:nvPr/>
        </p:nvSpPr>
        <p:spPr>
          <a:xfrm>
            <a:off x="7154640" y="406404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234" name="CustomShape 20"/>
          <p:cNvSpPr/>
          <p:nvPr/>
        </p:nvSpPr>
        <p:spPr>
          <a:xfrm>
            <a:off x="7937640" y="418860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235" name="Group 21"/>
          <p:cNvGrpSpPr/>
          <p:nvPr/>
        </p:nvGrpSpPr>
        <p:grpSpPr>
          <a:xfrm>
            <a:off x="8379360" y="4071240"/>
            <a:ext cx="91800" cy="228600"/>
            <a:chOff x="8379360" y="4071240"/>
            <a:chExt cx="91800" cy="228600"/>
          </a:xfrm>
        </p:grpSpPr>
        <p:sp>
          <p:nvSpPr>
            <p:cNvPr id="1236" name="Line 22"/>
            <p:cNvSpPr/>
            <p:nvPr/>
          </p:nvSpPr>
          <p:spPr>
            <a:xfrm>
              <a:off x="8379360" y="4071240"/>
              <a:ext cx="360" cy="228600"/>
            </a:xfrm>
            <a:prstGeom prst="line">
              <a:avLst/>
            </a:prstGeom>
            <a:ln>
              <a:round/>
            </a:ln>
          </p:spPr>
          <p:style>
            <a:lnRef idx="2">
              <a:schemeClr val="accent1"/>
            </a:lnRef>
            <a:fillRef idx="0">
              <a:schemeClr val="accent1"/>
            </a:fillRef>
            <a:effectRef idx="1">
              <a:schemeClr val="accent1"/>
            </a:effectRef>
            <a:fontRef idx="minor"/>
          </p:style>
        </p:sp>
        <p:sp>
          <p:nvSpPr>
            <p:cNvPr id="1237" name="Line 23"/>
            <p:cNvSpPr/>
            <p:nvPr/>
          </p:nvSpPr>
          <p:spPr>
            <a:xfrm>
              <a:off x="8425080" y="4105080"/>
              <a:ext cx="360" cy="160560"/>
            </a:xfrm>
            <a:prstGeom prst="line">
              <a:avLst/>
            </a:prstGeom>
            <a:ln>
              <a:round/>
            </a:ln>
          </p:spPr>
          <p:style>
            <a:lnRef idx="2">
              <a:schemeClr val="accent1"/>
            </a:lnRef>
            <a:fillRef idx="0">
              <a:schemeClr val="accent1"/>
            </a:fillRef>
            <a:effectRef idx="1">
              <a:schemeClr val="accent1"/>
            </a:effectRef>
            <a:fontRef idx="minor"/>
          </p:style>
        </p:sp>
        <p:sp>
          <p:nvSpPr>
            <p:cNvPr id="1238" name="Line 24"/>
            <p:cNvSpPr/>
            <p:nvPr/>
          </p:nvSpPr>
          <p:spPr>
            <a:xfrm>
              <a:off x="8470800" y="4129560"/>
              <a:ext cx="360" cy="111600"/>
            </a:xfrm>
            <a:prstGeom prst="line">
              <a:avLst/>
            </a:prstGeom>
            <a:ln>
              <a:round/>
            </a:ln>
          </p:spPr>
          <p:style>
            <a:lnRef idx="2">
              <a:schemeClr val="accent1"/>
            </a:lnRef>
            <a:fillRef idx="0">
              <a:schemeClr val="accent1"/>
            </a:fillRef>
            <a:effectRef idx="1">
              <a:schemeClr val="accent1"/>
            </a:effectRef>
            <a:fontRef idx="minor"/>
          </p:style>
        </p:sp>
      </p:grpSp>
      <p:sp>
        <p:nvSpPr>
          <p:cNvPr id="1239" name="CustomShape 25"/>
          <p:cNvSpPr/>
          <p:nvPr/>
        </p:nvSpPr>
        <p:spPr>
          <a:xfrm>
            <a:off x="1423440" y="4116960"/>
            <a:ext cx="4399200" cy="6206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p-&gt;next = head;</a:t>
            </a:r>
            <a:endParaRPr b="0" lang="en-GB" sz="1600" spc="-1" strike="noStrike">
              <a:latin typeface="Arial"/>
            </a:endParaRPr>
          </a:p>
        </p:txBody>
      </p:sp>
      <p:sp>
        <p:nvSpPr>
          <p:cNvPr id="1240" name="CustomShape 26"/>
          <p:cNvSpPr/>
          <p:nvPr/>
        </p:nvSpPr>
        <p:spPr>
          <a:xfrm flipV="1">
            <a:off x="7574040" y="4241520"/>
            <a:ext cx="785880" cy="539280"/>
          </a:xfrm>
          <a:prstGeom prst="bentConnector3">
            <a:avLst>
              <a:gd name="adj1" fmla="val 79626"/>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241" name="CustomShape 27"/>
          <p:cNvSpPr/>
          <p:nvPr/>
        </p:nvSpPr>
        <p:spPr>
          <a:xfrm>
            <a:off x="789840" y="5087880"/>
            <a:ext cx="7887960" cy="11401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400" spc="-1" strike="noStrike">
                <a:solidFill>
                  <a:srgbClr val="000000"/>
                </a:solidFill>
                <a:latin typeface="Segoe Print"/>
              </a:rPr>
              <a:t>3. Update the head pointer to point to the new node, i.e., the new head of the list</a:t>
            </a:r>
            <a:endParaRPr b="0" lang="en-GB" sz="1400" spc="-1" strike="noStrike">
              <a:latin typeface="Arial"/>
            </a:endParaRPr>
          </a:p>
        </p:txBody>
      </p:sp>
      <p:sp>
        <p:nvSpPr>
          <p:cNvPr id="1242" name="CustomShape 28"/>
          <p:cNvSpPr/>
          <p:nvPr/>
        </p:nvSpPr>
        <p:spPr>
          <a:xfrm>
            <a:off x="1423440" y="5469120"/>
            <a:ext cx="4399200" cy="6206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head = p;</a:t>
            </a:r>
            <a:endParaRPr b="0" lang="en-GB" sz="1600" spc="-1" strike="noStrike">
              <a:latin typeface="Arial"/>
            </a:endParaRPr>
          </a:p>
        </p:txBody>
      </p:sp>
      <p:grpSp>
        <p:nvGrpSpPr>
          <p:cNvPr id="1243" name="Group 29"/>
          <p:cNvGrpSpPr/>
          <p:nvPr/>
        </p:nvGrpSpPr>
        <p:grpSpPr>
          <a:xfrm>
            <a:off x="6937560" y="5814360"/>
            <a:ext cx="1207440" cy="328680"/>
            <a:chOff x="6937560" y="5814360"/>
            <a:chExt cx="1207440" cy="328680"/>
          </a:xfrm>
        </p:grpSpPr>
        <p:sp>
          <p:nvSpPr>
            <p:cNvPr id="1244" name="CustomShape 30"/>
            <p:cNvSpPr/>
            <p:nvPr/>
          </p:nvSpPr>
          <p:spPr>
            <a:xfrm>
              <a:off x="6937560" y="581436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245" name="CustomShape 31"/>
            <p:cNvSpPr/>
            <p:nvPr/>
          </p:nvSpPr>
          <p:spPr>
            <a:xfrm>
              <a:off x="7713000" y="581436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246" name="CustomShape 32"/>
          <p:cNvSpPr/>
          <p:nvPr/>
        </p:nvSpPr>
        <p:spPr>
          <a:xfrm>
            <a:off x="6949080" y="5420160"/>
            <a:ext cx="432000" cy="32868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247" name="CustomShape 33"/>
          <p:cNvSpPr/>
          <p:nvPr/>
        </p:nvSpPr>
        <p:spPr>
          <a:xfrm>
            <a:off x="7165080" y="5578560"/>
            <a:ext cx="360" cy="2354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248" name="CustomShape 34"/>
          <p:cNvSpPr/>
          <p:nvPr/>
        </p:nvSpPr>
        <p:spPr>
          <a:xfrm>
            <a:off x="6722640" y="5446080"/>
            <a:ext cx="2725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249" name="CustomShape 35"/>
          <p:cNvSpPr/>
          <p:nvPr/>
        </p:nvSpPr>
        <p:spPr>
          <a:xfrm>
            <a:off x="6252120" y="5814360"/>
            <a:ext cx="432000" cy="32868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250" name="CustomShape 36"/>
          <p:cNvSpPr/>
          <p:nvPr/>
        </p:nvSpPr>
        <p:spPr>
          <a:xfrm>
            <a:off x="5973120" y="558468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251" name="CustomShape 37"/>
          <p:cNvSpPr/>
          <p:nvPr/>
        </p:nvSpPr>
        <p:spPr>
          <a:xfrm>
            <a:off x="6494040" y="596520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252" name="CustomShape 38"/>
          <p:cNvSpPr/>
          <p:nvPr/>
        </p:nvSpPr>
        <p:spPr>
          <a:xfrm>
            <a:off x="7937640" y="597924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253" name="Group 39"/>
          <p:cNvGrpSpPr/>
          <p:nvPr/>
        </p:nvGrpSpPr>
        <p:grpSpPr>
          <a:xfrm>
            <a:off x="8379360" y="5861520"/>
            <a:ext cx="91800" cy="228600"/>
            <a:chOff x="8379360" y="5861520"/>
            <a:chExt cx="91800" cy="228600"/>
          </a:xfrm>
        </p:grpSpPr>
        <p:sp>
          <p:nvSpPr>
            <p:cNvPr id="1254" name="Line 40"/>
            <p:cNvSpPr/>
            <p:nvPr/>
          </p:nvSpPr>
          <p:spPr>
            <a:xfrm>
              <a:off x="8379360" y="5861520"/>
              <a:ext cx="360" cy="228600"/>
            </a:xfrm>
            <a:prstGeom prst="line">
              <a:avLst/>
            </a:prstGeom>
            <a:ln>
              <a:round/>
            </a:ln>
          </p:spPr>
          <p:style>
            <a:lnRef idx="2">
              <a:schemeClr val="accent1"/>
            </a:lnRef>
            <a:fillRef idx="0">
              <a:schemeClr val="accent1"/>
            </a:fillRef>
            <a:effectRef idx="1">
              <a:schemeClr val="accent1"/>
            </a:effectRef>
            <a:fontRef idx="minor"/>
          </p:style>
        </p:sp>
        <p:sp>
          <p:nvSpPr>
            <p:cNvPr id="1255" name="Line 41"/>
            <p:cNvSpPr/>
            <p:nvPr/>
          </p:nvSpPr>
          <p:spPr>
            <a:xfrm>
              <a:off x="8425080" y="5895360"/>
              <a:ext cx="360" cy="160920"/>
            </a:xfrm>
            <a:prstGeom prst="line">
              <a:avLst/>
            </a:prstGeom>
            <a:ln>
              <a:round/>
            </a:ln>
          </p:spPr>
          <p:style>
            <a:lnRef idx="2">
              <a:schemeClr val="accent1"/>
            </a:lnRef>
            <a:fillRef idx="0">
              <a:schemeClr val="accent1"/>
            </a:fillRef>
            <a:effectRef idx="1">
              <a:schemeClr val="accent1"/>
            </a:effectRef>
            <a:fontRef idx="minor"/>
          </p:style>
        </p:sp>
        <p:sp>
          <p:nvSpPr>
            <p:cNvPr id="1256" name="Line 42"/>
            <p:cNvSpPr/>
            <p:nvPr/>
          </p:nvSpPr>
          <p:spPr>
            <a:xfrm>
              <a:off x="8470800" y="591984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1257" name="CustomShape 43"/>
          <p:cNvSpPr/>
          <p:nvPr/>
        </p:nvSpPr>
        <p:spPr>
          <a:xfrm>
            <a:off x="282960" y="6202440"/>
            <a:ext cx="3429720" cy="30348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0" lang="en-GB" sz="1400" spc="-1" strike="noStrike">
                <a:solidFill>
                  <a:srgbClr val="000000"/>
                </a:solidFill>
                <a:latin typeface="Segoe Print"/>
              </a:rPr>
              <a:t>Now we have a list with one node.</a:t>
            </a:r>
            <a:endParaRPr b="0" lang="en-GB" sz="1400" spc="-1" strike="noStrike">
              <a:latin typeface="Arial"/>
            </a:endParaRPr>
          </a:p>
        </p:txBody>
      </p:sp>
      <p:sp>
        <p:nvSpPr>
          <p:cNvPr id="1258" name="TextShape 44"/>
          <p:cNvSpPr txBox="1"/>
          <p:nvPr/>
        </p:nvSpPr>
        <p:spPr>
          <a:xfrm>
            <a:off x="6553080" y="6356520"/>
            <a:ext cx="2133360" cy="364680"/>
          </a:xfrm>
          <a:prstGeom prst="rect">
            <a:avLst/>
          </a:prstGeom>
          <a:noFill/>
          <a:ln>
            <a:noFill/>
          </a:ln>
        </p:spPr>
        <p:txBody>
          <a:bodyPr anchor="ctr"/>
          <a:p>
            <a:pPr algn="r">
              <a:lnSpc>
                <a:spcPct val="100000"/>
              </a:lnSpc>
            </a:pPr>
            <a:fld id="{CA416EC5-9A74-4D16-951D-0DF25FD0276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185" dur="indefinite" restart="never" nodeType="tmRoot">
          <p:childTnLst>
            <p:seq>
              <p:cTn id="1186" dur="indefinite" nodeType="mainSeq">
                <p:childTnLst>
                  <p:par>
                    <p:cTn id="1187" fill="hold">
                      <p:stCondLst>
                        <p:cond delay="indefinite"/>
                      </p:stCondLst>
                      <p:childTnLst>
                        <p:par>
                          <p:cTn id="1188" fill="hold">
                            <p:stCondLst>
                              <p:cond delay="0"/>
                            </p:stCondLst>
                            <p:childTnLst>
                              <p:par>
                                <p:cTn id="1189" nodeType="clickEffect" fill="hold" presetClass="entr" presetID="1">
                                  <p:stCondLst>
                                    <p:cond delay="0"/>
                                  </p:stCondLst>
                                  <p:childTnLst>
                                    <p:set>
                                      <p:cBhvr>
                                        <p:cTn id="1190" dur="1" fill="hold">
                                          <p:stCondLst>
                                            <p:cond delay="0"/>
                                          </p:stCondLst>
                                        </p:cTn>
                                        <p:tgtEl>
                                          <p:spTgt spid="1217"/>
                                        </p:tgtEl>
                                        <p:attrNameLst>
                                          <p:attrName>style.visibility</p:attrName>
                                        </p:attrNameLst>
                                      </p:cBhvr>
                                      <p:to>
                                        <p:strVal val="visible"/>
                                      </p:to>
                                    </p:set>
                                  </p:childTnLst>
                                </p:cTn>
                              </p:par>
                              <p:par>
                                <p:cTn id="1191" nodeType="withEffect" fill="hold" presetClass="entr" presetID="1">
                                  <p:stCondLst>
                                    <p:cond delay="0"/>
                                  </p:stCondLst>
                                  <p:childTnLst>
                                    <p:set>
                                      <p:cBhvr>
                                        <p:cTn id="1192" dur="1" fill="hold">
                                          <p:stCondLst>
                                            <p:cond delay="0"/>
                                          </p:stCondLst>
                                        </p:cTn>
                                        <p:tgtEl>
                                          <p:spTgt spid="1218"/>
                                        </p:tgtEl>
                                        <p:attrNameLst>
                                          <p:attrName>style.visibility</p:attrName>
                                        </p:attrNameLst>
                                      </p:cBhvr>
                                      <p:to>
                                        <p:strVal val="visible"/>
                                      </p:to>
                                    </p:set>
                                  </p:childTnLst>
                                </p:cTn>
                              </p:par>
                              <p:par>
                                <p:cTn id="1193" nodeType="withEffect" fill="hold" presetClass="entr" presetID="1">
                                  <p:stCondLst>
                                    <p:cond delay="0"/>
                                  </p:stCondLst>
                                  <p:childTnLst>
                                    <p:set>
                                      <p:cBhvr>
                                        <p:cTn id="1194" dur="1" fill="hold">
                                          <p:stCondLst>
                                            <p:cond delay="0"/>
                                          </p:stCondLst>
                                        </p:cTn>
                                        <p:tgtEl>
                                          <p:spTgt spid="1219"/>
                                        </p:tgtEl>
                                        <p:attrNameLst>
                                          <p:attrName>style.visibility</p:attrName>
                                        </p:attrNameLst>
                                      </p:cBhvr>
                                      <p:to>
                                        <p:strVal val="visible"/>
                                      </p:to>
                                    </p:set>
                                  </p:childTnLst>
                                </p:cTn>
                              </p:par>
                              <p:par>
                                <p:cTn id="1195" nodeType="withEffect" fill="hold" presetClass="entr" presetID="1">
                                  <p:stCondLst>
                                    <p:cond delay="0"/>
                                  </p:stCondLst>
                                  <p:childTnLst>
                                    <p:set>
                                      <p:cBhvr>
                                        <p:cTn id="1196" dur="1" fill="hold">
                                          <p:stCondLst>
                                            <p:cond delay="0"/>
                                          </p:stCondLst>
                                        </p:cTn>
                                        <p:tgtEl>
                                          <p:spTgt spid="1222"/>
                                        </p:tgtEl>
                                        <p:attrNameLst>
                                          <p:attrName>style.visibility</p:attrName>
                                        </p:attrNameLst>
                                      </p:cBhvr>
                                      <p:to>
                                        <p:strVal val="visible"/>
                                      </p:to>
                                    </p:set>
                                  </p:childTnLst>
                                </p:cTn>
                              </p:par>
                              <p:par>
                                <p:cTn id="1197" nodeType="withEffect" fill="hold" presetClass="entr" presetID="1">
                                  <p:stCondLst>
                                    <p:cond delay="0"/>
                                  </p:stCondLst>
                                  <p:childTnLst>
                                    <p:set>
                                      <p:cBhvr>
                                        <p:cTn id="1198" dur="1" fill="hold">
                                          <p:stCondLst>
                                            <p:cond delay="0"/>
                                          </p:stCondLst>
                                        </p:cTn>
                                        <p:tgtEl>
                                          <p:spTgt spid="1223"/>
                                        </p:tgtEl>
                                        <p:attrNameLst>
                                          <p:attrName>style.visibility</p:attrName>
                                        </p:attrNameLst>
                                      </p:cBhvr>
                                      <p:to>
                                        <p:strVal val="visible"/>
                                      </p:to>
                                    </p:set>
                                  </p:childTnLst>
                                </p:cTn>
                              </p:par>
                              <p:par>
                                <p:cTn id="1199" nodeType="withEffect" fill="hold" presetClass="entr" presetID="1">
                                  <p:stCondLst>
                                    <p:cond delay="0"/>
                                  </p:stCondLst>
                                  <p:childTnLst>
                                    <p:set>
                                      <p:cBhvr>
                                        <p:cTn id="1200" dur="1" fill="hold">
                                          <p:stCondLst>
                                            <p:cond delay="0"/>
                                          </p:stCondLst>
                                        </p:cTn>
                                        <p:tgtEl>
                                          <p:spTgt spid="1224"/>
                                        </p:tgtEl>
                                        <p:attrNameLst>
                                          <p:attrName>style.visibility</p:attrName>
                                        </p:attrNameLst>
                                      </p:cBhvr>
                                      <p:to>
                                        <p:strVal val="visible"/>
                                      </p:to>
                                    </p:set>
                                  </p:childTnLst>
                                </p:cTn>
                              </p:par>
                            </p:childTnLst>
                          </p:cTn>
                        </p:par>
                      </p:childTnLst>
                    </p:cTn>
                  </p:par>
                  <p:par>
                    <p:cTn id="1201" fill="hold">
                      <p:stCondLst>
                        <p:cond delay="indefinite"/>
                      </p:stCondLst>
                      <p:childTnLst>
                        <p:par>
                          <p:cTn id="1202" fill="hold">
                            <p:stCondLst>
                              <p:cond delay="0"/>
                            </p:stCondLst>
                            <p:childTnLst>
                              <p:par>
                                <p:cTn id="1203" nodeType="clickEffect" fill="hold" presetClass="entr" presetID="1">
                                  <p:stCondLst>
                                    <p:cond delay="0"/>
                                  </p:stCondLst>
                                  <p:childTnLst>
                                    <p:set>
                                      <p:cBhvr>
                                        <p:cTn id="1204" dur="1" fill="hold">
                                          <p:stCondLst>
                                            <p:cond delay="0"/>
                                          </p:stCondLst>
                                        </p:cTn>
                                        <p:tgtEl>
                                          <p:spTgt spid="1225"/>
                                        </p:tgtEl>
                                        <p:attrNameLst>
                                          <p:attrName>style.visibility</p:attrName>
                                        </p:attrNameLst>
                                      </p:cBhvr>
                                      <p:to>
                                        <p:strVal val="visible"/>
                                      </p:to>
                                    </p:set>
                                  </p:childTnLst>
                                </p:cTn>
                              </p:par>
                              <p:par>
                                <p:cTn id="1205" nodeType="withEffect" fill="hold" presetClass="entr" presetID="1">
                                  <p:stCondLst>
                                    <p:cond delay="0"/>
                                  </p:stCondLst>
                                  <p:childTnLst>
                                    <p:set>
                                      <p:cBhvr>
                                        <p:cTn id="1206" dur="1" fill="hold">
                                          <p:stCondLst>
                                            <p:cond delay="0"/>
                                          </p:stCondLst>
                                        </p:cTn>
                                        <p:tgtEl>
                                          <p:spTgt spid="1226"/>
                                        </p:tgtEl>
                                        <p:attrNameLst>
                                          <p:attrName>style.visibility</p:attrName>
                                        </p:attrNameLst>
                                      </p:cBhvr>
                                      <p:to>
                                        <p:strVal val="visible"/>
                                      </p:to>
                                    </p:set>
                                  </p:childTnLst>
                                </p:cTn>
                              </p:par>
                              <p:par>
                                <p:cTn id="1207" nodeType="withEffect" fill="hold" presetClass="entr" presetID="1">
                                  <p:stCondLst>
                                    <p:cond delay="0"/>
                                  </p:stCondLst>
                                  <p:childTnLst>
                                    <p:set>
                                      <p:cBhvr>
                                        <p:cTn id="1208" dur="1" fill="hold">
                                          <p:stCondLst>
                                            <p:cond delay="0"/>
                                          </p:stCondLst>
                                        </p:cTn>
                                        <p:tgtEl>
                                          <p:spTgt spid="1229"/>
                                        </p:tgtEl>
                                        <p:attrNameLst>
                                          <p:attrName>style.visibility</p:attrName>
                                        </p:attrNameLst>
                                      </p:cBhvr>
                                      <p:to>
                                        <p:strVal val="visible"/>
                                      </p:to>
                                    </p:set>
                                  </p:childTnLst>
                                </p:cTn>
                              </p:par>
                              <p:par>
                                <p:cTn id="1209" nodeType="withEffect" fill="hold" presetClass="entr" presetID="1">
                                  <p:stCondLst>
                                    <p:cond delay="0"/>
                                  </p:stCondLst>
                                  <p:childTnLst>
                                    <p:set>
                                      <p:cBhvr>
                                        <p:cTn id="1210" dur="1" fill="hold">
                                          <p:stCondLst>
                                            <p:cond delay="0"/>
                                          </p:stCondLst>
                                        </p:cTn>
                                        <p:tgtEl>
                                          <p:spTgt spid="1230"/>
                                        </p:tgtEl>
                                        <p:attrNameLst>
                                          <p:attrName>style.visibility</p:attrName>
                                        </p:attrNameLst>
                                      </p:cBhvr>
                                      <p:to>
                                        <p:strVal val="visible"/>
                                      </p:to>
                                    </p:set>
                                  </p:childTnLst>
                                </p:cTn>
                              </p:par>
                              <p:par>
                                <p:cTn id="1211" nodeType="withEffect" fill="hold" presetClass="entr" presetID="1">
                                  <p:stCondLst>
                                    <p:cond delay="0"/>
                                  </p:stCondLst>
                                  <p:childTnLst>
                                    <p:set>
                                      <p:cBhvr>
                                        <p:cTn id="1212" dur="1" fill="hold">
                                          <p:stCondLst>
                                            <p:cond delay="0"/>
                                          </p:stCondLst>
                                        </p:cTn>
                                        <p:tgtEl>
                                          <p:spTgt spid="1231"/>
                                        </p:tgtEl>
                                        <p:attrNameLst>
                                          <p:attrName>style.visibility</p:attrName>
                                        </p:attrNameLst>
                                      </p:cBhvr>
                                      <p:to>
                                        <p:strVal val="visible"/>
                                      </p:to>
                                    </p:set>
                                  </p:childTnLst>
                                </p:cTn>
                              </p:par>
                              <p:par>
                                <p:cTn id="1213" nodeType="withEffect" fill="hold" presetClass="entr" presetID="1">
                                  <p:stCondLst>
                                    <p:cond delay="0"/>
                                  </p:stCondLst>
                                  <p:childTnLst>
                                    <p:set>
                                      <p:cBhvr>
                                        <p:cTn id="1214" dur="1" fill="hold">
                                          <p:stCondLst>
                                            <p:cond delay="0"/>
                                          </p:stCondLst>
                                        </p:cTn>
                                        <p:tgtEl>
                                          <p:spTgt spid="1232"/>
                                        </p:tgtEl>
                                        <p:attrNameLst>
                                          <p:attrName>style.visibility</p:attrName>
                                        </p:attrNameLst>
                                      </p:cBhvr>
                                      <p:to>
                                        <p:strVal val="visible"/>
                                      </p:to>
                                    </p:set>
                                  </p:childTnLst>
                                </p:cTn>
                              </p:par>
                              <p:par>
                                <p:cTn id="1215" nodeType="withEffect" fill="hold" presetClass="entr" presetID="1">
                                  <p:stCondLst>
                                    <p:cond delay="0"/>
                                  </p:stCondLst>
                                  <p:childTnLst>
                                    <p:set>
                                      <p:cBhvr>
                                        <p:cTn id="1216" dur="1" fill="hold">
                                          <p:stCondLst>
                                            <p:cond delay="0"/>
                                          </p:stCondLst>
                                        </p:cTn>
                                        <p:tgtEl>
                                          <p:spTgt spid="1233"/>
                                        </p:tgtEl>
                                        <p:attrNameLst>
                                          <p:attrName>style.visibility</p:attrName>
                                        </p:attrNameLst>
                                      </p:cBhvr>
                                      <p:to>
                                        <p:strVal val="visible"/>
                                      </p:to>
                                    </p:set>
                                  </p:childTnLst>
                                </p:cTn>
                              </p:par>
                              <p:par>
                                <p:cTn id="1217" nodeType="withEffect" fill="hold" presetClass="entr" presetID="1">
                                  <p:stCondLst>
                                    <p:cond delay="0"/>
                                  </p:stCondLst>
                                  <p:childTnLst>
                                    <p:set>
                                      <p:cBhvr>
                                        <p:cTn id="1218" dur="1" fill="hold">
                                          <p:stCondLst>
                                            <p:cond delay="0"/>
                                          </p:stCondLst>
                                        </p:cTn>
                                        <p:tgtEl>
                                          <p:spTgt spid="1234"/>
                                        </p:tgtEl>
                                        <p:attrNameLst>
                                          <p:attrName>style.visibility</p:attrName>
                                        </p:attrNameLst>
                                      </p:cBhvr>
                                      <p:to>
                                        <p:strVal val="visible"/>
                                      </p:to>
                                    </p:set>
                                  </p:childTnLst>
                                </p:cTn>
                              </p:par>
                              <p:par>
                                <p:cTn id="1219" nodeType="withEffect" fill="hold" presetClass="entr" presetID="1">
                                  <p:stCondLst>
                                    <p:cond delay="0"/>
                                  </p:stCondLst>
                                  <p:childTnLst>
                                    <p:set>
                                      <p:cBhvr>
                                        <p:cTn id="1220" dur="1" fill="hold">
                                          <p:stCondLst>
                                            <p:cond delay="0"/>
                                          </p:stCondLst>
                                        </p:cTn>
                                        <p:tgtEl>
                                          <p:spTgt spid="1235"/>
                                        </p:tgtEl>
                                        <p:attrNameLst>
                                          <p:attrName>style.visibility</p:attrName>
                                        </p:attrNameLst>
                                      </p:cBhvr>
                                      <p:to>
                                        <p:strVal val="visible"/>
                                      </p:to>
                                    </p:set>
                                  </p:childTnLst>
                                </p:cTn>
                              </p:par>
                              <p:par>
                                <p:cTn id="1221" nodeType="withEffect" fill="hold" presetClass="entr" presetID="1">
                                  <p:stCondLst>
                                    <p:cond delay="0"/>
                                  </p:stCondLst>
                                  <p:childTnLst>
                                    <p:set>
                                      <p:cBhvr>
                                        <p:cTn id="1222" dur="1" fill="hold">
                                          <p:stCondLst>
                                            <p:cond delay="0"/>
                                          </p:stCondLst>
                                        </p:cTn>
                                        <p:tgtEl>
                                          <p:spTgt spid="1239"/>
                                        </p:tgtEl>
                                        <p:attrNameLst>
                                          <p:attrName>style.visibility</p:attrName>
                                        </p:attrNameLst>
                                      </p:cBhvr>
                                      <p:to>
                                        <p:strVal val="visible"/>
                                      </p:to>
                                    </p:set>
                                  </p:childTnLst>
                                </p:cTn>
                              </p:par>
                              <p:par>
                                <p:cTn id="1223" nodeType="withEffect" fill="hold" presetClass="entr" presetID="1">
                                  <p:stCondLst>
                                    <p:cond delay="0"/>
                                  </p:stCondLst>
                                  <p:childTnLst>
                                    <p:set>
                                      <p:cBhvr>
                                        <p:cTn id="1224" dur="1" fill="hold">
                                          <p:stCondLst>
                                            <p:cond delay="0"/>
                                          </p:stCondLst>
                                        </p:cTn>
                                        <p:tgtEl>
                                          <p:spTgt spid="1240"/>
                                        </p:tgtEl>
                                        <p:attrNameLst>
                                          <p:attrName>style.visibility</p:attrName>
                                        </p:attrNameLst>
                                      </p:cBhvr>
                                      <p:to>
                                        <p:strVal val="visible"/>
                                      </p:to>
                                    </p:set>
                                  </p:childTnLst>
                                </p:cTn>
                              </p:par>
                            </p:childTnLst>
                          </p:cTn>
                        </p:par>
                      </p:childTnLst>
                    </p:cTn>
                  </p:par>
                  <p:par>
                    <p:cTn id="1225" fill="hold">
                      <p:stCondLst>
                        <p:cond delay="indefinite"/>
                      </p:stCondLst>
                      <p:childTnLst>
                        <p:par>
                          <p:cTn id="1226" fill="hold">
                            <p:stCondLst>
                              <p:cond delay="0"/>
                            </p:stCondLst>
                            <p:childTnLst>
                              <p:par>
                                <p:cTn id="1227" nodeType="clickEffect" fill="hold" presetClass="entr" presetID="1">
                                  <p:stCondLst>
                                    <p:cond delay="0"/>
                                  </p:stCondLst>
                                  <p:childTnLst>
                                    <p:set>
                                      <p:cBhvr>
                                        <p:cTn id="1228" dur="1" fill="hold">
                                          <p:stCondLst>
                                            <p:cond delay="0"/>
                                          </p:stCondLst>
                                        </p:cTn>
                                        <p:tgtEl>
                                          <p:spTgt spid="1241"/>
                                        </p:tgtEl>
                                        <p:attrNameLst>
                                          <p:attrName>style.visibility</p:attrName>
                                        </p:attrNameLst>
                                      </p:cBhvr>
                                      <p:to>
                                        <p:strVal val="visible"/>
                                      </p:to>
                                    </p:set>
                                  </p:childTnLst>
                                </p:cTn>
                              </p:par>
                              <p:par>
                                <p:cTn id="1229" nodeType="withEffect" fill="hold" presetClass="entr" presetID="1">
                                  <p:stCondLst>
                                    <p:cond delay="0"/>
                                  </p:stCondLst>
                                  <p:childTnLst>
                                    <p:set>
                                      <p:cBhvr>
                                        <p:cTn id="1230" dur="1" fill="hold">
                                          <p:stCondLst>
                                            <p:cond delay="0"/>
                                          </p:stCondLst>
                                        </p:cTn>
                                        <p:tgtEl>
                                          <p:spTgt spid="1242"/>
                                        </p:tgtEl>
                                        <p:attrNameLst>
                                          <p:attrName>style.visibility</p:attrName>
                                        </p:attrNameLst>
                                      </p:cBhvr>
                                      <p:to>
                                        <p:strVal val="visible"/>
                                      </p:to>
                                    </p:set>
                                  </p:childTnLst>
                                </p:cTn>
                              </p:par>
                              <p:par>
                                <p:cTn id="1231" nodeType="withEffect" fill="hold" presetClass="entr" presetID="1">
                                  <p:stCondLst>
                                    <p:cond delay="0"/>
                                  </p:stCondLst>
                                  <p:childTnLst>
                                    <p:set>
                                      <p:cBhvr>
                                        <p:cTn id="1232" dur="1" fill="hold">
                                          <p:stCondLst>
                                            <p:cond delay="0"/>
                                          </p:stCondLst>
                                        </p:cTn>
                                        <p:tgtEl>
                                          <p:spTgt spid="1243"/>
                                        </p:tgtEl>
                                        <p:attrNameLst>
                                          <p:attrName>style.visibility</p:attrName>
                                        </p:attrNameLst>
                                      </p:cBhvr>
                                      <p:to>
                                        <p:strVal val="visible"/>
                                      </p:to>
                                    </p:set>
                                  </p:childTnLst>
                                </p:cTn>
                              </p:par>
                              <p:par>
                                <p:cTn id="1233" nodeType="withEffect" fill="hold" presetClass="entr" presetID="1">
                                  <p:stCondLst>
                                    <p:cond delay="0"/>
                                  </p:stCondLst>
                                  <p:childTnLst>
                                    <p:set>
                                      <p:cBhvr>
                                        <p:cTn id="1234" dur="1" fill="hold">
                                          <p:stCondLst>
                                            <p:cond delay="0"/>
                                          </p:stCondLst>
                                        </p:cTn>
                                        <p:tgtEl>
                                          <p:spTgt spid="1246"/>
                                        </p:tgtEl>
                                        <p:attrNameLst>
                                          <p:attrName>style.visibility</p:attrName>
                                        </p:attrNameLst>
                                      </p:cBhvr>
                                      <p:to>
                                        <p:strVal val="visible"/>
                                      </p:to>
                                    </p:set>
                                  </p:childTnLst>
                                </p:cTn>
                              </p:par>
                              <p:par>
                                <p:cTn id="1235" nodeType="withEffect" fill="hold" presetClass="entr" presetID="1">
                                  <p:stCondLst>
                                    <p:cond delay="0"/>
                                  </p:stCondLst>
                                  <p:childTnLst>
                                    <p:set>
                                      <p:cBhvr>
                                        <p:cTn id="1236" dur="1" fill="hold">
                                          <p:stCondLst>
                                            <p:cond delay="0"/>
                                          </p:stCondLst>
                                        </p:cTn>
                                        <p:tgtEl>
                                          <p:spTgt spid="1247"/>
                                        </p:tgtEl>
                                        <p:attrNameLst>
                                          <p:attrName>style.visibility</p:attrName>
                                        </p:attrNameLst>
                                      </p:cBhvr>
                                      <p:to>
                                        <p:strVal val="visible"/>
                                      </p:to>
                                    </p:set>
                                  </p:childTnLst>
                                </p:cTn>
                              </p:par>
                              <p:par>
                                <p:cTn id="1237" nodeType="withEffect" fill="hold" presetClass="entr" presetID="1">
                                  <p:stCondLst>
                                    <p:cond delay="0"/>
                                  </p:stCondLst>
                                  <p:childTnLst>
                                    <p:set>
                                      <p:cBhvr>
                                        <p:cTn id="1238" dur="1" fill="hold">
                                          <p:stCondLst>
                                            <p:cond delay="0"/>
                                          </p:stCondLst>
                                        </p:cTn>
                                        <p:tgtEl>
                                          <p:spTgt spid="1248"/>
                                        </p:tgtEl>
                                        <p:attrNameLst>
                                          <p:attrName>style.visibility</p:attrName>
                                        </p:attrNameLst>
                                      </p:cBhvr>
                                      <p:to>
                                        <p:strVal val="visible"/>
                                      </p:to>
                                    </p:set>
                                  </p:childTnLst>
                                </p:cTn>
                              </p:par>
                              <p:par>
                                <p:cTn id="1239" nodeType="withEffect" fill="hold" presetClass="entr" presetID="1">
                                  <p:stCondLst>
                                    <p:cond delay="0"/>
                                  </p:stCondLst>
                                  <p:childTnLst>
                                    <p:set>
                                      <p:cBhvr>
                                        <p:cTn id="1240" dur="1" fill="hold">
                                          <p:stCondLst>
                                            <p:cond delay="0"/>
                                          </p:stCondLst>
                                        </p:cTn>
                                        <p:tgtEl>
                                          <p:spTgt spid="1249"/>
                                        </p:tgtEl>
                                        <p:attrNameLst>
                                          <p:attrName>style.visibility</p:attrName>
                                        </p:attrNameLst>
                                      </p:cBhvr>
                                      <p:to>
                                        <p:strVal val="visible"/>
                                      </p:to>
                                    </p:set>
                                  </p:childTnLst>
                                </p:cTn>
                              </p:par>
                              <p:par>
                                <p:cTn id="1241" nodeType="withEffect" fill="hold" presetClass="entr" presetID="1">
                                  <p:stCondLst>
                                    <p:cond delay="0"/>
                                  </p:stCondLst>
                                  <p:childTnLst>
                                    <p:set>
                                      <p:cBhvr>
                                        <p:cTn id="1242" dur="1" fill="hold">
                                          <p:stCondLst>
                                            <p:cond delay="0"/>
                                          </p:stCondLst>
                                        </p:cTn>
                                        <p:tgtEl>
                                          <p:spTgt spid="1250"/>
                                        </p:tgtEl>
                                        <p:attrNameLst>
                                          <p:attrName>style.visibility</p:attrName>
                                        </p:attrNameLst>
                                      </p:cBhvr>
                                      <p:to>
                                        <p:strVal val="visible"/>
                                      </p:to>
                                    </p:set>
                                  </p:childTnLst>
                                </p:cTn>
                              </p:par>
                              <p:par>
                                <p:cTn id="1243" nodeType="withEffect" fill="hold" presetClass="entr" presetID="1">
                                  <p:stCondLst>
                                    <p:cond delay="0"/>
                                  </p:stCondLst>
                                  <p:childTnLst>
                                    <p:set>
                                      <p:cBhvr>
                                        <p:cTn id="1244" dur="1" fill="hold">
                                          <p:stCondLst>
                                            <p:cond delay="0"/>
                                          </p:stCondLst>
                                        </p:cTn>
                                        <p:tgtEl>
                                          <p:spTgt spid="1251"/>
                                        </p:tgtEl>
                                        <p:attrNameLst>
                                          <p:attrName>style.visibility</p:attrName>
                                        </p:attrNameLst>
                                      </p:cBhvr>
                                      <p:to>
                                        <p:strVal val="visible"/>
                                      </p:to>
                                    </p:set>
                                  </p:childTnLst>
                                </p:cTn>
                              </p:par>
                              <p:par>
                                <p:cTn id="1245" nodeType="withEffect" fill="hold" presetClass="entr" presetID="1">
                                  <p:stCondLst>
                                    <p:cond delay="0"/>
                                  </p:stCondLst>
                                  <p:childTnLst>
                                    <p:set>
                                      <p:cBhvr>
                                        <p:cTn id="1246" dur="1" fill="hold">
                                          <p:stCondLst>
                                            <p:cond delay="0"/>
                                          </p:stCondLst>
                                        </p:cTn>
                                        <p:tgtEl>
                                          <p:spTgt spid="1252"/>
                                        </p:tgtEl>
                                        <p:attrNameLst>
                                          <p:attrName>style.visibility</p:attrName>
                                        </p:attrNameLst>
                                      </p:cBhvr>
                                      <p:to>
                                        <p:strVal val="visible"/>
                                      </p:to>
                                    </p:set>
                                  </p:childTnLst>
                                </p:cTn>
                              </p:par>
                              <p:par>
                                <p:cTn id="1247" nodeType="withEffect" fill="hold" presetClass="entr" presetID="1">
                                  <p:stCondLst>
                                    <p:cond delay="0"/>
                                  </p:stCondLst>
                                  <p:childTnLst>
                                    <p:set>
                                      <p:cBhvr>
                                        <p:cTn id="1248" dur="1" fill="hold">
                                          <p:stCondLst>
                                            <p:cond delay="0"/>
                                          </p:stCondLst>
                                        </p:cTn>
                                        <p:tgtEl>
                                          <p:spTgt spid="1253"/>
                                        </p:tgtEl>
                                        <p:attrNameLst>
                                          <p:attrName>style.visibility</p:attrName>
                                        </p:attrNameLst>
                                      </p:cBhvr>
                                      <p:to>
                                        <p:strVal val="visible"/>
                                      </p:to>
                                    </p:set>
                                  </p:childTnLst>
                                </p:cTn>
                              </p:par>
                              <p:par>
                                <p:cTn id="1249" nodeType="withEffect" fill="hold" presetClass="entr" presetID="1">
                                  <p:stCondLst>
                                    <p:cond delay="0"/>
                                  </p:stCondLst>
                                  <p:childTnLst>
                                    <p:set>
                                      <p:cBhvr>
                                        <p:cTn id="1250" dur="1" fill="hold">
                                          <p:stCondLst>
                                            <p:cond delay="0"/>
                                          </p:stCondLst>
                                        </p:cTn>
                                        <p:tgtEl>
                                          <p:spTgt spid="125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9" name="TextShape 1"/>
          <p:cNvSpPr txBox="1"/>
          <p:nvPr/>
        </p:nvSpPr>
        <p:spPr>
          <a:xfrm>
            <a:off x="286560" y="1206720"/>
            <a:ext cx="8584200" cy="502128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Repeating the steps to insert one more node at the beginning:</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1260" name="CustomShape 2"/>
          <p:cNvSpPr/>
          <p:nvPr/>
        </p:nvSpPr>
        <p:spPr>
          <a:xfrm>
            <a:off x="586440" y="1677960"/>
            <a:ext cx="8283960" cy="1341000"/>
          </a:xfrm>
          <a:prstGeom prst="roundRect">
            <a:avLst>
              <a:gd name="adj" fmla="val 16667"/>
            </a:avLst>
          </a:prstGeom>
          <a:noFill/>
          <a:ln>
            <a:round/>
          </a:ln>
        </p:spPr>
        <p:style>
          <a:lnRef idx="2">
            <a:schemeClr val="accent6"/>
          </a:lnRef>
          <a:fillRef idx="1">
            <a:schemeClr val="lt1"/>
          </a:fillRef>
          <a:effectRef idx="0">
            <a:schemeClr val="accent6"/>
          </a:effectRef>
          <a:fontRef idx="minor"/>
        </p:style>
      </p:sp>
      <p:sp>
        <p:nvSpPr>
          <p:cNvPr id="1261" name="CustomShape 3"/>
          <p:cNvSpPr/>
          <p:nvPr/>
        </p:nvSpPr>
        <p:spPr>
          <a:xfrm>
            <a:off x="712440" y="2114280"/>
            <a:ext cx="503640" cy="309240"/>
          </a:xfrm>
          <a:prstGeom prst="rect">
            <a:avLst/>
          </a:prstGeom>
          <a:noFill/>
          <a:ln>
            <a:noFill/>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400" spc="-1" strike="noStrike">
                <a:solidFill>
                  <a:srgbClr val="000000"/>
                </a:solidFill>
                <a:latin typeface="Segoe Print"/>
              </a:rPr>
              <a:t>1.</a:t>
            </a:r>
            <a:endParaRPr b="0" lang="en-GB" sz="1400" spc="-1" strike="noStrike">
              <a:latin typeface="Arial"/>
            </a:endParaRPr>
          </a:p>
        </p:txBody>
      </p:sp>
      <p:sp>
        <p:nvSpPr>
          <p:cNvPr id="1262" name="TextShape 4"/>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Building a Linked List Backward</a:t>
            </a:r>
            <a:endParaRPr b="0" lang="en-US" sz="4400" spc="-1" strike="noStrike">
              <a:solidFill>
                <a:srgbClr val="000000"/>
              </a:solidFill>
              <a:latin typeface="Calibri Light"/>
            </a:endParaRPr>
          </a:p>
        </p:txBody>
      </p:sp>
      <p:sp>
        <p:nvSpPr>
          <p:cNvPr id="1263" name="CustomShape 5"/>
          <p:cNvSpPr/>
          <p:nvPr/>
        </p:nvSpPr>
        <p:spPr>
          <a:xfrm>
            <a:off x="1216440" y="1950120"/>
            <a:ext cx="3294720" cy="6206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p = new Node;</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p-&gt;info = 62;</a:t>
            </a:r>
            <a:endParaRPr b="0" lang="en-GB" sz="1600" spc="-1" strike="noStrike">
              <a:latin typeface="Arial"/>
            </a:endParaRPr>
          </a:p>
        </p:txBody>
      </p:sp>
      <p:grpSp>
        <p:nvGrpSpPr>
          <p:cNvPr id="1264" name="Group 6"/>
          <p:cNvGrpSpPr/>
          <p:nvPr/>
        </p:nvGrpSpPr>
        <p:grpSpPr>
          <a:xfrm>
            <a:off x="6136200" y="2533680"/>
            <a:ext cx="1207440" cy="328680"/>
            <a:chOff x="6136200" y="2533680"/>
            <a:chExt cx="1207440" cy="328680"/>
          </a:xfrm>
        </p:grpSpPr>
        <p:sp>
          <p:nvSpPr>
            <p:cNvPr id="1265" name="CustomShape 7"/>
            <p:cNvSpPr/>
            <p:nvPr/>
          </p:nvSpPr>
          <p:spPr>
            <a:xfrm>
              <a:off x="6136200" y="253368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266" name="CustomShape 8"/>
            <p:cNvSpPr/>
            <p:nvPr/>
          </p:nvSpPr>
          <p:spPr>
            <a:xfrm>
              <a:off x="6911640" y="253368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267" name="CustomShape 9"/>
          <p:cNvSpPr/>
          <p:nvPr/>
        </p:nvSpPr>
        <p:spPr>
          <a:xfrm>
            <a:off x="5452560" y="2537280"/>
            <a:ext cx="432000" cy="32868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268" name="CustomShape 10"/>
          <p:cNvSpPr/>
          <p:nvPr/>
        </p:nvSpPr>
        <p:spPr>
          <a:xfrm>
            <a:off x="5692320" y="2698200"/>
            <a:ext cx="4431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269" name="CustomShape 11"/>
          <p:cNvSpPr/>
          <p:nvPr/>
        </p:nvSpPr>
        <p:spPr>
          <a:xfrm>
            <a:off x="5175000" y="2559600"/>
            <a:ext cx="2725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270" name="CustomShape 12"/>
          <p:cNvSpPr/>
          <p:nvPr/>
        </p:nvSpPr>
        <p:spPr>
          <a:xfrm>
            <a:off x="1216440" y="3345840"/>
            <a:ext cx="3294720" cy="6206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p-&gt;next = head;</a:t>
            </a:r>
            <a:endParaRPr b="0" lang="en-GB" sz="1600" spc="-1" strike="noStrike">
              <a:latin typeface="Arial"/>
            </a:endParaRPr>
          </a:p>
        </p:txBody>
      </p:sp>
      <p:sp>
        <p:nvSpPr>
          <p:cNvPr id="1271" name="CustomShape 13"/>
          <p:cNvSpPr/>
          <p:nvPr/>
        </p:nvSpPr>
        <p:spPr>
          <a:xfrm>
            <a:off x="1216440" y="4589280"/>
            <a:ext cx="3294720" cy="6206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head = p;</a:t>
            </a:r>
            <a:endParaRPr b="0" lang="en-GB" sz="1600" spc="-1" strike="noStrike">
              <a:latin typeface="Arial"/>
            </a:endParaRPr>
          </a:p>
        </p:txBody>
      </p:sp>
      <p:grpSp>
        <p:nvGrpSpPr>
          <p:cNvPr id="1272" name="Group 14"/>
          <p:cNvGrpSpPr/>
          <p:nvPr/>
        </p:nvGrpSpPr>
        <p:grpSpPr>
          <a:xfrm>
            <a:off x="7152840" y="1950120"/>
            <a:ext cx="1207440" cy="328680"/>
            <a:chOff x="7152840" y="1950120"/>
            <a:chExt cx="1207440" cy="328680"/>
          </a:xfrm>
        </p:grpSpPr>
        <p:sp>
          <p:nvSpPr>
            <p:cNvPr id="1273" name="CustomShape 15"/>
            <p:cNvSpPr/>
            <p:nvPr/>
          </p:nvSpPr>
          <p:spPr>
            <a:xfrm>
              <a:off x="7152840" y="195012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274" name="CustomShape 16"/>
            <p:cNvSpPr/>
            <p:nvPr/>
          </p:nvSpPr>
          <p:spPr>
            <a:xfrm>
              <a:off x="7928280" y="195012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275" name="CustomShape 17"/>
          <p:cNvSpPr/>
          <p:nvPr/>
        </p:nvSpPr>
        <p:spPr>
          <a:xfrm>
            <a:off x="6389640" y="1950120"/>
            <a:ext cx="432000" cy="32868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276" name="CustomShape 18"/>
          <p:cNvSpPr/>
          <p:nvPr/>
        </p:nvSpPr>
        <p:spPr>
          <a:xfrm>
            <a:off x="5822640" y="19764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277" name="CustomShape 19"/>
          <p:cNvSpPr/>
          <p:nvPr/>
        </p:nvSpPr>
        <p:spPr>
          <a:xfrm>
            <a:off x="6708960" y="210096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278" name="CustomShape 20"/>
          <p:cNvSpPr/>
          <p:nvPr/>
        </p:nvSpPr>
        <p:spPr>
          <a:xfrm>
            <a:off x="8152920" y="211500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279" name="Group 21"/>
          <p:cNvGrpSpPr/>
          <p:nvPr/>
        </p:nvGrpSpPr>
        <p:grpSpPr>
          <a:xfrm>
            <a:off x="8594640" y="1997280"/>
            <a:ext cx="91800" cy="228600"/>
            <a:chOff x="8594640" y="1997280"/>
            <a:chExt cx="91800" cy="228600"/>
          </a:xfrm>
        </p:grpSpPr>
        <p:sp>
          <p:nvSpPr>
            <p:cNvPr id="1280" name="Line 22"/>
            <p:cNvSpPr/>
            <p:nvPr/>
          </p:nvSpPr>
          <p:spPr>
            <a:xfrm>
              <a:off x="8594640" y="1997280"/>
              <a:ext cx="360" cy="228600"/>
            </a:xfrm>
            <a:prstGeom prst="line">
              <a:avLst/>
            </a:prstGeom>
            <a:ln>
              <a:round/>
            </a:ln>
          </p:spPr>
          <p:style>
            <a:lnRef idx="2">
              <a:schemeClr val="accent1"/>
            </a:lnRef>
            <a:fillRef idx="0">
              <a:schemeClr val="accent1"/>
            </a:fillRef>
            <a:effectRef idx="1">
              <a:schemeClr val="accent1"/>
            </a:effectRef>
            <a:fontRef idx="minor"/>
          </p:style>
        </p:sp>
        <p:sp>
          <p:nvSpPr>
            <p:cNvPr id="1281" name="Line 23"/>
            <p:cNvSpPr/>
            <p:nvPr/>
          </p:nvSpPr>
          <p:spPr>
            <a:xfrm>
              <a:off x="8640360" y="2031120"/>
              <a:ext cx="360" cy="160920"/>
            </a:xfrm>
            <a:prstGeom prst="line">
              <a:avLst/>
            </a:prstGeom>
            <a:ln>
              <a:round/>
            </a:ln>
          </p:spPr>
          <p:style>
            <a:lnRef idx="2">
              <a:schemeClr val="accent1"/>
            </a:lnRef>
            <a:fillRef idx="0">
              <a:schemeClr val="accent1"/>
            </a:fillRef>
            <a:effectRef idx="1">
              <a:schemeClr val="accent1"/>
            </a:effectRef>
            <a:fontRef idx="minor"/>
          </p:style>
        </p:sp>
        <p:sp>
          <p:nvSpPr>
            <p:cNvPr id="1282" name="Line 24"/>
            <p:cNvSpPr/>
            <p:nvPr/>
          </p:nvSpPr>
          <p:spPr>
            <a:xfrm>
              <a:off x="8686080" y="205560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1283" name="CustomShape 25"/>
          <p:cNvSpPr/>
          <p:nvPr/>
        </p:nvSpPr>
        <p:spPr>
          <a:xfrm>
            <a:off x="712440" y="3539520"/>
            <a:ext cx="503640" cy="309240"/>
          </a:xfrm>
          <a:prstGeom prst="rect">
            <a:avLst/>
          </a:prstGeom>
          <a:noFill/>
          <a:ln>
            <a:noFill/>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400" spc="-1" strike="noStrike">
                <a:solidFill>
                  <a:srgbClr val="000000"/>
                </a:solidFill>
                <a:latin typeface="Segoe Print"/>
              </a:rPr>
              <a:t>2.</a:t>
            </a:r>
            <a:endParaRPr b="0" lang="en-GB" sz="1400" spc="-1" strike="noStrike">
              <a:latin typeface="Arial"/>
            </a:endParaRPr>
          </a:p>
        </p:txBody>
      </p:sp>
      <p:grpSp>
        <p:nvGrpSpPr>
          <p:cNvPr id="1284" name="Group 26"/>
          <p:cNvGrpSpPr/>
          <p:nvPr/>
        </p:nvGrpSpPr>
        <p:grpSpPr>
          <a:xfrm>
            <a:off x="5863320" y="3848400"/>
            <a:ext cx="1207440" cy="328680"/>
            <a:chOff x="5863320" y="3848400"/>
            <a:chExt cx="1207440" cy="328680"/>
          </a:xfrm>
        </p:grpSpPr>
        <p:sp>
          <p:nvSpPr>
            <p:cNvPr id="1285" name="CustomShape 27"/>
            <p:cNvSpPr/>
            <p:nvPr/>
          </p:nvSpPr>
          <p:spPr>
            <a:xfrm>
              <a:off x="5863320" y="384840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286" name="CustomShape 28"/>
            <p:cNvSpPr/>
            <p:nvPr/>
          </p:nvSpPr>
          <p:spPr>
            <a:xfrm>
              <a:off x="6638760" y="384840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287" name="CustomShape 29"/>
          <p:cNvSpPr/>
          <p:nvPr/>
        </p:nvSpPr>
        <p:spPr>
          <a:xfrm>
            <a:off x="5179680" y="3852000"/>
            <a:ext cx="432000" cy="32868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288" name="CustomShape 30"/>
          <p:cNvSpPr/>
          <p:nvPr/>
        </p:nvSpPr>
        <p:spPr>
          <a:xfrm>
            <a:off x="5419800" y="4012920"/>
            <a:ext cx="4431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289" name="CustomShape 31"/>
          <p:cNvSpPr/>
          <p:nvPr/>
        </p:nvSpPr>
        <p:spPr>
          <a:xfrm>
            <a:off x="4902120" y="3874320"/>
            <a:ext cx="2725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grpSp>
        <p:nvGrpSpPr>
          <p:cNvPr id="1290" name="Group 32"/>
          <p:cNvGrpSpPr/>
          <p:nvPr/>
        </p:nvGrpSpPr>
        <p:grpSpPr>
          <a:xfrm>
            <a:off x="7152840" y="3264840"/>
            <a:ext cx="1207440" cy="328680"/>
            <a:chOff x="7152840" y="3264840"/>
            <a:chExt cx="1207440" cy="328680"/>
          </a:xfrm>
        </p:grpSpPr>
        <p:sp>
          <p:nvSpPr>
            <p:cNvPr id="1291" name="CustomShape 33"/>
            <p:cNvSpPr/>
            <p:nvPr/>
          </p:nvSpPr>
          <p:spPr>
            <a:xfrm>
              <a:off x="7152840" y="32648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292" name="CustomShape 34"/>
            <p:cNvSpPr/>
            <p:nvPr/>
          </p:nvSpPr>
          <p:spPr>
            <a:xfrm>
              <a:off x="7928280" y="32648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293" name="CustomShape 35"/>
          <p:cNvSpPr/>
          <p:nvPr/>
        </p:nvSpPr>
        <p:spPr>
          <a:xfrm>
            <a:off x="6389640" y="3264840"/>
            <a:ext cx="432000" cy="32868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294" name="CustomShape 36"/>
          <p:cNvSpPr/>
          <p:nvPr/>
        </p:nvSpPr>
        <p:spPr>
          <a:xfrm>
            <a:off x="5822640" y="32911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295" name="CustomShape 37"/>
          <p:cNvSpPr/>
          <p:nvPr/>
        </p:nvSpPr>
        <p:spPr>
          <a:xfrm>
            <a:off x="6638760" y="3372480"/>
            <a:ext cx="49248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296" name="CustomShape 38"/>
          <p:cNvSpPr/>
          <p:nvPr/>
        </p:nvSpPr>
        <p:spPr>
          <a:xfrm>
            <a:off x="8152920" y="342936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297" name="Group 39"/>
          <p:cNvGrpSpPr/>
          <p:nvPr/>
        </p:nvGrpSpPr>
        <p:grpSpPr>
          <a:xfrm>
            <a:off x="8594640" y="3312000"/>
            <a:ext cx="91800" cy="228600"/>
            <a:chOff x="8594640" y="3312000"/>
            <a:chExt cx="91800" cy="228600"/>
          </a:xfrm>
        </p:grpSpPr>
        <p:sp>
          <p:nvSpPr>
            <p:cNvPr id="1298" name="Line 40"/>
            <p:cNvSpPr/>
            <p:nvPr/>
          </p:nvSpPr>
          <p:spPr>
            <a:xfrm>
              <a:off x="8594640" y="3312000"/>
              <a:ext cx="360" cy="228600"/>
            </a:xfrm>
            <a:prstGeom prst="line">
              <a:avLst/>
            </a:prstGeom>
            <a:ln>
              <a:round/>
            </a:ln>
          </p:spPr>
          <p:style>
            <a:lnRef idx="2">
              <a:schemeClr val="accent1"/>
            </a:lnRef>
            <a:fillRef idx="0">
              <a:schemeClr val="accent1"/>
            </a:fillRef>
            <a:effectRef idx="1">
              <a:schemeClr val="accent1"/>
            </a:effectRef>
            <a:fontRef idx="minor"/>
          </p:style>
        </p:sp>
        <p:sp>
          <p:nvSpPr>
            <p:cNvPr id="1299" name="Line 41"/>
            <p:cNvSpPr/>
            <p:nvPr/>
          </p:nvSpPr>
          <p:spPr>
            <a:xfrm>
              <a:off x="8640360" y="3345840"/>
              <a:ext cx="360" cy="160560"/>
            </a:xfrm>
            <a:prstGeom prst="line">
              <a:avLst/>
            </a:prstGeom>
            <a:ln>
              <a:round/>
            </a:ln>
          </p:spPr>
          <p:style>
            <a:lnRef idx="2">
              <a:schemeClr val="accent1"/>
            </a:lnRef>
            <a:fillRef idx="0">
              <a:schemeClr val="accent1"/>
            </a:fillRef>
            <a:effectRef idx="1">
              <a:schemeClr val="accent1"/>
            </a:effectRef>
            <a:fontRef idx="minor"/>
          </p:style>
        </p:sp>
        <p:sp>
          <p:nvSpPr>
            <p:cNvPr id="1300" name="Line 42"/>
            <p:cNvSpPr/>
            <p:nvPr/>
          </p:nvSpPr>
          <p:spPr>
            <a:xfrm>
              <a:off x="8686080" y="3370320"/>
              <a:ext cx="360" cy="111600"/>
            </a:xfrm>
            <a:prstGeom prst="line">
              <a:avLst/>
            </a:prstGeom>
            <a:ln>
              <a:round/>
            </a:ln>
          </p:spPr>
          <p:style>
            <a:lnRef idx="2">
              <a:schemeClr val="accent1"/>
            </a:lnRef>
            <a:fillRef idx="0">
              <a:schemeClr val="accent1"/>
            </a:fillRef>
            <a:effectRef idx="1">
              <a:schemeClr val="accent1"/>
            </a:effectRef>
            <a:fontRef idx="minor"/>
          </p:style>
        </p:sp>
      </p:grpSp>
      <p:sp>
        <p:nvSpPr>
          <p:cNvPr id="1301" name="CustomShape 43"/>
          <p:cNvSpPr/>
          <p:nvPr/>
        </p:nvSpPr>
        <p:spPr>
          <a:xfrm flipH="1" flipV="1" rot="5400000">
            <a:off x="6720840" y="3579480"/>
            <a:ext cx="582840" cy="28080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02" name="CustomShape 44"/>
          <p:cNvSpPr/>
          <p:nvPr/>
        </p:nvSpPr>
        <p:spPr>
          <a:xfrm>
            <a:off x="712440" y="4745160"/>
            <a:ext cx="503640" cy="309240"/>
          </a:xfrm>
          <a:prstGeom prst="rect">
            <a:avLst/>
          </a:prstGeom>
          <a:noFill/>
          <a:ln>
            <a:noFill/>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400" spc="-1" strike="noStrike">
                <a:solidFill>
                  <a:srgbClr val="000000"/>
                </a:solidFill>
                <a:latin typeface="Segoe Print"/>
              </a:rPr>
              <a:t>3.</a:t>
            </a:r>
            <a:endParaRPr b="0" lang="en-GB" sz="1400" spc="-1" strike="noStrike">
              <a:latin typeface="Arial"/>
            </a:endParaRPr>
          </a:p>
        </p:txBody>
      </p:sp>
      <p:grpSp>
        <p:nvGrpSpPr>
          <p:cNvPr id="1303" name="Group 45"/>
          <p:cNvGrpSpPr/>
          <p:nvPr/>
        </p:nvGrpSpPr>
        <p:grpSpPr>
          <a:xfrm>
            <a:off x="5863320" y="5172840"/>
            <a:ext cx="1207440" cy="328680"/>
            <a:chOff x="5863320" y="5172840"/>
            <a:chExt cx="1207440" cy="328680"/>
          </a:xfrm>
        </p:grpSpPr>
        <p:sp>
          <p:nvSpPr>
            <p:cNvPr id="1304" name="CustomShape 46"/>
            <p:cNvSpPr/>
            <p:nvPr/>
          </p:nvSpPr>
          <p:spPr>
            <a:xfrm>
              <a:off x="5863320" y="51728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305" name="CustomShape 47"/>
            <p:cNvSpPr/>
            <p:nvPr/>
          </p:nvSpPr>
          <p:spPr>
            <a:xfrm>
              <a:off x="6638760" y="51728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306" name="CustomShape 48"/>
          <p:cNvSpPr/>
          <p:nvPr/>
        </p:nvSpPr>
        <p:spPr>
          <a:xfrm>
            <a:off x="5179680" y="5176440"/>
            <a:ext cx="432000" cy="32868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307" name="CustomShape 49"/>
          <p:cNvSpPr/>
          <p:nvPr/>
        </p:nvSpPr>
        <p:spPr>
          <a:xfrm>
            <a:off x="5419800" y="5337360"/>
            <a:ext cx="4431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308" name="CustomShape 50"/>
          <p:cNvSpPr/>
          <p:nvPr/>
        </p:nvSpPr>
        <p:spPr>
          <a:xfrm>
            <a:off x="4902120" y="5198760"/>
            <a:ext cx="2725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grpSp>
        <p:nvGrpSpPr>
          <p:cNvPr id="1309" name="Group 51"/>
          <p:cNvGrpSpPr/>
          <p:nvPr/>
        </p:nvGrpSpPr>
        <p:grpSpPr>
          <a:xfrm>
            <a:off x="7152840" y="4589280"/>
            <a:ext cx="1207440" cy="328680"/>
            <a:chOff x="7152840" y="4589280"/>
            <a:chExt cx="1207440" cy="328680"/>
          </a:xfrm>
        </p:grpSpPr>
        <p:sp>
          <p:nvSpPr>
            <p:cNvPr id="1310" name="CustomShape 52"/>
            <p:cNvSpPr/>
            <p:nvPr/>
          </p:nvSpPr>
          <p:spPr>
            <a:xfrm>
              <a:off x="7152840" y="458928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311" name="CustomShape 53"/>
            <p:cNvSpPr/>
            <p:nvPr/>
          </p:nvSpPr>
          <p:spPr>
            <a:xfrm>
              <a:off x="7928280" y="458928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312" name="CustomShape 54"/>
          <p:cNvSpPr/>
          <p:nvPr/>
        </p:nvSpPr>
        <p:spPr>
          <a:xfrm>
            <a:off x="5668560" y="4589280"/>
            <a:ext cx="432000" cy="32868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313" name="CustomShape 55"/>
          <p:cNvSpPr/>
          <p:nvPr/>
        </p:nvSpPr>
        <p:spPr>
          <a:xfrm>
            <a:off x="5112000" y="4615560"/>
            <a:ext cx="55620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314" name="CustomShape 56"/>
          <p:cNvSpPr/>
          <p:nvPr/>
        </p:nvSpPr>
        <p:spPr>
          <a:xfrm>
            <a:off x="5910480" y="4740120"/>
            <a:ext cx="108720" cy="432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15" name="CustomShape 57"/>
          <p:cNvSpPr/>
          <p:nvPr/>
        </p:nvSpPr>
        <p:spPr>
          <a:xfrm>
            <a:off x="8152920" y="475416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316" name="Group 58"/>
          <p:cNvGrpSpPr/>
          <p:nvPr/>
        </p:nvGrpSpPr>
        <p:grpSpPr>
          <a:xfrm>
            <a:off x="8594640" y="4636440"/>
            <a:ext cx="91800" cy="228600"/>
            <a:chOff x="8594640" y="4636440"/>
            <a:chExt cx="91800" cy="228600"/>
          </a:xfrm>
        </p:grpSpPr>
        <p:sp>
          <p:nvSpPr>
            <p:cNvPr id="1317" name="Line 59"/>
            <p:cNvSpPr/>
            <p:nvPr/>
          </p:nvSpPr>
          <p:spPr>
            <a:xfrm>
              <a:off x="8594640" y="4636440"/>
              <a:ext cx="360" cy="228600"/>
            </a:xfrm>
            <a:prstGeom prst="line">
              <a:avLst/>
            </a:prstGeom>
            <a:ln>
              <a:round/>
            </a:ln>
          </p:spPr>
          <p:style>
            <a:lnRef idx="2">
              <a:schemeClr val="accent1"/>
            </a:lnRef>
            <a:fillRef idx="0">
              <a:schemeClr val="accent1"/>
            </a:fillRef>
            <a:effectRef idx="1">
              <a:schemeClr val="accent1"/>
            </a:effectRef>
            <a:fontRef idx="minor"/>
          </p:style>
        </p:sp>
        <p:sp>
          <p:nvSpPr>
            <p:cNvPr id="1318" name="Line 60"/>
            <p:cNvSpPr/>
            <p:nvPr/>
          </p:nvSpPr>
          <p:spPr>
            <a:xfrm>
              <a:off x="8640360" y="4670280"/>
              <a:ext cx="360" cy="160920"/>
            </a:xfrm>
            <a:prstGeom prst="line">
              <a:avLst/>
            </a:prstGeom>
            <a:ln>
              <a:round/>
            </a:ln>
          </p:spPr>
          <p:style>
            <a:lnRef idx="2">
              <a:schemeClr val="accent1"/>
            </a:lnRef>
            <a:fillRef idx="0">
              <a:schemeClr val="accent1"/>
            </a:fillRef>
            <a:effectRef idx="1">
              <a:schemeClr val="accent1"/>
            </a:effectRef>
            <a:fontRef idx="minor"/>
          </p:style>
        </p:sp>
        <p:sp>
          <p:nvSpPr>
            <p:cNvPr id="1319" name="Line 61"/>
            <p:cNvSpPr/>
            <p:nvPr/>
          </p:nvSpPr>
          <p:spPr>
            <a:xfrm>
              <a:off x="8686080" y="469476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1320" name="CustomShape 62"/>
          <p:cNvSpPr/>
          <p:nvPr/>
        </p:nvSpPr>
        <p:spPr>
          <a:xfrm flipH="1" flipV="1" rot="5400000">
            <a:off x="6720840" y="4904280"/>
            <a:ext cx="582840" cy="28080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21" name="CustomShape 63"/>
          <p:cNvSpPr/>
          <p:nvPr/>
        </p:nvSpPr>
        <p:spPr>
          <a:xfrm>
            <a:off x="586440" y="3019320"/>
            <a:ext cx="8283960" cy="1310760"/>
          </a:xfrm>
          <a:prstGeom prst="roundRect">
            <a:avLst>
              <a:gd name="adj" fmla="val 16667"/>
            </a:avLst>
          </a:prstGeom>
          <a:noFill/>
          <a:ln>
            <a:round/>
          </a:ln>
        </p:spPr>
        <p:style>
          <a:lnRef idx="2">
            <a:schemeClr val="accent6"/>
          </a:lnRef>
          <a:fillRef idx="1">
            <a:schemeClr val="lt1"/>
          </a:fillRef>
          <a:effectRef idx="0">
            <a:schemeClr val="accent6"/>
          </a:effectRef>
          <a:fontRef idx="minor"/>
        </p:style>
      </p:sp>
      <p:sp>
        <p:nvSpPr>
          <p:cNvPr id="1322" name="CustomShape 64"/>
          <p:cNvSpPr/>
          <p:nvPr/>
        </p:nvSpPr>
        <p:spPr>
          <a:xfrm>
            <a:off x="586440" y="4330440"/>
            <a:ext cx="8283960" cy="1302120"/>
          </a:xfrm>
          <a:prstGeom prst="roundRect">
            <a:avLst>
              <a:gd name="adj" fmla="val 16667"/>
            </a:avLst>
          </a:prstGeom>
          <a:noFill/>
          <a:ln>
            <a:round/>
          </a:ln>
        </p:spPr>
        <p:style>
          <a:lnRef idx="2">
            <a:schemeClr val="accent6"/>
          </a:lnRef>
          <a:fillRef idx="1">
            <a:schemeClr val="lt1"/>
          </a:fillRef>
          <a:effectRef idx="0">
            <a:schemeClr val="accent6"/>
          </a:effectRef>
          <a:fontRef idx="minor"/>
        </p:style>
      </p:sp>
      <p:sp>
        <p:nvSpPr>
          <p:cNvPr id="1323" name="CustomShape 65"/>
          <p:cNvSpPr/>
          <p:nvPr/>
        </p:nvSpPr>
        <p:spPr>
          <a:xfrm>
            <a:off x="5452560" y="5787000"/>
            <a:ext cx="3429720" cy="30348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0" lang="en-GB" sz="1400" spc="-1" strike="noStrike">
                <a:solidFill>
                  <a:srgbClr val="000000"/>
                </a:solidFill>
                <a:latin typeface="Segoe Print"/>
              </a:rPr>
              <a:t>Now we have a list with two nodes.</a:t>
            </a:r>
            <a:endParaRPr b="0" lang="en-GB" sz="1400" spc="-1" strike="noStrike">
              <a:latin typeface="Arial"/>
            </a:endParaRPr>
          </a:p>
        </p:txBody>
      </p:sp>
      <p:sp>
        <p:nvSpPr>
          <p:cNvPr id="1324" name="TextShape 66"/>
          <p:cNvSpPr txBox="1"/>
          <p:nvPr/>
        </p:nvSpPr>
        <p:spPr>
          <a:xfrm>
            <a:off x="6553080" y="6356520"/>
            <a:ext cx="2133360" cy="364680"/>
          </a:xfrm>
          <a:prstGeom prst="rect">
            <a:avLst/>
          </a:prstGeom>
          <a:noFill/>
          <a:ln>
            <a:noFill/>
          </a:ln>
        </p:spPr>
        <p:txBody>
          <a:bodyPr anchor="ctr"/>
          <a:p>
            <a:pPr algn="r">
              <a:lnSpc>
                <a:spcPct val="100000"/>
              </a:lnSpc>
            </a:pPr>
            <a:fld id="{64BEB86D-E1A0-4B2D-9174-D618D07869C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251" dur="indefinite" restart="never" nodeType="tmRoot">
          <p:childTnLst>
            <p:seq>
              <p:cTn id="1252" dur="indefinite" nodeType="mainSeq">
                <p:childTnLst>
                  <p:par>
                    <p:cTn id="1253" fill="hold">
                      <p:stCondLst>
                        <p:cond delay="indefinite"/>
                      </p:stCondLst>
                      <p:childTnLst>
                        <p:par>
                          <p:cTn id="1254" fill="hold">
                            <p:stCondLst>
                              <p:cond delay="0"/>
                            </p:stCondLst>
                            <p:childTnLst>
                              <p:par>
                                <p:cTn id="1255" nodeType="clickEffect" fill="hold" presetClass="entr" presetID="1">
                                  <p:stCondLst>
                                    <p:cond delay="0"/>
                                  </p:stCondLst>
                                  <p:childTnLst>
                                    <p:set>
                                      <p:cBhvr>
                                        <p:cTn id="1256" dur="1" fill="hold">
                                          <p:stCondLst>
                                            <p:cond delay="0"/>
                                          </p:stCondLst>
                                        </p:cTn>
                                        <p:tgtEl>
                                          <p:spTgt spid="1260"/>
                                        </p:tgtEl>
                                        <p:attrNameLst>
                                          <p:attrName>style.visibility</p:attrName>
                                        </p:attrNameLst>
                                      </p:cBhvr>
                                      <p:to>
                                        <p:strVal val="visible"/>
                                      </p:to>
                                    </p:set>
                                  </p:childTnLst>
                                </p:cTn>
                              </p:par>
                              <p:par>
                                <p:cTn id="1257" nodeType="withEffect" fill="hold" presetClass="entr" presetID="1">
                                  <p:stCondLst>
                                    <p:cond delay="0"/>
                                  </p:stCondLst>
                                  <p:childTnLst>
                                    <p:set>
                                      <p:cBhvr>
                                        <p:cTn id="1258" dur="1" fill="hold">
                                          <p:stCondLst>
                                            <p:cond delay="0"/>
                                          </p:stCondLst>
                                        </p:cTn>
                                        <p:tgtEl>
                                          <p:spTgt spid="1261"/>
                                        </p:tgtEl>
                                        <p:attrNameLst>
                                          <p:attrName>style.visibility</p:attrName>
                                        </p:attrNameLst>
                                      </p:cBhvr>
                                      <p:to>
                                        <p:strVal val="visible"/>
                                      </p:to>
                                    </p:set>
                                  </p:childTnLst>
                                </p:cTn>
                              </p:par>
                              <p:par>
                                <p:cTn id="1259" nodeType="withEffect" fill="hold" presetClass="entr" presetID="1">
                                  <p:stCondLst>
                                    <p:cond delay="0"/>
                                  </p:stCondLst>
                                  <p:childTnLst>
                                    <p:set>
                                      <p:cBhvr>
                                        <p:cTn id="1260" dur="1" fill="hold">
                                          <p:stCondLst>
                                            <p:cond delay="0"/>
                                          </p:stCondLst>
                                        </p:cTn>
                                        <p:tgtEl>
                                          <p:spTgt spid="1263"/>
                                        </p:tgtEl>
                                        <p:attrNameLst>
                                          <p:attrName>style.visibility</p:attrName>
                                        </p:attrNameLst>
                                      </p:cBhvr>
                                      <p:to>
                                        <p:strVal val="visible"/>
                                      </p:to>
                                    </p:set>
                                  </p:childTnLst>
                                </p:cTn>
                              </p:par>
                              <p:par>
                                <p:cTn id="1261" nodeType="withEffect" fill="hold" presetClass="entr" presetID="1">
                                  <p:stCondLst>
                                    <p:cond delay="0"/>
                                  </p:stCondLst>
                                  <p:childTnLst>
                                    <p:set>
                                      <p:cBhvr>
                                        <p:cTn id="1262" dur="1" fill="hold">
                                          <p:stCondLst>
                                            <p:cond delay="0"/>
                                          </p:stCondLst>
                                        </p:cTn>
                                        <p:tgtEl>
                                          <p:spTgt spid="1264"/>
                                        </p:tgtEl>
                                        <p:attrNameLst>
                                          <p:attrName>style.visibility</p:attrName>
                                        </p:attrNameLst>
                                      </p:cBhvr>
                                      <p:to>
                                        <p:strVal val="visible"/>
                                      </p:to>
                                    </p:set>
                                  </p:childTnLst>
                                </p:cTn>
                              </p:par>
                              <p:par>
                                <p:cTn id="1263" nodeType="withEffect" fill="hold" presetClass="entr" presetID="1">
                                  <p:stCondLst>
                                    <p:cond delay="0"/>
                                  </p:stCondLst>
                                  <p:childTnLst>
                                    <p:set>
                                      <p:cBhvr>
                                        <p:cTn id="1264" dur="1" fill="hold">
                                          <p:stCondLst>
                                            <p:cond delay="0"/>
                                          </p:stCondLst>
                                        </p:cTn>
                                        <p:tgtEl>
                                          <p:spTgt spid="1267"/>
                                        </p:tgtEl>
                                        <p:attrNameLst>
                                          <p:attrName>style.visibility</p:attrName>
                                        </p:attrNameLst>
                                      </p:cBhvr>
                                      <p:to>
                                        <p:strVal val="visible"/>
                                      </p:to>
                                    </p:set>
                                  </p:childTnLst>
                                </p:cTn>
                              </p:par>
                              <p:par>
                                <p:cTn id="1265" nodeType="withEffect" fill="hold" presetClass="entr" presetID="1">
                                  <p:stCondLst>
                                    <p:cond delay="0"/>
                                  </p:stCondLst>
                                  <p:childTnLst>
                                    <p:set>
                                      <p:cBhvr>
                                        <p:cTn id="1266" dur="1" fill="hold">
                                          <p:stCondLst>
                                            <p:cond delay="0"/>
                                          </p:stCondLst>
                                        </p:cTn>
                                        <p:tgtEl>
                                          <p:spTgt spid="1268"/>
                                        </p:tgtEl>
                                        <p:attrNameLst>
                                          <p:attrName>style.visibility</p:attrName>
                                        </p:attrNameLst>
                                      </p:cBhvr>
                                      <p:to>
                                        <p:strVal val="visible"/>
                                      </p:to>
                                    </p:set>
                                  </p:childTnLst>
                                </p:cTn>
                              </p:par>
                              <p:par>
                                <p:cTn id="1267" nodeType="withEffect" fill="hold" presetClass="entr" presetID="1">
                                  <p:stCondLst>
                                    <p:cond delay="0"/>
                                  </p:stCondLst>
                                  <p:childTnLst>
                                    <p:set>
                                      <p:cBhvr>
                                        <p:cTn id="1268" dur="1" fill="hold">
                                          <p:stCondLst>
                                            <p:cond delay="0"/>
                                          </p:stCondLst>
                                        </p:cTn>
                                        <p:tgtEl>
                                          <p:spTgt spid="1269"/>
                                        </p:tgtEl>
                                        <p:attrNameLst>
                                          <p:attrName>style.visibility</p:attrName>
                                        </p:attrNameLst>
                                      </p:cBhvr>
                                      <p:to>
                                        <p:strVal val="visible"/>
                                      </p:to>
                                    </p:set>
                                  </p:childTnLst>
                                </p:cTn>
                              </p:par>
                              <p:par>
                                <p:cTn id="1269" nodeType="withEffect" fill="hold" presetClass="entr" presetID="1">
                                  <p:stCondLst>
                                    <p:cond delay="0"/>
                                  </p:stCondLst>
                                  <p:childTnLst>
                                    <p:set>
                                      <p:cBhvr>
                                        <p:cTn id="1270" dur="1" fill="hold">
                                          <p:stCondLst>
                                            <p:cond delay="0"/>
                                          </p:stCondLst>
                                        </p:cTn>
                                        <p:tgtEl>
                                          <p:spTgt spid="1272"/>
                                        </p:tgtEl>
                                        <p:attrNameLst>
                                          <p:attrName>style.visibility</p:attrName>
                                        </p:attrNameLst>
                                      </p:cBhvr>
                                      <p:to>
                                        <p:strVal val="visible"/>
                                      </p:to>
                                    </p:set>
                                  </p:childTnLst>
                                </p:cTn>
                              </p:par>
                              <p:par>
                                <p:cTn id="1271" nodeType="withEffect" fill="hold" presetClass="entr" presetID="1">
                                  <p:stCondLst>
                                    <p:cond delay="0"/>
                                  </p:stCondLst>
                                  <p:childTnLst>
                                    <p:set>
                                      <p:cBhvr>
                                        <p:cTn id="1272" dur="1" fill="hold">
                                          <p:stCondLst>
                                            <p:cond delay="0"/>
                                          </p:stCondLst>
                                        </p:cTn>
                                        <p:tgtEl>
                                          <p:spTgt spid="1275"/>
                                        </p:tgtEl>
                                        <p:attrNameLst>
                                          <p:attrName>style.visibility</p:attrName>
                                        </p:attrNameLst>
                                      </p:cBhvr>
                                      <p:to>
                                        <p:strVal val="visible"/>
                                      </p:to>
                                    </p:set>
                                  </p:childTnLst>
                                </p:cTn>
                              </p:par>
                              <p:par>
                                <p:cTn id="1273" nodeType="withEffect" fill="hold" presetClass="entr" presetID="1">
                                  <p:stCondLst>
                                    <p:cond delay="0"/>
                                  </p:stCondLst>
                                  <p:childTnLst>
                                    <p:set>
                                      <p:cBhvr>
                                        <p:cTn id="1274" dur="1" fill="hold">
                                          <p:stCondLst>
                                            <p:cond delay="0"/>
                                          </p:stCondLst>
                                        </p:cTn>
                                        <p:tgtEl>
                                          <p:spTgt spid="1276"/>
                                        </p:tgtEl>
                                        <p:attrNameLst>
                                          <p:attrName>style.visibility</p:attrName>
                                        </p:attrNameLst>
                                      </p:cBhvr>
                                      <p:to>
                                        <p:strVal val="visible"/>
                                      </p:to>
                                    </p:set>
                                  </p:childTnLst>
                                </p:cTn>
                              </p:par>
                              <p:par>
                                <p:cTn id="1275" nodeType="withEffect" fill="hold" presetClass="entr" presetID="1">
                                  <p:stCondLst>
                                    <p:cond delay="0"/>
                                  </p:stCondLst>
                                  <p:childTnLst>
                                    <p:set>
                                      <p:cBhvr>
                                        <p:cTn id="1276" dur="1" fill="hold">
                                          <p:stCondLst>
                                            <p:cond delay="0"/>
                                          </p:stCondLst>
                                        </p:cTn>
                                        <p:tgtEl>
                                          <p:spTgt spid="1277"/>
                                        </p:tgtEl>
                                        <p:attrNameLst>
                                          <p:attrName>style.visibility</p:attrName>
                                        </p:attrNameLst>
                                      </p:cBhvr>
                                      <p:to>
                                        <p:strVal val="visible"/>
                                      </p:to>
                                    </p:set>
                                  </p:childTnLst>
                                </p:cTn>
                              </p:par>
                              <p:par>
                                <p:cTn id="1277" nodeType="withEffect" fill="hold" presetClass="entr" presetID="1">
                                  <p:stCondLst>
                                    <p:cond delay="0"/>
                                  </p:stCondLst>
                                  <p:childTnLst>
                                    <p:set>
                                      <p:cBhvr>
                                        <p:cTn id="1278" dur="1" fill="hold">
                                          <p:stCondLst>
                                            <p:cond delay="0"/>
                                          </p:stCondLst>
                                        </p:cTn>
                                        <p:tgtEl>
                                          <p:spTgt spid="1278"/>
                                        </p:tgtEl>
                                        <p:attrNameLst>
                                          <p:attrName>style.visibility</p:attrName>
                                        </p:attrNameLst>
                                      </p:cBhvr>
                                      <p:to>
                                        <p:strVal val="visible"/>
                                      </p:to>
                                    </p:set>
                                  </p:childTnLst>
                                </p:cTn>
                              </p:par>
                              <p:par>
                                <p:cTn id="1279" nodeType="withEffect" fill="hold" presetClass="entr" presetID="1">
                                  <p:stCondLst>
                                    <p:cond delay="0"/>
                                  </p:stCondLst>
                                  <p:childTnLst>
                                    <p:set>
                                      <p:cBhvr>
                                        <p:cTn id="1280" dur="1" fill="hold">
                                          <p:stCondLst>
                                            <p:cond delay="0"/>
                                          </p:stCondLst>
                                        </p:cTn>
                                        <p:tgtEl>
                                          <p:spTgt spid="1279"/>
                                        </p:tgtEl>
                                        <p:attrNameLst>
                                          <p:attrName>style.visibility</p:attrName>
                                        </p:attrNameLst>
                                      </p:cBhvr>
                                      <p:to>
                                        <p:strVal val="visible"/>
                                      </p:to>
                                    </p:set>
                                  </p:childTnLst>
                                </p:cTn>
                              </p:par>
                            </p:childTnLst>
                          </p:cTn>
                        </p:par>
                      </p:childTnLst>
                    </p:cTn>
                  </p:par>
                  <p:par>
                    <p:cTn id="1281" fill="hold">
                      <p:stCondLst>
                        <p:cond delay="indefinite"/>
                      </p:stCondLst>
                      <p:childTnLst>
                        <p:par>
                          <p:cTn id="1282" fill="hold">
                            <p:stCondLst>
                              <p:cond delay="0"/>
                            </p:stCondLst>
                            <p:childTnLst>
                              <p:par>
                                <p:cTn id="1283" nodeType="clickEffect" fill="hold" presetClass="entr" presetID="1">
                                  <p:stCondLst>
                                    <p:cond delay="0"/>
                                  </p:stCondLst>
                                  <p:childTnLst>
                                    <p:set>
                                      <p:cBhvr>
                                        <p:cTn id="1284" dur="1" fill="hold">
                                          <p:stCondLst>
                                            <p:cond delay="0"/>
                                          </p:stCondLst>
                                        </p:cTn>
                                        <p:tgtEl>
                                          <p:spTgt spid="1270"/>
                                        </p:tgtEl>
                                        <p:attrNameLst>
                                          <p:attrName>style.visibility</p:attrName>
                                        </p:attrNameLst>
                                      </p:cBhvr>
                                      <p:to>
                                        <p:strVal val="visible"/>
                                      </p:to>
                                    </p:set>
                                  </p:childTnLst>
                                </p:cTn>
                              </p:par>
                              <p:par>
                                <p:cTn id="1285" nodeType="withEffect" fill="hold" presetClass="entr" presetID="1">
                                  <p:stCondLst>
                                    <p:cond delay="0"/>
                                  </p:stCondLst>
                                  <p:childTnLst>
                                    <p:set>
                                      <p:cBhvr>
                                        <p:cTn id="1286" dur="1" fill="hold">
                                          <p:stCondLst>
                                            <p:cond delay="0"/>
                                          </p:stCondLst>
                                        </p:cTn>
                                        <p:tgtEl>
                                          <p:spTgt spid="1283"/>
                                        </p:tgtEl>
                                        <p:attrNameLst>
                                          <p:attrName>style.visibility</p:attrName>
                                        </p:attrNameLst>
                                      </p:cBhvr>
                                      <p:to>
                                        <p:strVal val="visible"/>
                                      </p:to>
                                    </p:set>
                                  </p:childTnLst>
                                </p:cTn>
                              </p:par>
                              <p:par>
                                <p:cTn id="1287" nodeType="withEffect" fill="hold" presetClass="entr" presetID="1">
                                  <p:stCondLst>
                                    <p:cond delay="0"/>
                                  </p:stCondLst>
                                  <p:childTnLst>
                                    <p:set>
                                      <p:cBhvr>
                                        <p:cTn id="1288" dur="1" fill="hold">
                                          <p:stCondLst>
                                            <p:cond delay="0"/>
                                          </p:stCondLst>
                                        </p:cTn>
                                        <p:tgtEl>
                                          <p:spTgt spid="1284"/>
                                        </p:tgtEl>
                                        <p:attrNameLst>
                                          <p:attrName>style.visibility</p:attrName>
                                        </p:attrNameLst>
                                      </p:cBhvr>
                                      <p:to>
                                        <p:strVal val="visible"/>
                                      </p:to>
                                    </p:set>
                                  </p:childTnLst>
                                </p:cTn>
                              </p:par>
                              <p:par>
                                <p:cTn id="1289" nodeType="withEffect" fill="hold" presetClass="entr" presetID="1">
                                  <p:stCondLst>
                                    <p:cond delay="0"/>
                                  </p:stCondLst>
                                  <p:childTnLst>
                                    <p:set>
                                      <p:cBhvr>
                                        <p:cTn id="1290" dur="1" fill="hold">
                                          <p:stCondLst>
                                            <p:cond delay="0"/>
                                          </p:stCondLst>
                                        </p:cTn>
                                        <p:tgtEl>
                                          <p:spTgt spid="1287"/>
                                        </p:tgtEl>
                                        <p:attrNameLst>
                                          <p:attrName>style.visibility</p:attrName>
                                        </p:attrNameLst>
                                      </p:cBhvr>
                                      <p:to>
                                        <p:strVal val="visible"/>
                                      </p:to>
                                    </p:set>
                                  </p:childTnLst>
                                </p:cTn>
                              </p:par>
                              <p:par>
                                <p:cTn id="1291" nodeType="withEffect" fill="hold" presetClass="entr" presetID="1">
                                  <p:stCondLst>
                                    <p:cond delay="0"/>
                                  </p:stCondLst>
                                  <p:childTnLst>
                                    <p:set>
                                      <p:cBhvr>
                                        <p:cTn id="1292" dur="1" fill="hold">
                                          <p:stCondLst>
                                            <p:cond delay="0"/>
                                          </p:stCondLst>
                                        </p:cTn>
                                        <p:tgtEl>
                                          <p:spTgt spid="1288"/>
                                        </p:tgtEl>
                                        <p:attrNameLst>
                                          <p:attrName>style.visibility</p:attrName>
                                        </p:attrNameLst>
                                      </p:cBhvr>
                                      <p:to>
                                        <p:strVal val="visible"/>
                                      </p:to>
                                    </p:set>
                                  </p:childTnLst>
                                </p:cTn>
                              </p:par>
                              <p:par>
                                <p:cTn id="1293" nodeType="withEffect" fill="hold" presetClass="entr" presetID="1">
                                  <p:stCondLst>
                                    <p:cond delay="0"/>
                                  </p:stCondLst>
                                  <p:childTnLst>
                                    <p:set>
                                      <p:cBhvr>
                                        <p:cTn id="1294" dur="1" fill="hold">
                                          <p:stCondLst>
                                            <p:cond delay="0"/>
                                          </p:stCondLst>
                                        </p:cTn>
                                        <p:tgtEl>
                                          <p:spTgt spid="1289"/>
                                        </p:tgtEl>
                                        <p:attrNameLst>
                                          <p:attrName>style.visibility</p:attrName>
                                        </p:attrNameLst>
                                      </p:cBhvr>
                                      <p:to>
                                        <p:strVal val="visible"/>
                                      </p:to>
                                    </p:set>
                                  </p:childTnLst>
                                </p:cTn>
                              </p:par>
                              <p:par>
                                <p:cTn id="1295" nodeType="withEffect" fill="hold" presetClass="entr" presetID="1">
                                  <p:stCondLst>
                                    <p:cond delay="0"/>
                                  </p:stCondLst>
                                  <p:childTnLst>
                                    <p:set>
                                      <p:cBhvr>
                                        <p:cTn id="1296" dur="1" fill="hold">
                                          <p:stCondLst>
                                            <p:cond delay="0"/>
                                          </p:stCondLst>
                                        </p:cTn>
                                        <p:tgtEl>
                                          <p:spTgt spid="1290"/>
                                        </p:tgtEl>
                                        <p:attrNameLst>
                                          <p:attrName>style.visibility</p:attrName>
                                        </p:attrNameLst>
                                      </p:cBhvr>
                                      <p:to>
                                        <p:strVal val="visible"/>
                                      </p:to>
                                    </p:set>
                                  </p:childTnLst>
                                </p:cTn>
                              </p:par>
                              <p:par>
                                <p:cTn id="1297" nodeType="withEffect" fill="hold" presetClass="entr" presetID="1">
                                  <p:stCondLst>
                                    <p:cond delay="0"/>
                                  </p:stCondLst>
                                  <p:childTnLst>
                                    <p:set>
                                      <p:cBhvr>
                                        <p:cTn id="1298" dur="1" fill="hold">
                                          <p:stCondLst>
                                            <p:cond delay="0"/>
                                          </p:stCondLst>
                                        </p:cTn>
                                        <p:tgtEl>
                                          <p:spTgt spid="1293"/>
                                        </p:tgtEl>
                                        <p:attrNameLst>
                                          <p:attrName>style.visibility</p:attrName>
                                        </p:attrNameLst>
                                      </p:cBhvr>
                                      <p:to>
                                        <p:strVal val="visible"/>
                                      </p:to>
                                    </p:set>
                                  </p:childTnLst>
                                </p:cTn>
                              </p:par>
                              <p:par>
                                <p:cTn id="1299" nodeType="withEffect" fill="hold" presetClass="entr" presetID="1">
                                  <p:stCondLst>
                                    <p:cond delay="0"/>
                                  </p:stCondLst>
                                  <p:childTnLst>
                                    <p:set>
                                      <p:cBhvr>
                                        <p:cTn id="1300" dur="1" fill="hold">
                                          <p:stCondLst>
                                            <p:cond delay="0"/>
                                          </p:stCondLst>
                                        </p:cTn>
                                        <p:tgtEl>
                                          <p:spTgt spid="1294"/>
                                        </p:tgtEl>
                                        <p:attrNameLst>
                                          <p:attrName>style.visibility</p:attrName>
                                        </p:attrNameLst>
                                      </p:cBhvr>
                                      <p:to>
                                        <p:strVal val="visible"/>
                                      </p:to>
                                    </p:set>
                                  </p:childTnLst>
                                </p:cTn>
                              </p:par>
                              <p:par>
                                <p:cTn id="1301" nodeType="withEffect" fill="hold" presetClass="entr" presetID="1">
                                  <p:stCondLst>
                                    <p:cond delay="0"/>
                                  </p:stCondLst>
                                  <p:childTnLst>
                                    <p:set>
                                      <p:cBhvr>
                                        <p:cTn id="1302" dur="1" fill="hold">
                                          <p:stCondLst>
                                            <p:cond delay="0"/>
                                          </p:stCondLst>
                                        </p:cTn>
                                        <p:tgtEl>
                                          <p:spTgt spid="1295"/>
                                        </p:tgtEl>
                                        <p:attrNameLst>
                                          <p:attrName>style.visibility</p:attrName>
                                        </p:attrNameLst>
                                      </p:cBhvr>
                                      <p:to>
                                        <p:strVal val="visible"/>
                                      </p:to>
                                    </p:set>
                                  </p:childTnLst>
                                </p:cTn>
                              </p:par>
                              <p:par>
                                <p:cTn id="1303" nodeType="withEffect" fill="hold" presetClass="entr" presetID="1">
                                  <p:stCondLst>
                                    <p:cond delay="0"/>
                                  </p:stCondLst>
                                  <p:childTnLst>
                                    <p:set>
                                      <p:cBhvr>
                                        <p:cTn id="1304" dur="1" fill="hold">
                                          <p:stCondLst>
                                            <p:cond delay="0"/>
                                          </p:stCondLst>
                                        </p:cTn>
                                        <p:tgtEl>
                                          <p:spTgt spid="1296"/>
                                        </p:tgtEl>
                                        <p:attrNameLst>
                                          <p:attrName>style.visibility</p:attrName>
                                        </p:attrNameLst>
                                      </p:cBhvr>
                                      <p:to>
                                        <p:strVal val="visible"/>
                                      </p:to>
                                    </p:set>
                                  </p:childTnLst>
                                </p:cTn>
                              </p:par>
                              <p:par>
                                <p:cTn id="1305" nodeType="withEffect" fill="hold" presetClass="entr" presetID="1">
                                  <p:stCondLst>
                                    <p:cond delay="0"/>
                                  </p:stCondLst>
                                  <p:childTnLst>
                                    <p:set>
                                      <p:cBhvr>
                                        <p:cTn id="1306" dur="1" fill="hold">
                                          <p:stCondLst>
                                            <p:cond delay="0"/>
                                          </p:stCondLst>
                                        </p:cTn>
                                        <p:tgtEl>
                                          <p:spTgt spid="1297"/>
                                        </p:tgtEl>
                                        <p:attrNameLst>
                                          <p:attrName>style.visibility</p:attrName>
                                        </p:attrNameLst>
                                      </p:cBhvr>
                                      <p:to>
                                        <p:strVal val="visible"/>
                                      </p:to>
                                    </p:set>
                                  </p:childTnLst>
                                </p:cTn>
                              </p:par>
                              <p:par>
                                <p:cTn id="1307" nodeType="withEffect" fill="hold" presetClass="entr" presetID="1">
                                  <p:stCondLst>
                                    <p:cond delay="0"/>
                                  </p:stCondLst>
                                  <p:childTnLst>
                                    <p:set>
                                      <p:cBhvr>
                                        <p:cTn id="1308" dur="1" fill="hold">
                                          <p:stCondLst>
                                            <p:cond delay="0"/>
                                          </p:stCondLst>
                                        </p:cTn>
                                        <p:tgtEl>
                                          <p:spTgt spid="1301"/>
                                        </p:tgtEl>
                                        <p:attrNameLst>
                                          <p:attrName>style.visibility</p:attrName>
                                        </p:attrNameLst>
                                      </p:cBhvr>
                                      <p:to>
                                        <p:strVal val="visible"/>
                                      </p:to>
                                    </p:set>
                                  </p:childTnLst>
                                </p:cTn>
                              </p:par>
                              <p:par>
                                <p:cTn id="1309" nodeType="withEffect" fill="hold" presetClass="entr" presetID="1">
                                  <p:stCondLst>
                                    <p:cond delay="0"/>
                                  </p:stCondLst>
                                  <p:childTnLst>
                                    <p:set>
                                      <p:cBhvr>
                                        <p:cTn id="1310" dur="1" fill="hold">
                                          <p:stCondLst>
                                            <p:cond delay="0"/>
                                          </p:stCondLst>
                                        </p:cTn>
                                        <p:tgtEl>
                                          <p:spTgt spid="1321"/>
                                        </p:tgtEl>
                                        <p:attrNameLst>
                                          <p:attrName>style.visibility</p:attrName>
                                        </p:attrNameLst>
                                      </p:cBhvr>
                                      <p:to>
                                        <p:strVal val="visible"/>
                                      </p:to>
                                    </p:set>
                                  </p:childTnLst>
                                </p:cTn>
                              </p:par>
                            </p:childTnLst>
                          </p:cTn>
                        </p:par>
                      </p:childTnLst>
                    </p:cTn>
                  </p:par>
                  <p:par>
                    <p:cTn id="1311" fill="hold">
                      <p:stCondLst>
                        <p:cond delay="indefinite"/>
                      </p:stCondLst>
                      <p:childTnLst>
                        <p:par>
                          <p:cTn id="1312" fill="hold">
                            <p:stCondLst>
                              <p:cond delay="0"/>
                            </p:stCondLst>
                            <p:childTnLst>
                              <p:par>
                                <p:cTn id="1313" nodeType="clickEffect" fill="hold" presetClass="entr" presetID="1">
                                  <p:stCondLst>
                                    <p:cond delay="0"/>
                                  </p:stCondLst>
                                  <p:childTnLst>
                                    <p:set>
                                      <p:cBhvr>
                                        <p:cTn id="1314" dur="1" fill="hold">
                                          <p:stCondLst>
                                            <p:cond delay="0"/>
                                          </p:stCondLst>
                                        </p:cTn>
                                        <p:tgtEl>
                                          <p:spTgt spid="1271"/>
                                        </p:tgtEl>
                                        <p:attrNameLst>
                                          <p:attrName>style.visibility</p:attrName>
                                        </p:attrNameLst>
                                      </p:cBhvr>
                                      <p:to>
                                        <p:strVal val="visible"/>
                                      </p:to>
                                    </p:set>
                                  </p:childTnLst>
                                </p:cTn>
                              </p:par>
                              <p:par>
                                <p:cTn id="1315" nodeType="withEffect" fill="hold" presetClass="entr" presetID="1">
                                  <p:stCondLst>
                                    <p:cond delay="0"/>
                                  </p:stCondLst>
                                  <p:childTnLst>
                                    <p:set>
                                      <p:cBhvr>
                                        <p:cTn id="1316" dur="1" fill="hold">
                                          <p:stCondLst>
                                            <p:cond delay="0"/>
                                          </p:stCondLst>
                                        </p:cTn>
                                        <p:tgtEl>
                                          <p:spTgt spid="1302"/>
                                        </p:tgtEl>
                                        <p:attrNameLst>
                                          <p:attrName>style.visibility</p:attrName>
                                        </p:attrNameLst>
                                      </p:cBhvr>
                                      <p:to>
                                        <p:strVal val="visible"/>
                                      </p:to>
                                    </p:set>
                                  </p:childTnLst>
                                </p:cTn>
                              </p:par>
                              <p:par>
                                <p:cTn id="1317" nodeType="withEffect" fill="hold" presetClass="entr" presetID="1">
                                  <p:stCondLst>
                                    <p:cond delay="0"/>
                                  </p:stCondLst>
                                  <p:childTnLst>
                                    <p:set>
                                      <p:cBhvr>
                                        <p:cTn id="1318" dur="1" fill="hold">
                                          <p:stCondLst>
                                            <p:cond delay="0"/>
                                          </p:stCondLst>
                                        </p:cTn>
                                        <p:tgtEl>
                                          <p:spTgt spid="1303"/>
                                        </p:tgtEl>
                                        <p:attrNameLst>
                                          <p:attrName>style.visibility</p:attrName>
                                        </p:attrNameLst>
                                      </p:cBhvr>
                                      <p:to>
                                        <p:strVal val="visible"/>
                                      </p:to>
                                    </p:set>
                                  </p:childTnLst>
                                </p:cTn>
                              </p:par>
                              <p:par>
                                <p:cTn id="1319" nodeType="withEffect" fill="hold" presetClass="entr" presetID="1">
                                  <p:stCondLst>
                                    <p:cond delay="0"/>
                                  </p:stCondLst>
                                  <p:childTnLst>
                                    <p:set>
                                      <p:cBhvr>
                                        <p:cTn id="1320" dur="1" fill="hold">
                                          <p:stCondLst>
                                            <p:cond delay="0"/>
                                          </p:stCondLst>
                                        </p:cTn>
                                        <p:tgtEl>
                                          <p:spTgt spid="1306"/>
                                        </p:tgtEl>
                                        <p:attrNameLst>
                                          <p:attrName>style.visibility</p:attrName>
                                        </p:attrNameLst>
                                      </p:cBhvr>
                                      <p:to>
                                        <p:strVal val="visible"/>
                                      </p:to>
                                    </p:set>
                                  </p:childTnLst>
                                </p:cTn>
                              </p:par>
                              <p:par>
                                <p:cTn id="1321" nodeType="withEffect" fill="hold" presetClass="entr" presetID="1">
                                  <p:stCondLst>
                                    <p:cond delay="0"/>
                                  </p:stCondLst>
                                  <p:childTnLst>
                                    <p:set>
                                      <p:cBhvr>
                                        <p:cTn id="1322" dur="1" fill="hold">
                                          <p:stCondLst>
                                            <p:cond delay="0"/>
                                          </p:stCondLst>
                                        </p:cTn>
                                        <p:tgtEl>
                                          <p:spTgt spid="1307"/>
                                        </p:tgtEl>
                                        <p:attrNameLst>
                                          <p:attrName>style.visibility</p:attrName>
                                        </p:attrNameLst>
                                      </p:cBhvr>
                                      <p:to>
                                        <p:strVal val="visible"/>
                                      </p:to>
                                    </p:set>
                                  </p:childTnLst>
                                </p:cTn>
                              </p:par>
                              <p:par>
                                <p:cTn id="1323" nodeType="withEffect" fill="hold" presetClass="entr" presetID="1">
                                  <p:stCondLst>
                                    <p:cond delay="0"/>
                                  </p:stCondLst>
                                  <p:childTnLst>
                                    <p:set>
                                      <p:cBhvr>
                                        <p:cTn id="1324" dur="1" fill="hold">
                                          <p:stCondLst>
                                            <p:cond delay="0"/>
                                          </p:stCondLst>
                                        </p:cTn>
                                        <p:tgtEl>
                                          <p:spTgt spid="1308"/>
                                        </p:tgtEl>
                                        <p:attrNameLst>
                                          <p:attrName>style.visibility</p:attrName>
                                        </p:attrNameLst>
                                      </p:cBhvr>
                                      <p:to>
                                        <p:strVal val="visible"/>
                                      </p:to>
                                    </p:set>
                                  </p:childTnLst>
                                </p:cTn>
                              </p:par>
                              <p:par>
                                <p:cTn id="1325" nodeType="withEffect" fill="hold" presetClass="entr" presetID="1">
                                  <p:stCondLst>
                                    <p:cond delay="0"/>
                                  </p:stCondLst>
                                  <p:childTnLst>
                                    <p:set>
                                      <p:cBhvr>
                                        <p:cTn id="1326" dur="1" fill="hold">
                                          <p:stCondLst>
                                            <p:cond delay="0"/>
                                          </p:stCondLst>
                                        </p:cTn>
                                        <p:tgtEl>
                                          <p:spTgt spid="1309"/>
                                        </p:tgtEl>
                                        <p:attrNameLst>
                                          <p:attrName>style.visibility</p:attrName>
                                        </p:attrNameLst>
                                      </p:cBhvr>
                                      <p:to>
                                        <p:strVal val="visible"/>
                                      </p:to>
                                    </p:set>
                                  </p:childTnLst>
                                </p:cTn>
                              </p:par>
                              <p:par>
                                <p:cTn id="1327" nodeType="withEffect" fill="hold" presetClass="entr" presetID="1">
                                  <p:stCondLst>
                                    <p:cond delay="0"/>
                                  </p:stCondLst>
                                  <p:childTnLst>
                                    <p:set>
                                      <p:cBhvr>
                                        <p:cTn id="1328" dur="1" fill="hold">
                                          <p:stCondLst>
                                            <p:cond delay="0"/>
                                          </p:stCondLst>
                                        </p:cTn>
                                        <p:tgtEl>
                                          <p:spTgt spid="1312"/>
                                        </p:tgtEl>
                                        <p:attrNameLst>
                                          <p:attrName>style.visibility</p:attrName>
                                        </p:attrNameLst>
                                      </p:cBhvr>
                                      <p:to>
                                        <p:strVal val="visible"/>
                                      </p:to>
                                    </p:set>
                                  </p:childTnLst>
                                </p:cTn>
                              </p:par>
                              <p:par>
                                <p:cTn id="1329" nodeType="withEffect" fill="hold" presetClass="entr" presetID="1">
                                  <p:stCondLst>
                                    <p:cond delay="0"/>
                                  </p:stCondLst>
                                  <p:childTnLst>
                                    <p:set>
                                      <p:cBhvr>
                                        <p:cTn id="1330" dur="1" fill="hold">
                                          <p:stCondLst>
                                            <p:cond delay="0"/>
                                          </p:stCondLst>
                                        </p:cTn>
                                        <p:tgtEl>
                                          <p:spTgt spid="1313"/>
                                        </p:tgtEl>
                                        <p:attrNameLst>
                                          <p:attrName>style.visibility</p:attrName>
                                        </p:attrNameLst>
                                      </p:cBhvr>
                                      <p:to>
                                        <p:strVal val="visible"/>
                                      </p:to>
                                    </p:set>
                                  </p:childTnLst>
                                </p:cTn>
                              </p:par>
                              <p:par>
                                <p:cTn id="1331" nodeType="withEffect" fill="hold" presetClass="entr" presetID="1">
                                  <p:stCondLst>
                                    <p:cond delay="0"/>
                                  </p:stCondLst>
                                  <p:childTnLst>
                                    <p:set>
                                      <p:cBhvr>
                                        <p:cTn id="1332" dur="1" fill="hold">
                                          <p:stCondLst>
                                            <p:cond delay="0"/>
                                          </p:stCondLst>
                                        </p:cTn>
                                        <p:tgtEl>
                                          <p:spTgt spid="1314"/>
                                        </p:tgtEl>
                                        <p:attrNameLst>
                                          <p:attrName>style.visibility</p:attrName>
                                        </p:attrNameLst>
                                      </p:cBhvr>
                                      <p:to>
                                        <p:strVal val="visible"/>
                                      </p:to>
                                    </p:set>
                                  </p:childTnLst>
                                </p:cTn>
                              </p:par>
                              <p:par>
                                <p:cTn id="1333" nodeType="withEffect" fill="hold" presetClass="entr" presetID="1">
                                  <p:stCondLst>
                                    <p:cond delay="0"/>
                                  </p:stCondLst>
                                  <p:childTnLst>
                                    <p:set>
                                      <p:cBhvr>
                                        <p:cTn id="1334" dur="1" fill="hold">
                                          <p:stCondLst>
                                            <p:cond delay="0"/>
                                          </p:stCondLst>
                                        </p:cTn>
                                        <p:tgtEl>
                                          <p:spTgt spid="1315"/>
                                        </p:tgtEl>
                                        <p:attrNameLst>
                                          <p:attrName>style.visibility</p:attrName>
                                        </p:attrNameLst>
                                      </p:cBhvr>
                                      <p:to>
                                        <p:strVal val="visible"/>
                                      </p:to>
                                    </p:set>
                                  </p:childTnLst>
                                </p:cTn>
                              </p:par>
                              <p:par>
                                <p:cTn id="1335" nodeType="withEffect" fill="hold" presetClass="entr" presetID="1">
                                  <p:stCondLst>
                                    <p:cond delay="0"/>
                                  </p:stCondLst>
                                  <p:childTnLst>
                                    <p:set>
                                      <p:cBhvr>
                                        <p:cTn id="1336" dur="1" fill="hold">
                                          <p:stCondLst>
                                            <p:cond delay="0"/>
                                          </p:stCondLst>
                                        </p:cTn>
                                        <p:tgtEl>
                                          <p:spTgt spid="1316"/>
                                        </p:tgtEl>
                                        <p:attrNameLst>
                                          <p:attrName>style.visibility</p:attrName>
                                        </p:attrNameLst>
                                      </p:cBhvr>
                                      <p:to>
                                        <p:strVal val="visible"/>
                                      </p:to>
                                    </p:set>
                                  </p:childTnLst>
                                </p:cTn>
                              </p:par>
                              <p:par>
                                <p:cTn id="1337" nodeType="withEffect" fill="hold" presetClass="entr" presetID="1">
                                  <p:stCondLst>
                                    <p:cond delay="0"/>
                                  </p:stCondLst>
                                  <p:childTnLst>
                                    <p:set>
                                      <p:cBhvr>
                                        <p:cTn id="1338" dur="1" fill="hold">
                                          <p:stCondLst>
                                            <p:cond delay="0"/>
                                          </p:stCondLst>
                                        </p:cTn>
                                        <p:tgtEl>
                                          <p:spTgt spid="1320"/>
                                        </p:tgtEl>
                                        <p:attrNameLst>
                                          <p:attrName>style.visibility</p:attrName>
                                        </p:attrNameLst>
                                      </p:cBhvr>
                                      <p:to>
                                        <p:strVal val="visible"/>
                                      </p:to>
                                    </p:set>
                                  </p:childTnLst>
                                </p:cTn>
                              </p:par>
                              <p:par>
                                <p:cTn id="1339" nodeType="withEffect" fill="hold" presetClass="entr" presetID="1">
                                  <p:stCondLst>
                                    <p:cond delay="0"/>
                                  </p:stCondLst>
                                  <p:childTnLst>
                                    <p:set>
                                      <p:cBhvr>
                                        <p:cTn id="1340" dur="1" fill="hold">
                                          <p:stCondLst>
                                            <p:cond delay="0"/>
                                          </p:stCondLst>
                                        </p:cTn>
                                        <p:tgtEl>
                                          <p:spTgt spid="1322"/>
                                        </p:tgtEl>
                                        <p:attrNameLst>
                                          <p:attrName>style.visibility</p:attrName>
                                        </p:attrNameLst>
                                      </p:cBhvr>
                                      <p:to>
                                        <p:strVal val="visible"/>
                                      </p:to>
                                    </p:set>
                                  </p:childTnLst>
                                </p:cTn>
                              </p:par>
                              <p:par>
                                <p:cTn id="1341" nodeType="withEffect" fill="hold" presetClass="entr" presetID="1">
                                  <p:stCondLst>
                                    <p:cond delay="0"/>
                                  </p:stCondLst>
                                  <p:childTnLst>
                                    <p:set>
                                      <p:cBhvr>
                                        <p:cTn id="1342" dur="1" fill="hold">
                                          <p:stCondLst>
                                            <p:cond delay="0"/>
                                          </p:stCondLst>
                                        </p:cTn>
                                        <p:tgtEl>
                                          <p:spTgt spid="132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5"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Building a Linked List Backward</a:t>
            </a:r>
            <a:endParaRPr b="0" lang="en-US" sz="4400" spc="-1" strike="noStrike">
              <a:solidFill>
                <a:srgbClr val="000000"/>
              </a:solidFill>
              <a:latin typeface="Calibri Light"/>
            </a:endParaRPr>
          </a:p>
        </p:txBody>
      </p:sp>
      <p:sp>
        <p:nvSpPr>
          <p:cNvPr id="1326"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Light"/>
                <a:ea typeface="Calibri Light"/>
              </a:rPr>
              <a:t>Example</a:t>
            </a:r>
            <a:r>
              <a:rPr b="0" lang="en-US" sz="2400" spc="-1" strike="noStrike">
                <a:solidFill>
                  <a:srgbClr val="000000"/>
                </a:solidFill>
                <a:latin typeface="Calibri Light"/>
                <a:ea typeface="Calibri Light"/>
              </a:rPr>
              <a:t>: Suppose we want to build a linked list of numbers input by the user until he enters -999.</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1327" name="CustomShape 3"/>
          <p:cNvSpPr/>
          <p:nvPr/>
        </p:nvSpPr>
        <p:spPr>
          <a:xfrm>
            <a:off x="519120" y="2553480"/>
            <a:ext cx="3526560" cy="22856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Node * head = NULL;</a:t>
            </a:r>
            <a:r>
              <a:rPr b="0" lang="en-GB" sz="1400" spc="-1" strike="noStrike">
                <a:solidFill>
                  <a:srgbClr val="000000"/>
                </a:solidFill>
                <a:latin typeface="Consolas"/>
                <a:ea typeface="Menlo"/>
              </a:rPr>
              <a:t>	</a:t>
            </a:r>
            <a:endParaRPr b="0" lang="en-GB" sz="1400" spc="-1" strike="noStrike">
              <a:latin typeface="Arial"/>
            </a:endParaRPr>
          </a:p>
          <a:p>
            <a:pPr>
              <a:lnSpc>
                <a:spcPct val="100000"/>
              </a:lnSpc>
            </a:pPr>
            <a:r>
              <a:rPr b="0" lang="en-GB" sz="1400" spc="-1" strike="noStrike">
                <a:solidFill>
                  <a:srgbClr val="000000"/>
                </a:solidFill>
                <a:latin typeface="Consolas"/>
                <a:ea typeface="Menlo"/>
              </a:rPr>
              <a:t>int num = 0;</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Menlo"/>
              </a:rPr>
              <a:t>cin &gt;&gt; num;</a:t>
            </a:r>
            <a:endParaRPr b="0" lang="en-GB" sz="1400" spc="-1" strike="noStrike">
              <a:latin typeface="Arial"/>
            </a:endParaRPr>
          </a:p>
          <a:p>
            <a:pPr>
              <a:lnSpc>
                <a:spcPct val="100000"/>
              </a:lnSpc>
            </a:pPr>
            <a:r>
              <a:rPr b="0" lang="en-GB" sz="1400" spc="-1" strike="noStrike">
                <a:solidFill>
                  <a:srgbClr val="000000"/>
                </a:solidFill>
                <a:latin typeface="Consolas"/>
                <a:ea typeface="Menlo"/>
              </a:rPr>
              <a:t>while ( num != -999 ) {</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e46c0a"/>
                </a:solidFill>
                <a:latin typeface="Consolas"/>
                <a:ea typeface="Menlo"/>
              </a:rPr>
              <a:t>head_insert(head, num);</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cin &gt;&gt; num;</a:t>
            </a:r>
            <a:endParaRPr b="0" lang="en-GB" sz="1400" spc="-1" strike="noStrike">
              <a:latin typeface="Arial"/>
            </a:endParaRPr>
          </a:p>
          <a:p>
            <a:pPr>
              <a:lnSpc>
                <a:spcPct val="100000"/>
              </a:lnSpc>
            </a:pPr>
            <a:r>
              <a:rPr b="0" lang="en-GB" sz="1400" spc="-1" strike="noStrike">
                <a:solidFill>
                  <a:srgbClr val="000000"/>
                </a:solidFill>
                <a:latin typeface="Consolas"/>
                <a:ea typeface="Menlo"/>
              </a:rPr>
              <a:t>}</a:t>
            </a:r>
            <a:endParaRPr b="0" lang="en-GB" sz="1400" spc="-1" strike="noStrike">
              <a:latin typeface="Arial"/>
            </a:endParaRPr>
          </a:p>
        </p:txBody>
      </p:sp>
      <p:sp>
        <p:nvSpPr>
          <p:cNvPr id="1328" name="CustomShape 4"/>
          <p:cNvSpPr/>
          <p:nvPr/>
        </p:nvSpPr>
        <p:spPr>
          <a:xfrm>
            <a:off x="5607000" y="3925080"/>
            <a:ext cx="189360" cy="914040"/>
          </a:xfrm>
          <a:prstGeom prst="righ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329" name="CustomShape 5"/>
          <p:cNvSpPr/>
          <p:nvPr/>
        </p:nvSpPr>
        <p:spPr>
          <a:xfrm>
            <a:off x="6461280" y="4019760"/>
            <a:ext cx="2409480" cy="81900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200" spc="-1" strike="noStrike">
                <a:solidFill>
                  <a:srgbClr val="000000"/>
                </a:solidFill>
                <a:latin typeface="Segoe Print"/>
              </a:rPr>
              <a:t>Steps 1, 2, 3 for inserting a node at the beginning of  a list.</a:t>
            </a:r>
            <a:endParaRPr b="0" lang="en-GB" sz="1200" spc="-1" strike="noStrike">
              <a:latin typeface="Arial"/>
            </a:endParaRPr>
          </a:p>
        </p:txBody>
      </p:sp>
      <p:sp>
        <p:nvSpPr>
          <p:cNvPr id="1330" name="CustomShape 6"/>
          <p:cNvSpPr/>
          <p:nvPr/>
        </p:nvSpPr>
        <p:spPr>
          <a:xfrm flipH="1" flipV="1">
            <a:off x="5797080" y="4381560"/>
            <a:ext cx="663840" cy="514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331" name="CustomShape 7"/>
          <p:cNvSpPr/>
          <p:nvPr/>
        </p:nvSpPr>
        <p:spPr>
          <a:xfrm>
            <a:off x="4354560" y="2553480"/>
            <a:ext cx="4515840" cy="22856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void head_insert(Node * </a:t>
            </a:r>
            <a:r>
              <a:rPr b="0" lang="en-GB" sz="1400" spc="-1" strike="noStrike">
                <a:solidFill>
                  <a:srgbClr val="e46c0a"/>
                </a:solidFill>
                <a:latin typeface="Consolas"/>
                <a:ea typeface="Menlo"/>
              </a:rPr>
              <a:t>&amp;</a:t>
            </a:r>
            <a:r>
              <a:rPr b="0" lang="en-GB" sz="1400" spc="-1" strike="noStrike">
                <a:solidFill>
                  <a:srgbClr val="000000"/>
                </a:solidFill>
                <a:latin typeface="Consolas"/>
                <a:ea typeface="Menlo"/>
              </a:rPr>
              <a:t> head, int num) </a:t>
            </a:r>
            <a:endParaRPr b="0" lang="en-GB" sz="1400" spc="-1" strike="noStrike">
              <a:latin typeface="Arial"/>
            </a:endParaRPr>
          </a:p>
          <a:p>
            <a:pPr>
              <a:lnSpc>
                <a:spcPct val="100000"/>
              </a:lnSpc>
            </a:pPr>
            <a:r>
              <a:rPr b="0" lang="en-GB" sz="1400" spc="-1" strike="noStrike">
                <a:solidFill>
                  <a:srgbClr val="000000"/>
                </a:solidFill>
                <a:latin typeface="Consolas"/>
                <a:ea typeface="Menlo"/>
              </a:rPr>
              <a:t>{</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Node * p = new Node;</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p-&gt;info = num;</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p-&gt;next = head;</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head = p;</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endParaRPr b="0" lang="en-GB" sz="1400" spc="-1" strike="noStrike">
              <a:latin typeface="Arial"/>
            </a:endParaRPr>
          </a:p>
        </p:txBody>
      </p:sp>
      <p:sp>
        <p:nvSpPr>
          <p:cNvPr id="1332" name="CustomShape 8"/>
          <p:cNvSpPr/>
          <p:nvPr/>
        </p:nvSpPr>
        <p:spPr>
          <a:xfrm>
            <a:off x="5261040" y="4636800"/>
            <a:ext cx="3609720" cy="81900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200" spc="-1" strike="noStrike">
                <a:solidFill>
                  <a:srgbClr val="000000"/>
                </a:solidFill>
                <a:latin typeface="Segoe Print"/>
              </a:rPr>
              <a:t>The </a:t>
            </a:r>
            <a:r>
              <a:rPr b="0" lang="en-GB" sz="1200" spc="-1" strike="noStrike">
                <a:solidFill>
                  <a:srgbClr val="000000"/>
                </a:solidFill>
                <a:latin typeface="Consolas"/>
                <a:ea typeface="Menlo"/>
              </a:rPr>
              <a:t>head </a:t>
            </a:r>
            <a:r>
              <a:rPr b="0" lang="en-GB" sz="1200" spc="-1" strike="noStrike">
                <a:solidFill>
                  <a:srgbClr val="000000"/>
                </a:solidFill>
                <a:latin typeface="Segoe Print"/>
                <a:ea typeface="Menlo"/>
              </a:rPr>
              <a:t>pointer needs to be updated and hence is passed by reference</a:t>
            </a:r>
            <a:endParaRPr b="0" lang="en-GB" sz="1200" spc="-1" strike="noStrike">
              <a:latin typeface="Arial"/>
            </a:endParaRPr>
          </a:p>
        </p:txBody>
      </p:sp>
      <p:sp>
        <p:nvSpPr>
          <p:cNvPr id="1333" name="TextShape 9"/>
          <p:cNvSpPr txBox="1"/>
          <p:nvPr/>
        </p:nvSpPr>
        <p:spPr>
          <a:xfrm>
            <a:off x="6553080" y="6356520"/>
            <a:ext cx="2133360" cy="364680"/>
          </a:xfrm>
          <a:prstGeom prst="rect">
            <a:avLst/>
          </a:prstGeom>
          <a:noFill/>
          <a:ln>
            <a:noFill/>
          </a:ln>
        </p:spPr>
        <p:txBody>
          <a:bodyPr anchor="ctr"/>
          <a:p>
            <a:pPr algn="r">
              <a:lnSpc>
                <a:spcPct val="100000"/>
              </a:lnSpc>
            </a:pPr>
            <a:fld id="{4623CEF1-BB1E-49E9-A273-CADB8FDAC50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334" name="CustomShape 10"/>
          <p:cNvSpPr/>
          <p:nvPr/>
        </p:nvSpPr>
        <p:spPr>
          <a:xfrm>
            <a:off x="300240" y="4839480"/>
            <a:ext cx="29001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build_list_backward.cpp</a:t>
            </a:r>
            <a:endParaRPr b="0" lang="en-GB" sz="1800" spc="-1" strike="noStrike">
              <a:latin typeface="Arial"/>
            </a:endParaRPr>
          </a:p>
        </p:txBody>
      </p:sp>
    </p:spTree>
  </p:cSld>
  <p:timing>
    <p:tnLst>
      <p:par>
        <p:cTn id="1343" dur="indefinite" restart="never" nodeType="tmRoot">
          <p:childTnLst>
            <p:seq>
              <p:cTn id="1344" dur="indefinite" nodeType="mainSeq">
                <p:childTnLst>
                  <p:par>
                    <p:cTn id="1345" fill="hold">
                      <p:stCondLst>
                        <p:cond delay="indefinite"/>
                      </p:stCondLst>
                      <p:childTnLst>
                        <p:par>
                          <p:cTn id="1346" fill="hold">
                            <p:stCondLst>
                              <p:cond delay="0"/>
                            </p:stCondLst>
                            <p:childTnLst>
                              <p:par>
                                <p:cTn id="1347" nodeType="clickEffect" fill="hold" presetClass="entr" presetID="1">
                                  <p:stCondLst>
                                    <p:cond delay="0"/>
                                  </p:stCondLst>
                                  <p:childTnLst>
                                    <p:set>
                                      <p:cBhvr>
                                        <p:cTn id="1348" dur="1" fill="hold">
                                          <p:stCondLst>
                                            <p:cond delay="0"/>
                                          </p:stCondLst>
                                        </p:cTn>
                                        <p:tgtEl>
                                          <p:spTgt spid="1327"/>
                                        </p:tgtEl>
                                        <p:attrNameLst>
                                          <p:attrName>style.visibility</p:attrName>
                                        </p:attrNameLst>
                                      </p:cBhvr>
                                      <p:to>
                                        <p:strVal val="visible"/>
                                      </p:to>
                                    </p:set>
                                  </p:childTnLst>
                                </p:cTn>
                              </p:par>
                              <p:par>
                                <p:cTn id="1349" nodeType="withEffect" fill="hold" presetClass="entr" presetID="1">
                                  <p:stCondLst>
                                    <p:cond delay="0"/>
                                  </p:stCondLst>
                                  <p:childTnLst>
                                    <p:set>
                                      <p:cBhvr>
                                        <p:cTn id="1350" dur="1" fill="hold">
                                          <p:stCondLst>
                                            <p:cond delay="0"/>
                                          </p:stCondLst>
                                        </p:cTn>
                                        <p:tgtEl>
                                          <p:spTgt spid="1328"/>
                                        </p:tgtEl>
                                        <p:attrNameLst>
                                          <p:attrName>style.visibility</p:attrName>
                                        </p:attrNameLst>
                                      </p:cBhvr>
                                      <p:to>
                                        <p:strVal val="visible"/>
                                      </p:to>
                                    </p:set>
                                  </p:childTnLst>
                                </p:cTn>
                              </p:par>
                              <p:par>
                                <p:cTn id="1351" nodeType="withEffect" fill="hold" presetClass="entr" presetID="1">
                                  <p:stCondLst>
                                    <p:cond delay="0"/>
                                  </p:stCondLst>
                                  <p:childTnLst>
                                    <p:set>
                                      <p:cBhvr>
                                        <p:cTn id="1352" dur="1" fill="hold">
                                          <p:stCondLst>
                                            <p:cond delay="0"/>
                                          </p:stCondLst>
                                        </p:cTn>
                                        <p:tgtEl>
                                          <p:spTgt spid="1329"/>
                                        </p:tgtEl>
                                        <p:attrNameLst>
                                          <p:attrName>style.visibility</p:attrName>
                                        </p:attrNameLst>
                                      </p:cBhvr>
                                      <p:to>
                                        <p:strVal val="visible"/>
                                      </p:to>
                                    </p:set>
                                  </p:childTnLst>
                                </p:cTn>
                              </p:par>
                              <p:par>
                                <p:cTn id="1353" nodeType="withEffect" fill="hold" presetClass="entr" presetID="1">
                                  <p:stCondLst>
                                    <p:cond delay="0"/>
                                  </p:stCondLst>
                                  <p:childTnLst>
                                    <p:set>
                                      <p:cBhvr>
                                        <p:cTn id="1354" dur="1" fill="hold">
                                          <p:stCondLst>
                                            <p:cond delay="0"/>
                                          </p:stCondLst>
                                        </p:cTn>
                                        <p:tgtEl>
                                          <p:spTgt spid="1330"/>
                                        </p:tgtEl>
                                        <p:attrNameLst>
                                          <p:attrName>style.visibility</p:attrName>
                                        </p:attrNameLst>
                                      </p:cBhvr>
                                      <p:to>
                                        <p:strVal val="visible"/>
                                      </p:to>
                                    </p:set>
                                  </p:childTnLst>
                                </p:cTn>
                              </p:par>
                              <p:par>
                                <p:cTn id="1355" nodeType="withEffect" fill="hold" presetClass="entr" presetID="1">
                                  <p:stCondLst>
                                    <p:cond delay="0"/>
                                  </p:stCondLst>
                                  <p:childTnLst>
                                    <p:set>
                                      <p:cBhvr>
                                        <p:cTn id="1356" dur="1" fill="hold">
                                          <p:stCondLst>
                                            <p:cond delay="0"/>
                                          </p:stCondLst>
                                        </p:cTn>
                                        <p:tgtEl>
                                          <p:spTgt spid="1331"/>
                                        </p:tgtEl>
                                        <p:attrNameLst>
                                          <p:attrName>style.visibility</p:attrName>
                                        </p:attrNameLst>
                                      </p:cBhvr>
                                      <p:to>
                                        <p:strVal val="visible"/>
                                      </p:to>
                                    </p:set>
                                  </p:childTnLst>
                                </p:cTn>
                              </p:par>
                              <p:par>
                                <p:cTn id="1357" nodeType="withEffect" fill="hold" presetClass="entr" presetID="1">
                                  <p:stCondLst>
                                    <p:cond delay="0"/>
                                  </p:stCondLst>
                                  <p:childTnLst>
                                    <p:set>
                                      <p:cBhvr>
                                        <p:cTn id="1358" dur="1" fill="hold">
                                          <p:stCondLst>
                                            <p:cond delay="0"/>
                                          </p:stCondLst>
                                        </p:cTn>
                                        <p:tgtEl>
                                          <p:spTgt spid="1332"/>
                                        </p:tgtEl>
                                        <p:attrNameLst>
                                          <p:attrName>style.visibility</p:attrName>
                                        </p:attrNameLst>
                                      </p:cBhvr>
                                      <p:to>
                                        <p:strVal val="visible"/>
                                      </p:to>
                                    </p:set>
                                  </p:childTnLst>
                                </p:cTn>
                              </p:par>
                              <p:par>
                                <p:cTn id="1359" nodeType="withEffect" fill="hold" presetClass="entr" presetID="1">
                                  <p:stCondLst>
                                    <p:cond delay="0"/>
                                  </p:stCondLst>
                                  <p:childTnLst>
                                    <p:set>
                                      <p:cBhvr>
                                        <p:cTn id="1360" dur="1" fill="hold">
                                          <p:stCondLst>
                                            <p:cond delay="0"/>
                                          </p:stCondLst>
                                        </p:cTn>
                                        <p:tgtEl>
                                          <p:spTgt spid="133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5"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Building a Linked List Backward</a:t>
            </a:r>
            <a:endParaRPr b="0" lang="en-US" sz="4400" spc="-1" strike="noStrike">
              <a:solidFill>
                <a:srgbClr val="000000"/>
              </a:solidFill>
              <a:latin typeface="Calibri Light"/>
            </a:endParaRPr>
          </a:p>
        </p:txBody>
      </p:sp>
      <p:sp>
        <p:nvSpPr>
          <p:cNvPr id="1336"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Light"/>
                <a:ea typeface="Calibri Light"/>
              </a:rPr>
              <a:t>Example</a:t>
            </a:r>
            <a:r>
              <a:rPr b="0" lang="en-US" sz="2400" spc="-1" strike="noStrike">
                <a:solidFill>
                  <a:srgbClr val="000000"/>
                </a:solidFill>
                <a:latin typeface="Calibri Light"/>
                <a:ea typeface="Calibri Light"/>
              </a:rPr>
              <a:t>: Suppose we want to build a linked list of numbers input by the user until he enters -999.</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1337" name="CustomShape 3"/>
          <p:cNvSpPr/>
          <p:nvPr/>
        </p:nvSpPr>
        <p:spPr>
          <a:xfrm>
            <a:off x="1261080" y="2970000"/>
            <a:ext cx="6798240" cy="1156680"/>
          </a:xfrm>
          <a:prstGeom prst="rect">
            <a:avLst/>
          </a:prstGeom>
          <a:solidFill>
            <a:schemeClr val="bg1">
              <a:lumMod val="95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input integers (-999 to end): </a:t>
            </a:r>
            <a:r>
              <a:rPr b="0" lang="en-GB" sz="1600" spc="-1" strike="noStrike">
                <a:solidFill>
                  <a:srgbClr val="e46c0a"/>
                </a:solidFill>
                <a:latin typeface="Consolas"/>
                <a:ea typeface="Menlo"/>
              </a:rPr>
              <a:t>23 56 14 45 98 -999</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Menlo"/>
              </a:rPr>
              <a:t>98 -&gt; 45 -&gt; 14 -&gt; 56 -&gt; 23 -&gt; NULL</a:t>
            </a:r>
            <a:endParaRPr b="0" lang="en-GB" sz="1600" spc="-1" strike="noStrike">
              <a:latin typeface="Arial"/>
            </a:endParaRPr>
          </a:p>
        </p:txBody>
      </p:sp>
      <p:sp>
        <p:nvSpPr>
          <p:cNvPr id="1338" name="CustomShape 4"/>
          <p:cNvSpPr/>
          <p:nvPr/>
        </p:nvSpPr>
        <p:spPr>
          <a:xfrm>
            <a:off x="1326240" y="2686680"/>
            <a:ext cx="1438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sp>
        <p:nvSpPr>
          <p:cNvPr id="1339" name="CustomShape 5"/>
          <p:cNvSpPr/>
          <p:nvPr/>
        </p:nvSpPr>
        <p:spPr>
          <a:xfrm>
            <a:off x="5022360" y="4225680"/>
            <a:ext cx="29001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build_list_backward.cpp</a:t>
            </a:r>
            <a:endParaRPr b="0" lang="en-GB" sz="1800" spc="-1" strike="noStrike">
              <a:latin typeface="Arial"/>
            </a:endParaRPr>
          </a:p>
        </p:txBody>
      </p:sp>
      <p:sp>
        <p:nvSpPr>
          <p:cNvPr id="1340" name="TextShape 6"/>
          <p:cNvSpPr txBox="1"/>
          <p:nvPr/>
        </p:nvSpPr>
        <p:spPr>
          <a:xfrm>
            <a:off x="6553080" y="6356520"/>
            <a:ext cx="2133360" cy="364680"/>
          </a:xfrm>
          <a:prstGeom prst="rect">
            <a:avLst/>
          </a:prstGeom>
          <a:noFill/>
          <a:ln>
            <a:noFill/>
          </a:ln>
        </p:spPr>
        <p:txBody>
          <a:bodyPr anchor="ctr"/>
          <a:p>
            <a:pPr algn="r">
              <a:lnSpc>
                <a:spcPct val="100000"/>
              </a:lnSpc>
            </a:pPr>
            <a:fld id="{A8713846-CA0B-4E97-88DD-9DC6BFA29B5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1" name="TextShape 1"/>
          <p:cNvSpPr txBox="1"/>
          <p:nvPr/>
        </p:nvSpPr>
        <p:spPr>
          <a:xfrm>
            <a:off x="286560" y="1206720"/>
            <a:ext cx="8584200" cy="502128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To build a linked list in a forward manner, we always </a:t>
            </a:r>
            <a:r>
              <a:rPr b="0" lang="en-US" sz="2400" spc="-1" strike="noStrike">
                <a:solidFill>
                  <a:srgbClr val="31859c"/>
                </a:solidFill>
                <a:latin typeface="Calibri Light"/>
                <a:ea typeface="Calibri Light"/>
              </a:rPr>
              <a:t>insert a new node at the end of the list</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1342" name="CustomShape 2"/>
          <p:cNvSpPr/>
          <p:nvPr/>
        </p:nvSpPr>
        <p:spPr>
          <a:xfrm>
            <a:off x="474480" y="3718080"/>
            <a:ext cx="8203320" cy="1640880"/>
          </a:xfrm>
          <a:prstGeom prst="roundRect">
            <a:avLst>
              <a:gd name="adj" fmla="val 16667"/>
            </a:avLst>
          </a:prstGeom>
          <a:ln>
            <a:round/>
          </a:ln>
        </p:spPr>
        <p:style>
          <a:lnRef idx="2">
            <a:schemeClr val="accent4"/>
          </a:lnRef>
          <a:fillRef idx="1">
            <a:schemeClr val="lt1"/>
          </a:fillRef>
          <a:effectRef idx="0">
            <a:schemeClr val="accent4"/>
          </a:effectRef>
          <a:fontRef idx="minor"/>
        </p:style>
        <p:txBody>
          <a:bodyPr lIns="90000" rIns="90000" tIns="45000" bIns="45000"/>
          <a:p>
            <a:pPr>
              <a:lnSpc>
                <a:spcPct val="100000"/>
              </a:lnSpc>
            </a:pPr>
            <a:r>
              <a:rPr b="0" lang="en-GB" sz="1400" spc="-1" strike="noStrike">
                <a:solidFill>
                  <a:srgbClr val="000000"/>
                </a:solidFill>
                <a:latin typeface="Segoe Print"/>
              </a:rPr>
              <a:t>2. If this is going to be the first node of the list, we point both head and last to it.</a:t>
            </a:r>
            <a:endParaRPr b="0" lang="en-GB" sz="1400" spc="-1" strike="noStrike">
              <a:latin typeface="Arial"/>
            </a:endParaRPr>
          </a:p>
        </p:txBody>
      </p:sp>
      <p:sp>
        <p:nvSpPr>
          <p:cNvPr id="1343" name="TextShape 3"/>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Building a Linked List Forward</a:t>
            </a:r>
            <a:endParaRPr b="0" lang="en-US" sz="4400" spc="-1" strike="noStrike">
              <a:solidFill>
                <a:srgbClr val="000000"/>
              </a:solidFill>
              <a:latin typeface="Calibri Light"/>
            </a:endParaRPr>
          </a:p>
        </p:txBody>
      </p:sp>
      <p:sp>
        <p:nvSpPr>
          <p:cNvPr id="1344" name="CustomShape 4"/>
          <p:cNvSpPr/>
          <p:nvPr/>
        </p:nvSpPr>
        <p:spPr>
          <a:xfrm>
            <a:off x="474480" y="2076840"/>
            <a:ext cx="8203320" cy="1640880"/>
          </a:xfrm>
          <a:prstGeom prst="roundRect">
            <a:avLst>
              <a:gd name="adj" fmla="val 16667"/>
            </a:avLst>
          </a:prstGeom>
          <a:ln>
            <a:round/>
          </a:ln>
        </p:spPr>
        <p:style>
          <a:lnRef idx="2">
            <a:schemeClr val="accent4"/>
          </a:lnRef>
          <a:fillRef idx="1">
            <a:schemeClr val="lt1"/>
          </a:fillRef>
          <a:effectRef idx="0">
            <a:schemeClr val="accent4"/>
          </a:effectRef>
          <a:fontRef idx="minor"/>
        </p:style>
        <p:txBody>
          <a:bodyPr lIns="90000" rIns="90000" tIns="45000" bIns="45000"/>
          <a:p>
            <a:pPr marL="233280" indent="-232920">
              <a:lnSpc>
                <a:spcPct val="100000"/>
              </a:lnSpc>
            </a:pPr>
            <a:r>
              <a:rPr b="0" lang="en-GB" sz="1400" spc="-1" strike="noStrike">
                <a:solidFill>
                  <a:srgbClr val="000000"/>
                </a:solidFill>
                <a:latin typeface="Segoe Print"/>
              </a:rPr>
              <a:t>1. Create a new node and fill in the required info.   Since this will be the last node, set the next pointer to NULL.</a:t>
            </a:r>
            <a:endParaRPr b="0" lang="en-GB" sz="1400" spc="-1" strike="noStrike">
              <a:latin typeface="Arial"/>
            </a:endParaRPr>
          </a:p>
        </p:txBody>
      </p:sp>
      <p:sp>
        <p:nvSpPr>
          <p:cNvPr id="1345" name="CustomShape 5"/>
          <p:cNvSpPr/>
          <p:nvPr/>
        </p:nvSpPr>
        <p:spPr>
          <a:xfrm>
            <a:off x="1423440" y="2697840"/>
            <a:ext cx="4399200" cy="8730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p = new Node;</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p-&gt;info = 23;</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p-&gt;next = NULL;</a:t>
            </a:r>
            <a:endParaRPr b="0" lang="en-GB" sz="1600" spc="-1" strike="noStrike">
              <a:latin typeface="Arial"/>
            </a:endParaRPr>
          </a:p>
        </p:txBody>
      </p:sp>
      <p:grpSp>
        <p:nvGrpSpPr>
          <p:cNvPr id="1346" name="Group 6"/>
          <p:cNvGrpSpPr/>
          <p:nvPr/>
        </p:nvGrpSpPr>
        <p:grpSpPr>
          <a:xfrm>
            <a:off x="6957360" y="3141000"/>
            <a:ext cx="1207440" cy="328680"/>
            <a:chOff x="6957360" y="3141000"/>
            <a:chExt cx="1207440" cy="328680"/>
          </a:xfrm>
        </p:grpSpPr>
        <p:sp>
          <p:nvSpPr>
            <p:cNvPr id="1347" name="CustomShape 7"/>
            <p:cNvSpPr/>
            <p:nvPr/>
          </p:nvSpPr>
          <p:spPr>
            <a:xfrm>
              <a:off x="6957360" y="314100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1348" name="CustomShape 8"/>
            <p:cNvSpPr/>
            <p:nvPr/>
          </p:nvSpPr>
          <p:spPr>
            <a:xfrm>
              <a:off x="7732800" y="314100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349" name="CustomShape 9"/>
          <p:cNvSpPr/>
          <p:nvPr/>
        </p:nvSpPr>
        <p:spPr>
          <a:xfrm>
            <a:off x="6250320" y="3141000"/>
            <a:ext cx="432000" cy="32868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350" name="CustomShape 10"/>
          <p:cNvSpPr/>
          <p:nvPr/>
        </p:nvSpPr>
        <p:spPr>
          <a:xfrm flipV="1">
            <a:off x="6477480" y="3324960"/>
            <a:ext cx="466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351" name="CustomShape 11"/>
          <p:cNvSpPr/>
          <p:nvPr/>
        </p:nvSpPr>
        <p:spPr>
          <a:xfrm>
            <a:off x="5974920" y="3184560"/>
            <a:ext cx="2725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352" name="CustomShape 12"/>
          <p:cNvSpPr/>
          <p:nvPr/>
        </p:nvSpPr>
        <p:spPr>
          <a:xfrm>
            <a:off x="7941600" y="332568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353" name="Group 13"/>
          <p:cNvGrpSpPr/>
          <p:nvPr/>
        </p:nvGrpSpPr>
        <p:grpSpPr>
          <a:xfrm>
            <a:off x="8383680" y="3207960"/>
            <a:ext cx="91800" cy="228600"/>
            <a:chOff x="8383680" y="3207960"/>
            <a:chExt cx="91800" cy="228600"/>
          </a:xfrm>
        </p:grpSpPr>
        <p:sp>
          <p:nvSpPr>
            <p:cNvPr id="1354" name="Line 14"/>
            <p:cNvSpPr/>
            <p:nvPr/>
          </p:nvSpPr>
          <p:spPr>
            <a:xfrm>
              <a:off x="8383680" y="3207960"/>
              <a:ext cx="360" cy="228600"/>
            </a:xfrm>
            <a:prstGeom prst="line">
              <a:avLst/>
            </a:prstGeom>
            <a:ln>
              <a:round/>
            </a:ln>
          </p:spPr>
          <p:style>
            <a:lnRef idx="2">
              <a:schemeClr val="accent1"/>
            </a:lnRef>
            <a:fillRef idx="0">
              <a:schemeClr val="accent1"/>
            </a:fillRef>
            <a:effectRef idx="1">
              <a:schemeClr val="accent1"/>
            </a:effectRef>
            <a:fontRef idx="minor"/>
          </p:style>
        </p:sp>
        <p:sp>
          <p:nvSpPr>
            <p:cNvPr id="1355" name="Line 15"/>
            <p:cNvSpPr/>
            <p:nvPr/>
          </p:nvSpPr>
          <p:spPr>
            <a:xfrm>
              <a:off x="8429400" y="3241800"/>
              <a:ext cx="360" cy="160920"/>
            </a:xfrm>
            <a:prstGeom prst="line">
              <a:avLst/>
            </a:prstGeom>
            <a:ln>
              <a:round/>
            </a:ln>
          </p:spPr>
          <p:style>
            <a:lnRef idx="2">
              <a:schemeClr val="accent1"/>
            </a:lnRef>
            <a:fillRef idx="0">
              <a:schemeClr val="accent1"/>
            </a:fillRef>
            <a:effectRef idx="1">
              <a:schemeClr val="accent1"/>
            </a:effectRef>
            <a:fontRef idx="minor"/>
          </p:style>
        </p:sp>
        <p:sp>
          <p:nvSpPr>
            <p:cNvPr id="1356" name="Line 16"/>
            <p:cNvSpPr/>
            <p:nvPr/>
          </p:nvSpPr>
          <p:spPr>
            <a:xfrm>
              <a:off x="8475120" y="326628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1357" name="CustomShape 17"/>
          <p:cNvSpPr/>
          <p:nvPr/>
        </p:nvSpPr>
        <p:spPr>
          <a:xfrm>
            <a:off x="6782040" y="4192560"/>
            <a:ext cx="432000" cy="2275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358" name="CustomShape 18"/>
          <p:cNvSpPr/>
          <p:nvPr/>
        </p:nvSpPr>
        <p:spPr>
          <a:xfrm>
            <a:off x="6266520" y="417528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359" name="CustomShape 19"/>
          <p:cNvSpPr/>
          <p:nvPr/>
        </p:nvSpPr>
        <p:spPr>
          <a:xfrm>
            <a:off x="6782040" y="4495680"/>
            <a:ext cx="432000" cy="2275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360" name="CustomShape 20"/>
          <p:cNvSpPr/>
          <p:nvPr/>
        </p:nvSpPr>
        <p:spPr>
          <a:xfrm>
            <a:off x="6266520" y="44802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tail</a:t>
            </a:r>
            <a:endParaRPr b="0" lang="en-GB" sz="1200" spc="-1" strike="noStrike">
              <a:latin typeface="Arial"/>
            </a:endParaRPr>
          </a:p>
        </p:txBody>
      </p:sp>
      <p:sp>
        <p:nvSpPr>
          <p:cNvPr id="1361" name="CustomShape 21"/>
          <p:cNvSpPr/>
          <p:nvPr/>
        </p:nvSpPr>
        <p:spPr>
          <a:xfrm flipH="1" rot="16200000">
            <a:off x="6980040" y="4656600"/>
            <a:ext cx="249840" cy="163080"/>
          </a:xfrm>
          <a:prstGeom prst="bentConnector3">
            <a:avLst>
              <a:gd name="adj1" fmla="val -903"/>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62" name="CustomShape 22"/>
          <p:cNvSpPr/>
          <p:nvPr/>
        </p:nvSpPr>
        <p:spPr>
          <a:xfrm>
            <a:off x="6755040" y="2464200"/>
            <a:ext cx="432000" cy="2275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363" name="CustomShape 23"/>
          <p:cNvSpPr/>
          <p:nvPr/>
        </p:nvSpPr>
        <p:spPr>
          <a:xfrm>
            <a:off x="6239880" y="244728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364" name="CustomShape 24"/>
          <p:cNvSpPr/>
          <p:nvPr/>
        </p:nvSpPr>
        <p:spPr>
          <a:xfrm>
            <a:off x="6997320" y="258048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365" name="Group 25"/>
          <p:cNvGrpSpPr/>
          <p:nvPr/>
        </p:nvGrpSpPr>
        <p:grpSpPr>
          <a:xfrm>
            <a:off x="7439040" y="2454480"/>
            <a:ext cx="91800" cy="228600"/>
            <a:chOff x="7439040" y="2454480"/>
            <a:chExt cx="91800" cy="228600"/>
          </a:xfrm>
        </p:grpSpPr>
        <p:sp>
          <p:nvSpPr>
            <p:cNvPr id="1366" name="Line 26"/>
            <p:cNvSpPr/>
            <p:nvPr/>
          </p:nvSpPr>
          <p:spPr>
            <a:xfrm>
              <a:off x="7439040" y="2454480"/>
              <a:ext cx="360" cy="228600"/>
            </a:xfrm>
            <a:prstGeom prst="line">
              <a:avLst/>
            </a:prstGeom>
            <a:ln>
              <a:round/>
            </a:ln>
          </p:spPr>
          <p:style>
            <a:lnRef idx="2">
              <a:schemeClr val="accent1"/>
            </a:lnRef>
            <a:fillRef idx="0">
              <a:schemeClr val="accent1"/>
            </a:fillRef>
            <a:effectRef idx="1">
              <a:schemeClr val="accent1"/>
            </a:effectRef>
            <a:fontRef idx="minor"/>
          </p:style>
        </p:sp>
        <p:sp>
          <p:nvSpPr>
            <p:cNvPr id="1367" name="Line 27"/>
            <p:cNvSpPr/>
            <p:nvPr/>
          </p:nvSpPr>
          <p:spPr>
            <a:xfrm>
              <a:off x="7484760" y="2488320"/>
              <a:ext cx="360" cy="160560"/>
            </a:xfrm>
            <a:prstGeom prst="line">
              <a:avLst/>
            </a:prstGeom>
            <a:ln>
              <a:round/>
            </a:ln>
          </p:spPr>
          <p:style>
            <a:lnRef idx="2">
              <a:schemeClr val="accent1"/>
            </a:lnRef>
            <a:fillRef idx="0">
              <a:schemeClr val="accent1"/>
            </a:fillRef>
            <a:effectRef idx="1">
              <a:schemeClr val="accent1"/>
            </a:effectRef>
            <a:fontRef idx="minor"/>
          </p:style>
        </p:sp>
        <p:sp>
          <p:nvSpPr>
            <p:cNvPr id="1368" name="Line 28"/>
            <p:cNvSpPr/>
            <p:nvPr/>
          </p:nvSpPr>
          <p:spPr>
            <a:xfrm>
              <a:off x="7530480" y="2512800"/>
              <a:ext cx="360" cy="111600"/>
            </a:xfrm>
            <a:prstGeom prst="line">
              <a:avLst/>
            </a:prstGeom>
            <a:ln>
              <a:round/>
            </a:ln>
          </p:spPr>
          <p:style>
            <a:lnRef idx="2">
              <a:schemeClr val="accent1"/>
            </a:lnRef>
            <a:fillRef idx="0">
              <a:schemeClr val="accent1"/>
            </a:fillRef>
            <a:effectRef idx="1">
              <a:schemeClr val="accent1"/>
            </a:effectRef>
            <a:fontRef idx="minor"/>
          </p:style>
        </p:sp>
      </p:grpSp>
      <p:sp>
        <p:nvSpPr>
          <p:cNvPr id="1369" name="CustomShape 29"/>
          <p:cNvSpPr/>
          <p:nvPr/>
        </p:nvSpPr>
        <p:spPr>
          <a:xfrm>
            <a:off x="6755040" y="2767320"/>
            <a:ext cx="432000" cy="2275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370" name="CustomShape 30"/>
          <p:cNvSpPr/>
          <p:nvPr/>
        </p:nvSpPr>
        <p:spPr>
          <a:xfrm>
            <a:off x="6239880" y="27522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tail</a:t>
            </a:r>
            <a:endParaRPr b="0" lang="en-GB" sz="1200" spc="-1" strike="noStrike">
              <a:latin typeface="Arial"/>
            </a:endParaRPr>
          </a:p>
        </p:txBody>
      </p:sp>
      <p:sp>
        <p:nvSpPr>
          <p:cNvPr id="1371" name="CustomShape 31"/>
          <p:cNvSpPr/>
          <p:nvPr/>
        </p:nvSpPr>
        <p:spPr>
          <a:xfrm flipV="1">
            <a:off x="6997320" y="2624040"/>
            <a:ext cx="421920" cy="260280"/>
          </a:xfrm>
          <a:prstGeom prst="bentConnector3">
            <a:avLst>
              <a:gd name="adj1" fmla="val 73898"/>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372" name="Group 32"/>
          <p:cNvGrpSpPr/>
          <p:nvPr/>
        </p:nvGrpSpPr>
        <p:grpSpPr>
          <a:xfrm>
            <a:off x="6957360" y="4863960"/>
            <a:ext cx="1207440" cy="328680"/>
            <a:chOff x="6957360" y="4863960"/>
            <a:chExt cx="1207440" cy="328680"/>
          </a:xfrm>
        </p:grpSpPr>
        <p:sp>
          <p:nvSpPr>
            <p:cNvPr id="1373" name="CustomShape 33"/>
            <p:cNvSpPr/>
            <p:nvPr/>
          </p:nvSpPr>
          <p:spPr>
            <a:xfrm>
              <a:off x="6957360" y="486396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1374" name="CustomShape 34"/>
            <p:cNvSpPr/>
            <p:nvPr/>
          </p:nvSpPr>
          <p:spPr>
            <a:xfrm>
              <a:off x="7732800" y="486396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375" name="CustomShape 35"/>
          <p:cNvSpPr/>
          <p:nvPr/>
        </p:nvSpPr>
        <p:spPr>
          <a:xfrm>
            <a:off x="6250320" y="4863960"/>
            <a:ext cx="432000" cy="32868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376" name="CustomShape 36"/>
          <p:cNvSpPr/>
          <p:nvPr/>
        </p:nvSpPr>
        <p:spPr>
          <a:xfrm flipV="1">
            <a:off x="6477480" y="5047920"/>
            <a:ext cx="466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377" name="CustomShape 37"/>
          <p:cNvSpPr/>
          <p:nvPr/>
        </p:nvSpPr>
        <p:spPr>
          <a:xfrm>
            <a:off x="7941600" y="504864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378" name="Group 38"/>
          <p:cNvGrpSpPr/>
          <p:nvPr/>
        </p:nvGrpSpPr>
        <p:grpSpPr>
          <a:xfrm>
            <a:off x="8383680" y="4930920"/>
            <a:ext cx="91800" cy="228600"/>
            <a:chOff x="8383680" y="4930920"/>
            <a:chExt cx="91800" cy="228600"/>
          </a:xfrm>
        </p:grpSpPr>
        <p:sp>
          <p:nvSpPr>
            <p:cNvPr id="1379" name="Line 39"/>
            <p:cNvSpPr/>
            <p:nvPr/>
          </p:nvSpPr>
          <p:spPr>
            <a:xfrm>
              <a:off x="8383680" y="4930920"/>
              <a:ext cx="360" cy="228600"/>
            </a:xfrm>
            <a:prstGeom prst="line">
              <a:avLst/>
            </a:prstGeom>
            <a:ln>
              <a:round/>
            </a:ln>
          </p:spPr>
          <p:style>
            <a:lnRef idx="2">
              <a:schemeClr val="accent1"/>
            </a:lnRef>
            <a:fillRef idx="0">
              <a:schemeClr val="accent1"/>
            </a:fillRef>
            <a:effectRef idx="1">
              <a:schemeClr val="accent1"/>
            </a:effectRef>
            <a:fontRef idx="minor"/>
          </p:style>
        </p:sp>
        <p:sp>
          <p:nvSpPr>
            <p:cNvPr id="1380" name="Line 40"/>
            <p:cNvSpPr/>
            <p:nvPr/>
          </p:nvSpPr>
          <p:spPr>
            <a:xfrm>
              <a:off x="8429400" y="4965120"/>
              <a:ext cx="360" cy="160560"/>
            </a:xfrm>
            <a:prstGeom prst="line">
              <a:avLst/>
            </a:prstGeom>
            <a:ln>
              <a:round/>
            </a:ln>
          </p:spPr>
          <p:style>
            <a:lnRef idx="2">
              <a:schemeClr val="accent1"/>
            </a:lnRef>
            <a:fillRef idx="0">
              <a:schemeClr val="accent1"/>
            </a:fillRef>
            <a:effectRef idx="1">
              <a:schemeClr val="accent1"/>
            </a:effectRef>
            <a:fontRef idx="minor"/>
          </p:style>
        </p:sp>
        <p:sp>
          <p:nvSpPr>
            <p:cNvPr id="1381" name="Line 41"/>
            <p:cNvSpPr/>
            <p:nvPr/>
          </p:nvSpPr>
          <p:spPr>
            <a:xfrm>
              <a:off x="8475120" y="498924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1382" name="CustomShape 42"/>
          <p:cNvSpPr/>
          <p:nvPr/>
        </p:nvSpPr>
        <p:spPr>
          <a:xfrm flipH="1" rot="16200000">
            <a:off x="6888960" y="4441320"/>
            <a:ext cx="541800" cy="271440"/>
          </a:xfrm>
          <a:prstGeom prst="bentConnector3">
            <a:avLst>
              <a:gd name="adj1" fmla="val -284"/>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83" name="CustomShape 43"/>
          <p:cNvSpPr/>
          <p:nvPr/>
        </p:nvSpPr>
        <p:spPr>
          <a:xfrm>
            <a:off x="1423440" y="4192560"/>
            <a:ext cx="4399200" cy="7966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head =  p;</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tail = p;</a:t>
            </a:r>
            <a:endParaRPr b="0" lang="en-GB" sz="1600" spc="-1" strike="noStrike">
              <a:latin typeface="Arial"/>
            </a:endParaRPr>
          </a:p>
        </p:txBody>
      </p:sp>
      <p:sp>
        <p:nvSpPr>
          <p:cNvPr id="1384" name="CustomShape 44"/>
          <p:cNvSpPr/>
          <p:nvPr/>
        </p:nvSpPr>
        <p:spPr>
          <a:xfrm>
            <a:off x="5974920" y="4905360"/>
            <a:ext cx="2725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385" name="CustomShape 45"/>
          <p:cNvSpPr/>
          <p:nvPr/>
        </p:nvSpPr>
        <p:spPr>
          <a:xfrm>
            <a:off x="3778200" y="5502240"/>
            <a:ext cx="4884840" cy="81900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200" spc="-1" strike="noStrike">
                <a:solidFill>
                  <a:srgbClr val="000000"/>
                </a:solidFill>
                <a:latin typeface="Segoe Print"/>
              </a:rPr>
              <a:t>Since a new node is always inserted at the end, we need to maintain where the last node is using the pointer </a:t>
            </a:r>
            <a:r>
              <a:rPr b="0" lang="en-GB" sz="1200" spc="-1" strike="noStrike">
                <a:solidFill>
                  <a:srgbClr val="000000"/>
                </a:solidFill>
                <a:latin typeface="Consolas"/>
                <a:ea typeface="Menlo"/>
              </a:rPr>
              <a:t>tail</a:t>
            </a:r>
            <a:r>
              <a:rPr b="0" lang="en-GB" sz="1200" spc="-1" strike="noStrike">
                <a:solidFill>
                  <a:srgbClr val="000000"/>
                </a:solidFill>
                <a:latin typeface="Segoe Print"/>
                <a:ea typeface="Menlo"/>
              </a:rPr>
              <a:t>.</a:t>
            </a:r>
            <a:endParaRPr b="0" lang="en-GB" sz="1200" spc="-1" strike="noStrike">
              <a:latin typeface="Arial"/>
            </a:endParaRPr>
          </a:p>
        </p:txBody>
      </p:sp>
      <p:sp>
        <p:nvSpPr>
          <p:cNvPr id="1386" name="TextShape 46"/>
          <p:cNvSpPr txBox="1"/>
          <p:nvPr/>
        </p:nvSpPr>
        <p:spPr>
          <a:xfrm>
            <a:off x="6553080" y="6356520"/>
            <a:ext cx="2133360" cy="364680"/>
          </a:xfrm>
          <a:prstGeom prst="rect">
            <a:avLst/>
          </a:prstGeom>
          <a:noFill/>
          <a:ln>
            <a:noFill/>
          </a:ln>
        </p:spPr>
        <p:txBody>
          <a:bodyPr anchor="ctr"/>
          <a:p>
            <a:pPr algn="r">
              <a:lnSpc>
                <a:spcPct val="100000"/>
              </a:lnSpc>
            </a:pPr>
            <a:fld id="{7BDB86E5-D3B7-4F78-B14D-3F1BAC00FE5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361" dur="indefinite" restart="never" nodeType="tmRoot">
          <p:childTnLst>
            <p:seq>
              <p:cTn id="1362" dur="indefinite" nodeType="mainSeq">
                <p:childTnLst>
                  <p:par>
                    <p:cTn id="1363" fill="hold">
                      <p:stCondLst>
                        <p:cond delay="indefinite"/>
                      </p:stCondLst>
                      <p:childTnLst>
                        <p:par>
                          <p:cTn id="1364" fill="hold">
                            <p:stCondLst>
                              <p:cond delay="0"/>
                            </p:stCondLst>
                            <p:childTnLst>
                              <p:par>
                                <p:cTn id="1365" nodeType="clickEffect" fill="hold" presetClass="entr" presetID="1">
                                  <p:stCondLst>
                                    <p:cond delay="0"/>
                                  </p:stCondLst>
                                  <p:childTnLst>
                                    <p:set>
                                      <p:cBhvr>
                                        <p:cTn id="1366" dur="1" fill="hold">
                                          <p:stCondLst>
                                            <p:cond delay="0"/>
                                          </p:stCondLst>
                                        </p:cTn>
                                        <p:tgtEl>
                                          <p:spTgt spid="1344"/>
                                        </p:tgtEl>
                                        <p:attrNameLst>
                                          <p:attrName>style.visibility</p:attrName>
                                        </p:attrNameLst>
                                      </p:cBhvr>
                                      <p:to>
                                        <p:strVal val="visible"/>
                                      </p:to>
                                    </p:set>
                                  </p:childTnLst>
                                </p:cTn>
                              </p:par>
                              <p:par>
                                <p:cTn id="1367" nodeType="withEffect" fill="hold" presetClass="entr" presetID="1">
                                  <p:stCondLst>
                                    <p:cond delay="0"/>
                                  </p:stCondLst>
                                  <p:childTnLst>
                                    <p:set>
                                      <p:cBhvr>
                                        <p:cTn id="1368" dur="1" fill="hold">
                                          <p:stCondLst>
                                            <p:cond delay="0"/>
                                          </p:stCondLst>
                                        </p:cTn>
                                        <p:tgtEl>
                                          <p:spTgt spid="1345"/>
                                        </p:tgtEl>
                                        <p:attrNameLst>
                                          <p:attrName>style.visibility</p:attrName>
                                        </p:attrNameLst>
                                      </p:cBhvr>
                                      <p:to>
                                        <p:strVal val="visible"/>
                                      </p:to>
                                    </p:set>
                                  </p:childTnLst>
                                </p:cTn>
                              </p:par>
                              <p:par>
                                <p:cTn id="1369" nodeType="withEffect" fill="hold" presetClass="entr" presetID="1">
                                  <p:stCondLst>
                                    <p:cond delay="0"/>
                                  </p:stCondLst>
                                  <p:childTnLst>
                                    <p:set>
                                      <p:cBhvr>
                                        <p:cTn id="1370" dur="1" fill="hold">
                                          <p:stCondLst>
                                            <p:cond delay="0"/>
                                          </p:stCondLst>
                                        </p:cTn>
                                        <p:tgtEl>
                                          <p:spTgt spid="1346"/>
                                        </p:tgtEl>
                                        <p:attrNameLst>
                                          <p:attrName>style.visibility</p:attrName>
                                        </p:attrNameLst>
                                      </p:cBhvr>
                                      <p:to>
                                        <p:strVal val="visible"/>
                                      </p:to>
                                    </p:set>
                                  </p:childTnLst>
                                </p:cTn>
                              </p:par>
                              <p:par>
                                <p:cTn id="1371" nodeType="withEffect" fill="hold" presetClass="entr" presetID="1">
                                  <p:stCondLst>
                                    <p:cond delay="0"/>
                                  </p:stCondLst>
                                  <p:childTnLst>
                                    <p:set>
                                      <p:cBhvr>
                                        <p:cTn id="1372" dur="1" fill="hold">
                                          <p:stCondLst>
                                            <p:cond delay="0"/>
                                          </p:stCondLst>
                                        </p:cTn>
                                        <p:tgtEl>
                                          <p:spTgt spid="1349"/>
                                        </p:tgtEl>
                                        <p:attrNameLst>
                                          <p:attrName>style.visibility</p:attrName>
                                        </p:attrNameLst>
                                      </p:cBhvr>
                                      <p:to>
                                        <p:strVal val="visible"/>
                                      </p:to>
                                    </p:set>
                                  </p:childTnLst>
                                </p:cTn>
                              </p:par>
                              <p:par>
                                <p:cTn id="1373" nodeType="withEffect" fill="hold" presetClass="entr" presetID="1">
                                  <p:stCondLst>
                                    <p:cond delay="0"/>
                                  </p:stCondLst>
                                  <p:childTnLst>
                                    <p:set>
                                      <p:cBhvr>
                                        <p:cTn id="1374" dur="1" fill="hold">
                                          <p:stCondLst>
                                            <p:cond delay="0"/>
                                          </p:stCondLst>
                                        </p:cTn>
                                        <p:tgtEl>
                                          <p:spTgt spid="1350"/>
                                        </p:tgtEl>
                                        <p:attrNameLst>
                                          <p:attrName>style.visibility</p:attrName>
                                        </p:attrNameLst>
                                      </p:cBhvr>
                                      <p:to>
                                        <p:strVal val="visible"/>
                                      </p:to>
                                    </p:set>
                                  </p:childTnLst>
                                </p:cTn>
                              </p:par>
                              <p:par>
                                <p:cTn id="1375" nodeType="withEffect" fill="hold" presetClass="entr" presetID="1">
                                  <p:stCondLst>
                                    <p:cond delay="0"/>
                                  </p:stCondLst>
                                  <p:childTnLst>
                                    <p:set>
                                      <p:cBhvr>
                                        <p:cTn id="1376" dur="1" fill="hold">
                                          <p:stCondLst>
                                            <p:cond delay="0"/>
                                          </p:stCondLst>
                                        </p:cTn>
                                        <p:tgtEl>
                                          <p:spTgt spid="1351"/>
                                        </p:tgtEl>
                                        <p:attrNameLst>
                                          <p:attrName>style.visibility</p:attrName>
                                        </p:attrNameLst>
                                      </p:cBhvr>
                                      <p:to>
                                        <p:strVal val="visible"/>
                                      </p:to>
                                    </p:set>
                                  </p:childTnLst>
                                </p:cTn>
                              </p:par>
                              <p:par>
                                <p:cTn id="1377" nodeType="withEffect" fill="hold" presetClass="entr" presetID="1">
                                  <p:stCondLst>
                                    <p:cond delay="0"/>
                                  </p:stCondLst>
                                  <p:childTnLst>
                                    <p:set>
                                      <p:cBhvr>
                                        <p:cTn id="1378" dur="1" fill="hold">
                                          <p:stCondLst>
                                            <p:cond delay="0"/>
                                          </p:stCondLst>
                                        </p:cTn>
                                        <p:tgtEl>
                                          <p:spTgt spid="1352"/>
                                        </p:tgtEl>
                                        <p:attrNameLst>
                                          <p:attrName>style.visibility</p:attrName>
                                        </p:attrNameLst>
                                      </p:cBhvr>
                                      <p:to>
                                        <p:strVal val="visible"/>
                                      </p:to>
                                    </p:set>
                                  </p:childTnLst>
                                </p:cTn>
                              </p:par>
                              <p:par>
                                <p:cTn id="1379" nodeType="withEffect" fill="hold" presetClass="entr" presetID="1">
                                  <p:stCondLst>
                                    <p:cond delay="0"/>
                                  </p:stCondLst>
                                  <p:childTnLst>
                                    <p:set>
                                      <p:cBhvr>
                                        <p:cTn id="1380" dur="1" fill="hold">
                                          <p:stCondLst>
                                            <p:cond delay="0"/>
                                          </p:stCondLst>
                                        </p:cTn>
                                        <p:tgtEl>
                                          <p:spTgt spid="1353"/>
                                        </p:tgtEl>
                                        <p:attrNameLst>
                                          <p:attrName>style.visibility</p:attrName>
                                        </p:attrNameLst>
                                      </p:cBhvr>
                                      <p:to>
                                        <p:strVal val="visible"/>
                                      </p:to>
                                    </p:set>
                                  </p:childTnLst>
                                </p:cTn>
                              </p:par>
                              <p:par>
                                <p:cTn id="1381" nodeType="withEffect" fill="hold" presetClass="entr" presetID="1">
                                  <p:stCondLst>
                                    <p:cond delay="0"/>
                                  </p:stCondLst>
                                  <p:childTnLst>
                                    <p:set>
                                      <p:cBhvr>
                                        <p:cTn id="1382" dur="1" fill="hold">
                                          <p:stCondLst>
                                            <p:cond delay="0"/>
                                          </p:stCondLst>
                                        </p:cTn>
                                        <p:tgtEl>
                                          <p:spTgt spid="1362"/>
                                        </p:tgtEl>
                                        <p:attrNameLst>
                                          <p:attrName>style.visibility</p:attrName>
                                        </p:attrNameLst>
                                      </p:cBhvr>
                                      <p:to>
                                        <p:strVal val="visible"/>
                                      </p:to>
                                    </p:set>
                                  </p:childTnLst>
                                </p:cTn>
                              </p:par>
                              <p:par>
                                <p:cTn id="1383" nodeType="withEffect" fill="hold" presetClass="entr" presetID="1">
                                  <p:stCondLst>
                                    <p:cond delay="0"/>
                                  </p:stCondLst>
                                  <p:childTnLst>
                                    <p:set>
                                      <p:cBhvr>
                                        <p:cTn id="1384" dur="1" fill="hold">
                                          <p:stCondLst>
                                            <p:cond delay="0"/>
                                          </p:stCondLst>
                                        </p:cTn>
                                        <p:tgtEl>
                                          <p:spTgt spid="1363"/>
                                        </p:tgtEl>
                                        <p:attrNameLst>
                                          <p:attrName>style.visibility</p:attrName>
                                        </p:attrNameLst>
                                      </p:cBhvr>
                                      <p:to>
                                        <p:strVal val="visible"/>
                                      </p:to>
                                    </p:set>
                                  </p:childTnLst>
                                </p:cTn>
                              </p:par>
                              <p:par>
                                <p:cTn id="1385" nodeType="withEffect" fill="hold" presetClass="entr" presetID="1">
                                  <p:stCondLst>
                                    <p:cond delay="0"/>
                                  </p:stCondLst>
                                  <p:childTnLst>
                                    <p:set>
                                      <p:cBhvr>
                                        <p:cTn id="1386" dur="1" fill="hold">
                                          <p:stCondLst>
                                            <p:cond delay="0"/>
                                          </p:stCondLst>
                                        </p:cTn>
                                        <p:tgtEl>
                                          <p:spTgt spid="1364"/>
                                        </p:tgtEl>
                                        <p:attrNameLst>
                                          <p:attrName>style.visibility</p:attrName>
                                        </p:attrNameLst>
                                      </p:cBhvr>
                                      <p:to>
                                        <p:strVal val="visible"/>
                                      </p:to>
                                    </p:set>
                                  </p:childTnLst>
                                </p:cTn>
                              </p:par>
                              <p:par>
                                <p:cTn id="1387" nodeType="withEffect" fill="hold" presetClass="entr" presetID="1">
                                  <p:stCondLst>
                                    <p:cond delay="0"/>
                                  </p:stCondLst>
                                  <p:childTnLst>
                                    <p:set>
                                      <p:cBhvr>
                                        <p:cTn id="1388" dur="1" fill="hold">
                                          <p:stCondLst>
                                            <p:cond delay="0"/>
                                          </p:stCondLst>
                                        </p:cTn>
                                        <p:tgtEl>
                                          <p:spTgt spid="1365"/>
                                        </p:tgtEl>
                                        <p:attrNameLst>
                                          <p:attrName>style.visibility</p:attrName>
                                        </p:attrNameLst>
                                      </p:cBhvr>
                                      <p:to>
                                        <p:strVal val="visible"/>
                                      </p:to>
                                    </p:set>
                                  </p:childTnLst>
                                </p:cTn>
                              </p:par>
                              <p:par>
                                <p:cTn id="1389" nodeType="withEffect" fill="hold" presetClass="entr" presetID="1">
                                  <p:stCondLst>
                                    <p:cond delay="0"/>
                                  </p:stCondLst>
                                  <p:childTnLst>
                                    <p:set>
                                      <p:cBhvr>
                                        <p:cTn id="1390" dur="1" fill="hold">
                                          <p:stCondLst>
                                            <p:cond delay="0"/>
                                          </p:stCondLst>
                                        </p:cTn>
                                        <p:tgtEl>
                                          <p:spTgt spid="1369"/>
                                        </p:tgtEl>
                                        <p:attrNameLst>
                                          <p:attrName>style.visibility</p:attrName>
                                        </p:attrNameLst>
                                      </p:cBhvr>
                                      <p:to>
                                        <p:strVal val="visible"/>
                                      </p:to>
                                    </p:set>
                                  </p:childTnLst>
                                </p:cTn>
                              </p:par>
                              <p:par>
                                <p:cTn id="1391" nodeType="withEffect" fill="hold" presetClass="entr" presetID="1">
                                  <p:stCondLst>
                                    <p:cond delay="0"/>
                                  </p:stCondLst>
                                  <p:childTnLst>
                                    <p:set>
                                      <p:cBhvr>
                                        <p:cTn id="1392" dur="1" fill="hold">
                                          <p:stCondLst>
                                            <p:cond delay="0"/>
                                          </p:stCondLst>
                                        </p:cTn>
                                        <p:tgtEl>
                                          <p:spTgt spid="1370"/>
                                        </p:tgtEl>
                                        <p:attrNameLst>
                                          <p:attrName>style.visibility</p:attrName>
                                        </p:attrNameLst>
                                      </p:cBhvr>
                                      <p:to>
                                        <p:strVal val="visible"/>
                                      </p:to>
                                    </p:set>
                                  </p:childTnLst>
                                </p:cTn>
                              </p:par>
                              <p:par>
                                <p:cTn id="1393" nodeType="withEffect" fill="hold" presetClass="entr" presetID="1">
                                  <p:stCondLst>
                                    <p:cond delay="0"/>
                                  </p:stCondLst>
                                  <p:childTnLst>
                                    <p:set>
                                      <p:cBhvr>
                                        <p:cTn id="1394" dur="1" fill="hold">
                                          <p:stCondLst>
                                            <p:cond delay="0"/>
                                          </p:stCondLst>
                                        </p:cTn>
                                        <p:tgtEl>
                                          <p:spTgt spid="1371"/>
                                        </p:tgtEl>
                                        <p:attrNameLst>
                                          <p:attrName>style.visibility</p:attrName>
                                        </p:attrNameLst>
                                      </p:cBhvr>
                                      <p:to>
                                        <p:strVal val="visible"/>
                                      </p:to>
                                    </p:set>
                                  </p:childTnLst>
                                </p:cTn>
                              </p:par>
                            </p:childTnLst>
                          </p:cTn>
                        </p:par>
                      </p:childTnLst>
                    </p:cTn>
                  </p:par>
                  <p:par>
                    <p:cTn id="1395" fill="hold">
                      <p:stCondLst>
                        <p:cond delay="indefinite"/>
                      </p:stCondLst>
                      <p:childTnLst>
                        <p:par>
                          <p:cTn id="1396" fill="hold">
                            <p:stCondLst>
                              <p:cond delay="0"/>
                            </p:stCondLst>
                            <p:childTnLst>
                              <p:par>
                                <p:cTn id="1397" nodeType="clickEffect" fill="hold" presetClass="entr" presetID="1">
                                  <p:stCondLst>
                                    <p:cond delay="0"/>
                                  </p:stCondLst>
                                  <p:childTnLst>
                                    <p:set>
                                      <p:cBhvr>
                                        <p:cTn id="1398" dur="1" fill="hold">
                                          <p:stCondLst>
                                            <p:cond delay="0"/>
                                          </p:stCondLst>
                                        </p:cTn>
                                        <p:tgtEl>
                                          <p:spTgt spid="1342"/>
                                        </p:tgtEl>
                                        <p:attrNameLst>
                                          <p:attrName>style.visibility</p:attrName>
                                        </p:attrNameLst>
                                      </p:cBhvr>
                                      <p:to>
                                        <p:strVal val="visible"/>
                                      </p:to>
                                    </p:set>
                                  </p:childTnLst>
                                </p:cTn>
                              </p:par>
                              <p:par>
                                <p:cTn id="1399" nodeType="withEffect" fill="hold" presetClass="entr" presetID="1">
                                  <p:stCondLst>
                                    <p:cond delay="0"/>
                                  </p:stCondLst>
                                  <p:childTnLst>
                                    <p:set>
                                      <p:cBhvr>
                                        <p:cTn id="1400" dur="1" fill="hold">
                                          <p:stCondLst>
                                            <p:cond delay="0"/>
                                          </p:stCondLst>
                                        </p:cTn>
                                        <p:tgtEl>
                                          <p:spTgt spid="1357"/>
                                        </p:tgtEl>
                                        <p:attrNameLst>
                                          <p:attrName>style.visibility</p:attrName>
                                        </p:attrNameLst>
                                      </p:cBhvr>
                                      <p:to>
                                        <p:strVal val="visible"/>
                                      </p:to>
                                    </p:set>
                                  </p:childTnLst>
                                </p:cTn>
                              </p:par>
                              <p:par>
                                <p:cTn id="1401" nodeType="withEffect" fill="hold" presetClass="entr" presetID="1">
                                  <p:stCondLst>
                                    <p:cond delay="0"/>
                                  </p:stCondLst>
                                  <p:childTnLst>
                                    <p:set>
                                      <p:cBhvr>
                                        <p:cTn id="1402" dur="1" fill="hold">
                                          <p:stCondLst>
                                            <p:cond delay="0"/>
                                          </p:stCondLst>
                                        </p:cTn>
                                        <p:tgtEl>
                                          <p:spTgt spid="1358"/>
                                        </p:tgtEl>
                                        <p:attrNameLst>
                                          <p:attrName>style.visibility</p:attrName>
                                        </p:attrNameLst>
                                      </p:cBhvr>
                                      <p:to>
                                        <p:strVal val="visible"/>
                                      </p:to>
                                    </p:set>
                                  </p:childTnLst>
                                </p:cTn>
                              </p:par>
                              <p:par>
                                <p:cTn id="1403" nodeType="withEffect" fill="hold" presetClass="entr" presetID="1">
                                  <p:stCondLst>
                                    <p:cond delay="0"/>
                                  </p:stCondLst>
                                  <p:childTnLst>
                                    <p:set>
                                      <p:cBhvr>
                                        <p:cTn id="1404" dur="1" fill="hold">
                                          <p:stCondLst>
                                            <p:cond delay="0"/>
                                          </p:stCondLst>
                                        </p:cTn>
                                        <p:tgtEl>
                                          <p:spTgt spid="1359"/>
                                        </p:tgtEl>
                                        <p:attrNameLst>
                                          <p:attrName>style.visibility</p:attrName>
                                        </p:attrNameLst>
                                      </p:cBhvr>
                                      <p:to>
                                        <p:strVal val="visible"/>
                                      </p:to>
                                    </p:set>
                                  </p:childTnLst>
                                </p:cTn>
                              </p:par>
                              <p:par>
                                <p:cTn id="1405" nodeType="withEffect" fill="hold" presetClass="entr" presetID="1">
                                  <p:stCondLst>
                                    <p:cond delay="0"/>
                                  </p:stCondLst>
                                  <p:childTnLst>
                                    <p:set>
                                      <p:cBhvr>
                                        <p:cTn id="1406" dur="1" fill="hold">
                                          <p:stCondLst>
                                            <p:cond delay="0"/>
                                          </p:stCondLst>
                                        </p:cTn>
                                        <p:tgtEl>
                                          <p:spTgt spid="1360"/>
                                        </p:tgtEl>
                                        <p:attrNameLst>
                                          <p:attrName>style.visibility</p:attrName>
                                        </p:attrNameLst>
                                      </p:cBhvr>
                                      <p:to>
                                        <p:strVal val="visible"/>
                                      </p:to>
                                    </p:set>
                                  </p:childTnLst>
                                </p:cTn>
                              </p:par>
                              <p:par>
                                <p:cTn id="1407" nodeType="withEffect" fill="hold" presetClass="entr" presetID="1">
                                  <p:stCondLst>
                                    <p:cond delay="0"/>
                                  </p:stCondLst>
                                  <p:childTnLst>
                                    <p:set>
                                      <p:cBhvr>
                                        <p:cTn id="1408" dur="1" fill="hold">
                                          <p:stCondLst>
                                            <p:cond delay="0"/>
                                          </p:stCondLst>
                                        </p:cTn>
                                        <p:tgtEl>
                                          <p:spTgt spid="1361"/>
                                        </p:tgtEl>
                                        <p:attrNameLst>
                                          <p:attrName>style.visibility</p:attrName>
                                        </p:attrNameLst>
                                      </p:cBhvr>
                                      <p:to>
                                        <p:strVal val="visible"/>
                                      </p:to>
                                    </p:set>
                                  </p:childTnLst>
                                </p:cTn>
                              </p:par>
                              <p:par>
                                <p:cTn id="1409" nodeType="withEffect" fill="hold" presetClass="entr" presetID="1">
                                  <p:stCondLst>
                                    <p:cond delay="0"/>
                                  </p:stCondLst>
                                  <p:childTnLst>
                                    <p:set>
                                      <p:cBhvr>
                                        <p:cTn id="1410" dur="1" fill="hold">
                                          <p:stCondLst>
                                            <p:cond delay="0"/>
                                          </p:stCondLst>
                                        </p:cTn>
                                        <p:tgtEl>
                                          <p:spTgt spid="1372"/>
                                        </p:tgtEl>
                                        <p:attrNameLst>
                                          <p:attrName>style.visibility</p:attrName>
                                        </p:attrNameLst>
                                      </p:cBhvr>
                                      <p:to>
                                        <p:strVal val="visible"/>
                                      </p:to>
                                    </p:set>
                                  </p:childTnLst>
                                </p:cTn>
                              </p:par>
                              <p:par>
                                <p:cTn id="1411" nodeType="withEffect" fill="hold" presetClass="entr" presetID="1">
                                  <p:stCondLst>
                                    <p:cond delay="0"/>
                                  </p:stCondLst>
                                  <p:childTnLst>
                                    <p:set>
                                      <p:cBhvr>
                                        <p:cTn id="1412" dur="1" fill="hold">
                                          <p:stCondLst>
                                            <p:cond delay="0"/>
                                          </p:stCondLst>
                                        </p:cTn>
                                        <p:tgtEl>
                                          <p:spTgt spid="1375"/>
                                        </p:tgtEl>
                                        <p:attrNameLst>
                                          <p:attrName>style.visibility</p:attrName>
                                        </p:attrNameLst>
                                      </p:cBhvr>
                                      <p:to>
                                        <p:strVal val="visible"/>
                                      </p:to>
                                    </p:set>
                                  </p:childTnLst>
                                </p:cTn>
                              </p:par>
                              <p:par>
                                <p:cTn id="1413" nodeType="withEffect" fill="hold" presetClass="entr" presetID="1">
                                  <p:stCondLst>
                                    <p:cond delay="0"/>
                                  </p:stCondLst>
                                  <p:childTnLst>
                                    <p:set>
                                      <p:cBhvr>
                                        <p:cTn id="1414" dur="1" fill="hold">
                                          <p:stCondLst>
                                            <p:cond delay="0"/>
                                          </p:stCondLst>
                                        </p:cTn>
                                        <p:tgtEl>
                                          <p:spTgt spid="1376"/>
                                        </p:tgtEl>
                                        <p:attrNameLst>
                                          <p:attrName>style.visibility</p:attrName>
                                        </p:attrNameLst>
                                      </p:cBhvr>
                                      <p:to>
                                        <p:strVal val="visible"/>
                                      </p:to>
                                    </p:set>
                                  </p:childTnLst>
                                </p:cTn>
                              </p:par>
                              <p:par>
                                <p:cTn id="1415" nodeType="withEffect" fill="hold" presetClass="entr" presetID="1">
                                  <p:stCondLst>
                                    <p:cond delay="0"/>
                                  </p:stCondLst>
                                  <p:childTnLst>
                                    <p:set>
                                      <p:cBhvr>
                                        <p:cTn id="1416" dur="1" fill="hold">
                                          <p:stCondLst>
                                            <p:cond delay="0"/>
                                          </p:stCondLst>
                                        </p:cTn>
                                        <p:tgtEl>
                                          <p:spTgt spid="1377"/>
                                        </p:tgtEl>
                                        <p:attrNameLst>
                                          <p:attrName>style.visibility</p:attrName>
                                        </p:attrNameLst>
                                      </p:cBhvr>
                                      <p:to>
                                        <p:strVal val="visible"/>
                                      </p:to>
                                    </p:set>
                                  </p:childTnLst>
                                </p:cTn>
                              </p:par>
                              <p:par>
                                <p:cTn id="1417" nodeType="withEffect" fill="hold" presetClass="entr" presetID="1">
                                  <p:stCondLst>
                                    <p:cond delay="0"/>
                                  </p:stCondLst>
                                  <p:childTnLst>
                                    <p:set>
                                      <p:cBhvr>
                                        <p:cTn id="1418" dur="1" fill="hold">
                                          <p:stCondLst>
                                            <p:cond delay="0"/>
                                          </p:stCondLst>
                                        </p:cTn>
                                        <p:tgtEl>
                                          <p:spTgt spid="1378"/>
                                        </p:tgtEl>
                                        <p:attrNameLst>
                                          <p:attrName>style.visibility</p:attrName>
                                        </p:attrNameLst>
                                      </p:cBhvr>
                                      <p:to>
                                        <p:strVal val="visible"/>
                                      </p:to>
                                    </p:set>
                                  </p:childTnLst>
                                </p:cTn>
                              </p:par>
                              <p:par>
                                <p:cTn id="1419" nodeType="withEffect" fill="hold" presetClass="entr" presetID="1">
                                  <p:stCondLst>
                                    <p:cond delay="0"/>
                                  </p:stCondLst>
                                  <p:childTnLst>
                                    <p:set>
                                      <p:cBhvr>
                                        <p:cTn id="1420" dur="1" fill="hold">
                                          <p:stCondLst>
                                            <p:cond delay="0"/>
                                          </p:stCondLst>
                                        </p:cTn>
                                        <p:tgtEl>
                                          <p:spTgt spid="1382"/>
                                        </p:tgtEl>
                                        <p:attrNameLst>
                                          <p:attrName>style.visibility</p:attrName>
                                        </p:attrNameLst>
                                      </p:cBhvr>
                                      <p:to>
                                        <p:strVal val="visible"/>
                                      </p:to>
                                    </p:set>
                                  </p:childTnLst>
                                </p:cTn>
                              </p:par>
                              <p:par>
                                <p:cTn id="1421" nodeType="withEffect" fill="hold" presetClass="entr" presetID="1">
                                  <p:stCondLst>
                                    <p:cond delay="0"/>
                                  </p:stCondLst>
                                  <p:childTnLst>
                                    <p:set>
                                      <p:cBhvr>
                                        <p:cTn id="1422" dur="1" fill="hold">
                                          <p:stCondLst>
                                            <p:cond delay="0"/>
                                          </p:stCondLst>
                                        </p:cTn>
                                        <p:tgtEl>
                                          <p:spTgt spid="1383"/>
                                        </p:tgtEl>
                                        <p:attrNameLst>
                                          <p:attrName>style.visibility</p:attrName>
                                        </p:attrNameLst>
                                      </p:cBhvr>
                                      <p:to>
                                        <p:strVal val="visible"/>
                                      </p:to>
                                    </p:set>
                                  </p:childTnLst>
                                </p:cTn>
                              </p:par>
                              <p:par>
                                <p:cTn id="1423" nodeType="withEffect" fill="hold" presetClass="entr" presetID="1">
                                  <p:stCondLst>
                                    <p:cond delay="0"/>
                                  </p:stCondLst>
                                  <p:childTnLst>
                                    <p:set>
                                      <p:cBhvr>
                                        <p:cTn id="1424" dur="1" fill="hold">
                                          <p:stCondLst>
                                            <p:cond delay="0"/>
                                          </p:stCondLst>
                                        </p:cTn>
                                        <p:tgtEl>
                                          <p:spTgt spid="1384"/>
                                        </p:tgtEl>
                                        <p:attrNameLst>
                                          <p:attrName>style.visibility</p:attrName>
                                        </p:attrNameLst>
                                      </p:cBhvr>
                                      <p:to>
                                        <p:strVal val="visible"/>
                                      </p:to>
                                    </p:set>
                                  </p:childTnLst>
                                </p:cTn>
                              </p:par>
                              <p:par>
                                <p:cTn id="1425" nodeType="withEffect" fill="hold" presetClass="entr" presetID="1">
                                  <p:stCondLst>
                                    <p:cond delay="0"/>
                                  </p:stCondLst>
                                  <p:childTnLst>
                                    <p:set>
                                      <p:cBhvr>
                                        <p:cTn id="1426" dur="1" fill="hold">
                                          <p:stCondLst>
                                            <p:cond delay="0"/>
                                          </p:stCondLst>
                                        </p:cTn>
                                        <p:tgtEl>
                                          <p:spTgt spid="138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7" name="TextShape 1"/>
          <p:cNvSpPr txBox="1"/>
          <p:nvPr/>
        </p:nvSpPr>
        <p:spPr>
          <a:xfrm>
            <a:off x="286560" y="1206720"/>
            <a:ext cx="8584200" cy="502128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Repeating the steps to insert one more node at the end:</a:t>
            </a:r>
            <a:endParaRPr b="0" lang="en-US" sz="2400" spc="-1" strike="noStrike">
              <a:solidFill>
                <a:srgbClr val="000000"/>
              </a:solidFill>
              <a:latin typeface="Calibri Light"/>
            </a:endParaRPr>
          </a:p>
        </p:txBody>
      </p:sp>
      <p:sp>
        <p:nvSpPr>
          <p:cNvPr id="1388" name="CustomShape 2"/>
          <p:cNvSpPr/>
          <p:nvPr/>
        </p:nvSpPr>
        <p:spPr>
          <a:xfrm>
            <a:off x="474480" y="3441960"/>
            <a:ext cx="8203320" cy="2914200"/>
          </a:xfrm>
          <a:prstGeom prst="roundRect">
            <a:avLst>
              <a:gd name="adj" fmla="val 16667"/>
            </a:avLst>
          </a:prstGeom>
          <a:ln>
            <a:round/>
          </a:ln>
        </p:spPr>
        <p:style>
          <a:lnRef idx="2">
            <a:schemeClr val="accent4"/>
          </a:lnRef>
          <a:fillRef idx="1">
            <a:schemeClr val="lt1"/>
          </a:fillRef>
          <a:effectRef idx="0">
            <a:schemeClr val="accent4"/>
          </a:effectRef>
          <a:fontRef idx="minor"/>
        </p:style>
        <p:txBody>
          <a:bodyPr lIns="90000" rIns="90000" tIns="45000" bIns="45000"/>
          <a:p>
            <a:pPr marL="233280" indent="-232920">
              <a:lnSpc>
                <a:spcPct val="100000"/>
              </a:lnSpc>
            </a:pPr>
            <a:r>
              <a:rPr b="0" lang="en-GB" sz="1400" spc="-1" strike="noStrike">
                <a:solidFill>
                  <a:srgbClr val="000000"/>
                </a:solidFill>
                <a:latin typeface="Segoe Print"/>
              </a:rPr>
              <a:t>2. If this is </a:t>
            </a:r>
            <a:r>
              <a:rPr b="1" lang="en-GB" sz="1400" spc="-1" strike="noStrike">
                <a:solidFill>
                  <a:srgbClr val="000000"/>
                </a:solidFill>
                <a:latin typeface="Segoe Print"/>
              </a:rPr>
              <a:t>NOT</a:t>
            </a:r>
            <a:r>
              <a:rPr b="0" lang="en-GB" sz="1400" spc="-1" strike="noStrike">
                <a:solidFill>
                  <a:srgbClr val="000000"/>
                </a:solidFill>
                <a:latin typeface="Segoe Print"/>
              </a:rPr>
              <a:t> going to be the first node of the list, we link the last node of the list to the new node:</a:t>
            </a:r>
            <a:endParaRPr b="0" lang="en-GB" sz="1400" spc="-1" strike="noStrike">
              <a:latin typeface="Arial"/>
            </a:endParaRPr>
          </a:p>
          <a:p>
            <a:pPr marL="233280" indent="-232920">
              <a:lnSpc>
                <a:spcPct val="100000"/>
              </a:lnSpc>
            </a:pPr>
            <a:endParaRPr b="0" lang="en-GB" sz="1400" spc="-1" strike="noStrike">
              <a:latin typeface="Arial"/>
            </a:endParaRPr>
          </a:p>
          <a:p>
            <a:pPr marL="233280" indent="-232920">
              <a:lnSpc>
                <a:spcPct val="100000"/>
              </a:lnSpc>
            </a:pPr>
            <a:endParaRPr b="0" lang="en-GB" sz="1400" spc="-1" strike="noStrike">
              <a:latin typeface="Arial"/>
            </a:endParaRPr>
          </a:p>
          <a:p>
            <a:pPr marL="233280" indent="-232920">
              <a:lnSpc>
                <a:spcPct val="100000"/>
              </a:lnSpc>
            </a:pPr>
            <a:endParaRPr b="0" lang="en-GB" sz="1400" spc="-1" strike="noStrike">
              <a:latin typeface="Arial"/>
            </a:endParaRPr>
          </a:p>
          <a:p>
            <a:pPr marL="233280" indent="-232920">
              <a:lnSpc>
                <a:spcPct val="100000"/>
              </a:lnSpc>
            </a:pPr>
            <a:endParaRPr b="0" lang="en-GB" sz="1400" spc="-1" strike="noStrike">
              <a:latin typeface="Arial"/>
            </a:endParaRPr>
          </a:p>
          <a:p>
            <a:pPr marL="233280" indent="-232920">
              <a:lnSpc>
                <a:spcPct val="100000"/>
              </a:lnSpc>
            </a:pPr>
            <a:r>
              <a:rPr b="0" lang="en-GB" sz="1400" spc="-1" strike="noStrike">
                <a:solidFill>
                  <a:srgbClr val="000000"/>
                </a:solidFill>
                <a:latin typeface="Segoe Print"/>
                <a:ea typeface="Menlo"/>
              </a:rPr>
              <a:t>	</a:t>
            </a:r>
            <a:endParaRPr b="0" lang="en-GB" sz="1400" spc="-1" strike="noStrike">
              <a:latin typeface="Arial"/>
            </a:endParaRPr>
          </a:p>
          <a:p>
            <a:pPr marL="233280" indent="-232920">
              <a:lnSpc>
                <a:spcPct val="100000"/>
              </a:lnSpc>
            </a:pPr>
            <a:r>
              <a:rPr b="0" lang="en-GB" sz="1400" spc="-1" strike="noStrike">
                <a:solidFill>
                  <a:srgbClr val="000000"/>
                </a:solidFill>
                <a:latin typeface="Segoe Print"/>
                <a:ea typeface="Menlo"/>
              </a:rPr>
              <a:t>and set the last pointer to point to the new node:</a:t>
            </a:r>
            <a:endParaRPr b="0" lang="en-GB" sz="1400" spc="-1" strike="noStrike">
              <a:latin typeface="Arial"/>
            </a:endParaRPr>
          </a:p>
        </p:txBody>
      </p:sp>
      <p:sp>
        <p:nvSpPr>
          <p:cNvPr id="1389" name="TextShape 3"/>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Building a Linked List Forward</a:t>
            </a:r>
            <a:endParaRPr b="0" lang="en-US" sz="4400" spc="-1" strike="noStrike">
              <a:solidFill>
                <a:srgbClr val="000000"/>
              </a:solidFill>
              <a:latin typeface="Calibri Light"/>
            </a:endParaRPr>
          </a:p>
        </p:txBody>
      </p:sp>
      <p:sp>
        <p:nvSpPr>
          <p:cNvPr id="1390" name="CustomShape 4"/>
          <p:cNvSpPr/>
          <p:nvPr/>
        </p:nvSpPr>
        <p:spPr>
          <a:xfrm>
            <a:off x="474480" y="1732320"/>
            <a:ext cx="8203320" cy="1709280"/>
          </a:xfrm>
          <a:prstGeom prst="roundRect">
            <a:avLst>
              <a:gd name="adj" fmla="val 16667"/>
            </a:avLst>
          </a:prstGeom>
          <a:ln>
            <a:round/>
          </a:ln>
        </p:spPr>
        <p:style>
          <a:lnRef idx="2">
            <a:schemeClr val="accent4"/>
          </a:lnRef>
          <a:fillRef idx="1">
            <a:schemeClr val="lt1"/>
          </a:fillRef>
          <a:effectRef idx="0">
            <a:schemeClr val="accent4"/>
          </a:effectRef>
          <a:fontRef idx="minor"/>
        </p:style>
        <p:txBody>
          <a:bodyPr lIns="90000" rIns="90000" tIns="45000" bIns="45000"/>
          <a:p>
            <a:pPr marL="233280" indent="-232920">
              <a:lnSpc>
                <a:spcPct val="100000"/>
              </a:lnSpc>
            </a:pPr>
            <a:r>
              <a:rPr b="0" lang="en-GB" sz="1400" spc="-1" strike="noStrike">
                <a:solidFill>
                  <a:srgbClr val="000000"/>
                </a:solidFill>
                <a:latin typeface="Segoe Print"/>
              </a:rPr>
              <a:t>1. Create a new node and fill in the required info.   Since this will be the last node, set the next pointer to NULL.</a:t>
            </a:r>
            <a:endParaRPr b="0" lang="en-GB" sz="1400" spc="-1" strike="noStrike">
              <a:latin typeface="Arial"/>
            </a:endParaRPr>
          </a:p>
        </p:txBody>
      </p:sp>
      <p:sp>
        <p:nvSpPr>
          <p:cNvPr id="1391" name="CustomShape 5"/>
          <p:cNvSpPr/>
          <p:nvPr/>
        </p:nvSpPr>
        <p:spPr>
          <a:xfrm>
            <a:off x="1423440" y="2353680"/>
            <a:ext cx="4088520" cy="8730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p = new Node;</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p-&gt;info = 23;</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p-&gt;next = NULL;</a:t>
            </a:r>
            <a:endParaRPr b="0" lang="en-GB" sz="1600" spc="-1" strike="noStrike">
              <a:latin typeface="Arial"/>
            </a:endParaRPr>
          </a:p>
        </p:txBody>
      </p:sp>
      <p:grpSp>
        <p:nvGrpSpPr>
          <p:cNvPr id="1392" name="Group 6"/>
          <p:cNvGrpSpPr/>
          <p:nvPr/>
        </p:nvGrpSpPr>
        <p:grpSpPr>
          <a:xfrm>
            <a:off x="7071840" y="2266200"/>
            <a:ext cx="1207440" cy="328680"/>
            <a:chOff x="7071840" y="2266200"/>
            <a:chExt cx="1207440" cy="328680"/>
          </a:xfrm>
        </p:grpSpPr>
        <p:sp>
          <p:nvSpPr>
            <p:cNvPr id="1393" name="CustomShape 7"/>
            <p:cNvSpPr/>
            <p:nvPr/>
          </p:nvSpPr>
          <p:spPr>
            <a:xfrm>
              <a:off x="7071840" y="226620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1394" name="CustomShape 8"/>
            <p:cNvSpPr/>
            <p:nvPr/>
          </p:nvSpPr>
          <p:spPr>
            <a:xfrm>
              <a:off x="7847280" y="226620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395" name="CustomShape 9"/>
          <p:cNvSpPr/>
          <p:nvPr/>
        </p:nvSpPr>
        <p:spPr>
          <a:xfrm>
            <a:off x="6100560" y="2914920"/>
            <a:ext cx="432000" cy="32868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396" name="CustomShape 10"/>
          <p:cNvSpPr/>
          <p:nvPr/>
        </p:nvSpPr>
        <p:spPr>
          <a:xfrm flipV="1">
            <a:off x="6327360" y="3098880"/>
            <a:ext cx="466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397" name="CustomShape 11"/>
          <p:cNvSpPr/>
          <p:nvPr/>
        </p:nvSpPr>
        <p:spPr>
          <a:xfrm>
            <a:off x="5825160" y="2958480"/>
            <a:ext cx="2725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398" name="CustomShape 12"/>
          <p:cNvSpPr/>
          <p:nvPr/>
        </p:nvSpPr>
        <p:spPr>
          <a:xfrm>
            <a:off x="8056080" y="245088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399" name="Group 13"/>
          <p:cNvGrpSpPr/>
          <p:nvPr/>
        </p:nvGrpSpPr>
        <p:grpSpPr>
          <a:xfrm>
            <a:off x="8497800" y="2333160"/>
            <a:ext cx="91800" cy="228600"/>
            <a:chOff x="8497800" y="2333160"/>
            <a:chExt cx="91800" cy="228600"/>
          </a:xfrm>
        </p:grpSpPr>
        <p:sp>
          <p:nvSpPr>
            <p:cNvPr id="1400" name="Line 14"/>
            <p:cNvSpPr/>
            <p:nvPr/>
          </p:nvSpPr>
          <p:spPr>
            <a:xfrm>
              <a:off x="8497800" y="2333160"/>
              <a:ext cx="360" cy="228600"/>
            </a:xfrm>
            <a:prstGeom prst="line">
              <a:avLst/>
            </a:prstGeom>
            <a:ln>
              <a:round/>
            </a:ln>
          </p:spPr>
          <p:style>
            <a:lnRef idx="2">
              <a:schemeClr val="accent1"/>
            </a:lnRef>
            <a:fillRef idx="0">
              <a:schemeClr val="accent1"/>
            </a:fillRef>
            <a:effectRef idx="1">
              <a:schemeClr val="accent1"/>
            </a:effectRef>
            <a:fontRef idx="minor"/>
          </p:style>
        </p:sp>
        <p:sp>
          <p:nvSpPr>
            <p:cNvPr id="1401" name="Line 15"/>
            <p:cNvSpPr/>
            <p:nvPr/>
          </p:nvSpPr>
          <p:spPr>
            <a:xfrm>
              <a:off x="8543520" y="2367000"/>
              <a:ext cx="360" cy="160920"/>
            </a:xfrm>
            <a:prstGeom prst="line">
              <a:avLst/>
            </a:prstGeom>
            <a:ln>
              <a:round/>
            </a:ln>
          </p:spPr>
          <p:style>
            <a:lnRef idx="2">
              <a:schemeClr val="accent1"/>
            </a:lnRef>
            <a:fillRef idx="0">
              <a:schemeClr val="accent1"/>
            </a:fillRef>
            <a:effectRef idx="1">
              <a:schemeClr val="accent1"/>
            </a:effectRef>
            <a:fontRef idx="minor"/>
          </p:style>
        </p:sp>
        <p:sp>
          <p:nvSpPr>
            <p:cNvPr id="1402" name="Line 16"/>
            <p:cNvSpPr/>
            <p:nvPr/>
          </p:nvSpPr>
          <p:spPr>
            <a:xfrm>
              <a:off x="8589240" y="239148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1403" name="CustomShape 17"/>
          <p:cNvSpPr/>
          <p:nvPr/>
        </p:nvSpPr>
        <p:spPr>
          <a:xfrm>
            <a:off x="6399720" y="2266200"/>
            <a:ext cx="432000" cy="2275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404" name="CustomShape 18"/>
          <p:cNvSpPr/>
          <p:nvPr/>
        </p:nvSpPr>
        <p:spPr>
          <a:xfrm>
            <a:off x="5884560" y="22489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405" name="CustomShape 19"/>
          <p:cNvSpPr/>
          <p:nvPr/>
        </p:nvSpPr>
        <p:spPr>
          <a:xfrm>
            <a:off x="6642000" y="238248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06" name="CustomShape 20"/>
          <p:cNvSpPr/>
          <p:nvPr/>
        </p:nvSpPr>
        <p:spPr>
          <a:xfrm>
            <a:off x="6399720" y="2569320"/>
            <a:ext cx="432000" cy="2275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407" name="CustomShape 21"/>
          <p:cNvSpPr/>
          <p:nvPr/>
        </p:nvSpPr>
        <p:spPr>
          <a:xfrm>
            <a:off x="5884560" y="255384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tail</a:t>
            </a:r>
            <a:endParaRPr b="0" lang="en-GB" sz="1200" spc="-1" strike="noStrike">
              <a:latin typeface="Arial"/>
            </a:endParaRPr>
          </a:p>
        </p:txBody>
      </p:sp>
      <p:sp>
        <p:nvSpPr>
          <p:cNvPr id="1408" name="CustomShape 22"/>
          <p:cNvSpPr/>
          <p:nvPr/>
        </p:nvSpPr>
        <p:spPr>
          <a:xfrm flipV="1">
            <a:off x="6642000" y="2425680"/>
            <a:ext cx="421920" cy="260280"/>
          </a:xfrm>
          <a:prstGeom prst="bentConnector3">
            <a:avLst>
              <a:gd name="adj1" fmla="val 73898"/>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09" name="CustomShape 23"/>
          <p:cNvSpPr/>
          <p:nvPr/>
        </p:nvSpPr>
        <p:spPr>
          <a:xfrm>
            <a:off x="1423440" y="4207320"/>
            <a:ext cx="4088520" cy="6523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tail-&gt;next = p;</a:t>
            </a:r>
            <a:endParaRPr b="0" lang="en-GB" sz="1600" spc="-1" strike="noStrike">
              <a:latin typeface="Arial"/>
            </a:endParaRPr>
          </a:p>
        </p:txBody>
      </p:sp>
      <p:grpSp>
        <p:nvGrpSpPr>
          <p:cNvPr id="1410" name="Group 24"/>
          <p:cNvGrpSpPr/>
          <p:nvPr/>
        </p:nvGrpSpPr>
        <p:grpSpPr>
          <a:xfrm>
            <a:off x="6806160" y="2914920"/>
            <a:ext cx="1207440" cy="328680"/>
            <a:chOff x="6806160" y="2914920"/>
            <a:chExt cx="1207440" cy="328680"/>
          </a:xfrm>
        </p:grpSpPr>
        <p:sp>
          <p:nvSpPr>
            <p:cNvPr id="1411" name="CustomShape 25"/>
            <p:cNvSpPr/>
            <p:nvPr/>
          </p:nvSpPr>
          <p:spPr>
            <a:xfrm>
              <a:off x="6806160" y="291492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1412" name="CustomShape 26"/>
            <p:cNvSpPr/>
            <p:nvPr/>
          </p:nvSpPr>
          <p:spPr>
            <a:xfrm>
              <a:off x="7581600" y="291492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413" name="CustomShape 27"/>
          <p:cNvSpPr/>
          <p:nvPr/>
        </p:nvSpPr>
        <p:spPr>
          <a:xfrm>
            <a:off x="7790400" y="309960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414" name="Group 28"/>
          <p:cNvGrpSpPr/>
          <p:nvPr/>
        </p:nvGrpSpPr>
        <p:grpSpPr>
          <a:xfrm>
            <a:off x="8232120" y="2981880"/>
            <a:ext cx="91800" cy="228600"/>
            <a:chOff x="8232120" y="2981880"/>
            <a:chExt cx="91800" cy="228600"/>
          </a:xfrm>
        </p:grpSpPr>
        <p:sp>
          <p:nvSpPr>
            <p:cNvPr id="1415" name="Line 29"/>
            <p:cNvSpPr/>
            <p:nvPr/>
          </p:nvSpPr>
          <p:spPr>
            <a:xfrm>
              <a:off x="8232120" y="2981880"/>
              <a:ext cx="360" cy="228600"/>
            </a:xfrm>
            <a:prstGeom prst="line">
              <a:avLst/>
            </a:prstGeom>
            <a:ln>
              <a:round/>
            </a:ln>
          </p:spPr>
          <p:style>
            <a:lnRef idx="2">
              <a:schemeClr val="accent1"/>
            </a:lnRef>
            <a:fillRef idx="0">
              <a:schemeClr val="accent1"/>
            </a:fillRef>
            <a:effectRef idx="1">
              <a:schemeClr val="accent1"/>
            </a:effectRef>
            <a:fontRef idx="minor"/>
          </p:style>
        </p:sp>
        <p:sp>
          <p:nvSpPr>
            <p:cNvPr id="1416" name="Line 30"/>
            <p:cNvSpPr/>
            <p:nvPr/>
          </p:nvSpPr>
          <p:spPr>
            <a:xfrm>
              <a:off x="8277840" y="3015720"/>
              <a:ext cx="360" cy="160920"/>
            </a:xfrm>
            <a:prstGeom prst="line">
              <a:avLst/>
            </a:prstGeom>
            <a:ln>
              <a:round/>
            </a:ln>
          </p:spPr>
          <p:style>
            <a:lnRef idx="2">
              <a:schemeClr val="accent1"/>
            </a:lnRef>
            <a:fillRef idx="0">
              <a:schemeClr val="accent1"/>
            </a:fillRef>
            <a:effectRef idx="1">
              <a:schemeClr val="accent1"/>
            </a:effectRef>
            <a:fontRef idx="minor"/>
          </p:style>
        </p:sp>
        <p:sp>
          <p:nvSpPr>
            <p:cNvPr id="1417" name="Line 31"/>
            <p:cNvSpPr/>
            <p:nvPr/>
          </p:nvSpPr>
          <p:spPr>
            <a:xfrm>
              <a:off x="8323560" y="3040200"/>
              <a:ext cx="360" cy="111960"/>
            </a:xfrm>
            <a:prstGeom prst="line">
              <a:avLst/>
            </a:prstGeom>
            <a:ln>
              <a:round/>
            </a:ln>
          </p:spPr>
          <p:style>
            <a:lnRef idx="2">
              <a:schemeClr val="accent1"/>
            </a:lnRef>
            <a:fillRef idx="0">
              <a:schemeClr val="accent1"/>
            </a:fillRef>
            <a:effectRef idx="1">
              <a:schemeClr val="accent1"/>
            </a:effectRef>
            <a:fontRef idx="minor"/>
          </p:style>
        </p:sp>
      </p:grpSp>
      <p:grpSp>
        <p:nvGrpSpPr>
          <p:cNvPr id="1418" name="Group 32"/>
          <p:cNvGrpSpPr/>
          <p:nvPr/>
        </p:nvGrpSpPr>
        <p:grpSpPr>
          <a:xfrm>
            <a:off x="7071840" y="4017960"/>
            <a:ext cx="1207440" cy="328680"/>
            <a:chOff x="7071840" y="4017960"/>
            <a:chExt cx="1207440" cy="328680"/>
          </a:xfrm>
        </p:grpSpPr>
        <p:sp>
          <p:nvSpPr>
            <p:cNvPr id="1419" name="CustomShape 33"/>
            <p:cNvSpPr/>
            <p:nvPr/>
          </p:nvSpPr>
          <p:spPr>
            <a:xfrm>
              <a:off x="7071840" y="401796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1420" name="CustomShape 34"/>
            <p:cNvSpPr/>
            <p:nvPr/>
          </p:nvSpPr>
          <p:spPr>
            <a:xfrm>
              <a:off x="7847280" y="401796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421" name="CustomShape 35"/>
          <p:cNvSpPr/>
          <p:nvPr/>
        </p:nvSpPr>
        <p:spPr>
          <a:xfrm>
            <a:off x="6100560" y="4666680"/>
            <a:ext cx="432000" cy="32868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422" name="CustomShape 36"/>
          <p:cNvSpPr/>
          <p:nvPr/>
        </p:nvSpPr>
        <p:spPr>
          <a:xfrm flipV="1">
            <a:off x="6327360" y="4850640"/>
            <a:ext cx="466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423" name="CustomShape 37"/>
          <p:cNvSpPr/>
          <p:nvPr/>
        </p:nvSpPr>
        <p:spPr>
          <a:xfrm>
            <a:off x="5825160" y="4710240"/>
            <a:ext cx="2725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424" name="CustomShape 38"/>
          <p:cNvSpPr/>
          <p:nvPr/>
        </p:nvSpPr>
        <p:spPr>
          <a:xfrm>
            <a:off x="6399720" y="4017960"/>
            <a:ext cx="432000" cy="2275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425" name="CustomShape 39"/>
          <p:cNvSpPr/>
          <p:nvPr/>
        </p:nvSpPr>
        <p:spPr>
          <a:xfrm>
            <a:off x="5884560" y="400104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426" name="CustomShape 40"/>
          <p:cNvSpPr/>
          <p:nvPr/>
        </p:nvSpPr>
        <p:spPr>
          <a:xfrm>
            <a:off x="6642000" y="413424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27" name="CustomShape 41"/>
          <p:cNvSpPr/>
          <p:nvPr/>
        </p:nvSpPr>
        <p:spPr>
          <a:xfrm>
            <a:off x="6399720" y="4321080"/>
            <a:ext cx="432000" cy="2275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428" name="CustomShape 42"/>
          <p:cNvSpPr/>
          <p:nvPr/>
        </p:nvSpPr>
        <p:spPr>
          <a:xfrm>
            <a:off x="5884560" y="430596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tail</a:t>
            </a:r>
            <a:endParaRPr b="0" lang="en-GB" sz="1200" spc="-1" strike="noStrike">
              <a:latin typeface="Arial"/>
            </a:endParaRPr>
          </a:p>
        </p:txBody>
      </p:sp>
      <p:sp>
        <p:nvSpPr>
          <p:cNvPr id="1429" name="CustomShape 43"/>
          <p:cNvSpPr/>
          <p:nvPr/>
        </p:nvSpPr>
        <p:spPr>
          <a:xfrm flipV="1">
            <a:off x="6642000" y="4177800"/>
            <a:ext cx="421920" cy="260280"/>
          </a:xfrm>
          <a:prstGeom prst="bentConnector3">
            <a:avLst>
              <a:gd name="adj1" fmla="val 73898"/>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430" name="Group 44"/>
          <p:cNvGrpSpPr/>
          <p:nvPr/>
        </p:nvGrpSpPr>
        <p:grpSpPr>
          <a:xfrm>
            <a:off x="6806160" y="4666680"/>
            <a:ext cx="1207440" cy="328680"/>
            <a:chOff x="6806160" y="4666680"/>
            <a:chExt cx="1207440" cy="328680"/>
          </a:xfrm>
        </p:grpSpPr>
        <p:sp>
          <p:nvSpPr>
            <p:cNvPr id="1431" name="CustomShape 45"/>
            <p:cNvSpPr/>
            <p:nvPr/>
          </p:nvSpPr>
          <p:spPr>
            <a:xfrm>
              <a:off x="6806160" y="466668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1432" name="CustomShape 46"/>
            <p:cNvSpPr/>
            <p:nvPr/>
          </p:nvSpPr>
          <p:spPr>
            <a:xfrm>
              <a:off x="7581600" y="466668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433" name="CustomShape 47"/>
          <p:cNvSpPr/>
          <p:nvPr/>
        </p:nvSpPr>
        <p:spPr>
          <a:xfrm>
            <a:off x="7790400" y="485136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434" name="Group 48"/>
          <p:cNvGrpSpPr/>
          <p:nvPr/>
        </p:nvGrpSpPr>
        <p:grpSpPr>
          <a:xfrm>
            <a:off x="8232120" y="4733640"/>
            <a:ext cx="91800" cy="228600"/>
            <a:chOff x="8232120" y="4733640"/>
            <a:chExt cx="91800" cy="228600"/>
          </a:xfrm>
        </p:grpSpPr>
        <p:sp>
          <p:nvSpPr>
            <p:cNvPr id="1435" name="Line 49"/>
            <p:cNvSpPr/>
            <p:nvPr/>
          </p:nvSpPr>
          <p:spPr>
            <a:xfrm>
              <a:off x="8232120" y="4733640"/>
              <a:ext cx="360" cy="228600"/>
            </a:xfrm>
            <a:prstGeom prst="line">
              <a:avLst/>
            </a:prstGeom>
            <a:ln>
              <a:round/>
            </a:ln>
          </p:spPr>
          <p:style>
            <a:lnRef idx="2">
              <a:schemeClr val="accent1"/>
            </a:lnRef>
            <a:fillRef idx="0">
              <a:schemeClr val="accent1"/>
            </a:fillRef>
            <a:effectRef idx="1">
              <a:schemeClr val="accent1"/>
            </a:effectRef>
            <a:fontRef idx="minor"/>
          </p:style>
        </p:sp>
        <p:sp>
          <p:nvSpPr>
            <p:cNvPr id="1436" name="Line 50"/>
            <p:cNvSpPr/>
            <p:nvPr/>
          </p:nvSpPr>
          <p:spPr>
            <a:xfrm>
              <a:off x="8277840" y="4767840"/>
              <a:ext cx="360" cy="160560"/>
            </a:xfrm>
            <a:prstGeom prst="line">
              <a:avLst/>
            </a:prstGeom>
            <a:ln>
              <a:round/>
            </a:ln>
          </p:spPr>
          <p:style>
            <a:lnRef idx="2">
              <a:schemeClr val="accent1"/>
            </a:lnRef>
            <a:fillRef idx="0">
              <a:schemeClr val="accent1"/>
            </a:fillRef>
            <a:effectRef idx="1">
              <a:schemeClr val="accent1"/>
            </a:effectRef>
            <a:fontRef idx="minor"/>
          </p:style>
        </p:sp>
        <p:sp>
          <p:nvSpPr>
            <p:cNvPr id="1437" name="Line 51"/>
            <p:cNvSpPr/>
            <p:nvPr/>
          </p:nvSpPr>
          <p:spPr>
            <a:xfrm>
              <a:off x="8323560" y="4792320"/>
              <a:ext cx="360" cy="111600"/>
            </a:xfrm>
            <a:prstGeom prst="line">
              <a:avLst/>
            </a:prstGeom>
            <a:ln>
              <a:round/>
            </a:ln>
          </p:spPr>
          <p:style>
            <a:lnRef idx="2">
              <a:schemeClr val="accent1"/>
            </a:lnRef>
            <a:fillRef idx="0">
              <a:schemeClr val="accent1"/>
            </a:fillRef>
            <a:effectRef idx="1">
              <a:schemeClr val="accent1"/>
            </a:effectRef>
            <a:fontRef idx="minor"/>
          </p:style>
        </p:sp>
      </p:grpSp>
      <p:sp>
        <p:nvSpPr>
          <p:cNvPr id="1438" name="CustomShape 52"/>
          <p:cNvSpPr/>
          <p:nvPr/>
        </p:nvSpPr>
        <p:spPr>
          <a:xfrm>
            <a:off x="7108200" y="4201200"/>
            <a:ext cx="983160" cy="448200"/>
          </a:xfrm>
          <a:custGeom>
            <a:avLst/>
            <a:gdLst/>
            <a:ahLst/>
            <a:rect l="l" t="t" r="r" b="b"/>
            <a:pathLst>
              <a:path w="983411" h="448574">
                <a:moveTo>
                  <a:pt x="983411" y="0"/>
                </a:moveTo>
                <a:lnTo>
                  <a:pt x="983411" y="0"/>
                </a:lnTo>
                <a:lnTo>
                  <a:pt x="983411" y="258792"/>
                </a:lnTo>
                <a:lnTo>
                  <a:pt x="0" y="258792"/>
                </a:lnTo>
                <a:lnTo>
                  <a:pt x="0" y="448574"/>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39" name="CustomShape 53"/>
          <p:cNvSpPr/>
          <p:nvPr/>
        </p:nvSpPr>
        <p:spPr>
          <a:xfrm>
            <a:off x="1423440" y="5466960"/>
            <a:ext cx="4088520" cy="6523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tail = p;</a:t>
            </a:r>
            <a:endParaRPr b="0" lang="en-GB" sz="1600" spc="-1" strike="noStrike">
              <a:latin typeface="Arial"/>
            </a:endParaRPr>
          </a:p>
        </p:txBody>
      </p:sp>
      <p:grpSp>
        <p:nvGrpSpPr>
          <p:cNvPr id="1440" name="Group 54"/>
          <p:cNvGrpSpPr/>
          <p:nvPr/>
        </p:nvGrpSpPr>
        <p:grpSpPr>
          <a:xfrm>
            <a:off x="7071840" y="5306040"/>
            <a:ext cx="1207440" cy="328680"/>
            <a:chOff x="7071840" y="5306040"/>
            <a:chExt cx="1207440" cy="328680"/>
          </a:xfrm>
        </p:grpSpPr>
        <p:sp>
          <p:nvSpPr>
            <p:cNvPr id="1441" name="CustomShape 55"/>
            <p:cNvSpPr/>
            <p:nvPr/>
          </p:nvSpPr>
          <p:spPr>
            <a:xfrm>
              <a:off x="7071840" y="53060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1442" name="CustomShape 56"/>
            <p:cNvSpPr/>
            <p:nvPr/>
          </p:nvSpPr>
          <p:spPr>
            <a:xfrm>
              <a:off x="7847280" y="53060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443" name="CustomShape 57"/>
          <p:cNvSpPr/>
          <p:nvPr/>
        </p:nvSpPr>
        <p:spPr>
          <a:xfrm>
            <a:off x="6100560" y="5954760"/>
            <a:ext cx="432000" cy="32868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444" name="CustomShape 58"/>
          <p:cNvSpPr/>
          <p:nvPr/>
        </p:nvSpPr>
        <p:spPr>
          <a:xfrm flipV="1">
            <a:off x="6327360" y="6199200"/>
            <a:ext cx="466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445" name="CustomShape 59"/>
          <p:cNvSpPr/>
          <p:nvPr/>
        </p:nvSpPr>
        <p:spPr>
          <a:xfrm>
            <a:off x="5825160" y="5998320"/>
            <a:ext cx="2725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446" name="CustomShape 60"/>
          <p:cNvSpPr/>
          <p:nvPr/>
        </p:nvSpPr>
        <p:spPr>
          <a:xfrm>
            <a:off x="6399720" y="5306040"/>
            <a:ext cx="432000" cy="2275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447" name="CustomShape 61"/>
          <p:cNvSpPr/>
          <p:nvPr/>
        </p:nvSpPr>
        <p:spPr>
          <a:xfrm>
            <a:off x="5884560" y="52891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448" name="CustomShape 62"/>
          <p:cNvSpPr/>
          <p:nvPr/>
        </p:nvSpPr>
        <p:spPr>
          <a:xfrm>
            <a:off x="6642000" y="542232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49" name="CustomShape 63"/>
          <p:cNvSpPr/>
          <p:nvPr/>
        </p:nvSpPr>
        <p:spPr>
          <a:xfrm>
            <a:off x="6399720" y="5609160"/>
            <a:ext cx="432000" cy="2275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450" name="CustomShape 64"/>
          <p:cNvSpPr/>
          <p:nvPr/>
        </p:nvSpPr>
        <p:spPr>
          <a:xfrm>
            <a:off x="5884560" y="559404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tail</a:t>
            </a:r>
            <a:endParaRPr b="0" lang="en-GB" sz="1200" spc="-1" strike="noStrike">
              <a:latin typeface="Arial"/>
            </a:endParaRPr>
          </a:p>
        </p:txBody>
      </p:sp>
      <p:sp>
        <p:nvSpPr>
          <p:cNvPr id="1451" name="CustomShape 65"/>
          <p:cNvSpPr/>
          <p:nvPr/>
        </p:nvSpPr>
        <p:spPr>
          <a:xfrm flipH="1" rot="16200000">
            <a:off x="6528240" y="5841000"/>
            <a:ext cx="391680" cy="16416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452" name="Group 66"/>
          <p:cNvGrpSpPr/>
          <p:nvPr/>
        </p:nvGrpSpPr>
        <p:grpSpPr>
          <a:xfrm>
            <a:off x="6806160" y="5954760"/>
            <a:ext cx="1207440" cy="328680"/>
            <a:chOff x="6806160" y="5954760"/>
            <a:chExt cx="1207440" cy="328680"/>
          </a:xfrm>
        </p:grpSpPr>
        <p:sp>
          <p:nvSpPr>
            <p:cNvPr id="1453" name="CustomShape 67"/>
            <p:cNvSpPr/>
            <p:nvPr/>
          </p:nvSpPr>
          <p:spPr>
            <a:xfrm>
              <a:off x="6806160" y="595476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1454" name="CustomShape 68"/>
            <p:cNvSpPr/>
            <p:nvPr/>
          </p:nvSpPr>
          <p:spPr>
            <a:xfrm>
              <a:off x="7581600" y="595476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455" name="CustomShape 69"/>
          <p:cNvSpPr/>
          <p:nvPr/>
        </p:nvSpPr>
        <p:spPr>
          <a:xfrm>
            <a:off x="7790400" y="6139440"/>
            <a:ext cx="421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456" name="Group 70"/>
          <p:cNvGrpSpPr/>
          <p:nvPr/>
        </p:nvGrpSpPr>
        <p:grpSpPr>
          <a:xfrm>
            <a:off x="8232120" y="6022080"/>
            <a:ext cx="91800" cy="228600"/>
            <a:chOff x="8232120" y="6022080"/>
            <a:chExt cx="91800" cy="228600"/>
          </a:xfrm>
        </p:grpSpPr>
        <p:sp>
          <p:nvSpPr>
            <p:cNvPr id="1457" name="Line 71"/>
            <p:cNvSpPr/>
            <p:nvPr/>
          </p:nvSpPr>
          <p:spPr>
            <a:xfrm>
              <a:off x="8232120" y="6022080"/>
              <a:ext cx="360" cy="228600"/>
            </a:xfrm>
            <a:prstGeom prst="line">
              <a:avLst/>
            </a:prstGeom>
            <a:ln>
              <a:round/>
            </a:ln>
          </p:spPr>
          <p:style>
            <a:lnRef idx="2">
              <a:schemeClr val="accent1"/>
            </a:lnRef>
            <a:fillRef idx="0">
              <a:schemeClr val="accent1"/>
            </a:fillRef>
            <a:effectRef idx="1">
              <a:schemeClr val="accent1"/>
            </a:effectRef>
            <a:fontRef idx="minor"/>
          </p:style>
        </p:sp>
        <p:sp>
          <p:nvSpPr>
            <p:cNvPr id="1458" name="Line 72"/>
            <p:cNvSpPr/>
            <p:nvPr/>
          </p:nvSpPr>
          <p:spPr>
            <a:xfrm>
              <a:off x="8277840" y="6055920"/>
              <a:ext cx="360" cy="160560"/>
            </a:xfrm>
            <a:prstGeom prst="line">
              <a:avLst/>
            </a:prstGeom>
            <a:ln>
              <a:round/>
            </a:ln>
          </p:spPr>
          <p:style>
            <a:lnRef idx="2">
              <a:schemeClr val="accent1"/>
            </a:lnRef>
            <a:fillRef idx="0">
              <a:schemeClr val="accent1"/>
            </a:fillRef>
            <a:effectRef idx="1">
              <a:schemeClr val="accent1"/>
            </a:effectRef>
            <a:fontRef idx="minor"/>
          </p:style>
        </p:sp>
        <p:sp>
          <p:nvSpPr>
            <p:cNvPr id="1459" name="Line 73"/>
            <p:cNvSpPr/>
            <p:nvPr/>
          </p:nvSpPr>
          <p:spPr>
            <a:xfrm>
              <a:off x="8323560" y="6080400"/>
              <a:ext cx="360" cy="111600"/>
            </a:xfrm>
            <a:prstGeom prst="line">
              <a:avLst/>
            </a:prstGeom>
            <a:ln>
              <a:round/>
            </a:ln>
          </p:spPr>
          <p:style>
            <a:lnRef idx="2">
              <a:schemeClr val="accent1"/>
            </a:lnRef>
            <a:fillRef idx="0">
              <a:schemeClr val="accent1"/>
            </a:fillRef>
            <a:effectRef idx="1">
              <a:schemeClr val="accent1"/>
            </a:effectRef>
            <a:fontRef idx="minor"/>
          </p:style>
        </p:sp>
      </p:grpSp>
      <p:sp>
        <p:nvSpPr>
          <p:cNvPr id="1460" name="CustomShape 74"/>
          <p:cNvSpPr/>
          <p:nvPr/>
        </p:nvSpPr>
        <p:spPr>
          <a:xfrm>
            <a:off x="7108200" y="5489280"/>
            <a:ext cx="983160" cy="448200"/>
          </a:xfrm>
          <a:custGeom>
            <a:avLst/>
            <a:gdLst/>
            <a:ahLst/>
            <a:rect l="l" t="t" r="r" b="b"/>
            <a:pathLst>
              <a:path w="983411" h="448574">
                <a:moveTo>
                  <a:pt x="983411" y="0"/>
                </a:moveTo>
                <a:lnTo>
                  <a:pt x="983411" y="0"/>
                </a:lnTo>
                <a:lnTo>
                  <a:pt x="983411" y="258792"/>
                </a:lnTo>
                <a:lnTo>
                  <a:pt x="0" y="258792"/>
                </a:lnTo>
                <a:lnTo>
                  <a:pt x="0" y="448574"/>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61" name="TextShape 75"/>
          <p:cNvSpPr txBox="1"/>
          <p:nvPr/>
        </p:nvSpPr>
        <p:spPr>
          <a:xfrm>
            <a:off x="6553080" y="6356520"/>
            <a:ext cx="2133360" cy="364680"/>
          </a:xfrm>
          <a:prstGeom prst="rect">
            <a:avLst/>
          </a:prstGeom>
          <a:noFill/>
          <a:ln>
            <a:noFill/>
          </a:ln>
        </p:spPr>
        <p:txBody>
          <a:bodyPr anchor="ctr"/>
          <a:p>
            <a:pPr algn="r">
              <a:lnSpc>
                <a:spcPct val="100000"/>
              </a:lnSpc>
            </a:pPr>
            <a:fld id="{F5D00F6B-A93E-44DB-BFA0-2957315C633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427" dur="indefinite" restart="never" nodeType="tmRoot">
          <p:childTnLst>
            <p:seq>
              <p:cTn id="1428" dur="indefinite" nodeType="mainSeq">
                <p:childTnLst>
                  <p:par>
                    <p:cTn id="1429" fill="hold">
                      <p:stCondLst>
                        <p:cond delay="indefinite"/>
                      </p:stCondLst>
                      <p:childTnLst>
                        <p:par>
                          <p:cTn id="1430" fill="hold">
                            <p:stCondLst>
                              <p:cond delay="0"/>
                            </p:stCondLst>
                            <p:childTnLst>
                              <p:par>
                                <p:cTn id="1431" nodeType="clickEffect" fill="hold" presetClass="entr" presetID="1">
                                  <p:stCondLst>
                                    <p:cond delay="0"/>
                                  </p:stCondLst>
                                  <p:childTnLst>
                                    <p:set>
                                      <p:cBhvr>
                                        <p:cTn id="1432" dur="1" fill="hold">
                                          <p:stCondLst>
                                            <p:cond delay="0"/>
                                          </p:stCondLst>
                                        </p:cTn>
                                        <p:tgtEl>
                                          <p:spTgt spid="1390"/>
                                        </p:tgtEl>
                                        <p:attrNameLst>
                                          <p:attrName>style.visibility</p:attrName>
                                        </p:attrNameLst>
                                      </p:cBhvr>
                                      <p:to>
                                        <p:strVal val="visible"/>
                                      </p:to>
                                    </p:set>
                                  </p:childTnLst>
                                </p:cTn>
                              </p:par>
                              <p:par>
                                <p:cTn id="1433" nodeType="withEffect" fill="hold" presetClass="entr" presetID="1">
                                  <p:stCondLst>
                                    <p:cond delay="0"/>
                                  </p:stCondLst>
                                  <p:childTnLst>
                                    <p:set>
                                      <p:cBhvr>
                                        <p:cTn id="1434" dur="1" fill="hold">
                                          <p:stCondLst>
                                            <p:cond delay="0"/>
                                          </p:stCondLst>
                                        </p:cTn>
                                        <p:tgtEl>
                                          <p:spTgt spid="1391"/>
                                        </p:tgtEl>
                                        <p:attrNameLst>
                                          <p:attrName>style.visibility</p:attrName>
                                        </p:attrNameLst>
                                      </p:cBhvr>
                                      <p:to>
                                        <p:strVal val="visible"/>
                                      </p:to>
                                    </p:set>
                                  </p:childTnLst>
                                </p:cTn>
                              </p:par>
                              <p:par>
                                <p:cTn id="1435" nodeType="withEffect" fill="hold" presetClass="entr" presetID="1">
                                  <p:stCondLst>
                                    <p:cond delay="0"/>
                                  </p:stCondLst>
                                  <p:childTnLst>
                                    <p:set>
                                      <p:cBhvr>
                                        <p:cTn id="1436" dur="1" fill="hold">
                                          <p:stCondLst>
                                            <p:cond delay="0"/>
                                          </p:stCondLst>
                                        </p:cTn>
                                        <p:tgtEl>
                                          <p:spTgt spid="1392"/>
                                        </p:tgtEl>
                                        <p:attrNameLst>
                                          <p:attrName>style.visibility</p:attrName>
                                        </p:attrNameLst>
                                      </p:cBhvr>
                                      <p:to>
                                        <p:strVal val="visible"/>
                                      </p:to>
                                    </p:set>
                                  </p:childTnLst>
                                </p:cTn>
                              </p:par>
                              <p:par>
                                <p:cTn id="1437" nodeType="withEffect" fill="hold" presetClass="entr" presetID="1">
                                  <p:stCondLst>
                                    <p:cond delay="0"/>
                                  </p:stCondLst>
                                  <p:childTnLst>
                                    <p:set>
                                      <p:cBhvr>
                                        <p:cTn id="1438" dur="1" fill="hold">
                                          <p:stCondLst>
                                            <p:cond delay="0"/>
                                          </p:stCondLst>
                                        </p:cTn>
                                        <p:tgtEl>
                                          <p:spTgt spid="1395"/>
                                        </p:tgtEl>
                                        <p:attrNameLst>
                                          <p:attrName>style.visibility</p:attrName>
                                        </p:attrNameLst>
                                      </p:cBhvr>
                                      <p:to>
                                        <p:strVal val="visible"/>
                                      </p:to>
                                    </p:set>
                                  </p:childTnLst>
                                </p:cTn>
                              </p:par>
                              <p:par>
                                <p:cTn id="1439" nodeType="withEffect" fill="hold" presetClass="entr" presetID="1">
                                  <p:stCondLst>
                                    <p:cond delay="0"/>
                                  </p:stCondLst>
                                  <p:childTnLst>
                                    <p:set>
                                      <p:cBhvr>
                                        <p:cTn id="1440" dur="1" fill="hold">
                                          <p:stCondLst>
                                            <p:cond delay="0"/>
                                          </p:stCondLst>
                                        </p:cTn>
                                        <p:tgtEl>
                                          <p:spTgt spid="1396"/>
                                        </p:tgtEl>
                                        <p:attrNameLst>
                                          <p:attrName>style.visibility</p:attrName>
                                        </p:attrNameLst>
                                      </p:cBhvr>
                                      <p:to>
                                        <p:strVal val="visible"/>
                                      </p:to>
                                    </p:set>
                                  </p:childTnLst>
                                </p:cTn>
                              </p:par>
                              <p:par>
                                <p:cTn id="1441" nodeType="withEffect" fill="hold" presetClass="entr" presetID="1">
                                  <p:stCondLst>
                                    <p:cond delay="0"/>
                                  </p:stCondLst>
                                  <p:childTnLst>
                                    <p:set>
                                      <p:cBhvr>
                                        <p:cTn id="1442" dur="1" fill="hold">
                                          <p:stCondLst>
                                            <p:cond delay="0"/>
                                          </p:stCondLst>
                                        </p:cTn>
                                        <p:tgtEl>
                                          <p:spTgt spid="1397"/>
                                        </p:tgtEl>
                                        <p:attrNameLst>
                                          <p:attrName>style.visibility</p:attrName>
                                        </p:attrNameLst>
                                      </p:cBhvr>
                                      <p:to>
                                        <p:strVal val="visible"/>
                                      </p:to>
                                    </p:set>
                                  </p:childTnLst>
                                </p:cTn>
                              </p:par>
                              <p:par>
                                <p:cTn id="1443" nodeType="withEffect" fill="hold" presetClass="entr" presetID="1">
                                  <p:stCondLst>
                                    <p:cond delay="0"/>
                                  </p:stCondLst>
                                  <p:childTnLst>
                                    <p:set>
                                      <p:cBhvr>
                                        <p:cTn id="1444" dur="1" fill="hold">
                                          <p:stCondLst>
                                            <p:cond delay="0"/>
                                          </p:stCondLst>
                                        </p:cTn>
                                        <p:tgtEl>
                                          <p:spTgt spid="1398"/>
                                        </p:tgtEl>
                                        <p:attrNameLst>
                                          <p:attrName>style.visibility</p:attrName>
                                        </p:attrNameLst>
                                      </p:cBhvr>
                                      <p:to>
                                        <p:strVal val="visible"/>
                                      </p:to>
                                    </p:set>
                                  </p:childTnLst>
                                </p:cTn>
                              </p:par>
                              <p:par>
                                <p:cTn id="1445" nodeType="withEffect" fill="hold" presetClass="entr" presetID="1">
                                  <p:stCondLst>
                                    <p:cond delay="0"/>
                                  </p:stCondLst>
                                  <p:childTnLst>
                                    <p:set>
                                      <p:cBhvr>
                                        <p:cTn id="1446" dur="1" fill="hold">
                                          <p:stCondLst>
                                            <p:cond delay="0"/>
                                          </p:stCondLst>
                                        </p:cTn>
                                        <p:tgtEl>
                                          <p:spTgt spid="1399"/>
                                        </p:tgtEl>
                                        <p:attrNameLst>
                                          <p:attrName>style.visibility</p:attrName>
                                        </p:attrNameLst>
                                      </p:cBhvr>
                                      <p:to>
                                        <p:strVal val="visible"/>
                                      </p:to>
                                    </p:set>
                                  </p:childTnLst>
                                </p:cTn>
                              </p:par>
                              <p:par>
                                <p:cTn id="1447" nodeType="withEffect" fill="hold" presetClass="entr" presetID="1">
                                  <p:stCondLst>
                                    <p:cond delay="0"/>
                                  </p:stCondLst>
                                  <p:childTnLst>
                                    <p:set>
                                      <p:cBhvr>
                                        <p:cTn id="1448" dur="1" fill="hold">
                                          <p:stCondLst>
                                            <p:cond delay="0"/>
                                          </p:stCondLst>
                                        </p:cTn>
                                        <p:tgtEl>
                                          <p:spTgt spid="1403"/>
                                        </p:tgtEl>
                                        <p:attrNameLst>
                                          <p:attrName>style.visibility</p:attrName>
                                        </p:attrNameLst>
                                      </p:cBhvr>
                                      <p:to>
                                        <p:strVal val="visible"/>
                                      </p:to>
                                    </p:set>
                                  </p:childTnLst>
                                </p:cTn>
                              </p:par>
                              <p:par>
                                <p:cTn id="1449" nodeType="withEffect" fill="hold" presetClass="entr" presetID="1">
                                  <p:stCondLst>
                                    <p:cond delay="0"/>
                                  </p:stCondLst>
                                  <p:childTnLst>
                                    <p:set>
                                      <p:cBhvr>
                                        <p:cTn id="1450" dur="1" fill="hold">
                                          <p:stCondLst>
                                            <p:cond delay="0"/>
                                          </p:stCondLst>
                                        </p:cTn>
                                        <p:tgtEl>
                                          <p:spTgt spid="1404"/>
                                        </p:tgtEl>
                                        <p:attrNameLst>
                                          <p:attrName>style.visibility</p:attrName>
                                        </p:attrNameLst>
                                      </p:cBhvr>
                                      <p:to>
                                        <p:strVal val="visible"/>
                                      </p:to>
                                    </p:set>
                                  </p:childTnLst>
                                </p:cTn>
                              </p:par>
                              <p:par>
                                <p:cTn id="1451" nodeType="withEffect" fill="hold" presetClass="entr" presetID="1">
                                  <p:stCondLst>
                                    <p:cond delay="0"/>
                                  </p:stCondLst>
                                  <p:childTnLst>
                                    <p:set>
                                      <p:cBhvr>
                                        <p:cTn id="1452" dur="1" fill="hold">
                                          <p:stCondLst>
                                            <p:cond delay="0"/>
                                          </p:stCondLst>
                                        </p:cTn>
                                        <p:tgtEl>
                                          <p:spTgt spid="1405"/>
                                        </p:tgtEl>
                                        <p:attrNameLst>
                                          <p:attrName>style.visibility</p:attrName>
                                        </p:attrNameLst>
                                      </p:cBhvr>
                                      <p:to>
                                        <p:strVal val="visible"/>
                                      </p:to>
                                    </p:set>
                                  </p:childTnLst>
                                </p:cTn>
                              </p:par>
                              <p:par>
                                <p:cTn id="1453" nodeType="withEffect" fill="hold" presetClass="entr" presetID="1">
                                  <p:stCondLst>
                                    <p:cond delay="0"/>
                                  </p:stCondLst>
                                  <p:childTnLst>
                                    <p:set>
                                      <p:cBhvr>
                                        <p:cTn id="1454" dur="1" fill="hold">
                                          <p:stCondLst>
                                            <p:cond delay="0"/>
                                          </p:stCondLst>
                                        </p:cTn>
                                        <p:tgtEl>
                                          <p:spTgt spid="1406"/>
                                        </p:tgtEl>
                                        <p:attrNameLst>
                                          <p:attrName>style.visibility</p:attrName>
                                        </p:attrNameLst>
                                      </p:cBhvr>
                                      <p:to>
                                        <p:strVal val="visible"/>
                                      </p:to>
                                    </p:set>
                                  </p:childTnLst>
                                </p:cTn>
                              </p:par>
                              <p:par>
                                <p:cTn id="1455" nodeType="withEffect" fill="hold" presetClass="entr" presetID="1">
                                  <p:stCondLst>
                                    <p:cond delay="0"/>
                                  </p:stCondLst>
                                  <p:childTnLst>
                                    <p:set>
                                      <p:cBhvr>
                                        <p:cTn id="1456" dur="1" fill="hold">
                                          <p:stCondLst>
                                            <p:cond delay="0"/>
                                          </p:stCondLst>
                                        </p:cTn>
                                        <p:tgtEl>
                                          <p:spTgt spid="1407"/>
                                        </p:tgtEl>
                                        <p:attrNameLst>
                                          <p:attrName>style.visibility</p:attrName>
                                        </p:attrNameLst>
                                      </p:cBhvr>
                                      <p:to>
                                        <p:strVal val="visible"/>
                                      </p:to>
                                    </p:set>
                                  </p:childTnLst>
                                </p:cTn>
                              </p:par>
                              <p:par>
                                <p:cTn id="1457" nodeType="withEffect" fill="hold" presetClass="entr" presetID="1">
                                  <p:stCondLst>
                                    <p:cond delay="0"/>
                                  </p:stCondLst>
                                  <p:childTnLst>
                                    <p:set>
                                      <p:cBhvr>
                                        <p:cTn id="1458" dur="1" fill="hold">
                                          <p:stCondLst>
                                            <p:cond delay="0"/>
                                          </p:stCondLst>
                                        </p:cTn>
                                        <p:tgtEl>
                                          <p:spTgt spid="1408"/>
                                        </p:tgtEl>
                                        <p:attrNameLst>
                                          <p:attrName>style.visibility</p:attrName>
                                        </p:attrNameLst>
                                      </p:cBhvr>
                                      <p:to>
                                        <p:strVal val="visible"/>
                                      </p:to>
                                    </p:set>
                                  </p:childTnLst>
                                </p:cTn>
                              </p:par>
                              <p:par>
                                <p:cTn id="1459" nodeType="withEffect" fill="hold" presetClass="entr" presetID="1">
                                  <p:stCondLst>
                                    <p:cond delay="0"/>
                                  </p:stCondLst>
                                  <p:childTnLst>
                                    <p:set>
                                      <p:cBhvr>
                                        <p:cTn id="1460" dur="1" fill="hold">
                                          <p:stCondLst>
                                            <p:cond delay="0"/>
                                          </p:stCondLst>
                                        </p:cTn>
                                        <p:tgtEl>
                                          <p:spTgt spid="1410"/>
                                        </p:tgtEl>
                                        <p:attrNameLst>
                                          <p:attrName>style.visibility</p:attrName>
                                        </p:attrNameLst>
                                      </p:cBhvr>
                                      <p:to>
                                        <p:strVal val="visible"/>
                                      </p:to>
                                    </p:set>
                                  </p:childTnLst>
                                </p:cTn>
                              </p:par>
                              <p:par>
                                <p:cTn id="1461" nodeType="withEffect" fill="hold" presetClass="entr" presetID="1">
                                  <p:stCondLst>
                                    <p:cond delay="0"/>
                                  </p:stCondLst>
                                  <p:childTnLst>
                                    <p:set>
                                      <p:cBhvr>
                                        <p:cTn id="1462" dur="1" fill="hold">
                                          <p:stCondLst>
                                            <p:cond delay="0"/>
                                          </p:stCondLst>
                                        </p:cTn>
                                        <p:tgtEl>
                                          <p:spTgt spid="1413"/>
                                        </p:tgtEl>
                                        <p:attrNameLst>
                                          <p:attrName>style.visibility</p:attrName>
                                        </p:attrNameLst>
                                      </p:cBhvr>
                                      <p:to>
                                        <p:strVal val="visible"/>
                                      </p:to>
                                    </p:set>
                                  </p:childTnLst>
                                </p:cTn>
                              </p:par>
                              <p:par>
                                <p:cTn id="1463" nodeType="withEffect" fill="hold" presetClass="entr" presetID="1">
                                  <p:stCondLst>
                                    <p:cond delay="0"/>
                                  </p:stCondLst>
                                  <p:childTnLst>
                                    <p:set>
                                      <p:cBhvr>
                                        <p:cTn id="1464" dur="1" fill="hold">
                                          <p:stCondLst>
                                            <p:cond delay="0"/>
                                          </p:stCondLst>
                                        </p:cTn>
                                        <p:tgtEl>
                                          <p:spTgt spid="1414"/>
                                        </p:tgtEl>
                                        <p:attrNameLst>
                                          <p:attrName>style.visibility</p:attrName>
                                        </p:attrNameLst>
                                      </p:cBhvr>
                                      <p:to>
                                        <p:strVal val="visible"/>
                                      </p:to>
                                    </p:set>
                                  </p:childTnLst>
                                </p:cTn>
                              </p:par>
                            </p:childTnLst>
                          </p:cTn>
                        </p:par>
                      </p:childTnLst>
                    </p:cTn>
                  </p:par>
                  <p:par>
                    <p:cTn id="1465" fill="hold">
                      <p:stCondLst>
                        <p:cond delay="indefinite"/>
                      </p:stCondLst>
                      <p:childTnLst>
                        <p:par>
                          <p:cTn id="1466" fill="hold">
                            <p:stCondLst>
                              <p:cond delay="0"/>
                            </p:stCondLst>
                            <p:childTnLst>
                              <p:par>
                                <p:cTn id="1467" nodeType="clickEffect" fill="hold" presetClass="entr" presetID="1">
                                  <p:stCondLst>
                                    <p:cond delay="0"/>
                                  </p:stCondLst>
                                  <p:childTnLst>
                                    <p:set>
                                      <p:cBhvr>
                                        <p:cTn id="1468" dur="1" fill="hold">
                                          <p:stCondLst>
                                            <p:cond delay="0"/>
                                          </p:stCondLst>
                                        </p:cTn>
                                        <p:tgtEl>
                                          <p:spTgt spid="1409"/>
                                        </p:tgtEl>
                                        <p:attrNameLst>
                                          <p:attrName>style.visibility</p:attrName>
                                        </p:attrNameLst>
                                      </p:cBhvr>
                                      <p:to>
                                        <p:strVal val="visible"/>
                                      </p:to>
                                    </p:set>
                                  </p:childTnLst>
                                </p:cTn>
                              </p:par>
                              <p:par>
                                <p:cTn id="1469" nodeType="withEffect" fill="hold" presetClass="entr" presetID="1">
                                  <p:stCondLst>
                                    <p:cond delay="0"/>
                                  </p:stCondLst>
                                  <p:childTnLst>
                                    <p:set>
                                      <p:cBhvr>
                                        <p:cTn id="1470" dur="1" fill="hold">
                                          <p:stCondLst>
                                            <p:cond delay="0"/>
                                          </p:stCondLst>
                                        </p:cTn>
                                        <p:tgtEl>
                                          <p:spTgt spid="1418"/>
                                        </p:tgtEl>
                                        <p:attrNameLst>
                                          <p:attrName>style.visibility</p:attrName>
                                        </p:attrNameLst>
                                      </p:cBhvr>
                                      <p:to>
                                        <p:strVal val="visible"/>
                                      </p:to>
                                    </p:set>
                                  </p:childTnLst>
                                </p:cTn>
                              </p:par>
                              <p:par>
                                <p:cTn id="1471" nodeType="withEffect" fill="hold" presetClass="entr" presetID="1">
                                  <p:stCondLst>
                                    <p:cond delay="0"/>
                                  </p:stCondLst>
                                  <p:childTnLst>
                                    <p:set>
                                      <p:cBhvr>
                                        <p:cTn id="1472" dur="1" fill="hold">
                                          <p:stCondLst>
                                            <p:cond delay="0"/>
                                          </p:stCondLst>
                                        </p:cTn>
                                        <p:tgtEl>
                                          <p:spTgt spid="1421"/>
                                        </p:tgtEl>
                                        <p:attrNameLst>
                                          <p:attrName>style.visibility</p:attrName>
                                        </p:attrNameLst>
                                      </p:cBhvr>
                                      <p:to>
                                        <p:strVal val="visible"/>
                                      </p:to>
                                    </p:set>
                                  </p:childTnLst>
                                </p:cTn>
                              </p:par>
                              <p:par>
                                <p:cTn id="1473" nodeType="withEffect" fill="hold" presetClass="entr" presetID="1">
                                  <p:stCondLst>
                                    <p:cond delay="0"/>
                                  </p:stCondLst>
                                  <p:childTnLst>
                                    <p:set>
                                      <p:cBhvr>
                                        <p:cTn id="1474" dur="1" fill="hold">
                                          <p:stCondLst>
                                            <p:cond delay="0"/>
                                          </p:stCondLst>
                                        </p:cTn>
                                        <p:tgtEl>
                                          <p:spTgt spid="1422"/>
                                        </p:tgtEl>
                                        <p:attrNameLst>
                                          <p:attrName>style.visibility</p:attrName>
                                        </p:attrNameLst>
                                      </p:cBhvr>
                                      <p:to>
                                        <p:strVal val="visible"/>
                                      </p:to>
                                    </p:set>
                                  </p:childTnLst>
                                </p:cTn>
                              </p:par>
                              <p:par>
                                <p:cTn id="1475" nodeType="withEffect" fill="hold" presetClass="entr" presetID="1">
                                  <p:stCondLst>
                                    <p:cond delay="0"/>
                                  </p:stCondLst>
                                  <p:childTnLst>
                                    <p:set>
                                      <p:cBhvr>
                                        <p:cTn id="1476" dur="1" fill="hold">
                                          <p:stCondLst>
                                            <p:cond delay="0"/>
                                          </p:stCondLst>
                                        </p:cTn>
                                        <p:tgtEl>
                                          <p:spTgt spid="1423"/>
                                        </p:tgtEl>
                                        <p:attrNameLst>
                                          <p:attrName>style.visibility</p:attrName>
                                        </p:attrNameLst>
                                      </p:cBhvr>
                                      <p:to>
                                        <p:strVal val="visible"/>
                                      </p:to>
                                    </p:set>
                                  </p:childTnLst>
                                </p:cTn>
                              </p:par>
                              <p:par>
                                <p:cTn id="1477" nodeType="withEffect" fill="hold" presetClass="entr" presetID="1">
                                  <p:stCondLst>
                                    <p:cond delay="0"/>
                                  </p:stCondLst>
                                  <p:childTnLst>
                                    <p:set>
                                      <p:cBhvr>
                                        <p:cTn id="1478" dur="1" fill="hold">
                                          <p:stCondLst>
                                            <p:cond delay="0"/>
                                          </p:stCondLst>
                                        </p:cTn>
                                        <p:tgtEl>
                                          <p:spTgt spid="1424"/>
                                        </p:tgtEl>
                                        <p:attrNameLst>
                                          <p:attrName>style.visibility</p:attrName>
                                        </p:attrNameLst>
                                      </p:cBhvr>
                                      <p:to>
                                        <p:strVal val="visible"/>
                                      </p:to>
                                    </p:set>
                                  </p:childTnLst>
                                </p:cTn>
                              </p:par>
                              <p:par>
                                <p:cTn id="1479" nodeType="withEffect" fill="hold" presetClass="entr" presetID="1">
                                  <p:stCondLst>
                                    <p:cond delay="0"/>
                                  </p:stCondLst>
                                  <p:childTnLst>
                                    <p:set>
                                      <p:cBhvr>
                                        <p:cTn id="1480" dur="1" fill="hold">
                                          <p:stCondLst>
                                            <p:cond delay="0"/>
                                          </p:stCondLst>
                                        </p:cTn>
                                        <p:tgtEl>
                                          <p:spTgt spid="1425"/>
                                        </p:tgtEl>
                                        <p:attrNameLst>
                                          <p:attrName>style.visibility</p:attrName>
                                        </p:attrNameLst>
                                      </p:cBhvr>
                                      <p:to>
                                        <p:strVal val="visible"/>
                                      </p:to>
                                    </p:set>
                                  </p:childTnLst>
                                </p:cTn>
                              </p:par>
                              <p:par>
                                <p:cTn id="1481" nodeType="withEffect" fill="hold" presetClass="entr" presetID="1">
                                  <p:stCondLst>
                                    <p:cond delay="0"/>
                                  </p:stCondLst>
                                  <p:childTnLst>
                                    <p:set>
                                      <p:cBhvr>
                                        <p:cTn id="1482" dur="1" fill="hold">
                                          <p:stCondLst>
                                            <p:cond delay="0"/>
                                          </p:stCondLst>
                                        </p:cTn>
                                        <p:tgtEl>
                                          <p:spTgt spid="1426"/>
                                        </p:tgtEl>
                                        <p:attrNameLst>
                                          <p:attrName>style.visibility</p:attrName>
                                        </p:attrNameLst>
                                      </p:cBhvr>
                                      <p:to>
                                        <p:strVal val="visible"/>
                                      </p:to>
                                    </p:set>
                                  </p:childTnLst>
                                </p:cTn>
                              </p:par>
                              <p:par>
                                <p:cTn id="1483" nodeType="withEffect" fill="hold" presetClass="entr" presetID="1">
                                  <p:stCondLst>
                                    <p:cond delay="0"/>
                                  </p:stCondLst>
                                  <p:childTnLst>
                                    <p:set>
                                      <p:cBhvr>
                                        <p:cTn id="1484" dur="1" fill="hold">
                                          <p:stCondLst>
                                            <p:cond delay="0"/>
                                          </p:stCondLst>
                                        </p:cTn>
                                        <p:tgtEl>
                                          <p:spTgt spid="1427"/>
                                        </p:tgtEl>
                                        <p:attrNameLst>
                                          <p:attrName>style.visibility</p:attrName>
                                        </p:attrNameLst>
                                      </p:cBhvr>
                                      <p:to>
                                        <p:strVal val="visible"/>
                                      </p:to>
                                    </p:set>
                                  </p:childTnLst>
                                </p:cTn>
                              </p:par>
                              <p:par>
                                <p:cTn id="1485" nodeType="withEffect" fill="hold" presetClass="entr" presetID="1">
                                  <p:stCondLst>
                                    <p:cond delay="0"/>
                                  </p:stCondLst>
                                  <p:childTnLst>
                                    <p:set>
                                      <p:cBhvr>
                                        <p:cTn id="1486" dur="1" fill="hold">
                                          <p:stCondLst>
                                            <p:cond delay="0"/>
                                          </p:stCondLst>
                                        </p:cTn>
                                        <p:tgtEl>
                                          <p:spTgt spid="1428"/>
                                        </p:tgtEl>
                                        <p:attrNameLst>
                                          <p:attrName>style.visibility</p:attrName>
                                        </p:attrNameLst>
                                      </p:cBhvr>
                                      <p:to>
                                        <p:strVal val="visible"/>
                                      </p:to>
                                    </p:set>
                                  </p:childTnLst>
                                </p:cTn>
                              </p:par>
                              <p:par>
                                <p:cTn id="1487" nodeType="withEffect" fill="hold" presetClass="entr" presetID="1">
                                  <p:stCondLst>
                                    <p:cond delay="0"/>
                                  </p:stCondLst>
                                  <p:childTnLst>
                                    <p:set>
                                      <p:cBhvr>
                                        <p:cTn id="1488" dur="1" fill="hold">
                                          <p:stCondLst>
                                            <p:cond delay="0"/>
                                          </p:stCondLst>
                                        </p:cTn>
                                        <p:tgtEl>
                                          <p:spTgt spid="1429"/>
                                        </p:tgtEl>
                                        <p:attrNameLst>
                                          <p:attrName>style.visibility</p:attrName>
                                        </p:attrNameLst>
                                      </p:cBhvr>
                                      <p:to>
                                        <p:strVal val="visible"/>
                                      </p:to>
                                    </p:set>
                                  </p:childTnLst>
                                </p:cTn>
                              </p:par>
                              <p:par>
                                <p:cTn id="1489" nodeType="withEffect" fill="hold" presetClass="entr" presetID="1">
                                  <p:stCondLst>
                                    <p:cond delay="0"/>
                                  </p:stCondLst>
                                  <p:childTnLst>
                                    <p:set>
                                      <p:cBhvr>
                                        <p:cTn id="1490" dur="1" fill="hold">
                                          <p:stCondLst>
                                            <p:cond delay="0"/>
                                          </p:stCondLst>
                                        </p:cTn>
                                        <p:tgtEl>
                                          <p:spTgt spid="1430"/>
                                        </p:tgtEl>
                                        <p:attrNameLst>
                                          <p:attrName>style.visibility</p:attrName>
                                        </p:attrNameLst>
                                      </p:cBhvr>
                                      <p:to>
                                        <p:strVal val="visible"/>
                                      </p:to>
                                    </p:set>
                                  </p:childTnLst>
                                </p:cTn>
                              </p:par>
                              <p:par>
                                <p:cTn id="1491" nodeType="withEffect" fill="hold" presetClass="entr" presetID="1">
                                  <p:stCondLst>
                                    <p:cond delay="0"/>
                                  </p:stCondLst>
                                  <p:childTnLst>
                                    <p:set>
                                      <p:cBhvr>
                                        <p:cTn id="1492" dur="1" fill="hold">
                                          <p:stCondLst>
                                            <p:cond delay="0"/>
                                          </p:stCondLst>
                                        </p:cTn>
                                        <p:tgtEl>
                                          <p:spTgt spid="1433"/>
                                        </p:tgtEl>
                                        <p:attrNameLst>
                                          <p:attrName>style.visibility</p:attrName>
                                        </p:attrNameLst>
                                      </p:cBhvr>
                                      <p:to>
                                        <p:strVal val="visible"/>
                                      </p:to>
                                    </p:set>
                                  </p:childTnLst>
                                </p:cTn>
                              </p:par>
                              <p:par>
                                <p:cTn id="1493" nodeType="withEffect" fill="hold" presetClass="entr" presetID="1">
                                  <p:stCondLst>
                                    <p:cond delay="0"/>
                                  </p:stCondLst>
                                  <p:childTnLst>
                                    <p:set>
                                      <p:cBhvr>
                                        <p:cTn id="1494" dur="1" fill="hold">
                                          <p:stCondLst>
                                            <p:cond delay="0"/>
                                          </p:stCondLst>
                                        </p:cTn>
                                        <p:tgtEl>
                                          <p:spTgt spid="1434"/>
                                        </p:tgtEl>
                                        <p:attrNameLst>
                                          <p:attrName>style.visibility</p:attrName>
                                        </p:attrNameLst>
                                      </p:cBhvr>
                                      <p:to>
                                        <p:strVal val="visible"/>
                                      </p:to>
                                    </p:set>
                                  </p:childTnLst>
                                </p:cTn>
                              </p:par>
                              <p:par>
                                <p:cTn id="1495" nodeType="withEffect" fill="hold" presetClass="entr" presetID="1">
                                  <p:stCondLst>
                                    <p:cond delay="0"/>
                                  </p:stCondLst>
                                  <p:childTnLst>
                                    <p:set>
                                      <p:cBhvr>
                                        <p:cTn id="1496" dur="1" fill="hold">
                                          <p:stCondLst>
                                            <p:cond delay="0"/>
                                          </p:stCondLst>
                                        </p:cTn>
                                        <p:tgtEl>
                                          <p:spTgt spid="1438"/>
                                        </p:tgtEl>
                                        <p:attrNameLst>
                                          <p:attrName>style.visibility</p:attrName>
                                        </p:attrNameLst>
                                      </p:cBhvr>
                                      <p:to>
                                        <p:strVal val="visible"/>
                                      </p:to>
                                    </p:set>
                                  </p:childTnLst>
                                </p:cTn>
                              </p:par>
                              <p:par>
                                <p:cTn id="1497" nodeType="withEffect" fill="hold" presetClass="entr" presetID="1">
                                  <p:stCondLst>
                                    <p:cond delay="0"/>
                                  </p:stCondLst>
                                  <p:childTnLst>
                                    <p:set>
                                      <p:cBhvr>
                                        <p:cTn id="1498" dur="1" fill="hold">
                                          <p:stCondLst>
                                            <p:cond delay="0"/>
                                          </p:stCondLst>
                                        </p:cTn>
                                        <p:tgtEl>
                                          <p:spTgt spid="1388"/>
                                        </p:tgtEl>
                                        <p:attrNameLst>
                                          <p:attrName>style.visibility</p:attrName>
                                        </p:attrNameLst>
                                      </p:cBhvr>
                                      <p:to>
                                        <p:strVal val="visible"/>
                                      </p:to>
                                    </p:set>
                                  </p:childTnLst>
                                </p:cTn>
                              </p:par>
                              <p:par>
                                <p:cTn id="1499" nodeType="withEffect" fill="hold" presetClass="entr" presetID="1">
                                  <p:stCondLst>
                                    <p:cond delay="0"/>
                                  </p:stCondLst>
                                  <p:childTnLst>
                                    <p:set>
                                      <p:cBhvr>
                                        <p:cTn id="1500" dur="1" fill="hold">
                                          <p:stCondLst>
                                            <p:cond delay="0"/>
                                          </p:stCondLst>
                                        </p:cTn>
                                        <p:tgtEl>
                                          <p:spTgt spid="1439"/>
                                        </p:tgtEl>
                                        <p:attrNameLst>
                                          <p:attrName>style.visibility</p:attrName>
                                        </p:attrNameLst>
                                      </p:cBhvr>
                                      <p:to>
                                        <p:strVal val="visible"/>
                                      </p:to>
                                    </p:set>
                                  </p:childTnLst>
                                </p:cTn>
                              </p:par>
                              <p:par>
                                <p:cTn id="1501" nodeType="withEffect" fill="hold" presetClass="entr" presetID="1">
                                  <p:stCondLst>
                                    <p:cond delay="0"/>
                                  </p:stCondLst>
                                  <p:childTnLst>
                                    <p:set>
                                      <p:cBhvr>
                                        <p:cTn id="1502" dur="1" fill="hold">
                                          <p:stCondLst>
                                            <p:cond delay="0"/>
                                          </p:stCondLst>
                                        </p:cTn>
                                        <p:tgtEl>
                                          <p:spTgt spid="1440"/>
                                        </p:tgtEl>
                                        <p:attrNameLst>
                                          <p:attrName>style.visibility</p:attrName>
                                        </p:attrNameLst>
                                      </p:cBhvr>
                                      <p:to>
                                        <p:strVal val="visible"/>
                                      </p:to>
                                    </p:set>
                                  </p:childTnLst>
                                </p:cTn>
                              </p:par>
                              <p:par>
                                <p:cTn id="1503" nodeType="withEffect" fill="hold" presetClass="entr" presetID="1">
                                  <p:stCondLst>
                                    <p:cond delay="0"/>
                                  </p:stCondLst>
                                  <p:childTnLst>
                                    <p:set>
                                      <p:cBhvr>
                                        <p:cTn id="1504" dur="1" fill="hold">
                                          <p:stCondLst>
                                            <p:cond delay="0"/>
                                          </p:stCondLst>
                                        </p:cTn>
                                        <p:tgtEl>
                                          <p:spTgt spid="1443"/>
                                        </p:tgtEl>
                                        <p:attrNameLst>
                                          <p:attrName>style.visibility</p:attrName>
                                        </p:attrNameLst>
                                      </p:cBhvr>
                                      <p:to>
                                        <p:strVal val="visible"/>
                                      </p:to>
                                    </p:set>
                                  </p:childTnLst>
                                </p:cTn>
                              </p:par>
                              <p:par>
                                <p:cTn id="1505" nodeType="withEffect" fill="hold" presetClass="entr" presetID="1">
                                  <p:stCondLst>
                                    <p:cond delay="0"/>
                                  </p:stCondLst>
                                  <p:childTnLst>
                                    <p:set>
                                      <p:cBhvr>
                                        <p:cTn id="1506" dur="1" fill="hold">
                                          <p:stCondLst>
                                            <p:cond delay="0"/>
                                          </p:stCondLst>
                                        </p:cTn>
                                        <p:tgtEl>
                                          <p:spTgt spid="1444"/>
                                        </p:tgtEl>
                                        <p:attrNameLst>
                                          <p:attrName>style.visibility</p:attrName>
                                        </p:attrNameLst>
                                      </p:cBhvr>
                                      <p:to>
                                        <p:strVal val="visible"/>
                                      </p:to>
                                    </p:set>
                                  </p:childTnLst>
                                </p:cTn>
                              </p:par>
                              <p:par>
                                <p:cTn id="1507" nodeType="withEffect" fill="hold" presetClass="entr" presetID="1">
                                  <p:stCondLst>
                                    <p:cond delay="0"/>
                                  </p:stCondLst>
                                  <p:childTnLst>
                                    <p:set>
                                      <p:cBhvr>
                                        <p:cTn id="1508" dur="1" fill="hold">
                                          <p:stCondLst>
                                            <p:cond delay="0"/>
                                          </p:stCondLst>
                                        </p:cTn>
                                        <p:tgtEl>
                                          <p:spTgt spid="1445"/>
                                        </p:tgtEl>
                                        <p:attrNameLst>
                                          <p:attrName>style.visibility</p:attrName>
                                        </p:attrNameLst>
                                      </p:cBhvr>
                                      <p:to>
                                        <p:strVal val="visible"/>
                                      </p:to>
                                    </p:set>
                                  </p:childTnLst>
                                </p:cTn>
                              </p:par>
                              <p:par>
                                <p:cTn id="1509" nodeType="withEffect" fill="hold" presetClass="entr" presetID="1">
                                  <p:stCondLst>
                                    <p:cond delay="0"/>
                                  </p:stCondLst>
                                  <p:childTnLst>
                                    <p:set>
                                      <p:cBhvr>
                                        <p:cTn id="1510" dur="1" fill="hold">
                                          <p:stCondLst>
                                            <p:cond delay="0"/>
                                          </p:stCondLst>
                                        </p:cTn>
                                        <p:tgtEl>
                                          <p:spTgt spid="1446"/>
                                        </p:tgtEl>
                                        <p:attrNameLst>
                                          <p:attrName>style.visibility</p:attrName>
                                        </p:attrNameLst>
                                      </p:cBhvr>
                                      <p:to>
                                        <p:strVal val="visible"/>
                                      </p:to>
                                    </p:set>
                                  </p:childTnLst>
                                </p:cTn>
                              </p:par>
                              <p:par>
                                <p:cTn id="1511" nodeType="withEffect" fill="hold" presetClass="entr" presetID="1">
                                  <p:stCondLst>
                                    <p:cond delay="0"/>
                                  </p:stCondLst>
                                  <p:childTnLst>
                                    <p:set>
                                      <p:cBhvr>
                                        <p:cTn id="1512" dur="1" fill="hold">
                                          <p:stCondLst>
                                            <p:cond delay="0"/>
                                          </p:stCondLst>
                                        </p:cTn>
                                        <p:tgtEl>
                                          <p:spTgt spid="1447"/>
                                        </p:tgtEl>
                                        <p:attrNameLst>
                                          <p:attrName>style.visibility</p:attrName>
                                        </p:attrNameLst>
                                      </p:cBhvr>
                                      <p:to>
                                        <p:strVal val="visible"/>
                                      </p:to>
                                    </p:set>
                                  </p:childTnLst>
                                </p:cTn>
                              </p:par>
                              <p:par>
                                <p:cTn id="1513" nodeType="withEffect" fill="hold" presetClass="entr" presetID="1">
                                  <p:stCondLst>
                                    <p:cond delay="0"/>
                                  </p:stCondLst>
                                  <p:childTnLst>
                                    <p:set>
                                      <p:cBhvr>
                                        <p:cTn id="1514" dur="1" fill="hold">
                                          <p:stCondLst>
                                            <p:cond delay="0"/>
                                          </p:stCondLst>
                                        </p:cTn>
                                        <p:tgtEl>
                                          <p:spTgt spid="1448"/>
                                        </p:tgtEl>
                                        <p:attrNameLst>
                                          <p:attrName>style.visibility</p:attrName>
                                        </p:attrNameLst>
                                      </p:cBhvr>
                                      <p:to>
                                        <p:strVal val="visible"/>
                                      </p:to>
                                    </p:set>
                                  </p:childTnLst>
                                </p:cTn>
                              </p:par>
                              <p:par>
                                <p:cTn id="1515" nodeType="withEffect" fill="hold" presetClass="entr" presetID="1">
                                  <p:stCondLst>
                                    <p:cond delay="0"/>
                                  </p:stCondLst>
                                  <p:childTnLst>
                                    <p:set>
                                      <p:cBhvr>
                                        <p:cTn id="1516" dur="1" fill="hold">
                                          <p:stCondLst>
                                            <p:cond delay="0"/>
                                          </p:stCondLst>
                                        </p:cTn>
                                        <p:tgtEl>
                                          <p:spTgt spid="1449"/>
                                        </p:tgtEl>
                                        <p:attrNameLst>
                                          <p:attrName>style.visibility</p:attrName>
                                        </p:attrNameLst>
                                      </p:cBhvr>
                                      <p:to>
                                        <p:strVal val="visible"/>
                                      </p:to>
                                    </p:set>
                                  </p:childTnLst>
                                </p:cTn>
                              </p:par>
                              <p:par>
                                <p:cTn id="1517" nodeType="withEffect" fill="hold" presetClass="entr" presetID="1">
                                  <p:stCondLst>
                                    <p:cond delay="0"/>
                                  </p:stCondLst>
                                  <p:childTnLst>
                                    <p:set>
                                      <p:cBhvr>
                                        <p:cTn id="1518" dur="1" fill="hold">
                                          <p:stCondLst>
                                            <p:cond delay="0"/>
                                          </p:stCondLst>
                                        </p:cTn>
                                        <p:tgtEl>
                                          <p:spTgt spid="1450"/>
                                        </p:tgtEl>
                                        <p:attrNameLst>
                                          <p:attrName>style.visibility</p:attrName>
                                        </p:attrNameLst>
                                      </p:cBhvr>
                                      <p:to>
                                        <p:strVal val="visible"/>
                                      </p:to>
                                    </p:set>
                                  </p:childTnLst>
                                </p:cTn>
                              </p:par>
                              <p:par>
                                <p:cTn id="1519" nodeType="withEffect" fill="hold" presetClass="entr" presetID="1">
                                  <p:stCondLst>
                                    <p:cond delay="0"/>
                                  </p:stCondLst>
                                  <p:childTnLst>
                                    <p:set>
                                      <p:cBhvr>
                                        <p:cTn id="1520" dur="1" fill="hold">
                                          <p:stCondLst>
                                            <p:cond delay="0"/>
                                          </p:stCondLst>
                                        </p:cTn>
                                        <p:tgtEl>
                                          <p:spTgt spid="1451"/>
                                        </p:tgtEl>
                                        <p:attrNameLst>
                                          <p:attrName>style.visibility</p:attrName>
                                        </p:attrNameLst>
                                      </p:cBhvr>
                                      <p:to>
                                        <p:strVal val="visible"/>
                                      </p:to>
                                    </p:set>
                                  </p:childTnLst>
                                </p:cTn>
                              </p:par>
                              <p:par>
                                <p:cTn id="1521" nodeType="withEffect" fill="hold" presetClass="entr" presetID="1">
                                  <p:stCondLst>
                                    <p:cond delay="0"/>
                                  </p:stCondLst>
                                  <p:childTnLst>
                                    <p:set>
                                      <p:cBhvr>
                                        <p:cTn id="1522" dur="1" fill="hold">
                                          <p:stCondLst>
                                            <p:cond delay="0"/>
                                          </p:stCondLst>
                                        </p:cTn>
                                        <p:tgtEl>
                                          <p:spTgt spid="1452"/>
                                        </p:tgtEl>
                                        <p:attrNameLst>
                                          <p:attrName>style.visibility</p:attrName>
                                        </p:attrNameLst>
                                      </p:cBhvr>
                                      <p:to>
                                        <p:strVal val="visible"/>
                                      </p:to>
                                    </p:set>
                                  </p:childTnLst>
                                </p:cTn>
                              </p:par>
                              <p:par>
                                <p:cTn id="1523" nodeType="withEffect" fill="hold" presetClass="entr" presetID="1">
                                  <p:stCondLst>
                                    <p:cond delay="0"/>
                                  </p:stCondLst>
                                  <p:childTnLst>
                                    <p:set>
                                      <p:cBhvr>
                                        <p:cTn id="1524" dur="1" fill="hold">
                                          <p:stCondLst>
                                            <p:cond delay="0"/>
                                          </p:stCondLst>
                                        </p:cTn>
                                        <p:tgtEl>
                                          <p:spTgt spid="1455"/>
                                        </p:tgtEl>
                                        <p:attrNameLst>
                                          <p:attrName>style.visibility</p:attrName>
                                        </p:attrNameLst>
                                      </p:cBhvr>
                                      <p:to>
                                        <p:strVal val="visible"/>
                                      </p:to>
                                    </p:set>
                                  </p:childTnLst>
                                </p:cTn>
                              </p:par>
                              <p:par>
                                <p:cTn id="1525" nodeType="withEffect" fill="hold" presetClass="entr" presetID="1">
                                  <p:stCondLst>
                                    <p:cond delay="0"/>
                                  </p:stCondLst>
                                  <p:childTnLst>
                                    <p:set>
                                      <p:cBhvr>
                                        <p:cTn id="1526" dur="1" fill="hold">
                                          <p:stCondLst>
                                            <p:cond delay="0"/>
                                          </p:stCondLst>
                                        </p:cTn>
                                        <p:tgtEl>
                                          <p:spTgt spid="1456"/>
                                        </p:tgtEl>
                                        <p:attrNameLst>
                                          <p:attrName>style.visibility</p:attrName>
                                        </p:attrNameLst>
                                      </p:cBhvr>
                                      <p:to>
                                        <p:strVal val="visible"/>
                                      </p:to>
                                    </p:set>
                                  </p:childTnLst>
                                </p:cTn>
                              </p:par>
                              <p:par>
                                <p:cTn id="1527" nodeType="withEffect" fill="hold" presetClass="entr" presetID="1">
                                  <p:stCondLst>
                                    <p:cond delay="0"/>
                                  </p:stCondLst>
                                  <p:childTnLst>
                                    <p:set>
                                      <p:cBhvr>
                                        <p:cTn id="1528" dur="1" fill="hold">
                                          <p:stCondLst>
                                            <p:cond delay="0"/>
                                          </p:stCondLst>
                                        </p:cTn>
                                        <p:tgtEl>
                                          <p:spTgt spid="146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2" name="CustomShape 1"/>
          <p:cNvSpPr/>
          <p:nvPr/>
        </p:nvSpPr>
        <p:spPr>
          <a:xfrm>
            <a:off x="438840" y="1319040"/>
            <a:ext cx="8584200" cy="5061240"/>
          </a:xfrm>
          <a:prstGeom prst="rect">
            <a:avLst/>
          </a:prstGeom>
          <a:noFill/>
          <a:ln>
            <a:noFill/>
          </a:ln>
        </p:spPr>
        <p:style>
          <a:lnRef idx="0"/>
          <a:fillRef idx="0"/>
          <a:effectRef idx="0"/>
          <a:fontRef idx="minor"/>
        </p:style>
        <p:txBody>
          <a:bodyPr>
            <a:normAutofit/>
          </a:bodyPr>
          <a:p>
            <a:pPr marL="343080" indent="-342720">
              <a:lnSpc>
                <a:spcPct val="100000"/>
              </a:lnSpc>
              <a:spcBef>
                <a:spcPts val="1199"/>
              </a:spcBef>
              <a:buClr>
                <a:srgbClr val="000000"/>
              </a:buClr>
              <a:buFont typeface="Arial"/>
              <a:buChar char="•"/>
            </a:pPr>
            <a:r>
              <a:rPr b="1" lang="en-GB" sz="2400" spc="-1" strike="noStrike">
                <a:solidFill>
                  <a:srgbClr val="000000"/>
                </a:solidFill>
                <a:latin typeface="Calibri Light"/>
              </a:rPr>
              <a:t>Example</a:t>
            </a:r>
            <a:r>
              <a:rPr b="0" lang="en-GB" sz="2400" spc="-1" strike="noStrike">
                <a:solidFill>
                  <a:srgbClr val="000000"/>
                </a:solidFill>
                <a:latin typeface="Calibri Light"/>
              </a:rPr>
              <a:t>: Suppose we want to build a linked list of numbers input by the user until he enters -999.</a:t>
            </a:r>
            <a:endParaRPr b="0" lang="en-GB" sz="2400" spc="-1" strike="noStrike">
              <a:latin typeface="Arial"/>
            </a:endParaRPr>
          </a:p>
          <a:p>
            <a:pPr>
              <a:lnSpc>
                <a:spcPct val="100000"/>
              </a:lnSpc>
              <a:spcBef>
                <a:spcPts val="1199"/>
              </a:spcBef>
            </a:pPr>
            <a:endParaRPr b="0" lang="en-GB" sz="2400" spc="-1" strike="noStrike">
              <a:latin typeface="Arial"/>
            </a:endParaRPr>
          </a:p>
        </p:txBody>
      </p:sp>
      <p:sp>
        <p:nvSpPr>
          <p:cNvPr id="1463" name="TextShape 2"/>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Building a Linked List Forward</a:t>
            </a:r>
            <a:endParaRPr b="0" lang="en-US" sz="4400" spc="-1" strike="noStrike">
              <a:solidFill>
                <a:srgbClr val="000000"/>
              </a:solidFill>
              <a:latin typeface="Calibri Light"/>
            </a:endParaRPr>
          </a:p>
        </p:txBody>
      </p:sp>
      <p:sp>
        <p:nvSpPr>
          <p:cNvPr id="1464" name="CustomShape 3"/>
          <p:cNvSpPr/>
          <p:nvPr/>
        </p:nvSpPr>
        <p:spPr>
          <a:xfrm>
            <a:off x="663480" y="2929320"/>
            <a:ext cx="4088880" cy="26377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Node * head = NULL, * tail = NULL;</a:t>
            </a:r>
            <a:r>
              <a:rPr b="0" lang="en-GB" sz="1400" spc="-1" strike="noStrike">
                <a:solidFill>
                  <a:srgbClr val="000000"/>
                </a:solidFill>
                <a:latin typeface="Consolas"/>
                <a:ea typeface="Menlo"/>
              </a:rPr>
              <a:t>	</a:t>
            </a:r>
            <a:endParaRPr b="0" lang="en-GB" sz="1400" spc="-1" strike="noStrike">
              <a:latin typeface="Arial"/>
            </a:endParaRPr>
          </a:p>
          <a:p>
            <a:pPr>
              <a:lnSpc>
                <a:spcPct val="100000"/>
              </a:lnSpc>
            </a:pPr>
            <a:r>
              <a:rPr b="0" lang="en-GB" sz="1400" spc="-1" strike="noStrike">
                <a:solidFill>
                  <a:srgbClr val="000000"/>
                </a:solidFill>
                <a:latin typeface="Consolas"/>
                <a:ea typeface="Menlo"/>
              </a:rPr>
              <a:t>int num = 0;</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Menlo"/>
              </a:rPr>
              <a:t>cin &gt;&gt; num;</a:t>
            </a:r>
            <a:endParaRPr b="0" lang="en-GB" sz="1400" spc="-1" strike="noStrike">
              <a:latin typeface="Arial"/>
            </a:endParaRPr>
          </a:p>
          <a:p>
            <a:pPr>
              <a:lnSpc>
                <a:spcPct val="100000"/>
              </a:lnSpc>
            </a:pPr>
            <a:r>
              <a:rPr b="0" lang="en-GB" sz="1400" spc="-1" strike="noStrike">
                <a:solidFill>
                  <a:srgbClr val="000000"/>
                </a:solidFill>
                <a:latin typeface="Consolas"/>
                <a:ea typeface="Menlo"/>
              </a:rPr>
              <a:t>while ( num != -999 ) {</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e46c0a"/>
                </a:solidFill>
                <a:latin typeface="Consolas"/>
                <a:ea typeface="Menlo"/>
              </a:rPr>
              <a:t>tail_insert(head, tail, num);</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cin &gt;&gt; num;</a:t>
            </a:r>
            <a:endParaRPr b="0" lang="en-GB" sz="1400" spc="-1" strike="noStrike">
              <a:latin typeface="Arial"/>
            </a:endParaRPr>
          </a:p>
          <a:p>
            <a:pPr>
              <a:lnSpc>
                <a:spcPct val="100000"/>
              </a:lnSpc>
            </a:pPr>
            <a:r>
              <a:rPr b="0" lang="en-GB" sz="1400" spc="-1" strike="noStrike">
                <a:solidFill>
                  <a:srgbClr val="000000"/>
                </a:solidFill>
                <a:latin typeface="Consolas"/>
                <a:ea typeface="Menlo"/>
              </a:rPr>
              <a:t>}</a:t>
            </a:r>
            <a:endParaRPr b="0" lang="en-GB" sz="1400" spc="-1" strike="noStrike">
              <a:latin typeface="Arial"/>
            </a:endParaRPr>
          </a:p>
        </p:txBody>
      </p:sp>
      <p:sp>
        <p:nvSpPr>
          <p:cNvPr id="1465" name="CustomShape 4"/>
          <p:cNvSpPr/>
          <p:nvPr/>
        </p:nvSpPr>
        <p:spPr>
          <a:xfrm>
            <a:off x="5007600" y="2265840"/>
            <a:ext cx="3863160" cy="39038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void tail_insert(Node * </a:t>
            </a:r>
            <a:r>
              <a:rPr b="0" lang="en-GB" sz="1400" spc="-1" strike="noStrike">
                <a:solidFill>
                  <a:srgbClr val="e46c0a"/>
                </a:solidFill>
                <a:latin typeface="Consolas"/>
                <a:ea typeface="Menlo"/>
              </a:rPr>
              <a:t>&amp;</a:t>
            </a:r>
            <a:r>
              <a:rPr b="0" lang="en-GB" sz="1400" spc="-1" strike="noStrike">
                <a:solidFill>
                  <a:srgbClr val="000000"/>
                </a:solidFill>
                <a:latin typeface="Consolas"/>
                <a:ea typeface="Menlo"/>
              </a:rPr>
              <a:t> head, </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Node * </a:t>
            </a:r>
            <a:r>
              <a:rPr b="0" lang="en-GB" sz="1400" spc="-1" strike="noStrike">
                <a:solidFill>
                  <a:srgbClr val="e46c0a"/>
                </a:solidFill>
                <a:latin typeface="Consolas"/>
                <a:ea typeface="Menlo"/>
              </a:rPr>
              <a:t>&amp;</a:t>
            </a:r>
            <a:r>
              <a:rPr b="0" lang="en-GB" sz="1400" spc="-1" strike="noStrike">
                <a:solidFill>
                  <a:srgbClr val="000000"/>
                </a:solidFill>
                <a:latin typeface="Consolas"/>
                <a:ea typeface="Menlo"/>
              </a:rPr>
              <a:t> tail, int num) </a:t>
            </a:r>
            <a:endParaRPr b="0" lang="en-GB" sz="1400" spc="-1" strike="noStrike">
              <a:latin typeface="Arial"/>
            </a:endParaRPr>
          </a:p>
          <a:p>
            <a:pPr>
              <a:lnSpc>
                <a:spcPct val="100000"/>
              </a:lnSpc>
            </a:pPr>
            <a:r>
              <a:rPr b="0" lang="en-GB" sz="1400" spc="-1" strike="noStrike">
                <a:solidFill>
                  <a:srgbClr val="000000"/>
                </a:solidFill>
                <a:latin typeface="Consolas"/>
                <a:ea typeface="Menlo"/>
              </a:rPr>
              <a:t>{</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Node * p = new Node;</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p-&gt;info = num;</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p-&gt;next = NULL;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if (head == NULL) {</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head = p;</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tail = p;</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else {</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tail-&gt;next = p;</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tail = p;</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a:t>
            </a:r>
            <a:r>
              <a:rPr b="0" lang="en-GB" sz="1400" spc="-1" strike="noStrike">
                <a:solidFill>
                  <a:srgbClr val="000000"/>
                </a:solidFill>
                <a:latin typeface="Consolas"/>
                <a:ea typeface="Menlo"/>
              </a:rPr>
              <a:t>	</a:t>
            </a:r>
            <a:endParaRPr b="0" lang="en-GB" sz="1400" spc="-1" strike="noStrike">
              <a:latin typeface="Arial"/>
            </a:endParaRPr>
          </a:p>
          <a:p>
            <a:pPr>
              <a:lnSpc>
                <a:spcPct val="100000"/>
              </a:lnSpc>
            </a:pPr>
            <a:r>
              <a:rPr b="0" lang="en-GB" sz="1400" spc="-1" strike="noStrike">
                <a:solidFill>
                  <a:srgbClr val="000000"/>
                </a:solidFill>
                <a:latin typeface="Consolas"/>
                <a:ea typeface="Menlo"/>
              </a:rPr>
              <a:t>}</a:t>
            </a:r>
            <a:endParaRPr b="0" lang="en-GB" sz="1400" spc="-1" strike="noStrike">
              <a:latin typeface="Arial"/>
            </a:endParaRPr>
          </a:p>
        </p:txBody>
      </p:sp>
      <p:sp>
        <p:nvSpPr>
          <p:cNvPr id="1466" name="TextShape 5"/>
          <p:cNvSpPr txBox="1"/>
          <p:nvPr/>
        </p:nvSpPr>
        <p:spPr>
          <a:xfrm>
            <a:off x="6553080" y="6356520"/>
            <a:ext cx="2133360" cy="364680"/>
          </a:xfrm>
          <a:prstGeom prst="rect">
            <a:avLst/>
          </a:prstGeom>
          <a:noFill/>
          <a:ln>
            <a:noFill/>
          </a:ln>
        </p:spPr>
        <p:txBody>
          <a:bodyPr anchor="ctr"/>
          <a:p>
            <a:pPr algn="r">
              <a:lnSpc>
                <a:spcPct val="100000"/>
              </a:lnSpc>
            </a:pPr>
            <a:fld id="{0547255D-6FAE-4C35-8DFF-2D7F3AAA44B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467" name="CustomShape 6"/>
          <p:cNvSpPr/>
          <p:nvPr/>
        </p:nvSpPr>
        <p:spPr>
          <a:xfrm>
            <a:off x="475200" y="5667480"/>
            <a:ext cx="26730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build_list_forward.cpp</a:t>
            </a:r>
            <a:endParaRPr b="0" lang="en-GB" sz="1800" spc="-1" strike="noStrike">
              <a:latin typeface="Arial"/>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8" name="CustomShape 1"/>
          <p:cNvSpPr/>
          <p:nvPr/>
        </p:nvSpPr>
        <p:spPr>
          <a:xfrm>
            <a:off x="438840" y="1319040"/>
            <a:ext cx="8584200" cy="5061240"/>
          </a:xfrm>
          <a:prstGeom prst="rect">
            <a:avLst/>
          </a:prstGeom>
          <a:noFill/>
          <a:ln>
            <a:noFill/>
          </a:ln>
        </p:spPr>
        <p:style>
          <a:lnRef idx="0"/>
          <a:fillRef idx="0"/>
          <a:effectRef idx="0"/>
          <a:fontRef idx="minor"/>
        </p:style>
        <p:txBody>
          <a:bodyPr>
            <a:normAutofit/>
          </a:bodyPr>
          <a:p>
            <a:pPr marL="343080" indent="-342720">
              <a:lnSpc>
                <a:spcPct val="100000"/>
              </a:lnSpc>
              <a:spcBef>
                <a:spcPts val="1199"/>
              </a:spcBef>
              <a:buClr>
                <a:srgbClr val="000000"/>
              </a:buClr>
              <a:buFont typeface="Arial"/>
              <a:buChar char="•"/>
            </a:pPr>
            <a:r>
              <a:rPr b="1" lang="en-GB" sz="2400" spc="-1" strike="noStrike">
                <a:solidFill>
                  <a:srgbClr val="000000"/>
                </a:solidFill>
                <a:latin typeface="Calibri Light"/>
              </a:rPr>
              <a:t>Example</a:t>
            </a:r>
            <a:r>
              <a:rPr b="0" lang="en-GB" sz="2400" spc="-1" strike="noStrike">
                <a:solidFill>
                  <a:srgbClr val="000000"/>
                </a:solidFill>
                <a:latin typeface="Calibri Light"/>
              </a:rPr>
              <a:t>: Suppose we want to build a linked list of numbers input by the user until he enters -999.</a:t>
            </a:r>
            <a:endParaRPr b="0" lang="en-GB" sz="2400" spc="-1" strike="noStrike">
              <a:latin typeface="Arial"/>
            </a:endParaRPr>
          </a:p>
          <a:p>
            <a:pPr>
              <a:lnSpc>
                <a:spcPct val="100000"/>
              </a:lnSpc>
              <a:spcBef>
                <a:spcPts val="1199"/>
              </a:spcBef>
            </a:pPr>
            <a:endParaRPr b="0" lang="en-GB" sz="2400" spc="-1" strike="noStrike">
              <a:latin typeface="Arial"/>
            </a:endParaRPr>
          </a:p>
        </p:txBody>
      </p:sp>
      <p:sp>
        <p:nvSpPr>
          <p:cNvPr id="1469" name="TextShape 2"/>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Building a Linked List Forward</a:t>
            </a:r>
            <a:endParaRPr b="0" lang="en-US" sz="4400" spc="-1" strike="noStrike">
              <a:solidFill>
                <a:srgbClr val="000000"/>
              </a:solidFill>
              <a:latin typeface="Calibri Light"/>
            </a:endParaRPr>
          </a:p>
        </p:txBody>
      </p:sp>
      <p:sp>
        <p:nvSpPr>
          <p:cNvPr id="1470" name="CustomShape 3"/>
          <p:cNvSpPr/>
          <p:nvPr/>
        </p:nvSpPr>
        <p:spPr>
          <a:xfrm>
            <a:off x="1261080" y="2970000"/>
            <a:ext cx="6798240" cy="1156680"/>
          </a:xfrm>
          <a:prstGeom prst="rect">
            <a:avLst/>
          </a:prstGeom>
          <a:solidFill>
            <a:schemeClr val="bg1">
              <a:lumMod val="95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input integers (-999 to end): </a:t>
            </a:r>
            <a:r>
              <a:rPr b="0" lang="en-GB" sz="1600" spc="-1" strike="noStrike">
                <a:solidFill>
                  <a:srgbClr val="e46c0a"/>
                </a:solidFill>
                <a:latin typeface="Consolas"/>
                <a:ea typeface="Menlo"/>
              </a:rPr>
              <a:t>23 56 14 45 98 -999</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Menlo"/>
              </a:rPr>
              <a:t>23 -&gt; 56 -&gt; 14 -&gt; 45 -&gt; 98 -&gt; NULL</a:t>
            </a:r>
            <a:endParaRPr b="0" lang="en-GB" sz="1600" spc="-1" strike="noStrike">
              <a:latin typeface="Arial"/>
            </a:endParaRPr>
          </a:p>
        </p:txBody>
      </p:sp>
      <p:sp>
        <p:nvSpPr>
          <p:cNvPr id="1471" name="CustomShape 4"/>
          <p:cNvSpPr/>
          <p:nvPr/>
        </p:nvSpPr>
        <p:spPr>
          <a:xfrm>
            <a:off x="1326240" y="2686680"/>
            <a:ext cx="1438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sp>
        <p:nvSpPr>
          <p:cNvPr id="1472" name="CustomShape 5"/>
          <p:cNvSpPr/>
          <p:nvPr/>
        </p:nvSpPr>
        <p:spPr>
          <a:xfrm>
            <a:off x="5052960" y="4225680"/>
            <a:ext cx="26730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build_list_forward.cpp</a:t>
            </a:r>
            <a:endParaRPr b="0" lang="en-GB" sz="1800" spc="-1" strike="noStrike">
              <a:latin typeface="Arial"/>
            </a:endParaRPr>
          </a:p>
        </p:txBody>
      </p:sp>
      <p:sp>
        <p:nvSpPr>
          <p:cNvPr id="1473" name="CustomShape 6"/>
          <p:cNvSpPr/>
          <p:nvPr/>
        </p:nvSpPr>
        <p:spPr>
          <a:xfrm>
            <a:off x="3174480" y="4944240"/>
            <a:ext cx="4884840" cy="81900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200" spc="-1" strike="noStrike">
                <a:solidFill>
                  <a:srgbClr val="000000"/>
                </a:solidFill>
                <a:latin typeface="Segoe Print"/>
              </a:rPr>
              <a:t>Compare this with the output of build_list_backward.cpp</a:t>
            </a:r>
            <a:endParaRPr b="0" lang="en-GB" sz="1200" spc="-1" strike="noStrike">
              <a:latin typeface="Arial"/>
            </a:endParaRPr>
          </a:p>
        </p:txBody>
      </p:sp>
      <p:sp>
        <p:nvSpPr>
          <p:cNvPr id="1474" name="TextShape 7"/>
          <p:cNvSpPr txBox="1"/>
          <p:nvPr/>
        </p:nvSpPr>
        <p:spPr>
          <a:xfrm>
            <a:off x="6553080" y="6356520"/>
            <a:ext cx="2133360" cy="364680"/>
          </a:xfrm>
          <a:prstGeom prst="rect">
            <a:avLst/>
          </a:prstGeom>
          <a:noFill/>
          <a:ln>
            <a:noFill/>
          </a:ln>
        </p:spPr>
        <p:txBody>
          <a:bodyPr anchor="ctr"/>
          <a:p>
            <a:pPr algn="r">
              <a:lnSpc>
                <a:spcPct val="100000"/>
              </a:lnSpc>
            </a:pPr>
            <a:fld id="{A564D693-68A6-47F7-8D6E-A6BEA35B22D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Pointers</a:t>
            </a:r>
            <a:endParaRPr b="0" lang="en-US" sz="4000" spc="-1" strike="noStrike">
              <a:solidFill>
                <a:srgbClr val="000000"/>
              </a:solidFill>
              <a:latin typeface="Calibri Light"/>
            </a:endParaRPr>
          </a:p>
        </p:txBody>
      </p:sp>
      <p:sp>
        <p:nvSpPr>
          <p:cNvPr id="152" name="TextShape 2"/>
          <p:cNvSpPr txBox="1"/>
          <p:nvPr/>
        </p:nvSpPr>
        <p:spPr>
          <a:xfrm>
            <a:off x="722160" y="2906640"/>
            <a:ext cx="7772040" cy="1499760"/>
          </a:xfrm>
          <a:prstGeom prst="rect">
            <a:avLst/>
          </a:prstGeom>
          <a:noFill/>
          <a:ln>
            <a:noFill/>
          </a:ln>
        </p:spPr>
        <p:txBody>
          <a:bodyPr anchor="b"/>
          <a:p>
            <a:pPr>
              <a:lnSpc>
                <a:spcPct val="100000"/>
              </a:lnSpc>
              <a:spcBef>
                <a:spcPts val="400"/>
              </a:spcBef>
            </a:pPr>
            <a:r>
              <a:rPr b="0" lang="en-US" sz="2000" spc="-1" strike="noStrike">
                <a:solidFill>
                  <a:srgbClr val="8b8b8b"/>
                </a:solidFill>
                <a:latin typeface="Calibri Light"/>
                <a:ea typeface="Calibri Light"/>
              </a:rPr>
              <a:t>Part I</a:t>
            </a:r>
            <a:endParaRPr b="0" lang="en-US" sz="2000" spc="-1" strike="noStrike">
              <a:solidFill>
                <a:srgbClr val="000000"/>
              </a:solidFill>
              <a:latin typeface="Calibri Light"/>
            </a:endParaRPr>
          </a:p>
        </p:txBody>
      </p:sp>
      <p:sp>
        <p:nvSpPr>
          <p:cNvPr id="153" name="TextShape 3"/>
          <p:cNvSpPr txBox="1"/>
          <p:nvPr/>
        </p:nvSpPr>
        <p:spPr>
          <a:xfrm>
            <a:off x="6553080" y="6356520"/>
            <a:ext cx="2133360" cy="364680"/>
          </a:xfrm>
          <a:prstGeom prst="rect">
            <a:avLst/>
          </a:prstGeom>
          <a:noFill/>
          <a:ln>
            <a:noFill/>
          </a:ln>
        </p:spPr>
        <p:txBody>
          <a:bodyPr anchor="ctr"/>
          <a:p>
            <a:pPr algn="r">
              <a:lnSpc>
                <a:spcPct val="100000"/>
              </a:lnSpc>
            </a:pPr>
            <a:fld id="{7A9792C3-E843-400F-BF5B-E3F3643156D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5" name="TextShape 1"/>
          <p:cNvSpPr txBox="1"/>
          <p:nvPr/>
        </p:nvSpPr>
        <p:spPr>
          <a:xfrm>
            <a:off x="286560" y="1206720"/>
            <a:ext cx="8584200" cy="502128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Suppose the pointer </a:t>
            </a:r>
            <a:r>
              <a:rPr b="0" lang="en-US" sz="2000" spc="-1" strike="noStrike">
                <a:solidFill>
                  <a:srgbClr val="000000"/>
                </a:solidFill>
                <a:latin typeface="Consolas"/>
                <a:ea typeface="Menlo"/>
              </a:rPr>
              <a:t>after </a:t>
            </a:r>
            <a:r>
              <a:rPr b="0" lang="en-US" sz="2400" spc="-1" strike="noStrike">
                <a:solidFill>
                  <a:srgbClr val="000000"/>
                </a:solidFill>
                <a:latin typeface="Calibri Light"/>
                <a:ea typeface="Calibri Light"/>
              </a:rPr>
              <a:t>points to the node 38, and we want to insert 43 after it. </a:t>
            </a:r>
            <a:endParaRPr b="0" lang="en-US" sz="2400" spc="-1" strike="noStrike">
              <a:solidFill>
                <a:srgbClr val="000000"/>
              </a:solidFill>
              <a:latin typeface="Calibri Light"/>
            </a:endParaRPr>
          </a:p>
        </p:txBody>
      </p:sp>
      <p:sp>
        <p:nvSpPr>
          <p:cNvPr id="1476" name="TextShape 2"/>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Inserting a Node</a:t>
            </a:r>
            <a:endParaRPr b="0" lang="en-US" sz="4400" spc="-1" strike="noStrike">
              <a:solidFill>
                <a:srgbClr val="000000"/>
              </a:solidFill>
              <a:latin typeface="Calibri Light"/>
            </a:endParaRPr>
          </a:p>
        </p:txBody>
      </p:sp>
      <p:grpSp>
        <p:nvGrpSpPr>
          <p:cNvPr id="1477" name="Group 3"/>
          <p:cNvGrpSpPr/>
          <p:nvPr/>
        </p:nvGrpSpPr>
        <p:grpSpPr>
          <a:xfrm>
            <a:off x="389520" y="2051280"/>
            <a:ext cx="8584920" cy="1101600"/>
            <a:chOff x="389520" y="2051280"/>
            <a:chExt cx="8584920" cy="1101600"/>
          </a:xfrm>
        </p:grpSpPr>
        <p:sp>
          <p:nvSpPr>
            <p:cNvPr id="1478" name="CustomShape 4"/>
            <p:cNvSpPr/>
            <p:nvPr/>
          </p:nvSpPr>
          <p:spPr>
            <a:xfrm>
              <a:off x="389520" y="2051280"/>
              <a:ext cx="8584920" cy="1101600"/>
            </a:xfrm>
            <a:prstGeom prst="rect">
              <a:avLst/>
            </a:prstGeom>
            <a:solidFill>
              <a:schemeClr val="bg1">
                <a:lumMod val="95000"/>
              </a:schemeClr>
            </a:solid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1479" name="Group 5"/>
            <p:cNvGrpSpPr/>
            <p:nvPr/>
          </p:nvGrpSpPr>
          <p:grpSpPr>
            <a:xfrm>
              <a:off x="4568040" y="2174400"/>
              <a:ext cx="983880" cy="268560"/>
              <a:chOff x="4568040" y="2174400"/>
              <a:chExt cx="983880" cy="268560"/>
            </a:xfrm>
          </p:grpSpPr>
          <p:grpSp>
            <p:nvGrpSpPr>
              <p:cNvPr id="1480" name="Group 6"/>
              <p:cNvGrpSpPr/>
              <p:nvPr/>
            </p:nvGrpSpPr>
            <p:grpSpPr>
              <a:xfrm>
                <a:off x="4568040" y="2174400"/>
                <a:ext cx="740880" cy="268560"/>
                <a:chOff x="4568040" y="2174400"/>
                <a:chExt cx="740880" cy="268560"/>
              </a:xfrm>
            </p:grpSpPr>
            <p:sp>
              <p:nvSpPr>
                <p:cNvPr id="1481" name="CustomShape 7"/>
                <p:cNvSpPr/>
                <p:nvPr/>
              </p:nvSpPr>
              <p:spPr>
                <a:xfrm>
                  <a:off x="4568040" y="217440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482" name="CustomShape 8"/>
                <p:cNvSpPr/>
                <p:nvPr/>
              </p:nvSpPr>
              <p:spPr>
                <a:xfrm>
                  <a:off x="5043960" y="217440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483" name="CustomShape 9"/>
              <p:cNvSpPr/>
              <p:nvPr/>
            </p:nvSpPr>
            <p:spPr>
              <a:xfrm>
                <a:off x="5172120" y="231156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484" name="Group 10"/>
            <p:cNvGrpSpPr/>
            <p:nvPr/>
          </p:nvGrpSpPr>
          <p:grpSpPr>
            <a:xfrm>
              <a:off x="5569560" y="2215440"/>
              <a:ext cx="82440" cy="186840"/>
              <a:chOff x="5569560" y="2215440"/>
              <a:chExt cx="82440" cy="186840"/>
            </a:xfrm>
          </p:grpSpPr>
          <p:sp>
            <p:nvSpPr>
              <p:cNvPr id="1485" name="Line 11"/>
              <p:cNvSpPr/>
              <p:nvPr/>
            </p:nvSpPr>
            <p:spPr>
              <a:xfrm>
                <a:off x="5569560" y="2215440"/>
                <a:ext cx="360" cy="186840"/>
              </a:xfrm>
              <a:prstGeom prst="line">
                <a:avLst/>
              </a:prstGeom>
              <a:ln>
                <a:round/>
              </a:ln>
            </p:spPr>
            <p:style>
              <a:lnRef idx="2">
                <a:schemeClr val="accent1"/>
              </a:lnRef>
              <a:fillRef idx="0">
                <a:schemeClr val="accent1"/>
              </a:fillRef>
              <a:effectRef idx="1">
                <a:schemeClr val="accent1"/>
              </a:effectRef>
              <a:fontRef idx="minor"/>
            </p:style>
          </p:sp>
          <p:sp>
            <p:nvSpPr>
              <p:cNvPr id="1486" name="Line 12"/>
              <p:cNvSpPr/>
              <p:nvPr/>
            </p:nvSpPr>
            <p:spPr>
              <a:xfrm>
                <a:off x="5610600" y="2243160"/>
                <a:ext cx="360" cy="131400"/>
              </a:xfrm>
              <a:prstGeom prst="line">
                <a:avLst/>
              </a:prstGeom>
              <a:ln>
                <a:round/>
              </a:ln>
            </p:spPr>
            <p:style>
              <a:lnRef idx="2">
                <a:schemeClr val="accent1"/>
              </a:lnRef>
              <a:fillRef idx="0">
                <a:schemeClr val="accent1"/>
              </a:fillRef>
              <a:effectRef idx="1">
                <a:schemeClr val="accent1"/>
              </a:effectRef>
              <a:fontRef idx="minor"/>
            </p:style>
          </p:sp>
          <p:sp>
            <p:nvSpPr>
              <p:cNvPr id="1487" name="Line 13"/>
              <p:cNvSpPr/>
              <p:nvPr/>
            </p:nvSpPr>
            <p:spPr>
              <a:xfrm>
                <a:off x="5651640" y="2263320"/>
                <a:ext cx="360" cy="91440"/>
              </a:xfrm>
              <a:prstGeom prst="line">
                <a:avLst/>
              </a:prstGeom>
              <a:ln>
                <a:round/>
              </a:ln>
            </p:spPr>
            <p:style>
              <a:lnRef idx="2">
                <a:schemeClr val="accent1"/>
              </a:lnRef>
              <a:fillRef idx="0">
                <a:schemeClr val="accent1"/>
              </a:fillRef>
              <a:effectRef idx="1">
                <a:schemeClr val="accent1"/>
              </a:effectRef>
              <a:fontRef idx="minor"/>
            </p:style>
          </p:sp>
        </p:grpSp>
        <p:sp>
          <p:nvSpPr>
            <p:cNvPr id="1488" name="CustomShape 14"/>
            <p:cNvSpPr/>
            <p:nvPr/>
          </p:nvSpPr>
          <p:spPr>
            <a:xfrm>
              <a:off x="1039320" y="2174400"/>
              <a:ext cx="388440" cy="2685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489" name="CustomShape 15"/>
            <p:cNvSpPr/>
            <p:nvPr/>
          </p:nvSpPr>
          <p:spPr>
            <a:xfrm>
              <a:off x="551520" y="219564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490" name="CustomShape 16"/>
            <p:cNvSpPr/>
            <p:nvPr/>
          </p:nvSpPr>
          <p:spPr>
            <a:xfrm>
              <a:off x="2397240" y="258228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491" name="CustomShape 17"/>
            <p:cNvSpPr/>
            <p:nvPr/>
          </p:nvSpPr>
          <p:spPr>
            <a:xfrm>
              <a:off x="1780200" y="2567520"/>
              <a:ext cx="74520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after</a:t>
              </a:r>
              <a:endParaRPr b="0" lang="en-GB" sz="1200" spc="-1" strike="noStrike">
                <a:latin typeface="Arial"/>
              </a:endParaRPr>
            </a:p>
          </p:txBody>
        </p:sp>
        <p:grpSp>
          <p:nvGrpSpPr>
            <p:cNvPr id="1492" name="Group 18"/>
            <p:cNvGrpSpPr/>
            <p:nvPr/>
          </p:nvGrpSpPr>
          <p:grpSpPr>
            <a:xfrm>
              <a:off x="3584160" y="2174400"/>
              <a:ext cx="983880" cy="268560"/>
              <a:chOff x="3584160" y="2174400"/>
              <a:chExt cx="983880" cy="268560"/>
            </a:xfrm>
          </p:grpSpPr>
          <p:grpSp>
            <p:nvGrpSpPr>
              <p:cNvPr id="1493" name="Group 19"/>
              <p:cNvGrpSpPr/>
              <p:nvPr/>
            </p:nvGrpSpPr>
            <p:grpSpPr>
              <a:xfrm>
                <a:off x="3584160" y="2174400"/>
                <a:ext cx="740880" cy="268560"/>
                <a:chOff x="3584160" y="2174400"/>
                <a:chExt cx="740880" cy="268560"/>
              </a:xfrm>
            </p:grpSpPr>
            <p:sp>
              <p:nvSpPr>
                <p:cNvPr id="1494" name="CustomShape 20"/>
                <p:cNvSpPr/>
                <p:nvPr/>
              </p:nvSpPr>
              <p:spPr>
                <a:xfrm>
                  <a:off x="3584160" y="217440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495" name="CustomShape 21"/>
                <p:cNvSpPr/>
                <p:nvPr/>
              </p:nvSpPr>
              <p:spPr>
                <a:xfrm>
                  <a:off x="4060080" y="217440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496" name="CustomShape 22"/>
              <p:cNvSpPr/>
              <p:nvPr/>
            </p:nvSpPr>
            <p:spPr>
              <a:xfrm>
                <a:off x="4188240" y="231156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497" name="Group 23"/>
            <p:cNvGrpSpPr/>
            <p:nvPr/>
          </p:nvGrpSpPr>
          <p:grpSpPr>
            <a:xfrm>
              <a:off x="2599920" y="2174400"/>
              <a:ext cx="983880" cy="268560"/>
              <a:chOff x="2599920" y="2174400"/>
              <a:chExt cx="983880" cy="268560"/>
            </a:xfrm>
          </p:grpSpPr>
          <p:grpSp>
            <p:nvGrpSpPr>
              <p:cNvPr id="1498" name="Group 24"/>
              <p:cNvGrpSpPr/>
              <p:nvPr/>
            </p:nvGrpSpPr>
            <p:grpSpPr>
              <a:xfrm>
                <a:off x="2599920" y="2174400"/>
                <a:ext cx="741240" cy="268560"/>
                <a:chOff x="2599920" y="2174400"/>
                <a:chExt cx="741240" cy="268560"/>
              </a:xfrm>
            </p:grpSpPr>
            <p:sp>
              <p:nvSpPr>
                <p:cNvPr id="1499" name="CustomShape 25"/>
                <p:cNvSpPr/>
                <p:nvPr/>
              </p:nvSpPr>
              <p:spPr>
                <a:xfrm>
                  <a:off x="2599920" y="217440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1500" name="CustomShape 26"/>
                <p:cNvSpPr/>
                <p:nvPr/>
              </p:nvSpPr>
              <p:spPr>
                <a:xfrm>
                  <a:off x="3076200" y="217440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01" name="CustomShape 27"/>
              <p:cNvSpPr/>
              <p:nvPr/>
            </p:nvSpPr>
            <p:spPr>
              <a:xfrm>
                <a:off x="3204000" y="231156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502" name="Group 28"/>
            <p:cNvGrpSpPr/>
            <p:nvPr/>
          </p:nvGrpSpPr>
          <p:grpSpPr>
            <a:xfrm>
              <a:off x="1236240" y="2174400"/>
              <a:ext cx="1363680" cy="268560"/>
              <a:chOff x="1236240" y="2174400"/>
              <a:chExt cx="1363680" cy="268560"/>
            </a:xfrm>
          </p:grpSpPr>
          <p:grpSp>
            <p:nvGrpSpPr>
              <p:cNvPr id="1503" name="Group 29"/>
              <p:cNvGrpSpPr/>
              <p:nvPr/>
            </p:nvGrpSpPr>
            <p:grpSpPr>
              <a:xfrm>
                <a:off x="1616040" y="2174400"/>
                <a:ext cx="740880" cy="268560"/>
                <a:chOff x="1616040" y="2174400"/>
                <a:chExt cx="740880" cy="268560"/>
              </a:xfrm>
            </p:grpSpPr>
            <p:sp>
              <p:nvSpPr>
                <p:cNvPr id="1504" name="CustomShape 30"/>
                <p:cNvSpPr/>
                <p:nvPr/>
              </p:nvSpPr>
              <p:spPr>
                <a:xfrm>
                  <a:off x="1616040" y="217440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1505" name="CustomShape 31"/>
                <p:cNvSpPr/>
                <p:nvPr/>
              </p:nvSpPr>
              <p:spPr>
                <a:xfrm>
                  <a:off x="2091960" y="217440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06" name="CustomShape 32"/>
              <p:cNvSpPr/>
              <p:nvPr/>
            </p:nvSpPr>
            <p:spPr>
              <a:xfrm>
                <a:off x="2220120" y="231156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507" name="CustomShape 33"/>
              <p:cNvSpPr/>
              <p:nvPr/>
            </p:nvSpPr>
            <p:spPr>
              <a:xfrm>
                <a:off x="1236240" y="231156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508" name="CustomShape 34"/>
            <p:cNvSpPr/>
            <p:nvPr/>
          </p:nvSpPr>
          <p:spPr>
            <a:xfrm>
              <a:off x="2924280" y="276192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509" name="CustomShape 35"/>
            <p:cNvSpPr/>
            <p:nvPr/>
          </p:nvSpPr>
          <p:spPr>
            <a:xfrm>
              <a:off x="3000600" y="2885760"/>
              <a:ext cx="31788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nvGrpSpPr>
            <p:cNvPr id="1510" name="Group 36"/>
            <p:cNvGrpSpPr/>
            <p:nvPr/>
          </p:nvGrpSpPr>
          <p:grpSpPr>
            <a:xfrm>
              <a:off x="3318840" y="2740680"/>
              <a:ext cx="740880" cy="268560"/>
              <a:chOff x="3318840" y="2740680"/>
              <a:chExt cx="740880" cy="268560"/>
            </a:xfrm>
          </p:grpSpPr>
          <p:sp>
            <p:nvSpPr>
              <p:cNvPr id="1511" name="CustomShape 37"/>
              <p:cNvSpPr/>
              <p:nvPr/>
            </p:nvSpPr>
            <p:spPr>
              <a:xfrm>
                <a:off x="3318840" y="274068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sp>
            <p:nvSpPr>
              <p:cNvPr id="1512" name="CustomShape 38"/>
              <p:cNvSpPr/>
              <p:nvPr/>
            </p:nvSpPr>
            <p:spPr>
              <a:xfrm>
                <a:off x="3794760" y="274068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13" name="CustomShape 39"/>
            <p:cNvSpPr/>
            <p:nvPr/>
          </p:nvSpPr>
          <p:spPr>
            <a:xfrm>
              <a:off x="2714400" y="2753640"/>
              <a:ext cx="26064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514" name="CustomShape 40"/>
            <p:cNvSpPr/>
            <p:nvPr/>
          </p:nvSpPr>
          <p:spPr>
            <a:xfrm flipV="1">
              <a:off x="2525760" y="2180160"/>
              <a:ext cx="128880" cy="262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sp>
        <p:nvSpPr>
          <p:cNvPr id="1515" name="CustomShape 41"/>
          <p:cNvSpPr/>
          <p:nvPr/>
        </p:nvSpPr>
        <p:spPr>
          <a:xfrm>
            <a:off x="5824080" y="2216520"/>
            <a:ext cx="3022920" cy="4690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Node * p = new Node;</a:t>
            </a:r>
            <a:endParaRPr b="0" lang="en-GB" sz="1400" spc="-1" strike="noStrike">
              <a:latin typeface="Arial"/>
            </a:endParaRPr>
          </a:p>
        </p:txBody>
      </p:sp>
      <p:sp>
        <p:nvSpPr>
          <p:cNvPr id="1516" name="CustomShape 42"/>
          <p:cNvSpPr/>
          <p:nvPr/>
        </p:nvSpPr>
        <p:spPr>
          <a:xfrm>
            <a:off x="5824080" y="3270240"/>
            <a:ext cx="3022920" cy="4690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p-&gt;info = 50;</a:t>
            </a:r>
            <a:endParaRPr b="0" lang="en-GB" sz="1400" spc="-1" strike="noStrike">
              <a:latin typeface="Arial"/>
            </a:endParaRPr>
          </a:p>
        </p:txBody>
      </p:sp>
      <p:grpSp>
        <p:nvGrpSpPr>
          <p:cNvPr id="1517" name="Group 43"/>
          <p:cNvGrpSpPr/>
          <p:nvPr/>
        </p:nvGrpSpPr>
        <p:grpSpPr>
          <a:xfrm>
            <a:off x="389520" y="3147480"/>
            <a:ext cx="8584920" cy="1101600"/>
            <a:chOff x="389520" y="3147480"/>
            <a:chExt cx="8584920" cy="1101600"/>
          </a:xfrm>
        </p:grpSpPr>
        <p:grpSp>
          <p:nvGrpSpPr>
            <p:cNvPr id="1518" name="Group 44"/>
            <p:cNvGrpSpPr/>
            <p:nvPr/>
          </p:nvGrpSpPr>
          <p:grpSpPr>
            <a:xfrm>
              <a:off x="4568040" y="3270240"/>
              <a:ext cx="983880" cy="268560"/>
              <a:chOff x="4568040" y="3270240"/>
              <a:chExt cx="983880" cy="268560"/>
            </a:xfrm>
          </p:grpSpPr>
          <p:grpSp>
            <p:nvGrpSpPr>
              <p:cNvPr id="1519" name="Group 45"/>
              <p:cNvGrpSpPr/>
              <p:nvPr/>
            </p:nvGrpSpPr>
            <p:grpSpPr>
              <a:xfrm>
                <a:off x="4568040" y="3270240"/>
                <a:ext cx="740880" cy="268560"/>
                <a:chOff x="4568040" y="3270240"/>
                <a:chExt cx="740880" cy="268560"/>
              </a:xfrm>
            </p:grpSpPr>
            <p:sp>
              <p:nvSpPr>
                <p:cNvPr id="1520" name="CustomShape 46"/>
                <p:cNvSpPr/>
                <p:nvPr/>
              </p:nvSpPr>
              <p:spPr>
                <a:xfrm>
                  <a:off x="4568040" y="327024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521" name="CustomShape 47"/>
                <p:cNvSpPr/>
                <p:nvPr/>
              </p:nvSpPr>
              <p:spPr>
                <a:xfrm>
                  <a:off x="5043960" y="327024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22" name="CustomShape 48"/>
              <p:cNvSpPr/>
              <p:nvPr/>
            </p:nvSpPr>
            <p:spPr>
              <a:xfrm>
                <a:off x="5172120" y="340776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523" name="Group 49"/>
            <p:cNvGrpSpPr/>
            <p:nvPr/>
          </p:nvGrpSpPr>
          <p:grpSpPr>
            <a:xfrm>
              <a:off x="5569560" y="3311640"/>
              <a:ext cx="82440" cy="186840"/>
              <a:chOff x="5569560" y="3311640"/>
              <a:chExt cx="82440" cy="186840"/>
            </a:xfrm>
          </p:grpSpPr>
          <p:sp>
            <p:nvSpPr>
              <p:cNvPr id="1524" name="Line 50"/>
              <p:cNvSpPr/>
              <p:nvPr/>
            </p:nvSpPr>
            <p:spPr>
              <a:xfrm>
                <a:off x="5569560" y="3311640"/>
                <a:ext cx="360" cy="186840"/>
              </a:xfrm>
              <a:prstGeom prst="line">
                <a:avLst/>
              </a:prstGeom>
              <a:ln>
                <a:round/>
              </a:ln>
            </p:spPr>
            <p:style>
              <a:lnRef idx="2">
                <a:schemeClr val="accent1"/>
              </a:lnRef>
              <a:fillRef idx="0">
                <a:schemeClr val="accent1"/>
              </a:fillRef>
              <a:effectRef idx="1">
                <a:schemeClr val="accent1"/>
              </a:effectRef>
              <a:fontRef idx="minor"/>
            </p:style>
          </p:sp>
          <p:sp>
            <p:nvSpPr>
              <p:cNvPr id="1525" name="Line 51"/>
              <p:cNvSpPr/>
              <p:nvPr/>
            </p:nvSpPr>
            <p:spPr>
              <a:xfrm>
                <a:off x="5610600" y="3339360"/>
                <a:ext cx="360" cy="131400"/>
              </a:xfrm>
              <a:prstGeom prst="line">
                <a:avLst/>
              </a:prstGeom>
              <a:ln>
                <a:round/>
              </a:ln>
            </p:spPr>
            <p:style>
              <a:lnRef idx="2">
                <a:schemeClr val="accent1"/>
              </a:lnRef>
              <a:fillRef idx="0">
                <a:schemeClr val="accent1"/>
              </a:fillRef>
              <a:effectRef idx="1">
                <a:schemeClr val="accent1"/>
              </a:effectRef>
              <a:fontRef idx="minor"/>
            </p:style>
          </p:sp>
          <p:sp>
            <p:nvSpPr>
              <p:cNvPr id="1526" name="Line 52"/>
              <p:cNvSpPr/>
              <p:nvPr/>
            </p:nvSpPr>
            <p:spPr>
              <a:xfrm>
                <a:off x="5651640" y="3359520"/>
                <a:ext cx="360" cy="91080"/>
              </a:xfrm>
              <a:prstGeom prst="line">
                <a:avLst/>
              </a:prstGeom>
              <a:ln>
                <a:round/>
              </a:ln>
            </p:spPr>
            <p:style>
              <a:lnRef idx="2">
                <a:schemeClr val="accent1"/>
              </a:lnRef>
              <a:fillRef idx="0">
                <a:schemeClr val="accent1"/>
              </a:fillRef>
              <a:effectRef idx="1">
                <a:schemeClr val="accent1"/>
              </a:effectRef>
              <a:fontRef idx="minor"/>
            </p:style>
          </p:sp>
        </p:grpSp>
        <p:sp>
          <p:nvSpPr>
            <p:cNvPr id="1527" name="CustomShape 53"/>
            <p:cNvSpPr/>
            <p:nvPr/>
          </p:nvSpPr>
          <p:spPr>
            <a:xfrm>
              <a:off x="1039320" y="3270240"/>
              <a:ext cx="388440" cy="2685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528" name="CustomShape 54"/>
            <p:cNvSpPr/>
            <p:nvPr/>
          </p:nvSpPr>
          <p:spPr>
            <a:xfrm>
              <a:off x="551520" y="329184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529" name="CustomShape 55"/>
            <p:cNvSpPr/>
            <p:nvPr/>
          </p:nvSpPr>
          <p:spPr>
            <a:xfrm>
              <a:off x="2397240" y="367848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530" name="CustomShape 56"/>
            <p:cNvSpPr/>
            <p:nvPr/>
          </p:nvSpPr>
          <p:spPr>
            <a:xfrm>
              <a:off x="1780200" y="3663720"/>
              <a:ext cx="74520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after</a:t>
              </a:r>
              <a:endParaRPr b="0" lang="en-GB" sz="1200" spc="-1" strike="noStrike">
                <a:latin typeface="Arial"/>
              </a:endParaRPr>
            </a:p>
          </p:txBody>
        </p:sp>
        <p:grpSp>
          <p:nvGrpSpPr>
            <p:cNvPr id="1531" name="Group 57"/>
            <p:cNvGrpSpPr/>
            <p:nvPr/>
          </p:nvGrpSpPr>
          <p:grpSpPr>
            <a:xfrm>
              <a:off x="3584160" y="3270240"/>
              <a:ext cx="983880" cy="268560"/>
              <a:chOff x="3584160" y="3270240"/>
              <a:chExt cx="983880" cy="268560"/>
            </a:xfrm>
          </p:grpSpPr>
          <p:grpSp>
            <p:nvGrpSpPr>
              <p:cNvPr id="1532" name="Group 58"/>
              <p:cNvGrpSpPr/>
              <p:nvPr/>
            </p:nvGrpSpPr>
            <p:grpSpPr>
              <a:xfrm>
                <a:off x="3584160" y="3270240"/>
                <a:ext cx="740880" cy="268560"/>
                <a:chOff x="3584160" y="3270240"/>
                <a:chExt cx="740880" cy="268560"/>
              </a:xfrm>
            </p:grpSpPr>
            <p:sp>
              <p:nvSpPr>
                <p:cNvPr id="1533" name="CustomShape 59"/>
                <p:cNvSpPr/>
                <p:nvPr/>
              </p:nvSpPr>
              <p:spPr>
                <a:xfrm>
                  <a:off x="3584160" y="327024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534" name="CustomShape 60"/>
                <p:cNvSpPr/>
                <p:nvPr/>
              </p:nvSpPr>
              <p:spPr>
                <a:xfrm>
                  <a:off x="4060080" y="327024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35" name="CustomShape 61"/>
              <p:cNvSpPr/>
              <p:nvPr/>
            </p:nvSpPr>
            <p:spPr>
              <a:xfrm>
                <a:off x="4188240" y="340776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536" name="Group 62"/>
            <p:cNvGrpSpPr/>
            <p:nvPr/>
          </p:nvGrpSpPr>
          <p:grpSpPr>
            <a:xfrm>
              <a:off x="2599920" y="3270240"/>
              <a:ext cx="983880" cy="268560"/>
              <a:chOff x="2599920" y="3270240"/>
              <a:chExt cx="983880" cy="268560"/>
            </a:xfrm>
          </p:grpSpPr>
          <p:grpSp>
            <p:nvGrpSpPr>
              <p:cNvPr id="1537" name="Group 63"/>
              <p:cNvGrpSpPr/>
              <p:nvPr/>
            </p:nvGrpSpPr>
            <p:grpSpPr>
              <a:xfrm>
                <a:off x="2599920" y="3270240"/>
                <a:ext cx="741240" cy="268560"/>
                <a:chOff x="2599920" y="3270240"/>
                <a:chExt cx="741240" cy="268560"/>
              </a:xfrm>
            </p:grpSpPr>
            <p:sp>
              <p:nvSpPr>
                <p:cNvPr id="1538" name="CustomShape 64"/>
                <p:cNvSpPr/>
                <p:nvPr/>
              </p:nvSpPr>
              <p:spPr>
                <a:xfrm>
                  <a:off x="2599920" y="327024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1539" name="CustomShape 65"/>
                <p:cNvSpPr/>
                <p:nvPr/>
              </p:nvSpPr>
              <p:spPr>
                <a:xfrm>
                  <a:off x="3076200" y="327024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40" name="CustomShape 66"/>
              <p:cNvSpPr/>
              <p:nvPr/>
            </p:nvSpPr>
            <p:spPr>
              <a:xfrm>
                <a:off x="3204000" y="340776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541" name="Group 67"/>
            <p:cNvGrpSpPr/>
            <p:nvPr/>
          </p:nvGrpSpPr>
          <p:grpSpPr>
            <a:xfrm>
              <a:off x="1236240" y="3270240"/>
              <a:ext cx="1363680" cy="268560"/>
              <a:chOff x="1236240" y="3270240"/>
              <a:chExt cx="1363680" cy="268560"/>
            </a:xfrm>
          </p:grpSpPr>
          <p:grpSp>
            <p:nvGrpSpPr>
              <p:cNvPr id="1542" name="Group 68"/>
              <p:cNvGrpSpPr/>
              <p:nvPr/>
            </p:nvGrpSpPr>
            <p:grpSpPr>
              <a:xfrm>
                <a:off x="1616040" y="3270240"/>
                <a:ext cx="740880" cy="268560"/>
                <a:chOff x="1616040" y="3270240"/>
                <a:chExt cx="740880" cy="268560"/>
              </a:xfrm>
            </p:grpSpPr>
            <p:sp>
              <p:nvSpPr>
                <p:cNvPr id="1543" name="CustomShape 69"/>
                <p:cNvSpPr/>
                <p:nvPr/>
              </p:nvSpPr>
              <p:spPr>
                <a:xfrm>
                  <a:off x="1616040" y="327024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1544" name="CustomShape 70"/>
                <p:cNvSpPr/>
                <p:nvPr/>
              </p:nvSpPr>
              <p:spPr>
                <a:xfrm>
                  <a:off x="2091960" y="327024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45" name="CustomShape 71"/>
              <p:cNvSpPr/>
              <p:nvPr/>
            </p:nvSpPr>
            <p:spPr>
              <a:xfrm>
                <a:off x="2220120" y="340776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546" name="CustomShape 72"/>
              <p:cNvSpPr/>
              <p:nvPr/>
            </p:nvSpPr>
            <p:spPr>
              <a:xfrm>
                <a:off x="1236240" y="340776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547" name="CustomShape 73"/>
            <p:cNvSpPr/>
            <p:nvPr/>
          </p:nvSpPr>
          <p:spPr>
            <a:xfrm>
              <a:off x="2924280" y="385812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548" name="CustomShape 74"/>
            <p:cNvSpPr/>
            <p:nvPr/>
          </p:nvSpPr>
          <p:spPr>
            <a:xfrm>
              <a:off x="3000600" y="3981960"/>
              <a:ext cx="31788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nvGrpSpPr>
            <p:cNvPr id="1549" name="Group 75"/>
            <p:cNvGrpSpPr/>
            <p:nvPr/>
          </p:nvGrpSpPr>
          <p:grpSpPr>
            <a:xfrm>
              <a:off x="3318840" y="3836880"/>
              <a:ext cx="740880" cy="268560"/>
              <a:chOff x="3318840" y="3836880"/>
              <a:chExt cx="740880" cy="268560"/>
            </a:xfrm>
          </p:grpSpPr>
          <p:sp>
            <p:nvSpPr>
              <p:cNvPr id="1550" name="CustomShape 76"/>
              <p:cNvSpPr/>
              <p:nvPr/>
            </p:nvSpPr>
            <p:spPr>
              <a:xfrm>
                <a:off x="3318840" y="383688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50</a:t>
                </a:r>
                <a:endParaRPr b="0" lang="en-GB" sz="1800" spc="-1" strike="noStrike">
                  <a:latin typeface="Arial"/>
                </a:endParaRPr>
              </a:p>
            </p:txBody>
          </p:sp>
          <p:sp>
            <p:nvSpPr>
              <p:cNvPr id="1551" name="CustomShape 77"/>
              <p:cNvSpPr/>
              <p:nvPr/>
            </p:nvSpPr>
            <p:spPr>
              <a:xfrm>
                <a:off x="3794760" y="383688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52" name="CustomShape 78"/>
            <p:cNvSpPr/>
            <p:nvPr/>
          </p:nvSpPr>
          <p:spPr>
            <a:xfrm>
              <a:off x="2714400" y="3849480"/>
              <a:ext cx="26064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553" name="CustomShape 79"/>
            <p:cNvSpPr/>
            <p:nvPr/>
          </p:nvSpPr>
          <p:spPr>
            <a:xfrm flipV="1">
              <a:off x="2525760" y="3276000"/>
              <a:ext cx="128880" cy="262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554" name="CustomShape 80"/>
            <p:cNvSpPr/>
            <p:nvPr/>
          </p:nvSpPr>
          <p:spPr>
            <a:xfrm>
              <a:off x="389520" y="3147480"/>
              <a:ext cx="8584920" cy="1101600"/>
            </a:xfrm>
            <a:prstGeom prst="rect">
              <a:avLst/>
            </a:prstGeom>
            <a:no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555" name="Group 81"/>
          <p:cNvGrpSpPr/>
          <p:nvPr/>
        </p:nvGrpSpPr>
        <p:grpSpPr>
          <a:xfrm>
            <a:off x="389520" y="4249440"/>
            <a:ext cx="8584920" cy="1101600"/>
            <a:chOff x="389520" y="4249440"/>
            <a:chExt cx="8584920" cy="1101600"/>
          </a:xfrm>
        </p:grpSpPr>
        <p:sp>
          <p:nvSpPr>
            <p:cNvPr id="1556" name="CustomShape 82"/>
            <p:cNvSpPr/>
            <p:nvPr/>
          </p:nvSpPr>
          <p:spPr>
            <a:xfrm>
              <a:off x="389520" y="4249440"/>
              <a:ext cx="8584920" cy="1101600"/>
            </a:xfrm>
            <a:prstGeom prst="rect">
              <a:avLst/>
            </a:prstGeom>
            <a:solidFill>
              <a:schemeClr val="bg1">
                <a:lumMod val="95000"/>
              </a:schemeClr>
            </a:solid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1557" name="Group 83"/>
            <p:cNvGrpSpPr/>
            <p:nvPr/>
          </p:nvGrpSpPr>
          <p:grpSpPr>
            <a:xfrm>
              <a:off x="4568040" y="4372200"/>
              <a:ext cx="983880" cy="268560"/>
              <a:chOff x="4568040" y="4372200"/>
              <a:chExt cx="983880" cy="268560"/>
            </a:xfrm>
          </p:grpSpPr>
          <p:grpSp>
            <p:nvGrpSpPr>
              <p:cNvPr id="1558" name="Group 84"/>
              <p:cNvGrpSpPr/>
              <p:nvPr/>
            </p:nvGrpSpPr>
            <p:grpSpPr>
              <a:xfrm>
                <a:off x="4568040" y="4372200"/>
                <a:ext cx="740880" cy="268560"/>
                <a:chOff x="4568040" y="4372200"/>
                <a:chExt cx="740880" cy="268560"/>
              </a:xfrm>
            </p:grpSpPr>
            <p:sp>
              <p:nvSpPr>
                <p:cNvPr id="1559" name="CustomShape 85"/>
                <p:cNvSpPr/>
                <p:nvPr/>
              </p:nvSpPr>
              <p:spPr>
                <a:xfrm>
                  <a:off x="4568040" y="437220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560" name="CustomShape 86"/>
                <p:cNvSpPr/>
                <p:nvPr/>
              </p:nvSpPr>
              <p:spPr>
                <a:xfrm>
                  <a:off x="5043960" y="437220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61" name="CustomShape 87"/>
              <p:cNvSpPr/>
              <p:nvPr/>
            </p:nvSpPr>
            <p:spPr>
              <a:xfrm>
                <a:off x="5172120" y="450972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562" name="Group 88"/>
            <p:cNvGrpSpPr/>
            <p:nvPr/>
          </p:nvGrpSpPr>
          <p:grpSpPr>
            <a:xfrm>
              <a:off x="5569560" y="4413600"/>
              <a:ext cx="82440" cy="186840"/>
              <a:chOff x="5569560" y="4413600"/>
              <a:chExt cx="82440" cy="186840"/>
            </a:xfrm>
          </p:grpSpPr>
          <p:sp>
            <p:nvSpPr>
              <p:cNvPr id="1563" name="Line 89"/>
              <p:cNvSpPr/>
              <p:nvPr/>
            </p:nvSpPr>
            <p:spPr>
              <a:xfrm>
                <a:off x="5569560" y="4413600"/>
                <a:ext cx="360" cy="186840"/>
              </a:xfrm>
              <a:prstGeom prst="line">
                <a:avLst/>
              </a:prstGeom>
              <a:ln>
                <a:round/>
              </a:ln>
            </p:spPr>
            <p:style>
              <a:lnRef idx="2">
                <a:schemeClr val="accent1"/>
              </a:lnRef>
              <a:fillRef idx="0">
                <a:schemeClr val="accent1"/>
              </a:fillRef>
              <a:effectRef idx="1">
                <a:schemeClr val="accent1"/>
              </a:effectRef>
              <a:fontRef idx="minor"/>
            </p:style>
          </p:sp>
          <p:sp>
            <p:nvSpPr>
              <p:cNvPr id="1564" name="Line 90"/>
              <p:cNvSpPr/>
              <p:nvPr/>
            </p:nvSpPr>
            <p:spPr>
              <a:xfrm>
                <a:off x="5610600" y="4441320"/>
                <a:ext cx="360" cy="131400"/>
              </a:xfrm>
              <a:prstGeom prst="line">
                <a:avLst/>
              </a:prstGeom>
              <a:ln>
                <a:round/>
              </a:ln>
            </p:spPr>
            <p:style>
              <a:lnRef idx="2">
                <a:schemeClr val="accent1"/>
              </a:lnRef>
              <a:fillRef idx="0">
                <a:schemeClr val="accent1"/>
              </a:fillRef>
              <a:effectRef idx="1">
                <a:schemeClr val="accent1"/>
              </a:effectRef>
              <a:fontRef idx="minor"/>
            </p:style>
          </p:sp>
          <p:sp>
            <p:nvSpPr>
              <p:cNvPr id="1565" name="Line 91"/>
              <p:cNvSpPr/>
              <p:nvPr/>
            </p:nvSpPr>
            <p:spPr>
              <a:xfrm>
                <a:off x="5651640" y="4461480"/>
                <a:ext cx="360" cy="91080"/>
              </a:xfrm>
              <a:prstGeom prst="line">
                <a:avLst/>
              </a:prstGeom>
              <a:ln>
                <a:round/>
              </a:ln>
            </p:spPr>
            <p:style>
              <a:lnRef idx="2">
                <a:schemeClr val="accent1"/>
              </a:lnRef>
              <a:fillRef idx="0">
                <a:schemeClr val="accent1"/>
              </a:fillRef>
              <a:effectRef idx="1">
                <a:schemeClr val="accent1"/>
              </a:effectRef>
              <a:fontRef idx="minor"/>
            </p:style>
          </p:sp>
        </p:grpSp>
        <p:sp>
          <p:nvSpPr>
            <p:cNvPr id="1566" name="CustomShape 92"/>
            <p:cNvSpPr/>
            <p:nvPr/>
          </p:nvSpPr>
          <p:spPr>
            <a:xfrm>
              <a:off x="1039320" y="4372200"/>
              <a:ext cx="388440" cy="2685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567" name="CustomShape 93"/>
            <p:cNvSpPr/>
            <p:nvPr/>
          </p:nvSpPr>
          <p:spPr>
            <a:xfrm>
              <a:off x="551520" y="43938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568" name="CustomShape 94"/>
            <p:cNvSpPr/>
            <p:nvPr/>
          </p:nvSpPr>
          <p:spPr>
            <a:xfrm>
              <a:off x="2397240" y="478044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569" name="CustomShape 95"/>
            <p:cNvSpPr/>
            <p:nvPr/>
          </p:nvSpPr>
          <p:spPr>
            <a:xfrm>
              <a:off x="1780200" y="4765680"/>
              <a:ext cx="74520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after</a:t>
              </a:r>
              <a:endParaRPr b="0" lang="en-GB" sz="1200" spc="-1" strike="noStrike">
                <a:latin typeface="Arial"/>
              </a:endParaRPr>
            </a:p>
          </p:txBody>
        </p:sp>
        <p:grpSp>
          <p:nvGrpSpPr>
            <p:cNvPr id="1570" name="Group 96"/>
            <p:cNvGrpSpPr/>
            <p:nvPr/>
          </p:nvGrpSpPr>
          <p:grpSpPr>
            <a:xfrm>
              <a:off x="3584160" y="4372200"/>
              <a:ext cx="983880" cy="268560"/>
              <a:chOff x="3584160" y="4372200"/>
              <a:chExt cx="983880" cy="268560"/>
            </a:xfrm>
          </p:grpSpPr>
          <p:grpSp>
            <p:nvGrpSpPr>
              <p:cNvPr id="1571" name="Group 97"/>
              <p:cNvGrpSpPr/>
              <p:nvPr/>
            </p:nvGrpSpPr>
            <p:grpSpPr>
              <a:xfrm>
                <a:off x="3584160" y="4372200"/>
                <a:ext cx="740880" cy="268560"/>
                <a:chOff x="3584160" y="4372200"/>
                <a:chExt cx="740880" cy="268560"/>
              </a:xfrm>
            </p:grpSpPr>
            <p:sp>
              <p:nvSpPr>
                <p:cNvPr id="1572" name="CustomShape 98"/>
                <p:cNvSpPr/>
                <p:nvPr/>
              </p:nvSpPr>
              <p:spPr>
                <a:xfrm>
                  <a:off x="3584160" y="437220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573" name="CustomShape 99"/>
                <p:cNvSpPr/>
                <p:nvPr/>
              </p:nvSpPr>
              <p:spPr>
                <a:xfrm>
                  <a:off x="4060080" y="437220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74" name="CustomShape 100"/>
              <p:cNvSpPr/>
              <p:nvPr/>
            </p:nvSpPr>
            <p:spPr>
              <a:xfrm>
                <a:off x="4188240" y="450972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575" name="Group 101"/>
            <p:cNvGrpSpPr/>
            <p:nvPr/>
          </p:nvGrpSpPr>
          <p:grpSpPr>
            <a:xfrm>
              <a:off x="2599920" y="4372200"/>
              <a:ext cx="983880" cy="268560"/>
              <a:chOff x="2599920" y="4372200"/>
              <a:chExt cx="983880" cy="268560"/>
            </a:xfrm>
          </p:grpSpPr>
          <p:grpSp>
            <p:nvGrpSpPr>
              <p:cNvPr id="1576" name="Group 102"/>
              <p:cNvGrpSpPr/>
              <p:nvPr/>
            </p:nvGrpSpPr>
            <p:grpSpPr>
              <a:xfrm>
                <a:off x="2599920" y="4372200"/>
                <a:ext cx="741240" cy="268560"/>
                <a:chOff x="2599920" y="4372200"/>
                <a:chExt cx="741240" cy="268560"/>
              </a:xfrm>
            </p:grpSpPr>
            <p:sp>
              <p:nvSpPr>
                <p:cNvPr id="1577" name="CustomShape 103"/>
                <p:cNvSpPr/>
                <p:nvPr/>
              </p:nvSpPr>
              <p:spPr>
                <a:xfrm>
                  <a:off x="2599920" y="437220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1578" name="CustomShape 104"/>
                <p:cNvSpPr/>
                <p:nvPr/>
              </p:nvSpPr>
              <p:spPr>
                <a:xfrm>
                  <a:off x="3076200" y="437220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79" name="CustomShape 105"/>
              <p:cNvSpPr/>
              <p:nvPr/>
            </p:nvSpPr>
            <p:spPr>
              <a:xfrm>
                <a:off x="3204000" y="450972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580" name="Group 106"/>
            <p:cNvGrpSpPr/>
            <p:nvPr/>
          </p:nvGrpSpPr>
          <p:grpSpPr>
            <a:xfrm>
              <a:off x="1236240" y="4372200"/>
              <a:ext cx="1363680" cy="268560"/>
              <a:chOff x="1236240" y="4372200"/>
              <a:chExt cx="1363680" cy="268560"/>
            </a:xfrm>
          </p:grpSpPr>
          <p:grpSp>
            <p:nvGrpSpPr>
              <p:cNvPr id="1581" name="Group 107"/>
              <p:cNvGrpSpPr/>
              <p:nvPr/>
            </p:nvGrpSpPr>
            <p:grpSpPr>
              <a:xfrm>
                <a:off x="1616040" y="4372200"/>
                <a:ext cx="740880" cy="268560"/>
                <a:chOff x="1616040" y="4372200"/>
                <a:chExt cx="740880" cy="268560"/>
              </a:xfrm>
            </p:grpSpPr>
            <p:sp>
              <p:nvSpPr>
                <p:cNvPr id="1582" name="CustomShape 108"/>
                <p:cNvSpPr/>
                <p:nvPr/>
              </p:nvSpPr>
              <p:spPr>
                <a:xfrm>
                  <a:off x="1616040" y="437220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1583" name="CustomShape 109"/>
                <p:cNvSpPr/>
                <p:nvPr/>
              </p:nvSpPr>
              <p:spPr>
                <a:xfrm>
                  <a:off x="2091960" y="437220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84" name="CustomShape 110"/>
              <p:cNvSpPr/>
              <p:nvPr/>
            </p:nvSpPr>
            <p:spPr>
              <a:xfrm>
                <a:off x="2220120" y="450972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585" name="CustomShape 111"/>
              <p:cNvSpPr/>
              <p:nvPr/>
            </p:nvSpPr>
            <p:spPr>
              <a:xfrm>
                <a:off x="1236240" y="450972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586" name="CustomShape 112"/>
            <p:cNvSpPr/>
            <p:nvPr/>
          </p:nvSpPr>
          <p:spPr>
            <a:xfrm>
              <a:off x="2924280" y="496008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grpSp>
          <p:nvGrpSpPr>
            <p:cNvPr id="1587" name="Group 113"/>
            <p:cNvGrpSpPr/>
            <p:nvPr/>
          </p:nvGrpSpPr>
          <p:grpSpPr>
            <a:xfrm>
              <a:off x="3318840" y="4938840"/>
              <a:ext cx="740880" cy="268560"/>
              <a:chOff x="3318840" y="4938840"/>
              <a:chExt cx="740880" cy="268560"/>
            </a:xfrm>
          </p:grpSpPr>
          <p:sp>
            <p:nvSpPr>
              <p:cNvPr id="1588" name="CustomShape 114"/>
              <p:cNvSpPr/>
              <p:nvPr/>
            </p:nvSpPr>
            <p:spPr>
              <a:xfrm>
                <a:off x="3318840" y="493884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50</a:t>
                </a:r>
                <a:endParaRPr b="0" lang="en-GB" sz="1800" spc="-1" strike="noStrike">
                  <a:latin typeface="Arial"/>
                </a:endParaRPr>
              </a:p>
            </p:txBody>
          </p:sp>
          <p:sp>
            <p:nvSpPr>
              <p:cNvPr id="1589" name="CustomShape 115"/>
              <p:cNvSpPr/>
              <p:nvPr/>
            </p:nvSpPr>
            <p:spPr>
              <a:xfrm>
                <a:off x="3794760" y="493884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90" name="CustomShape 116"/>
            <p:cNvSpPr/>
            <p:nvPr/>
          </p:nvSpPr>
          <p:spPr>
            <a:xfrm>
              <a:off x="2714400" y="4951800"/>
              <a:ext cx="26064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591" name="CustomShape 117"/>
            <p:cNvSpPr/>
            <p:nvPr/>
          </p:nvSpPr>
          <p:spPr>
            <a:xfrm flipV="1">
              <a:off x="2525760" y="4377960"/>
              <a:ext cx="128880" cy="262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592" name="CustomShape 118"/>
            <p:cNvSpPr/>
            <p:nvPr/>
          </p:nvSpPr>
          <p:spPr>
            <a:xfrm flipV="1" rot="16200000">
              <a:off x="3532320" y="4672080"/>
              <a:ext cx="452880" cy="348480"/>
            </a:xfrm>
            <a:prstGeom prst="bentConnector3">
              <a:avLst>
                <a:gd name="adj1" fmla="val 50000"/>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593" name="CustomShape 119"/>
            <p:cNvSpPr/>
            <p:nvPr/>
          </p:nvSpPr>
          <p:spPr>
            <a:xfrm>
              <a:off x="3006360" y="5081040"/>
              <a:ext cx="31788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sp>
        <p:nvSpPr>
          <p:cNvPr id="1594" name="CustomShape 120"/>
          <p:cNvSpPr/>
          <p:nvPr/>
        </p:nvSpPr>
        <p:spPr>
          <a:xfrm>
            <a:off x="5824080" y="4372200"/>
            <a:ext cx="3022920" cy="4690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p-&gt;next = after-&gt;next;</a:t>
            </a:r>
            <a:endParaRPr b="0" lang="en-GB" sz="1400" spc="-1" strike="noStrike">
              <a:latin typeface="Arial"/>
            </a:endParaRPr>
          </a:p>
        </p:txBody>
      </p:sp>
      <p:sp>
        <p:nvSpPr>
          <p:cNvPr id="1595" name="CustomShape 121"/>
          <p:cNvSpPr/>
          <p:nvPr/>
        </p:nvSpPr>
        <p:spPr>
          <a:xfrm>
            <a:off x="5824080" y="5476680"/>
            <a:ext cx="3022920" cy="4690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after-&gt;next= p;</a:t>
            </a:r>
            <a:endParaRPr b="0" lang="en-GB" sz="1400" spc="-1" strike="noStrike">
              <a:latin typeface="Arial"/>
            </a:endParaRPr>
          </a:p>
        </p:txBody>
      </p:sp>
      <p:grpSp>
        <p:nvGrpSpPr>
          <p:cNvPr id="1596" name="Group 122"/>
          <p:cNvGrpSpPr/>
          <p:nvPr/>
        </p:nvGrpSpPr>
        <p:grpSpPr>
          <a:xfrm>
            <a:off x="389520" y="5353920"/>
            <a:ext cx="8584920" cy="1101600"/>
            <a:chOff x="389520" y="5353920"/>
            <a:chExt cx="8584920" cy="1101600"/>
          </a:xfrm>
        </p:grpSpPr>
        <p:grpSp>
          <p:nvGrpSpPr>
            <p:cNvPr id="1597" name="Group 123"/>
            <p:cNvGrpSpPr/>
            <p:nvPr/>
          </p:nvGrpSpPr>
          <p:grpSpPr>
            <a:xfrm>
              <a:off x="4568040" y="5476680"/>
              <a:ext cx="983880" cy="268560"/>
              <a:chOff x="4568040" y="5476680"/>
              <a:chExt cx="983880" cy="268560"/>
            </a:xfrm>
          </p:grpSpPr>
          <p:grpSp>
            <p:nvGrpSpPr>
              <p:cNvPr id="1598" name="Group 124"/>
              <p:cNvGrpSpPr/>
              <p:nvPr/>
            </p:nvGrpSpPr>
            <p:grpSpPr>
              <a:xfrm>
                <a:off x="4568040" y="5476680"/>
                <a:ext cx="740880" cy="268560"/>
                <a:chOff x="4568040" y="5476680"/>
                <a:chExt cx="740880" cy="268560"/>
              </a:xfrm>
            </p:grpSpPr>
            <p:sp>
              <p:nvSpPr>
                <p:cNvPr id="1599" name="CustomShape 125"/>
                <p:cNvSpPr/>
                <p:nvPr/>
              </p:nvSpPr>
              <p:spPr>
                <a:xfrm>
                  <a:off x="4568040" y="547668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600" name="CustomShape 126"/>
                <p:cNvSpPr/>
                <p:nvPr/>
              </p:nvSpPr>
              <p:spPr>
                <a:xfrm>
                  <a:off x="5043960" y="547668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01" name="CustomShape 127"/>
              <p:cNvSpPr/>
              <p:nvPr/>
            </p:nvSpPr>
            <p:spPr>
              <a:xfrm>
                <a:off x="5172120" y="561420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602" name="Group 128"/>
            <p:cNvGrpSpPr/>
            <p:nvPr/>
          </p:nvGrpSpPr>
          <p:grpSpPr>
            <a:xfrm>
              <a:off x="5569560" y="5518080"/>
              <a:ext cx="82440" cy="186840"/>
              <a:chOff x="5569560" y="5518080"/>
              <a:chExt cx="82440" cy="186840"/>
            </a:xfrm>
          </p:grpSpPr>
          <p:sp>
            <p:nvSpPr>
              <p:cNvPr id="1603" name="Line 129"/>
              <p:cNvSpPr/>
              <p:nvPr/>
            </p:nvSpPr>
            <p:spPr>
              <a:xfrm>
                <a:off x="5569560" y="5518080"/>
                <a:ext cx="360" cy="186840"/>
              </a:xfrm>
              <a:prstGeom prst="line">
                <a:avLst/>
              </a:prstGeom>
              <a:ln>
                <a:round/>
              </a:ln>
            </p:spPr>
            <p:style>
              <a:lnRef idx="2">
                <a:schemeClr val="accent1"/>
              </a:lnRef>
              <a:fillRef idx="0">
                <a:schemeClr val="accent1"/>
              </a:fillRef>
              <a:effectRef idx="1">
                <a:schemeClr val="accent1"/>
              </a:effectRef>
              <a:fontRef idx="minor"/>
            </p:style>
          </p:sp>
          <p:sp>
            <p:nvSpPr>
              <p:cNvPr id="1604" name="Line 130"/>
              <p:cNvSpPr/>
              <p:nvPr/>
            </p:nvSpPr>
            <p:spPr>
              <a:xfrm>
                <a:off x="5610600" y="5545800"/>
                <a:ext cx="360" cy="131400"/>
              </a:xfrm>
              <a:prstGeom prst="line">
                <a:avLst/>
              </a:prstGeom>
              <a:ln>
                <a:round/>
              </a:ln>
            </p:spPr>
            <p:style>
              <a:lnRef idx="2">
                <a:schemeClr val="accent1"/>
              </a:lnRef>
              <a:fillRef idx="0">
                <a:schemeClr val="accent1"/>
              </a:fillRef>
              <a:effectRef idx="1">
                <a:schemeClr val="accent1"/>
              </a:effectRef>
              <a:fontRef idx="minor"/>
            </p:style>
          </p:sp>
          <p:sp>
            <p:nvSpPr>
              <p:cNvPr id="1605" name="Line 131"/>
              <p:cNvSpPr/>
              <p:nvPr/>
            </p:nvSpPr>
            <p:spPr>
              <a:xfrm>
                <a:off x="5651640" y="5565600"/>
                <a:ext cx="360" cy="91440"/>
              </a:xfrm>
              <a:prstGeom prst="line">
                <a:avLst/>
              </a:prstGeom>
              <a:ln>
                <a:round/>
              </a:ln>
            </p:spPr>
            <p:style>
              <a:lnRef idx="2">
                <a:schemeClr val="accent1"/>
              </a:lnRef>
              <a:fillRef idx="0">
                <a:schemeClr val="accent1"/>
              </a:fillRef>
              <a:effectRef idx="1">
                <a:schemeClr val="accent1"/>
              </a:effectRef>
              <a:fontRef idx="minor"/>
            </p:style>
          </p:sp>
        </p:grpSp>
        <p:sp>
          <p:nvSpPr>
            <p:cNvPr id="1606" name="CustomShape 132"/>
            <p:cNvSpPr/>
            <p:nvPr/>
          </p:nvSpPr>
          <p:spPr>
            <a:xfrm>
              <a:off x="1039320" y="5476680"/>
              <a:ext cx="388440" cy="2685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607" name="CustomShape 133"/>
            <p:cNvSpPr/>
            <p:nvPr/>
          </p:nvSpPr>
          <p:spPr>
            <a:xfrm>
              <a:off x="551520" y="54979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608" name="CustomShape 134"/>
            <p:cNvSpPr/>
            <p:nvPr/>
          </p:nvSpPr>
          <p:spPr>
            <a:xfrm>
              <a:off x="2397240" y="588456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609" name="CustomShape 135"/>
            <p:cNvSpPr/>
            <p:nvPr/>
          </p:nvSpPr>
          <p:spPr>
            <a:xfrm>
              <a:off x="1780200" y="5870160"/>
              <a:ext cx="74520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after</a:t>
              </a:r>
              <a:endParaRPr b="0" lang="en-GB" sz="1200" spc="-1" strike="noStrike">
                <a:latin typeface="Arial"/>
              </a:endParaRPr>
            </a:p>
          </p:txBody>
        </p:sp>
        <p:grpSp>
          <p:nvGrpSpPr>
            <p:cNvPr id="1610" name="Group 136"/>
            <p:cNvGrpSpPr/>
            <p:nvPr/>
          </p:nvGrpSpPr>
          <p:grpSpPr>
            <a:xfrm>
              <a:off x="3584160" y="5476680"/>
              <a:ext cx="983880" cy="268560"/>
              <a:chOff x="3584160" y="5476680"/>
              <a:chExt cx="983880" cy="268560"/>
            </a:xfrm>
          </p:grpSpPr>
          <p:grpSp>
            <p:nvGrpSpPr>
              <p:cNvPr id="1611" name="Group 137"/>
              <p:cNvGrpSpPr/>
              <p:nvPr/>
            </p:nvGrpSpPr>
            <p:grpSpPr>
              <a:xfrm>
                <a:off x="3584160" y="5476680"/>
                <a:ext cx="740880" cy="268560"/>
                <a:chOff x="3584160" y="5476680"/>
                <a:chExt cx="740880" cy="268560"/>
              </a:xfrm>
            </p:grpSpPr>
            <p:sp>
              <p:nvSpPr>
                <p:cNvPr id="1612" name="CustomShape 138"/>
                <p:cNvSpPr/>
                <p:nvPr/>
              </p:nvSpPr>
              <p:spPr>
                <a:xfrm>
                  <a:off x="3584160" y="547668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613" name="CustomShape 139"/>
                <p:cNvSpPr/>
                <p:nvPr/>
              </p:nvSpPr>
              <p:spPr>
                <a:xfrm>
                  <a:off x="4060080" y="547668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14" name="CustomShape 140"/>
              <p:cNvSpPr/>
              <p:nvPr/>
            </p:nvSpPr>
            <p:spPr>
              <a:xfrm>
                <a:off x="4188240" y="561420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615" name="Group 141"/>
            <p:cNvGrpSpPr/>
            <p:nvPr/>
          </p:nvGrpSpPr>
          <p:grpSpPr>
            <a:xfrm>
              <a:off x="2599920" y="5476680"/>
              <a:ext cx="741240" cy="268560"/>
              <a:chOff x="2599920" y="5476680"/>
              <a:chExt cx="741240" cy="268560"/>
            </a:xfrm>
          </p:grpSpPr>
          <p:sp>
            <p:nvSpPr>
              <p:cNvPr id="1616" name="CustomShape 142"/>
              <p:cNvSpPr/>
              <p:nvPr/>
            </p:nvSpPr>
            <p:spPr>
              <a:xfrm>
                <a:off x="2599920" y="547668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1617" name="CustomShape 143"/>
              <p:cNvSpPr/>
              <p:nvPr/>
            </p:nvSpPr>
            <p:spPr>
              <a:xfrm>
                <a:off x="3076200" y="547668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618" name="Group 144"/>
            <p:cNvGrpSpPr/>
            <p:nvPr/>
          </p:nvGrpSpPr>
          <p:grpSpPr>
            <a:xfrm>
              <a:off x="1236240" y="5476680"/>
              <a:ext cx="1363680" cy="268560"/>
              <a:chOff x="1236240" y="5476680"/>
              <a:chExt cx="1363680" cy="268560"/>
            </a:xfrm>
          </p:grpSpPr>
          <p:grpSp>
            <p:nvGrpSpPr>
              <p:cNvPr id="1619" name="Group 145"/>
              <p:cNvGrpSpPr/>
              <p:nvPr/>
            </p:nvGrpSpPr>
            <p:grpSpPr>
              <a:xfrm>
                <a:off x="1616040" y="5476680"/>
                <a:ext cx="740880" cy="268560"/>
                <a:chOff x="1616040" y="5476680"/>
                <a:chExt cx="740880" cy="268560"/>
              </a:xfrm>
            </p:grpSpPr>
            <p:sp>
              <p:nvSpPr>
                <p:cNvPr id="1620" name="CustomShape 146"/>
                <p:cNvSpPr/>
                <p:nvPr/>
              </p:nvSpPr>
              <p:spPr>
                <a:xfrm>
                  <a:off x="1616040" y="547668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1621" name="CustomShape 147"/>
                <p:cNvSpPr/>
                <p:nvPr/>
              </p:nvSpPr>
              <p:spPr>
                <a:xfrm>
                  <a:off x="2091960" y="547668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22" name="CustomShape 148"/>
              <p:cNvSpPr/>
              <p:nvPr/>
            </p:nvSpPr>
            <p:spPr>
              <a:xfrm>
                <a:off x="2220120" y="561420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623" name="CustomShape 149"/>
              <p:cNvSpPr/>
              <p:nvPr/>
            </p:nvSpPr>
            <p:spPr>
              <a:xfrm>
                <a:off x="1236240" y="561420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624" name="CustomShape 150"/>
            <p:cNvSpPr/>
            <p:nvPr/>
          </p:nvSpPr>
          <p:spPr>
            <a:xfrm>
              <a:off x="2924280" y="606456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grpSp>
          <p:nvGrpSpPr>
            <p:cNvPr id="1625" name="Group 151"/>
            <p:cNvGrpSpPr/>
            <p:nvPr/>
          </p:nvGrpSpPr>
          <p:grpSpPr>
            <a:xfrm>
              <a:off x="3318840" y="6043320"/>
              <a:ext cx="740880" cy="268560"/>
              <a:chOff x="3318840" y="6043320"/>
              <a:chExt cx="740880" cy="268560"/>
            </a:xfrm>
          </p:grpSpPr>
          <p:sp>
            <p:nvSpPr>
              <p:cNvPr id="1626" name="CustomShape 152"/>
              <p:cNvSpPr/>
              <p:nvPr/>
            </p:nvSpPr>
            <p:spPr>
              <a:xfrm>
                <a:off x="3318840" y="604332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50</a:t>
                </a:r>
                <a:endParaRPr b="0" lang="en-GB" sz="1800" spc="-1" strike="noStrike">
                  <a:latin typeface="Arial"/>
                </a:endParaRPr>
              </a:p>
            </p:txBody>
          </p:sp>
          <p:sp>
            <p:nvSpPr>
              <p:cNvPr id="1627" name="CustomShape 153"/>
              <p:cNvSpPr/>
              <p:nvPr/>
            </p:nvSpPr>
            <p:spPr>
              <a:xfrm>
                <a:off x="3794760" y="604332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28" name="CustomShape 154"/>
            <p:cNvSpPr/>
            <p:nvPr/>
          </p:nvSpPr>
          <p:spPr>
            <a:xfrm>
              <a:off x="2714400" y="6055920"/>
              <a:ext cx="26064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629" name="CustomShape 155"/>
            <p:cNvSpPr/>
            <p:nvPr/>
          </p:nvSpPr>
          <p:spPr>
            <a:xfrm flipV="1">
              <a:off x="2525760" y="5482440"/>
              <a:ext cx="128880" cy="262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630" name="CustomShape 156"/>
            <p:cNvSpPr/>
            <p:nvPr/>
          </p:nvSpPr>
          <p:spPr>
            <a:xfrm flipV="1" rot="16200000">
              <a:off x="3532320" y="5776560"/>
              <a:ext cx="452880" cy="348480"/>
            </a:xfrm>
            <a:prstGeom prst="bentConnector3">
              <a:avLst>
                <a:gd name="adj1" fmla="val 50000"/>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631" name="CustomShape 157"/>
            <p:cNvSpPr/>
            <p:nvPr/>
          </p:nvSpPr>
          <p:spPr>
            <a:xfrm>
              <a:off x="3006360" y="6185160"/>
              <a:ext cx="31788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632" name="CustomShape 158"/>
            <p:cNvSpPr/>
            <p:nvPr/>
          </p:nvSpPr>
          <p:spPr>
            <a:xfrm>
              <a:off x="389520" y="5353920"/>
              <a:ext cx="8584920" cy="1101600"/>
            </a:xfrm>
            <a:prstGeom prst="rect">
              <a:avLst/>
            </a:prstGeom>
            <a:no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33" name="CustomShape 159"/>
            <p:cNvSpPr/>
            <p:nvPr/>
          </p:nvSpPr>
          <p:spPr>
            <a:xfrm flipH="1" rot="16200000">
              <a:off x="3046680" y="5771520"/>
              <a:ext cx="428760" cy="114120"/>
            </a:xfrm>
            <a:prstGeom prst="bentConnector3">
              <a:avLst>
                <a:gd name="adj1" fmla="val 50000"/>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634" name="TextShape 160"/>
          <p:cNvSpPr txBox="1"/>
          <p:nvPr/>
        </p:nvSpPr>
        <p:spPr>
          <a:xfrm>
            <a:off x="6553080" y="6356520"/>
            <a:ext cx="2133360" cy="364680"/>
          </a:xfrm>
          <a:prstGeom prst="rect">
            <a:avLst/>
          </a:prstGeom>
          <a:noFill/>
          <a:ln>
            <a:noFill/>
          </a:ln>
        </p:spPr>
        <p:txBody>
          <a:bodyPr anchor="ctr"/>
          <a:p>
            <a:pPr algn="r">
              <a:lnSpc>
                <a:spcPct val="100000"/>
              </a:lnSpc>
            </a:pPr>
            <a:fld id="{0914D837-406E-4647-A60F-5998AB83391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529" dur="indefinite" restart="never" nodeType="tmRoot">
          <p:childTnLst>
            <p:seq>
              <p:cTn id="1530" dur="indefinite" nodeType="mainSeq">
                <p:childTnLst>
                  <p:par>
                    <p:cTn id="1531" fill="hold">
                      <p:stCondLst>
                        <p:cond delay="0"/>
                      </p:stCondLst>
                      <p:childTnLst>
                        <p:par>
                          <p:cTn id="1532" fill="hold">
                            <p:stCondLst>
                              <p:cond delay="0"/>
                            </p:stCondLst>
                            <p:childTnLst>
                              <p:par>
                                <p:cTn id="1533" nodeType="withEffect" fill="hold" presetClass="entr" presetID="1">
                                  <p:stCondLst>
                                    <p:cond delay="0"/>
                                  </p:stCondLst>
                                  <p:childTnLst>
                                    <p:set>
                                      <p:cBhvr>
                                        <p:cTn id="1534" dur="1" fill="hold">
                                          <p:stCondLst>
                                            <p:cond delay="0"/>
                                          </p:stCondLst>
                                        </p:cTn>
                                        <p:tgtEl>
                                          <p:spTgt spid="1517"/>
                                        </p:tgtEl>
                                        <p:attrNameLst>
                                          <p:attrName>style.visibility</p:attrName>
                                        </p:attrNameLst>
                                      </p:cBhvr>
                                      <p:to>
                                        <p:strVal val="visible"/>
                                      </p:to>
                                    </p:set>
                                  </p:childTnLst>
                                </p:cTn>
                              </p:par>
                            </p:childTnLst>
                          </p:cTn>
                        </p:par>
                      </p:childTnLst>
                    </p:cTn>
                  </p:par>
                  <p:par>
                    <p:cTn id="1535" fill="hold">
                      <p:stCondLst>
                        <p:cond delay="indefinite"/>
                      </p:stCondLst>
                      <p:childTnLst>
                        <p:par>
                          <p:cTn id="1536" fill="hold">
                            <p:stCondLst>
                              <p:cond delay="0"/>
                            </p:stCondLst>
                            <p:childTnLst>
                              <p:par>
                                <p:cTn id="1537" nodeType="clickEffect" fill="hold" presetClass="entr" presetID="1">
                                  <p:stCondLst>
                                    <p:cond delay="0"/>
                                  </p:stCondLst>
                                  <p:childTnLst>
                                    <p:set>
                                      <p:cBhvr>
                                        <p:cTn id="1538" dur="1" fill="hold">
                                          <p:stCondLst>
                                            <p:cond delay="0"/>
                                          </p:stCondLst>
                                        </p:cTn>
                                        <p:tgtEl>
                                          <p:spTgt spid="1516"/>
                                        </p:tgtEl>
                                        <p:attrNameLst>
                                          <p:attrName>style.visibility</p:attrName>
                                        </p:attrNameLst>
                                      </p:cBhvr>
                                      <p:to>
                                        <p:strVal val="visible"/>
                                      </p:to>
                                    </p:set>
                                  </p:childTnLst>
                                </p:cTn>
                              </p:par>
                            </p:childTnLst>
                          </p:cTn>
                        </p:par>
                      </p:childTnLst>
                    </p:cTn>
                  </p:par>
                  <p:par>
                    <p:cTn id="1539" fill="hold">
                      <p:stCondLst>
                        <p:cond delay="indefinite"/>
                      </p:stCondLst>
                      <p:childTnLst>
                        <p:par>
                          <p:cTn id="1540" fill="hold">
                            <p:stCondLst>
                              <p:cond delay="0"/>
                            </p:stCondLst>
                            <p:childTnLst>
                              <p:par>
                                <p:cTn id="1541" nodeType="clickEffect" fill="hold" presetClass="entr" presetID="1">
                                  <p:stCondLst>
                                    <p:cond delay="0"/>
                                  </p:stCondLst>
                                  <p:childTnLst>
                                    <p:set>
                                      <p:cBhvr>
                                        <p:cTn id="1542" dur="1" fill="hold">
                                          <p:stCondLst>
                                            <p:cond delay="0"/>
                                          </p:stCondLst>
                                        </p:cTn>
                                        <p:tgtEl>
                                          <p:spTgt spid="1555"/>
                                        </p:tgtEl>
                                        <p:attrNameLst>
                                          <p:attrName>style.visibility</p:attrName>
                                        </p:attrNameLst>
                                      </p:cBhvr>
                                      <p:to>
                                        <p:strVal val="visible"/>
                                      </p:to>
                                    </p:set>
                                  </p:childTnLst>
                                </p:cTn>
                              </p:par>
                            </p:childTnLst>
                          </p:cTn>
                        </p:par>
                      </p:childTnLst>
                    </p:cTn>
                  </p:par>
                  <p:par>
                    <p:cTn id="1543" fill="hold">
                      <p:stCondLst>
                        <p:cond delay="indefinite"/>
                      </p:stCondLst>
                      <p:childTnLst>
                        <p:par>
                          <p:cTn id="1544" fill="hold">
                            <p:stCondLst>
                              <p:cond delay="0"/>
                            </p:stCondLst>
                            <p:childTnLst>
                              <p:par>
                                <p:cTn id="1545" nodeType="clickEffect" fill="hold" presetClass="entr" presetID="1">
                                  <p:stCondLst>
                                    <p:cond delay="0"/>
                                  </p:stCondLst>
                                  <p:childTnLst>
                                    <p:set>
                                      <p:cBhvr>
                                        <p:cTn id="1546" dur="1" fill="hold">
                                          <p:stCondLst>
                                            <p:cond delay="0"/>
                                          </p:stCondLst>
                                        </p:cTn>
                                        <p:tgtEl>
                                          <p:spTgt spid="1594"/>
                                        </p:tgtEl>
                                        <p:attrNameLst>
                                          <p:attrName>style.visibility</p:attrName>
                                        </p:attrNameLst>
                                      </p:cBhvr>
                                      <p:to>
                                        <p:strVal val="visible"/>
                                      </p:to>
                                    </p:set>
                                  </p:childTnLst>
                                </p:cTn>
                              </p:par>
                            </p:childTnLst>
                          </p:cTn>
                        </p:par>
                      </p:childTnLst>
                    </p:cTn>
                  </p:par>
                  <p:par>
                    <p:cTn id="1547" fill="hold">
                      <p:stCondLst>
                        <p:cond delay="indefinite"/>
                      </p:stCondLst>
                      <p:childTnLst>
                        <p:par>
                          <p:cTn id="1548" fill="hold">
                            <p:stCondLst>
                              <p:cond delay="0"/>
                            </p:stCondLst>
                            <p:childTnLst>
                              <p:par>
                                <p:cTn id="1549" nodeType="clickEffect" fill="hold" presetClass="entr" presetID="1">
                                  <p:stCondLst>
                                    <p:cond delay="0"/>
                                  </p:stCondLst>
                                  <p:childTnLst>
                                    <p:set>
                                      <p:cBhvr>
                                        <p:cTn id="1550" dur="1" fill="hold">
                                          <p:stCondLst>
                                            <p:cond delay="0"/>
                                          </p:stCondLst>
                                        </p:cTn>
                                        <p:tgtEl>
                                          <p:spTgt spid="1596"/>
                                        </p:tgtEl>
                                        <p:attrNameLst>
                                          <p:attrName>style.visibility</p:attrName>
                                        </p:attrNameLst>
                                      </p:cBhvr>
                                      <p:to>
                                        <p:strVal val="visible"/>
                                      </p:to>
                                    </p:set>
                                  </p:childTnLst>
                                </p:cTn>
                              </p:par>
                            </p:childTnLst>
                          </p:cTn>
                        </p:par>
                      </p:childTnLst>
                    </p:cTn>
                  </p:par>
                  <p:par>
                    <p:cTn id="1551" fill="hold">
                      <p:stCondLst>
                        <p:cond delay="indefinite"/>
                      </p:stCondLst>
                      <p:childTnLst>
                        <p:par>
                          <p:cTn id="1552" fill="hold">
                            <p:stCondLst>
                              <p:cond delay="0"/>
                            </p:stCondLst>
                            <p:childTnLst>
                              <p:par>
                                <p:cTn id="1553" nodeType="clickEffect" fill="hold" presetClass="entr" presetID="1">
                                  <p:stCondLst>
                                    <p:cond delay="0"/>
                                  </p:stCondLst>
                                  <p:childTnLst>
                                    <p:set>
                                      <p:cBhvr>
                                        <p:cTn id="1554" dur="1" fill="hold">
                                          <p:stCondLst>
                                            <p:cond delay="0"/>
                                          </p:stCondLst>
                                        </p:cTn>
                                        <p:tgtEl>
                                          <p:spTgt spid="159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Inserting a Node</a:t>
            </a:r>
            <a:endParaRPr b="0" lang="en-US" sz="4400" spc="-1" strike="noStrike">
              <a:solidFill>
                <a:srgbClr val="000000"/>
              </a:solidFill>
              <a:latin typeface="Calibri Light"/>
            </a:endParaRPr>
          </a:p>
        </p:txBody>
      </p:sp>
      <p:sp>
        <p:nvSpPr>
          <p:cNvPr id="1636"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 function to insert a number after the node pointed to by </a:t>
            </a:r>
            <a:r>
              <a:rPr b="0" lang="en-US" sz="2000" spc="-1" strike="noStrike">
                <a:solidFill>
                  <a:srgbClr val="000000"/>
                </a:solidFill>
                <a:latin typeface="Consolas"/>
                <a:ea typeface="Menlo"/>
              </a:rPr>
              <a:t>after </a:t>
            </a:r>
            <a:r>
              <a:rPr b="0" lang="en-US" sz="2400" spc="-1" strike="noStrike">
                <a:solidFill>
                  <a:srgbClr val="000000"/>
                </a:solidFill>
                <a:latin typeface="Calibri Light"/>
                <a:ea typeface="Calibri Light"/>
              </a:rPr>
              <a:t>in a linked list</a:t>
            </a:r>
            <a:endParaRPr b="0" lang="en-US" sz="2400" spc="-1" strike="noStrike">
              <a:solidFill>
                <a:srgbClr val="000000"/>
              </a:solidFill>
              <a:latin typeface="Calibri Light"/>
            </a:endParaRPr>
          </a:p>
        </p:txBody>
      </p:sp>
      <p:sp>
        <p:nvSpPr>
          <p:cNvPr id="1637" name="CustomShape 3"/>
          <p:cNvSpPr/>
          <p:nvPr/>
        </p:nvSpPr>
        <p:spPr>
          <a:xfrm>
            <a:off x="1515600" y="2590920"/>
            <a:ext cx="5833080" cy="26665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808080"/>
                </a:solidFill>
                <a:latin typeface="Consolas"/>
                <a:ea typeface="Menlo"/>
              </a:rPr>
              <a:t>// assume that after points to a node </a:t>
            </a:r>
            <a:endParaRPr b="0" lang="en-GB" sz="1600" spc="-1" strike="noStrike">
              <a:latin typeface="Arial"/>
            </a:endParaRPr>
          </a:p>
          <a:p>
            <a:pPr>
              <a:lnSpc>
                <a:spcPct val="100000"/>
              </a:lnSpc>
            </a:pPr>
            <a:r>
              <a:rPr b="0" lang="en-GB" sz="1600" spc="-1" strike="noStrike">
                <a:solidFill>
                  <a:srgbClr val="808080"/>
                </a:solidFill>
                <a:latin typeface="Consolas"/>
                <a:ea typeface="Menlo"/>
              </a:rPr>
              <a:t>// i.e., after not equals null</a:t>
            </a:r>
            <a:endParaRPr b="0" lang="en-GB" sz="1600" spc="-1" strike="noStrike">
              <a:latin typeface="Arial"/>
            </a:endParaRPr>
          </a:p>
          <a:p>
            <a:pPr>
              <a:lnSpc>
                <a:spcPct val="100000"/>
              </a:lnSpc>
            </a:pPr>
            <a:r>
              <a:rPr b="0" lang="en-GB" sz="1600" spc="-1" strike="noStrike">
                <a:solidFill>
                  <a:srgbClr val="000000"/>
                </a:solidFill>
                <a:latin typeface="Consolas"/>
                <a:ea typeface="Menlo"/>
              </a:rPr>
              <a:t>void insert( Node * after, int num )</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p = new Node;</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p-&gt;info = num;</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p-&gt;next= after-&gt;next;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after-&gt;next = p;</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p:txBody>
      </p:sp>
      <p:sp>
        <p:nvSpPr>
          <p:cNvPr id="1638" name="TextShape 4"/>
          <p:cNvSpPr txBox="1"/>
          <p:nvPr/>
        </p:nvSpPr>
        <p:spPr>
          <a:xfrm>
            <a:off x="6553080" y="6356520"/>
            <a:ext cx="2133360" cy="364680"/>
          </a:xfrm>
          <a:prstGeom prst="rect">
            <a:avLst/>
          </a:prstGeom>
          <a:noFill/>
          <a:ln>
            <a:noFill/>
          </a:ln>
        </p:spPr>
        <p:txBody>
          <a:bodyPr anchor="ctr"/>
          <a:p>
            <a:pPr algn="r">
              <a:lnSpc>
                <a:spcPct val="100000"/>
              </a:lnSpc>
            </a:pPr>
            <a:fld id="{0DA7C195-5DAF-477C-AC01-F28E44A992C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639" name="CustomShape 5"/>
          <p:cNvSpPr/>
          <p:nvPr/>
        </p:nvSpPr>
        <p:spPr>
          <a:xfrm>
            <a:off x="1333440" y="5371920"/>
            <a:ext cx="25236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build_list_sorted.cpp</a:t>
            </a:r>
            <a:endParaRPr b="0" lang="en-GB" sz="1800" spc="-1" strike="noStrike">
              <a:latin typeface="Arial"/>
            </a:endParaRPr>
          </a:p>
        </p:txBody>
      </p:sp>
    </p:spTree>
  </p:cSld>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0" name="TextShape 1"/>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Deleting the first node:</a:t>
            </a:r>
            <a:endParaRPr b="0" lang="en-US" sz="2400" spc="-1" strike="noStrike">
              <a:solidFill>
                <a:srgbClr val="000000"/>
              </a:solidFill>
              <a:latin typeface="Calibri Light"/>
            </a:endParaRPr>
          </a:p>
        </p:txBody>
      </p:sp>
      <p:sp>
        <p:nvSpPr>
          <p:cNvPr id="1641" name="CustomShape 2"/>
          <p:cNvSpPr/>
          <p:nvPr/>
        </p:nvSpPr>
        <p:spPr>
          <a:xfrm>
            <a:off x="760680" y="1974600"/>
            <a:ext cx="7921800" cy="1302480"/>
          </a:xfrm>
          <a:prstGeom prst="rect">
            <a:avLst/>
          </a:prstGeom>
          <a:solidFill>
            <a:schemeClr val="bg1">
              <a:lumMod val="95000"/>
            </a:schemeClr>
          </a:solid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42" name="TextShape 3"/>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Deleting a Node</a:t>
            </a:r>
            <a:endParaRPr b="0" lang="en-US" sz="4400" spc="-1" strike="noStrike">
              <a:solidFill>
                <a:srgbClr val="000000"/>
              </a:solidFill>
              <a:latin typeface="Calibri Light"/>
            </a:endParaRPr>
          </a:p>
        </p:txBody>
      </p:sp>
      <p:grpSp>
        <p:nvGrpSpPr>
          <p:cNvPr id="1643" name="Group 4"/>
          <p:cNvGrpSpPr/>
          <p:nvPr/>
        </p:nvGrpSpPr>
        <p:grpSpPr>
          <a:xfrm>
            <a:off x="830520" y="2311920"/>
            <a:ext cx="5100480" cy="673920"/>
            <a:chOff x="830520" y="2311920"/>
            <a:chExt cx="5100480" cy="673920"/>
          </a:xfrm>
        </p:grpSpPr>
        <p:grpSp>
          <p:nvGrpSpPr>
            <p:cNvPr id="1644" name="Group 5"/>
            <p:cNvGrpSpPr/>
            <p:nvPr/>
          </p:nvGrpSpPr>
          <p:grpSpPr>
            <a:xfrm>
              <a:off x="4847040" y="2311920"/>
              <a:ext cx="983880" cy="268560"/>
              <a:chOff x="4847040" y="2311920"/>
              <a:chExt cx="983880" cy="268560"/>
            </a:xfrm>
          </p:grpSpPr>
          <p:grpSp>
            <p:nvGrpSpPr>
              <p:cNvPr id="1645" name="Group 6"/>
              <p:cNvGrpSpPr/>
              <p:nvPr/>
            </p:nvGrpSpPr>
            <p:grpSpPr>
              <a:xfrm>
                <a:off x="4847040" y="2311920"/>
                <a:ext cx="740880" cy="268560"/>
                <a:chOff x="4847040" y="2311920"/>
                <a:chExt cx="740880" cy="268560"/>
              </a:xfrm>
            </p:grpSpPr>
            <p:sp>
              <p:nvSpPr>
                <p:cNvPr id="1646" name="CustomShape 7"/>
                <p:cNvSpPr/>
                <p:nvPr/>
              </p:nvSpPr>
              <p:spPr>
                <a:xfrm>
                  <a:off x="4847040" y="231192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647" name="CustomShape 8"/>
                <p:cNvSpPr/>
                <p:nvPr/>
              </p:nvSpPr>
              <p:spPr>
                <a:xfrm>
                  <a:off x="5322960" y="231192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48" name="CustomShape 9"/>
              <p:cNvSpPr/>
              <p:nvPr/>
            </p:nvSpPr>
            <p:spPr>
              <a:xfrm>
                <a:off x="5451120" y="244944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649" name="Group 10"/>
            <p:cNvGrpSpPr/>
            <p:nvPr/>
          </p:nvGrpSpPr>
          <p:grpSpPr>
            <a:xfrm>
              <a:off x="5848200" y="2353320"/>
              <a:ext cx="82800" cy="186480"/>
              <a:chOff x="5848200" y="2353320"/>
              <a:chExt cx="82800" cy="186480"/>
            </a:xfrm>
          </p:grpSpPr>
          <p:sp>
            <p:nvSpPr>
              <p:cNvPr id="1650" name="Line 11"/>
              <p:cNvSpPr/>
              <p:nvPr/>
            </p:nvSpPr>
            <p:spPr>
              <a:xfrm>
                <a:off x="5848200" y="2353320"/>
                <a:ext cx="360" cy="186480"/>
              </a:xfrm>
              <a:prstGeom prst="line">
                <a:avLst/>
              </a:prstGeom>
              <a:ln>
                <a:round/>
              </a:ln>
            </p:spPr>
            <p:style>
              <a:lnRef idx="2">
                <a:schemeClr val="accent1"/>
              </a:lnRef>
              <a:fillRef idx="0">
                <a:schemeClr val="accent1"/>
              </a:fillRef>
              <a:effectRef idx="1">
                <a:schemeClr val="accent1"/>
              </a:effectRef>
              <a:fontRef idx="minor"/>
            </p:style>
          </p:sp>
          <p:sp>
            <p:nvSpPr>
              <p:cNvPr id="1651" name="Line 12"/>
              <p:cNvSpPr/>
              <p:nvPr/>
            </p:nvSpPr>
            <p:spPr>
              <a:xfrm>
                <a:off x="5889600" y="2381040"/>
                <a:ext cx="360" cy="131040"/>
              </a:xfrm>
              <a:prstGeom prst="line">
                <a:avLst/>
              </a:prstGeom>
              <a:ln>
                <a:round/>
              </a:ln>
            </p:spPr>
            <p:style>
              <a:lnRef idx="2">
                <a:schemeClr val="accent1"/>
              </a:lnRef>
              <a:fillRef idx="0">
                <a:schemeClr val="accent1"/>
              </a:fillRef>
              <a:effectRef idx="1">
                <a:schemeClr val="accent1"/>
              </a:effectRef>
              <a:fontRef idx="minor"/>
            </p:style>
          </p:sp>
          <p:sp>
            <p:nvSpPr>
              <p:cNvPr id="1652" name="Line 13"/>
              <p:cNvSpPr/>
              <p:nvPr/>
            </p:nvSpPr>
            <p:spPr>
              <a:xfrm>
                <a:off x="5930640" y="2400840"/>
                <a:ext cx="360" cy="91440"/>
              </a:xfrm>
              <a:prstGeom prst="line">
                <a:avLst/>
              </a:prstGeom>
              <a:ln>
                <a:round/>
              </a:ln>
            </p:spPr>
            <p:style>
              <a:lnRef idx="2">
                <a:schemeClr val="accent1"/>
              </a:lnRef>
              <a:fillRef idx="0">
                <a:schemeClr val="accent1"/>
              </a:fillRef>
              <a:effectRef idx="1">
                <a:schemeClr val="accent1"/>
              </a:effectRef>
              <a:fontRef idx="minor"/>
            </p:style>
          </p:sp>
        </p:grpSp>
        <p:sp>
          <p:nvSpPr>
            <p:cNvPr id="1653" name="CustomShape 14"/>
            <p:cNvSpPr/>
            <p:nvPr/>
          </p:nvSpPr>
          <p:spPr>
            <a:xfrm>
              <a:off x="1318320" y="2311920"/>
              <a:ext cx="388440" cy="2685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654" name="CustomShape 15"/>
            <p:cNvSpPr/>
            <p:nvPr/>
          </p:nvSpPr>
          <p:spPr>
            <a:xfrm>
              <a:off x="830520" y="233316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655" name="CustomShape 16"/>
            <p:cNvSpPr/>
            <p:nvPr/>
          </p:nvSpPr>
          <p:spPr>
            <a:xfrm>
              <a:off x="1841760" y="272736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656" name="CustomShape 17"/>
            <p:cNvSpPr/>
            <p:nvPr/>
          </p:nvSpPr>
          <p:spPr>
            <a:xfrm>
              <a:off x="1595880" y="2712960"/>
              <a:ext cx="3265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grpSp>
          <p:nvGrpSpPr>
            <p:cNvPr id="1657" name="Group 18"/>
            <p:cNvGrpSpPr/>
            <p:nvPr/>
          </p:nvGrpSpPr>
          <p:grpSpPr>
            <a:xfrm>
              <a:off x="3862800" y="2311920"/>
              <a:ext cx="983880" cy="268560"/>
              <a:chOff x="3862800" y="2311920"/>
              <a:chExt cx="983880" cy="268560"/>
            </a:xfrm>
          </p:grpSpPr>
          <p:grpSp>
            <p:nvGrpSpPr>
              <p:cNvPr id="1658" name="Group 19"/>
              <p:cNvGrpSpPr/>
              <p:nvPr/>
            </p:nvGrpSpPr>
            <p:grpSpPr>
              <a:xfrm>
                <a:off x="3862800" y="2311920"/>
                <a:ext cx="741240" cy="268560"/>
                <a:chOff x="3862800" y="2311920"/>
                <a:chExt cx="741240" cy="268560"/>
              </a:xfrm>
            </p:grpSpPr>
            <p:sp>
              <p:nvSpPr>
                <p:cNvPr id="1659" name="CustomShape 20"/>
                <p:cNvSpPr/>
                <p:nvPr/>
              </p:nvSpPr>
              <p:spPr>
                <a:xfrm>
                  <a:off x="3862800" y="231192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660" name="CustomShape 21"/>
                <p:cNvSpPr/>
                <p:nvPr/>
              </p:nvSpPr>
              <p:spPr>
                <a:xfrm>
                  <a:off x="4339080" y="231192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61" name="CustomShape 22"/>
              <p:cNvSpPr/>
              <p:nvPr/>
            </p:nvSpPr>
            <p:spPr>
              <a:xfrm>
                <a:off x="4466880" y="244944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662" name="Group 23"/>
            <p:cNvGrpSpPr/>
            <p:nvPr/>
          </p:nvGrpSpPr>
          <p:grpSpPr>
            <a:xfrm>
              <a:off x="2878920" y="2311920"/>
              <a:ext cx="983880" cy="268560"/>
              <a:chOff x="2878920" y="2311920"/>
              <a:chExt cx="983880" cy="268560"/>
            </a:xfrm>
          </p:grpSpPr>
          <p:grpSp>
            <p:nvGrpSpPr>
              <p:cNvPr id="1663" name="Group 24"/>
              <p:cNvGrpSpPr/>
              <p:nvPr/>
            </p:nvGrpSpPr>
            <p:grpSpPr>
              <a:xfrm>
                <a:off x="2878920" y="2311920"/>
                <a:ext cx="740880" cy="268560"/>
                <a:chOff x="2878920" y="2311920"/>
                <a:chExt cx="740880" cy="268560"/>
              </a:xfrm>
            </p:grpSpPr>
            <p:sp>
              <p:nvSpPr>
                <p:cNvPr id="1664" name="CustomShape 25"/>
                <p:cNvSpPr/>
                <p:nvPr/>
              </p:nvSpPr>
              <p:spPr>
                <a:xfrm>
                  <a:off x="2878920" y="231192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1665" name="CustomShape 26"/>
                <p:cNvSpPr/>
                <p:nvPr/>
              </p:nvSpPr>
              <p:spPr>
                <a:xfrm>
                  <a:off x="3354840" y="231192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66" name="CustomShape 27"/>
              <p:cNvSpPr/>
              <p:nvPr/>
            </p:nvSpPr>
            <p:spPr>
              <a:xfrm>
                <a:off x="3483000" y="244944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667" name="Group 28"/>
            <p:cNvGrpSpPr/>
            <p:nvPr/>
          </p:nvGrpSpPr>
          <p:grpSpPr>
            <a:xfrm>
              <a:off x="1514880" y="2311920"/>
              <a:ext cx="1364040" cy="268560"/>
              <a:chOff x="1514880" y="2311920"/>
              <a:chExt cx="1364040" cy="268560"/>
            </a:xfrm>
          </p:grpSpPr>
          <p:grpSp>
            <p:nvGrpSpPr>
              <p:cNvPr id="1668" name="Group 29"/>
              <p:cNvGrpSpPr/>
              <p:nvPr/>
            </p:nvGrpSpPr>
            <p:grpSpPr>
              <a:xfrm>
                <a:off x="1895040" y="2311920"/>
                <a:ext cx="740880" cy="268560"/>
                <a:chOff x="1895040" y="2311920"/>
                <a:chExt cx="740880" cy="268560"/>
              </a:xfrm>
            </p:grpSpPr>
            <p:sp>
              <p:nvSpPr>
                <p:cNvPr id="1669" name="CustomShape 30"/>
                <p:cNvSpPr/>
                <p:nvPr/>
              </p:nvSpPr>
              <p:spPr>
                <a:xfrm>
                  <a:off x="1895040" y="231192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1670" name="CustomShape 31"/>
                <p:cNvSpPr/>
                <p:nvPr/>
              </p:nvSpPr>
              <p:spPr>
                <a:xfrm>
                  <a:off x="2370960" y="231192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71" name="CustomShape 32"/>
              <p:cNvSpPr/>
              <p:nvPr/>
            </p:nvSpPr>
            <p:spPr>
              <a:xfrm>
                <a:off x="2499120" y="244944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672" name="CustomShape 33"/>
              <p:cNvSpPr/>
              <p:nvPr/>
            </p:nvSpPr>
            <p:spPr>
              <a:xfrm>
                <a:off x="1514880" y="244944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673" name="CustomShape 34"/>
            <p:cNvSpPr/>
            <p:nvPr/>
          </p:nvSpPr>
          <p:spPr>
            <a:xfrm flipV="1">
              <a:off x="1970280" y="2325240"/>
              <a:ext cx="128880" cy="262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grpSp>
        <p:nvGrpSpPr>
          <p:cNvPr id="1674" name="Group 35"/>
          <p:cNvGrpSpPr/>
          <p:nvPr/>
        </p:nvGrpSpPr>
        <p:grpSpPr>
          <a:xfrm>
            <a:off x="760680" y="3277440"/>
            <a:ext cx="7921800" cy="1302480"/>
            <a:chOff x="760680" y="3277440"/>
            <a:chExt cx="7921800" cy="1302480"/>
          </a:xfrm>
        </p:grpSpPr>
        <p:sp>
          <p:nvSpPr>
            <p:cNvPr id="1675" name="CustomShape 36"/>
            <p:cNvSpPr/>
            <p:nvPr/>
          </p:nvSpPr>
          <p:spPr>
            <a:xfrm>
              <a:off x="760680" y="3277440"/>
              <a:ext cx="7921800" cy="1302480"/>
            </a:xfrm>
            <a:prstGeom prst="rect">
              <a:avLst/>
            </a:prstGeom>
            <a:no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1676" name="Group 37"/>
            <p:cNvGrpSpPr/>
            <p:nvPr/>
          </p:nvGrpSpPr>
          <p:grpSpPr>
            <a:xfrm>
              <a:off x="830520" y="3663720"/>
              <a:ext cx="5100480" cy="674280"/>
              <a:chOff x="830520" y="3663720"/>
              <a:chExt cx="5100480" cy="674280"/>
            </a:xfrm>
          </p:grpSpPr>
          <p:grpSp>
            <p:nvGrpSpPr>
              <p:cNvPr id="1677" name="Group 38"/>
              <p:cNvGrpSpPr/>
              <p:nvPr/>
            </p:nvGrpSpPr>
            <p:grpSpPr>
              <a:xfrm>
                <a:off x="4847040" y="3664080"/>
                <a:ext cx="983880" cy="268560"/>
                <a:chOff x="4847040" y="3664080"/>
                <a:chExt cx="983880" cy="268560"/>
              </a:xfrm>
            </p:grpSpPr>
            <p:grpSp>
              <p:nvGrpSpPr>
                <p:cNvPr id="1678" name="Group 39"/>
                <p:cNvGrpSpPr/>
                <p:nvPr/>
              </p:nvGrpSpPr>
              <p:grpSpPr>
                <a:xfrm>
                  <a:off x="4847040" y="3664080"/>
                  <a:ext cx="740880" cy="268560"/>
                  <a:chOff x="4847040" y="3664080"/>
                  <a:chExt cx="740880" cy="268560"/>
                </a:xfrm>
              </p:grpSpPr>
              <p:sp>
                <p:nvSpPr>
                  <p:cNvPr id="1679" name="CustomShape 40"/>
                  <p:cNvSpPr/>
                  <p:nvPr/>
                </p:nvSpPr>
                <p:spPr>
                  <a:xfrm>
                    <a:off x="4847040" y="366408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680" name="CustomShape 41"/>
                  <p:cNvSpPr/>
                  <p:nvPr/>
                </p:nvSpPr>
                <p:spPr>
                  <a:xfrm>
                    <a:off x="5322960" y="366408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81" name="CustomShape 42"/>
                <p:cNvSpPr/>
                <p:nvPr/>
              </p:nvSpPr>
              <p:spPr>
                <a:xfrm>
                  <a:off x="5451120" y="380160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682" name="Group 43"/>
              <p:cNvGrpSpPr/>
              <p:nvPr/>
            </p:nvGrpSpPr>
            <p:grpSpPr>
              <a:xfrm>
                <a:off x="5848200" y="3705480"/>
                <a:ext cx="82800" cy="186840"/>
                <a:chOff x="5848200" y="3705480"/>
                <a:chExt cx="82800" cy="186840"/>
              </a:xfrm>
            </p:grpSpPr>
            <p:sp>
              <p:nvSpPr>
                <p:cNvPr id="1683" name="Line 44"/>
                <p:cNvSpPr/>
                <p:nvPr/>
              </p:nvSpPr>
              <p:spPr>
                <a:xfrm>
                  <a:off x="5848200" y="3705480"/>
                  <a:ext cx="360" cy="186840"/>
                </a:xfrm>
                <a:prstGeom prst="line">
                  <a:avLst/>
                </a:prstGeom>
                <a:ln>
                  <a:round/>
                </a:ln>
              </p:spPr>
              <p:style>
                <a:lnRef idx="2">
                  <a:schemeClr val="accent1"/>
                </a:lnRef>
                <a:fillRef idx="0">
                  <a:schemeClr val="accent1"/>
                </a:fillRef>
                <a:effectRef idx="1">
                  <a:schemeClr val="accent1"/>
                </a:effectRef>
                <a:fontRef idx="minor"/>
              </p:style>
            </p:sp>
            <p:sp>
              <p:nvSpPr>
                <p:cNvPr id="1684" name="Line 45"/>
                <p:cNvSpPr/>
                <p:nvPr/>
              </p:nvSpPr>
              <p:spPr>
                <a:xfrm>
                  <a:off x="5889600" y="3733200"/>
                  <a:ext cx="360" cy="131400"/>
                </a:xfrm>
                <a:prstGeom prst="line">
                  <a:avLst/>
                </a:prstGeom>
                <a:ln>
                  <a:round/>
                </a:ln>
              </p:spPr>
              <p:style>
                <a:lnRef idx="2">
                  <a:schemeClr val="accent1"/>
                </a:lnRef>
                <a:fillRef idx="0">
                  <a:schemeClr val="accent1"/>
                </a:fillRef>
                <a:effectRef idx="1">
                  <a:schemeClr val="accent1"/>
                </a:effectRef>
                <a:fontRef idx="minor"/>
              </p:style>
            </p:sp>
            <p:sp>
              <p:nvSpPr>
                <p:cNvPr id="1685" name="Line 46"/>
                <p:cNvSpPr/>
                <p:nvPr/>
              </p:nvSpPr>
              <p:spPr>
                <a:xfrm>
                  <a:off x="5930640" y="3753360"/>
                  <a:ext cx="360" cy="91080"/>
                </a:xfrm>
                <a:prstGeom prst="line">
                  <a:avLst/>
                </a:prstGeom>
                <a:ln>
                  <a:round/>
                </a:ln>
              </p:spPr>
              <p:style>
                <a:lnRef idx="2">
                  <a:schemeClr val="accent1"/>
                </a:lnRef>
                <a:fillRef idx="0">
                  <a:schemeClr val="accent1"/>
                </a:fillRef>
                <a:effectRef idx="1">
                  <a:schemeClr val="accent1"/>
                </a:effectRef>
                <a:fontRef idx="minor"/>
              </p:style>
            </p:sp>
          </p:grpSp>
          <p:sp>
            <p:nvSpPr>
              <p:cNvPr id="1686" name="CustomShape 47"/>
              <p:cNvSpPr/>
              <p:nvPr/>
            </p:nvSpPr>
            <p:spPr>
              <a:xfrm>
                <a:off x="1318320" y="3664080"/>
                <a:ext cx="388440" cy="2685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687" name="CustomShape 48"/>
              <p:cNvSpPr/>
              <p:nvPr/>
            </p:nvSpPr>
            <p:spPr>
              <a:xfrm>
                <a:off x="830520" y="368568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688" name="CustomShape 49"/>
              <p:cNvSpPr/>
              <p:nvPr/>
            </p:nvSpPr>
            <p:spPr>
              <a:xfrm>
                <a:off x="1841760" y="407988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689" name="CustomShape 50"/>
              <p:cNvSpPr/>
              <p:nvPr/>
            </p:nvSpPr>
            <p:spPr>
              <a:xfrm>
                <a:off x="1595880" y="4065120"/>
                <a:ext cx="3265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grpSp>
            <p:nvGrpSpPr>
              <p:cNvPr id="1690" name="Group 51"/>
              <p:cNvGrpSpPr/>
              <p:nvPr/>
            </p:nvGrpSpPr>
            <p:grpSpPr>
              <a:xfrm>
                <a:off x="3862800" y="3664080"/>
                <a:ext cx="983880" cy="268560"/>
                <a:chOff x="3862800" y="3664080"/>
                <a:chExt cx="983880" cy="268560"/>
              </a:xfrm>
            </p:grpSpPr>
            <p:grpSp>
              <p:nvGrpSpPr>
                <p:cNvPr id="1691" name="Group 52"/>
                <p:cNvGrpSpPr/>
                <p:nvPr/>
              </p:nvGrpSpPr>
              <p:grpSpPr>
                <a:xfrm>
                  <a:off x="3862800" y="3664080"/>
                  <a:ext cx="741240" cy="268560"/>
                  <a:chOff x="3862800" y="3664080"/>
                  <a:chExt cx="741240" cy="268560"/>
                </a:xfrm>
              </p:grpSpPr>
              <p:sp>
                <p:nvSpPr>
                  <p:cNvPr id="1692" name="CustomShape 53"/>
                  <p:cNvSpPr/>
                  <p:nvPr/>
                </p:nvSpPr>
                <p:spPr>
                  <a:xfrm>
                    <a:off x="3862800" y="366408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693" name="CustomShape 54"/>
                  <p:cNvSpPr/>
                  <p:nvPr/>
                </p:nvSpPr>
                <p:spPr>
                  <a:xfrm>
                    <a:off x="4339080" y="366408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94" name="CustomShape 55"/>
                <p:cNvSpPr/>
                <p:nvPr/>
              </p:nvSpPr>
              <p:spPr>
                <a:xfrm>
                  <a:off x="4466880" y="380160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695" name="Group 56"/>
              <p:cNvGrpSpPr/>
              <p:nvPr/>
            </p:nvGrpSpPr>
            <p:grpSpPr>
              <a:xfrm>
                <a:off x="2878920" y="3664080"/>
                <a:ext cx="983880" cy="268560"/>
                <a:chOff x="2878920" y="3664080"/>
                <a:chExt cx="983880" cy="268560"/>
              </a:xfrm>
            </p:grpSpPr>
            <p:grpSp>
              <p:nvGrpSpPr>
                <p:cNvPr id="1696" name="Group 57"/>
                <p:cNvGrpSpPr/>
                <p:nvPr/>
              </p:nvGrpSpPr>
              <p:grpSpPr>
                <a:xfrm>
                  <a:off x="2878920" y="3664080"/>
                  <a:ext cx="740880" cy="268560"/>
                  <a:chOff x="2878920" y="3664080"/>
                  <a:chExt cx="740880" cy="268560"/>
                </a:xfrm>
              </p:grpSpPr>
              <p:sp>
                <p:nvSpPr>
                  <p:cNvPr id="1697" name="CustomShape 58"/>
                  <p:cNvSpPr/>
                  <p:nvPr/>
                </p:nvSpPr>
                <p:spPr>
                  <a:xfrm>
                    <a:off x="2878920" y="366408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1698" name="CustomShape 59"/>
                  <p:cNvSpPr/>
                  <p:nvPr/>
                </p:nvSpPr>
                <p:spPr>
                  <a:xfrm>
                    <a:off x="3354840" y="366408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99" name="CustomShape 60"/>
                <p:cNvSpPr/>
                <p:nvPr/>
              </p:nvSpPr>
              <p:spPr>
                <a:xfrm>
                  <a:off x="3483000" y="380160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700" name="Group 61"/>
              <p:cNvGrpSpPr/>
              <p:nvPr/>
            </p:nvGrpSpPr>
            <p:grpSpPr>
              <a:xfrm>
                <a:off x="1895040" y="3664080"/>
                <a:ext cx="740880" cy="268560"/>
                <a:chOff x="1895040" y="3664080"/>
                <a:chExt cx="740880" cy="268560"/>
              </a:xfrm>
            </p:grpSpPr>
            <p:sp>
              <p:nvSpPr>
                <p:cNvPr id="1701" name="CustomShape 62"/>
                <p:cNvSpPr/>
                <p:nvPr/>
              </p:nvSpPr>
              <p:spPr>
                <a:xfrm>
                  <a:off x="1895040" y="366408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1702" name="CustomShape 63"/>
                <p:cNvSpPr/>
                <p:nvPr/>
              </p:nvSpPr>
              <p:spPr>
                <a:xfrm>
                  <a:off x="2370960" y="366408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703" name="CustomShape 64"/>
              <p:cNvSpPr/>
              <p:nvPr/>
            </p:nvSpPr>
            <p:spPr>
              <a:xfrm>
                <a:off x="2499120" y="380160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704" name="CustomShape 65"/>
              <p:cNvSpPr/>
              <p:nvPr/>
            </p:nvSpPr>
            <p:spPr>
              <a:xfrm flipV="1">
                <a:off x="1970280" y="3677760"/>
                <a:ext cx="128880" cy="262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705" name="CustomShape 66"/>
              <p:cNvSpPr/>
              <p:nvPr/>
            </p:nvSpPr>
            <p:spPr>
              <a:xfrm flipV="1">
                <a:off x="1514880" y="3529080"/>
                <a:ext cx="1464120" cy="134280"/>
              </a:xfrm>
              <a:prstGeom prst="bentConnector4">
                <a:avLst>
                  <a:gd name="adj1" fmla="val -120"/>
                  <a:gd name="adj2" fmla="val 205966"/>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sp>
        <p:nvSpPr>
          <p:cNvPr id="1706" name="CustomShape 67"/>
          <p:cNvSpPr/>
          <p:nvPr/>
        </p:nvSpPr>
        <p:spPr>
          <a:xfrm>
            <a:off x="5930640" y="2669400"/>
            <a:ext cx="2662560" cy="4230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Node * p = head;  </a:t>
            </a:r>
            <a:endParaRPr b="0" lang="en-GB" sz="1400" spc="-1" strike="noStrike">
              <a:latin typeface="Arial"/>
            </a:endParaRPr>
          </a:p>
        </p:txBody>
      </p:sp>
      <p:sp>
        <p:nvSpPr>
          <p:cNvPr id="1707" name="CustomShape 68"/>
          <p:cNvSpPr/>
          <p:nvPr/>
        </p:nvSpPr>
        <p:spPr>
          <a:xfrm>
            <a:off x="5930640" y="3992040"/>
            <a:ext cx="2662560" cy="4230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head = head-&gt;next;  </a:t>
            </a:r>
            <a:endParaRPr b="0" lang="en-GB" sz="1400" spc="-1" strike="noStrike">
              <a:latin typeface="Arial"/>
            </a:endParaRPr>
          </a:p>
        </p:txBody>
      </p:sp>
      <p:grpSp>
        <p:nvGrpSpPr>
          <p:cNvPr id="1708" name="Group 69"/>
          <p:cNvGrpSpPr/>
          <p:nvPr/>
        </p:nvGrpSpPr>
        <p:grpSpPr>
          <a:xfrm>
            <a:off x="760680" y="4579920"/>
            <a:ext cx="7921800" cy="1302480"/>
            <a:chOff x="760680" y="4579920"/>
            <a:chExt cx="7921800" cy="1302480"/>
          </a:xfrm>
        </p:grpSpPr>
        <p:sp>
          <p:nvSpPr>
            <p:cNvPr id="1709" name="CustomShape 70"/>
            <p:cNvSpPr/>
            <p:nvPr/>
          </p:nvSpPr>
          <p:spPr>
            <a:xfrm>
              <a:off x="760680" y="4579920"/>
              <a:ext cx="7921800" cy="1302480"/>
            </a:xfrm>
            <a:prstGeom prst="rect">
              <a:avLst/>
            </a:prstGeom>
            <a:solidFill>
              <a:schemeClr val="bg1">
                <a:lumMod val="95000"/>
              </a:schemeClr>
            </a:solid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1710" name="Group 71"/>
            <p:cNvGrpSpPr/>
            <p:nvPr/>
          </p:nvGrpSpPr>
          <p:grpSpPr>
            <a:xfrm>
              <a:off x="4847040" y="4953960"/>
              <a:ext cx="983880" cy="268560"/>
              <a:chOff x="4847040" y="4953960"/>
              <a:chExt cx="983880" cy="268560"/>
            </a:xfrm>
          </p:grpSpPr>
          <p:grpSp>
            <p:nvGrpSpPr>
              <p:cNvPr id="1711" name="Group 72"/>
              <p:cNvGrpSpPr/>
              <p:nvPr/>
            </p:nvGrpSpPr>
            <p:grpSpPr>
              <a:xfrm>
                <a:off x="4847040" y="4953960"/>
                <a:ext cx="740880" cy="268560"/>
                <a:chOff x="4847040" y="4953960"/>
                <a:chExt cx="740880" cy="268560"/>
              </a:xfrm>
            </p:grpSpPr>
            <p:sp>
              <p:nvSpPr>
                <p:cNvPr id="1712" name="CustomShape 73"/>
                <p:cNvSpPr/>
                <p:nvPr/>
              </p:nvSpPr>
              <p:spPr>
                <a:xfrm>
                  <a:off x="4847040" y="495396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713" name="CustomShape 74"/>
                <p:cNvSpPr/>
                <p:nvPr/>
              </p:nvSpPr>
              <p:spPr>
                <a:xfrm>
                  <a:off x="5322960" y="495396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714" name="CustomShape 75"/>
              <p:cNvSpPr/>
              <p:nvPr/>
            </p:nvSpPr>
            <p:spPr>
              <a:xfrm>
                <a:off x="5451120" y="509112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715" name="Group 76"/>
            <p:cNvGrpSpPr/>
            <p:nvPr/>
          </p:nvGrpSpPr>
          <p:grpSpPr>
            <a:xfrm>
              <a:off x="5848200" y="4995000"/>
              <a:ext cx="82800" cy="186840"/>
              <a:chOff x="5848200" y="4995000"/>
              <a:chExt cx="82800" cy="186840"/>
            </a:xfrm>
          </p:grpSpPr>
          <p:sp>
            <p:nvSpPr>
              <p:cNvPr id="1716" name="Line 77"/>
              <p:cNvSpPr/>
              <p:nvPr/>
            </p:nvSpPr>
            <p:spPr>
              <a:xfrm>
                <a:off x="5848200" y="4995000"/>
                <a:ext cx="360" cy="186840"/>
              </a:xfrm>
              <a:prstGeom prst="line">
                <a:avLst/>
              </a:prstGeom>
              <a:ln>
                <a:round/>
              </a:ln>
            </p:spPr>
            <p:style>
              <a:lnRef idx="2">
                <a:schemeClr val="accent1"/>
              </a:lnRef>
              <a:fillRef idx="0">
                <a:schemeClr val="accent1"/>
              </a:fillRef>
              <a:effectRef idx="1">
                <a:schemeClr val="accent1"/>
              </a:effectRef>
              <a:fontRef idx="minor"/>
            </p:style>
          </p:sp>
          <p:sp>
            <p:nvSpPr>
              <p:cNvPr id="1717" name="Line 78"/>
              <p:cNvSpPr/>
              <p:nvPr/>
            </p:nvSpPr>
            <p:spPr>
              <a:xfrm>
                <a:off x="5889600" y="5022720"/>
                <a:ext cx="360" cy="131400"/>
              </a:xfrm>
              <a:prstGeom prst="line">
                <a:avLst/>
              </a:prstGeom>
              <a:ln>
                <a:round/>
              </a:ln>
            </p:spPr>
            <p:style>
              <a:lnRef idx="2">
                <a:schemeClr val="accent1"/>
              </a:lnRef>
              <a:fillRef idx="0">
                <a:schemeClr val="accent1"/>
              </a:fillRef>
              <a:effectRef idx="1">
                <a:schemeClr val="accent1"/>
              </a:effectRef>
              <a:fontRef idx="minor"/>
            </p:style>
          </p:sp>
          <p:sp>
            <p:nvSpPr>
              <p:cNvPr id="1718" name="Line 79"/>
              <p:cNvSpPr/>
              <p:nvPr/>
            </p:nvSpPr>
            <p:spPr>
              <a:xfrm>
                <a:off x="5930640" y="5042880"/>
                <a:ext cx="360" cy="91440"/>
              </a:xfrm>
              <a:prstGeom prst="line">
                <a:avLst/>
              </a:prstGeom>
              <a:ln>
                <a:round/>
              </a:ln>
            </p:spPr>
            <p:style>
              <a:lnRef idx="2">
                <a:schemeClr val="accent1"/>
              </a:lnRef>
              <a:fillRef idx="0">
                <a:schemeClr val="accent1"/>
              </a:fillRef>
              <a:effectRef idx="1">
                <a:schemeClr val="accent1"/>
              </a:effectRef>
              <a:fontRef idx="minor"/>
            </p:style>
          </p:sp>
        </p:grpSp>
        <p:sp>
          <p:nvSpPr>
            <p:cNvPr id="1719" name="CustomShape 80"/>
            <p:cNvSpPr/>
            <p:nvPr/>
          </p:nvSpPr>
          <p:spPr>
            <a:xfrm>
              <a:off x="1318320" y="4953960"/>
              <a:ext cx="388440" cy="2685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720" name="CustomShape 81"/>
            <p:cNvSpPr/>
            <p:nvPr/>
          </p:nvSpPr>
          <p:spPr>
            <a:xfrm>
              <a:off x="830520" y="49752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grpSp>
          <p:nvGrpSpPr>
            <p:cNvPr id="1721" name="Group 82"/>
            <p:cNvGrpSpPr/>
            <p:nvPr/>
          </p:nvGrpSpPr>
          <p:grpSpPr>
            <a:xfrm>
              <a:off x="3862800" y="4953960"/>
              <a:ext cx="983880" cy="268560"/>
              <a:chOff x="3862800" y="4953960"/>
              <a:chExt cx="983880" cy="268560"/>
            </a:xfrm>
          </p:grpSpPr>
          <p:grpSp>
            <p:nvGrpSpPr>
              <p:cNvPr id="1722" name="Group 83"/>
              <p:cNvGrpSpPr/>
              <p:nvPr/>
            </p:nvGrpSpPr>
            <p:grpSpPr>
              <a:xfrm>
                <a:off x="3862800" y="4953960"/>
                <a:ext cx="741240" cy="268560"/>
                <a:chOff x="3862800" y="4953960"/>
                <a:chExt cx="741240" cy="268560"/>
              </a:xfrm>
            </p:grpSpPr>
            <p:sp>
              <p:nvSpPr>
                <p:cNvPr id="1723" name="CustomShape 84"/>
                <p:cNvSpPr/>
                <p:nvPr/>
              </p:nvSpPr>
              <p:spPr>
                <a:xfrm>
                  <a:off x="3862800" y="495396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724" name="CustomShape 85"/>
                <p:cNvSpPr/>
                <p:nvPr/>
              </p:nvSpPr>
              <p:spPr>
                <a:xfrm>
                  <a:off x="4339080" y="495396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725" name="CustomShape 86"/>
              <p:cNvSpPr/>
              <p:nvPr/>
            </p:nvSpPr>
            <p:spPr>
              <a:xfrm>
                <a:off x="4466880" y="509112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726" name="Group 87"/>
            <p:cNvGrpSpPr/>
            <p:nvPr/>
          </p:nvGrpSpPr>
          <p:grpSpPr>
            <a:xfrm>
              <a:off x="2878920" y="4953960"/>
              <a:ext cx="983880" cy="268560"/>
              <a:chOff x="2878920" y="4953960"/>
              <a:chExt cx="983880" cy="268560"/>
            </a:xfrm>
          </p:grpSpPr>
          <p:grpSp>
            <p:nvGrpSpPr>
              <p:cNvPr id="1727" name="Group 88"/>
              <p:cNvGrpSpPr/>
              <p:nvPr/>
            </p:nvGrpSpPr>
            <p:grpSpPr>
              <a:xfrm>
                <a:off x="2878920" y="4953960"/>
                <a:ext cx="740880" cy="268560"/>
                <a:chOff x="2878920" y="4953960"/>
                <a:chExt cx="740880" cy="268560"/>
              </a:xfrm>
            </p:grpSpPr>
            <p:sp>
              <p:nvSpPr>
                <p:cNvPr id="1728" name="CustomShape 89"/>
                <p:cNvSpPr/>
                <p:nvPr/>
              </p:nvSpPr>
              <p:spPr>
                <a:xfrm>
                  <a:off x="2878920" y="495396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1729" name="CustomShape 90"/>
                <p:cNvSpPr/>
                <p:nvPr/>
              </p:nvSpPr>
              <p:spPr>
                <a:xfrm>
                  <a:off x="3354840" y="495396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730" name="CustomShape 91"/>
              <p:cNvSpPr/>
              <p:nvPr/>
            </p:nvSpPr>
            <p:spPr>
              <a:xfrm>
                <a:off x="3483000" y="509112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731" name="CustomShape 92"/>
            <p:cNvSpPr/>
            <p:nvPr/>
          </p:nvSpPr>
          <p:spPr>
            <a:xfrm>
              <a:off x="1514880" y="5091120"/>
              <a:ext cx="136368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732" name="CustomShape 93"/>
          <p:cNvSpPr/>
          <p:nvPr/>
        </p:nvSpPr>
        <p:spPr>
          <a:xfrm>
            <a:off x="5930640" y="5281560"/>
            <a:ext cx="2662560" cy="4230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delete p;</a:t>
            </a:r>
            <a:endParaRPr b="0" lang="en-GB" sz="1400" spc="-1" strike="noStrike">
              <a:latin typeface="Arial"/>
            </a:endParaRPr>
          </a:p>
        </p:txBody>
      </p:sp>
      <p:sp>
        <p:nvSpPr>
          <p:cNvPr id="1733" name="TextShape 94"/>
          <p:cNvSpPr txBox="1"/>
          <p:nvPr/>
        </p:nvSpPr>
        <p:spPr>
          <a:xfrm>
            <a:off x="6553080" y="6356520"/>
            <a:ext cx="2133360" cy="364680"/>
          </a:xfrm>
          <a:prstGeom prst="rect">
            <a:avLst/>
          </a:prstGeom>
          <a:noFill/>
          <a:ln>
            <a:noFill/>
          </a:ln>
        </p:spPr>
        <p:txBody>
          <a:bodyPr anchor="ctr"/>
          <a:p>
            <a:pPr algn="r">
              <a:lnSpc>
                <a:spcPct val="100000"/>
              </a:lnSpc>
            </a:pPr>
            <a:fld id="{4AACF424-BEDD-45E2-B693-32F2BD1B342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555" dur="indefinite" restart="never" nodeType="tmRoot">
          <p:childTnLst>
            <p:seq>
              <p:cTn id="1556" dur="indefinite" nodeType="mainSeq">
                <p:childTnLst>
                  <p:par>
                    <p:cTn id="1557" fill="hold">
                      <p:stCondLst>
                        <p:cond delay="indefinite"/>
                      </p:stCondLst>
                      <p:childTnLst>
                        <p:par>
                          <p:cTn id="1558" fill="hold">
                            <p:stCondLst>
                              <p:cond delay="0"/>
                            </p:stCondLst>
                            <p:childTnLst>
                              <p:par>
                                <p:cTn id="1559" nodeType="clickEffect" fill="hold" presetClass="entr" presetID="1">
                                  <p:stCondLst>
                                    <p:cond delay="0"/>
                                  </p:stCondLst>
                                  <p:childTnLst>
                                    <p:set>
                                      <p:cBhvr>
                                        <p:cTn id="1560" dur="1" fill="hold">
                                          <p:stCondLst>
                                            <p:cond delay="0"/>
                                          </p:stCondLst>
                                        </p:cTn>
                                        <p:tgtEl>
                                          <p:spTgt spid="1706"/>
                                        </p:tgtEl>
                                        <p:attrNameLst>
                                          <p:attrName>style.visibility</p:attrName>
                                        </p:attrNameLst>
                                      </p:cBhvr>
                                      <p:to>
                                        <p:strVal val="visible"/>
                                      </p:to>
                                    </p:set>
                                  </p:childTnLst>
                                </p:cTn>
                              </p:par>
                            </p:childTnLst>
                          </p:cTn>
                        </p:par>
                      </p:childTnLst>
                    </p:cTn>
                  </p:par>
                  <p:par>
                    <p:cTn id="1561" fill="hold">
                      <p:stCondLst>
                        <p:cond delay="indefinite"/>
                      </p:stCondLst>
                      <p:childTnLst>
                        <p:par>
                          <p:cTn id="1562" fill="hold">
                            <p:stCondLst>
                              <p:cond delay="0"/>
                            </p:stCondLst>
                            <p:childTnLst>
                              <p:par>
                                <p:cTn id="1563" nodeType="clickEffect" fill="hold" presetClass="entr" presetID="1">
                                  <p:stCondLst>
                                    <p:cond delay="0"/>
                                  </p:stCondLst>
                                  <p:childTnLst>
                                    <p:set>
                                      <p:cBhvr>
                                        <p:cTn id="1564" dur="1" fill="hold">
                                          <p:stCondLst>
                                            <p:cond delay="0"/>
                                          </p:stCondLst>
                                        </p:cTn>
                                        <p:tgtEl>
                                          <p:spTgt spid="1674"/>
                                        </p:tgtEl>
                                        <p:attrNameLst>
                                          <p:attrName>style.visibility</p:attrName>
                                        </p:attrNameLst>
                                      </p:cBhvr>
                                      <p:to>
                                        <p:strVal val="visible"/>
                                      </p:to>
                                    </p:set>
                                  </p:childTnLst>
                                </p:cTn>
                              </p:par>
                            </p:childTnLst>
                          </p:cTn>
                        </p:par>
                      </p:childTnLst>
                    </p:cTn>
                  </p:par>
                  <p:par>
                    <p:cTn id="1565" fill="hold">
                      <p:stCondLst>
                        <p:cond delay="indefinite"/>
                      </p:stCondLst>
                      <p:childTnLst>
                        <p:par>
                          <p:cTn id="1566" fill="hold">
                            <p:stCondLst>
                              <p:cond delay="0"/>
                            </p:stCondLst>
                            <p:childTnLst>
                              <p:par>
                                <p:cTn id="1567" nodeType="clickEffect" fill="hold" presetClass="entr" presetID="1">
                                  <p:stCondLst>
                                    <p:cond delay="0"/>
                                  </p:stCondLst>
                                  <p:childTnLst>
                                    <p:set>
                                      <p:cBhvr>
                                        <p:cTn id="1568" dur="1" fill="hold">
                                          <p:stCondLst>
                                            <p:cond delay="0"/>
                                          </p:stCondLst>
                                        </p:cTn>
                                        <p:tgtEl>
                                          <p:spTgt spid="1707"/>
                                        </p:tgtEl>
                                        <p:attrNameLst>
                                          <p:attrName>style.visibility</p:attrName>
                                        </p:attrNameLst>
                                      </p:cBhvr>
                                      <p:to>
                                        <p:strVal val="visible"/>
                                      </p:to>
                                    </p:set>
                                  </p:childTnLst>
                                </p:cTn>
                              </p:par>
                            </p:childTnLst>
                          </p:cTn>
                        </p:par>
                      </p:childTnLst>
                    </p:cTn>
                  </p:par>
                  <p:par>
                    <p:cTn id="1569" fill="hold">
                      <p:stCondLst>
                        <p:cond delay="indefinite"/>
                      </p:stCondLst>
                      <p:childTnLst>
                        <p:par>
                          <p:cTn id="1570" fill="hold">
                            <p:stCondLst>
                              <p:cond delay="0"/>
                            </p:stCondLst>
                            <p:childTnLst>
                              <p:par>
                                <p:cTn id="1571" nodeType="clickEffect" fill="hold" presetClass="entr" presetID="1">
                                  <p:stCondLst>
                                    <p:cond delay="0"/>
                                  </p:stCondLst>
                                  <p:childTnLst>
                                    <p:set>
                                      <p:cBhvr>
                                        <p:cTn id="1572" dur="1" fill="hold">
                                          <p:stCondLst>
                                            <p:cond delay="0"/>
                                          </p:stCondLst>
                                        </p:cTn>
                                        <p:tgtEl>
                                          <p:spTgt spid="1708"/>
                                        </p:tgtEl>
                                        <p:attrNameLst>
                                          <p:attrName>style.visibility</p:attrName>
                                        </p:attrNameLst>
                                      </p:cBhvr>
                                      <p:to>
                                        <p:strVal val="visible"/>
                                      </p:to>
                                    </p:set>
                                  </p:childTnLst>
                                </p:cTn>
                              </p:par>
                            </p:childTnLst>
                          </p:cTn>
                        </p:par>
                      </p:childTnLst>
                    </p:cTn>
                  </p:par>
                  <p:par>
                    <p:cTn id="1573" fill="hold">
                      <p:stCondLst>
                        <p:cond delay="indefinite"/>
                      </p:stCondLst>
                      <p:childTnLst>
                        <p:par>
                          <p:cTn id="1574" fill="hold">
                            <p:stCondLst>
                              <p:cond delay="0"/>
                            </p:stCondLst>
                            <p:childTnLst>
                              <p:par>
                                <p:cTn id="1575" nodeType="clickEffect" fill="hold" presetClass="entr" presetID="1">
                                  <p:stCondLst>
                                    <p:cond delay="0"/>
                                  </p:stCondLst>
                                  <p:childTnLst>
                                    <p:set>
                                      <p:cBhvr>
                                        <p:cTn id="1576" dur="1" fill="hold">
                                          <p:stCondLst>
                                            <p:cond delay="0"/>
                                          </p:stCondLst>
                                        </p:cTn>
                                        <p:tgtEl>
                                          <p:spTgt spid="173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Deleting a Node</a:t>
            </a:r>
            <a:endParaRPr b="0" lang="en-US" sz="4400" spc="-1" strike="noStrike">
              <a:solidFill>
                <a:srgbClr val="000000"/>
              </a:solidFill>
              <a:latin typeface="Calibri Light"/>
            </a:endParaRPr>
          </a:p>
        </p:txBody>
      </p:sp>
      <p:sp>
        <p:nvSpPr>
          <p:cNvPr id="1735"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 function to delete the first node in a linked list:</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1736" name="CustomShape 3"/>
          <p:cNvSpPr/>
          <p:nvPr/>
        </p:nvSpPr>
        <p:spPr>
          <a:xfrm>
            <a:off x="1515600" y="2319840"/>
            <a:ext cx="5833080" cy="32227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void delete_head( Node * </a:t>
            </a:r>
            <a:r>
              <a:rPr b="0" lang="en-GB" sz="1600" spc="-1" strike="noStrike">
                <a:solidFill>
                  <a:srgbClr val="e46c0a"/>
                </a:solidFill>
                <a:latin typeface="Consolas"/>
                <a:ea typeface="Menlo"/>
              </a:rPr>
              <a:t>&amp; </a:t>
            </a:r>
            <a:r>
              <a:rPr b="0" lang="en-GB" sz="1600" spc="-1" strike="noStrike">
                <a:solidFill>
                  <a:srgbClr val="000000"/>
                </a:solidFill>
                <a:latin typeface="Consolas"/>
                <a:ea typeface="Menlo"/>
              </a:rPr>
              <a:t>head)</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if (head != NULL)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p = head;</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head = head-&gt;next;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delete p;</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p:txBody>
      </p:sp>
      <p:sp>
        <p:nvSpPr>
          <p:cNvPr id="1737" name="CustomShape 4"/>
          <p:cNvSpPr/>
          <p:nvPr/>
        </p:nvSpPr>
        <p:spPr>
          <a:xfrm>
            <a:off x="5682960" y="3282840"/>
            <a:ext cx="3187440" cy="37440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200" spc="-1" strike="noStrike">
                <a:solidFill>
                  <a:srgbClr val="000000"/>
                </a:solidFill>
                <a:latin typeface="Segoe Print"/>
              </a:rPr>
              <a:t>Make sure the list is not empty</a:t>
            </a:r>
            <a:endParaRPr b="0" lang="en-GB" sz="1200" spc="-1" strike="noStrike">
              <a:latin typeface="Arial"/>
            </a:endParaRPr>
          </a:p>
        </p:txBody>
      </p:sp>
      <p:sp>
        <p:nvSpPr>
          <p:cNvPr id="1738" name="CustomShape 5"/>
          <p:cNvSpPr/>
          <p:nvPr/>
        </p:nvSpPr>
        <p:spPr>
          <a:xfrm flipH="1" flipV="1">
            <a:off x="4142520" y="3282120"/>
            <a:ext cx="1539720" cy="1868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739" name="TextShape 6"/>
          <p:cNvSpPr txBox="1"/>
          <p:nvPr/>
        </p:nvSpPr>
        <p:spPr>
          <a:xfrm>
            <a:off x="6553080" y="6356520"/>
            <a:ext cx="2133360" cy="364680"/>
          </a:xfrm>
          <a:prstGeom prst="rect">
            <a:avLst/>
          </a:prstGeom>
          <a:noFill/>
          <a:ln>
            <a:noFill/>
          </a:ln>
        </p:spPr>
        <p:txBody>
          <a:bodyPr anchor="ctr"/>
          <a:p>
            <a:pPr algn="r">
              <a:lnSpc>
                <a:spcPct val="100000"/>
              </a:lnSpc>
            </a:pPr>
            <a:fld id="{769D9E1A-5FA6-4201-A2B9-DC402664EBD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740" name="CustomShape 7"/>
          <p:cNvSpPr/>
          <p:nvPr/>
        </p:nvSpPr>
        <p:spPr>
          <a:xfrm>
            <a:off x="1333440" y="5542920"/>
            <a:ext cx="25236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build_list_sorted.cpp</a:t>
            </a:r>
            <a:endParaRPr b="0" lang="en-GB" sz="1800" spc="-1" strike="noStrike">
              <a:latin typeface="Arial"/>
            </a:endParaRPr>
          </a:p>
        </p:txBody>
      </p:sp>
    </p:spTree>
  </p:cSld>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1" name="TextShape 1"/>
          <p:cNvSpPr txBox="1"/>
          <p:nvPr/>
        </p:nvSpPr>
        <p:spPr>
          <a:xfrm>
            <a:off x="457200" y="1384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To remove a node after the node pointed to by </a:t>
            </a:r>
            <a:r>
              <a:rPr b="0" lang="en-US" sz="2000" spc="-1" strike="noStrike">
                <a:solidFill>
                  <a:srgbClr val="000000"/>
                </a:solidFill>
                <a:latin typeface="Consolas"/>
                <a:ea typeface="Menlo"/>
              </a:rPr>
              <a:t>after</a:t>
            </a:r>
            <a:r>
              <a:rPr b="0" lang="en-US" sz="2400" spc="-1" strike="noStrike">
                <a:solidFill>
                  <a:srgbClr val="000000"/>
                </a:solidFill>
                <a:latin typeface="Calibri Light"/>
                <a:ea typeface="Calibri Light"/>
              </a:rPr>
              <a:t>, i.e. the node with number 62</a:t>
            </a:r>
            <a:endParaRPr b="0" lang="en-US" sz="2400" spc="-1" strike="noStrike">
              <a:solidFill>
                <a:srgbClr val="000000"/>
              </a:solidFill>
              <a:latin typeface="Calibri Light"/>
            </a:endParaRPr>
          </a:p>
        </p:txBody>
      </p:sp>
      <p:sp>
        <p:nvSpPr>
          <p:cNvPr id="1742" name="CustomShape 2"/>
          <p:cNvSpPr/>
          <p:nvPr/>
        </p:nvSpPr>
        <p:spPr>
          <a:xfrm>
            <a:off x="394560" y="5256000"/>
            <a:ext cx="8584920" cy="1101600"/>
          </a:xfrm>
          <a:prstGeom prst="rect">
            <a:avLst/>
          </a:prstGeom>
          <a:solidFill>
            <a:schemeClr val="bg1">
              <a:lumMod val="95000"/>
            </a:schemeClr>
          </a:solid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43" name="CustomShape 3"/>
          <p:cNvSpPr/>
          <p:nvPr/>
        </p:nvSpPr>
        <p:spPr>
          <a:xfrm>
            <a:off x="394560" y="4154040"/>
            <a:ext cx="8584920" cy="1101600"/>
          </a:xfrm>
          <a:prstGeom prst="rect">
            <a:avLst/>
          </a:prstGeom>
          <a:no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44" name="TextShape 4"/>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Deleting a Node</a:t>
            </a:r>
            <a:endParaRPr b="0" lang="en-US" sz="4400" spc="-1" strike="noStrike">
              <a:solidFill>
                <a:srgbClr val="000000"/>
              </a:solidFill>
              <a:latin typeface="Calibri Light"/>
            </a:endParaRPr>
          </a:p>
        </p:txBody>
      </p:sp>
      <p:grpSp>
        <p:nvGrpSpPr>
          <p:cNvPr id="1745" name="Group 5"/>
          <p:cNvGrpSpPr/>
          <p:nvPr/>
        </p:nvGrpSpPr>
        <p:grpSpPr>
          <a:xfrm>
            <a:off x="551520" y="2284920"/>
            <a:ext cx="5100480" cy="666360"/>
            <a:chOff x="551520" y="2284920"/>
            <a:chExt cx="5100480" cy="666360"/>
          </a:xfrm>
        </p:grpSpPr>
        <p:grpSp>
          <p:nvGrpSpPr>
            <p:cNvPr id="1746" name="Group 6"/>
            <p:cNvGrpSpPr/>
            <p:nvPr/>
          </p:nvGrpSpPr>
          <p:grpSpPr>
            <a:xfrm>
              <a:off x="4568040" y="2284920"/>
              <a:ext cx="983880" cy="268560"/>
              <a:chOff x="4568040" y="2284920"/>
              <a:chExt cx="983880" cy="268560"/>
            </a:xfrm>
          </p:grpSpPr>
          <p:grpSp>
            <p:nvGrpSpPr>
              <p:cNvPr id="1747" name="Group 7"/>
              <p:cNvGrpSpPr/>
              <p:nvPr/>
            </p:nvGrpSpPr>
            <p:grpSpPr>
              <a:xfrm>
                <a:off x="4568040" y="2284920"/>
                <a:ext cx="740880" cy="268560"/>
                <a:chOff x="4568040" y="2284920"/>
                <a:chExt cx="740880" cy="268560"/>
              </a:xfrm>
            </p:grpSpPr>
            <p:sp>
              <p:nvSpPr>
                <p:cNvPr id="1748" name="CustomShape 8"/>
                <p:cNvSpPr/>
                <p:nvPr/>
              </p:nvSpPr>
              <p:spPr>
                <a:xfrm>
                  <a:off x="4568040" y="228492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749" name="CustomShape 9"/>
                <p:cNvSpPr/>
                <p:nvPr/>
              </p:nvSpPr>
              <p:spPr>
                <a:xfrm>
                  <a:off x="5043960" y="228492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750" name="CustomShape 10"/>
              <p:cNvSpPr/>
              <p:nvPr/>
            </p:nvSpPr>
            <p:spPr>
              <a:xfrm>
                <a:off x="5172120" y="242244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751" name="Group 11"/>
            <p:cNvGrpSpPr/>
            <p:nvPr/>
          </p:nvGrpSpPr>
          <p:grpSpPr>
            <a:xfrm>
              <a:off x="5569560" y="2326320"/>
              <a:ext cx="82440" cy="186480"/>
              <a:chOff x="5569560" y="2326320"/>
              <a:chExt cx="82440" cy="186480"/>
            </a:xfrm>
          </p:grpSpPr>
          <p:sp>
            <p:nvSpPr>
              <p:cNvPr id="1752" name="Line 12"/>
              <p:cNvSpPr/>
              <p:nvPr/>
            </p:nvSpPr>
            <p:spPr>
              <a:xfrm>
                <a:off x="5569560" y="2326320"/>
                <a:ext cx="360" cy="186480"/>
              </a:xfrm>
              <a:prstGeom prst="line">
                <a:avLst/>
              </a:prstGeom>
              <a:ln>
                <a:round/>
              </a:ln>
            </p:spPr>
            <p:style>
              <a:lnRef idx="2">
                <a:schemeClr val="accent1"/>
              </a:lnRef>
              <a:fillRef idx="0">
                <a:schemeClr val="accent1"/>
              </a:fillRef>
              <a:effectRef idx="1">
                <a:schemeClr val="accent1"/>
              </a:effectRef>
              <a:fontRef idx="minor"/>
            </p:style>
          </p:sp>
          <p:sp>
            <p:nvSpPr>
              <p:cNvPr id="1753" name="Line 13"/>
              <p:cNvSpPr/>
              <p:nvPr/>
            </p:nvSpPr>
            <p:spPr>
              <a:xfrm>
                <a:off x="5610600" y="2354040"/>
                <a:ext cx="360" cy="131040"/>
              </a:xfrm>
              <a:prstGeom prst="line">
                <a:avLst/>
              </a:prstGeom>
              <a:ln>
                <a:round/>
              </a:ln>
            </p:spPr>
            <p:style>
              <a:lnRef idx="2">
                <a:schemeClr val="accent1"/>
              </a:lnRef>
              <a:fillRef idx="0">
                <a:schemeClr val="accent1"/>
              </a:fillRef>
              <a:effectRef idx="1">
                <a:schemeClr val="accent1"/>
              </a:effectRef>
              <a:fontRef idx="minor"/>
            </p:style>
          </p:sp>
          <p:sp>
            <p:nvSpPr>
              <p:cNvPr id="1754" name="Line 14"/>
              <p:cNvSpPr/>
              <p:nvPr/>
            </p:nvSpPr>
            <p:spPr>
              <a:xfrm>
                <a:off x="5651640" y="2373840"/>
                <a:ext cx="360" cy="91440"/>
              </a:xfrm>
              <a:prstGeom prst="line">
                <a:avLst/>
              </a:prstGeom>
              <a:ln>
                <a:round/>
              </a:ln>
            </p:spPr>
            <p:style>
              <a:lnRef idx="2">
                <a:schemeClr val="accent1"/>
              </a:lnRef>
              <a:fillRef idx="0">
                <a:schemeClr val="accent1"/>
              </a:fillRef>
              <a:effectRef idx="1">
                <a:schemeClr val="accent1"/>
              </a:effectRef>
              <a:fontRef idx="minor"/>
            </p:style>
          </p:sp>
        </p:grpSp>
        <p:sp>
          <p:nvSpPr>
            <p:cNvPr id="1755" name="CustomShape 15"/>
            <p:cNvSpPr/>
            <p:nvPr/>
          </p:nvSpPr>
          <p:spPr>
            <a:xfrm>
              <a:off x="1039320" y="2284920"/>
              <a:ext cx="388440" cy="2685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756" name="CustomShape 16"/>
            <p:cNvSpPr/>
            <p:nvPr/>
          </p:nvSpPr>
          <p:spPr>
            <a:xfrm>
              <a:off x="551520" y="230616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757" name="CustomShape 17"/>
            <p:cNvSpPr/>
            <p:nvPr/>
          </p:nvSpPr>
          <p:spPr>
            <a:xfrm>
              <a:off x="2397240" y="269280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758" name="CustomShape 18"/>
            <p:cNvSpPr/>
            <p:nvPr/>
          </p:nvSpPr>
          <p:spPr>
            <a:xfrm>
              <a:off x="1756080" y="2678400"/>
              <a:ext cx="7693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after</a:t>
              </a:r>
              <a:endParaRPr b="0" lang="en-GB" sz="1200" spc="-1" strike="noStrike">
                <a:latin typeface="Arial"/>
              </a:endParaRPr>
            </a:p>
          </p:txBody>
        </p:sp>
        <p:grpSp>
          <p:nvGrpSpPr>
            <p:cNvPr id="1759" name="Group 19"/>
            <p:cNvGrpSpPr/>
            <p:nvPr/>
          </p:nvGrpSpPr>
          <p:grpSpPr>
            <a:xfrm>
              <a:off x="3584160" y="2284920"/>
              <a:ext cx="983880" cy="268560"/>
              <a:chOff x="3584160" y="2284920"/>
              <a:chExt cx="983880" cy="268560"/>
            </a:xfrm>
          </p:grpSpPr>
          <p:grpSp>
            <p:nvGrpSpPr>
              <p:cNvPr id="1760" name="Group 20"/>
              <p:cNvGrpSpPr/>
              <p:nvPr/>
            </p:nvGrpSpPr>
            <p:grpSpPr>
              <a:xfrm>
                <a:off x="3584160" y="2284920"/>
                <a:ext cx="740880" cy="268560"/>
                <a:chOff x="3584160" y="2284920"/>
                <a:chExt cx="740880" cy="268560"/>
              </a:xfrm>
            </p:grpSpPr>
            <p:sp>
              <p:nvSpPr>
                <p:cNvPr id="1761" name="CustomShape 21"/>
                <p:cNvSpPr/>
                <p:nvPr/>
              </p:nvSpPr>
              <p:spPr>
                <a:xfrm>
                  <a:off x="3584160" y="228492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762" name="CustomShape 22"/>
                <p:cNvSpPr/>
                <p:nvPr/>
              </p:nvSpPr>
              <p:spPr>
                <a:xfrm>
                  <a:off x="4060080" y="228492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763" name="CustomShape 23"/>
              <p:cNvSpPr/>
              <p:nvPr/>
            </p:nvSpPr>
            <p:spPr>
              <a:xfrm>
                <a:off x="4188240" y="242244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764" name="Group 24"/>
            <p:cNvGrpSpPr/>
            <p:nvPr/>
          </p:nvGrpSpPr>
          <p:grpSpPr>
            <a:xfrm>
              <a:off x="2599920" y="2284920"/>
              <a:ext cx="983880" cy="268560"/>
              <a:chOff x="2599920" y="2284920"/>
              <a:chExt cx="983880" cy="268560"/>
            </a:xfrm>
          </p:grpSpPr>
          <p:grpSp>
            <p:nvGrpSpPr>
              <p:cNvPr id="1765" name="Group 25"/>
              <p:cNvGrpSpPr/>
              <p:nvPr/>
            </p:nvGrpSpPr>
            <p:grpSpPr>
              <a:xfrm>
                <a:off x="2599920" y="2284920"/>
                <a:ext cx="741240" cy="268560"/>
                <a:chOff x="2599920" y="2284920"/>
                <a:chExt cx="741240" cy="268560"/>
              </a:xfrm>
            </p:grpSpPr>
            <p:sp>
              <p:nvSpPr>
                <p:cNvPr id="1766" name="CustomShape 26"/>
                <p:cNvSpPr/>
                <p:nvPr/>
              </p:nvSpPr>
              <p:spPr>
                <a:xfrm>
                  <a:off x="2599920" y="228492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1767" name="CustomShape 27"/>
                <p:cNvSpPr/>
                <p:nvPr/>
              </p:nvSpPr>
              <p:spPr>
                <a:xfrm>
                  <a:off x="3076200" y="228492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768" name="CustomShape 28"/>
              <p:cNvSpPr/>
              <p:nvPr/>
            </p:nvSpPr>
            <p:spPr>
              <a:xfrm>
                <a:off x="3204000" y="242244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769" name="Group 29"/>
            <p:cNvGrpSpPr/>
            <p:nvPr/>
          </p:nvGrpSpPr>
          <p:grpSpPr>
            <a:xfrm>
              <a:off x="1236240" y="2284920"/>
              <a:ext cx="1363680" cy="268560"/>
              <a:chOff x="1236240" y="2284920"/>
              <a:chExt cx="1363680" cy="268560"/>
            </a:xfrm>
          </p:grpSpPr>
          <p:grpSp>
            <p:nvGrpSpPr>
              <p:cNvPr id="1770" name="Group 30"/>
              <p:cNvGrpSpPr/>
              <p:nvPr/>
            </p:nvGrpSpPr>
            <p:grpSpPr>
              <a:xfrm>
                <a:off x="1616040" y="2284920"/>
                <a:ext cx="740880" cy="268560"/>
                <a:chOff x="1616040" y="2284920"/>
                <a:chExt cx="740880" cy="268560"/>
              </a:xfrm>
            </p:grpSpPr>
            <p:sp>
              <p:nvSpPr>
                <p:cNvPr id="1771" name="CustomShape 31"/>
                <p:cNvSpPr/>
                <p:nvPr/>
              </p:nvSpPr>
              <p:spPr>
                <a:xfrm>
                  <a:off x="1616040" y="228492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1772" name="CustomShape 32"/>
                <p:cNvSpPr/>
                <p:nvPr/>
              </p:nvSpPr>
              <p:spPr>
                <a:xfrm>
                  <a:off x="2091960" y="228492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773" name="CustomShape 33"/>
              <p:cNvSpPr/>
              <p:nvPr/>
            </p:nvSpPr>
            <p:spPr>
              <a:xfrm>
                <a:off x="2220120" y="242244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774" name="CustomShape 34"/>
              <p:cNvSpPr/>
              <p:nvPr/>
            </p:nvSpPr>
            <p:spPr>
              <a:xfrm>
                <a:off x="1236240" y="242244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775" name="CustomShape 35"/>
            <p:cNvSpPr/>
            <p:nvPr/>
          </p:nvSpPr>
          <p:spPr>
            <a:xfrm flipV="1">
              <a:off x="2525760" y="2290680"/>
              <a:ext cx="128880" cy="262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sp>
        <p:nvSpPr>
          <p:cNvPr id="1776" name="CustomShape 36"/>
          <p:cNvSpPr/>
          <p:nvPr/>
        </p:nvSpPr>
        <p:spPr>
          <a:xfrm>
            <a:off x="5816520" y="4356720"/>
            <a:ext cx="2803680" cy="4230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after-&gt;next = p-&gt;next;</a:t>
            </a:r>
            <a:endParaRPr b="0" lang="en-GB" sz="1400" spc="-1" strike="noStrike">
              <a:latin typeface="Arial"/>
            </a:endParaRPr>
          </a:p>
        </p:txBody>
      </p:sp>
      <p:grpSp>
        <p:nvGrpSpPr>
          <p:cNvPr id="1777" name="Group 37"/>
          <p:cNvGrpSpPr/>
          <p:nvPr/>
        </p:nvGrpSpPr>
        <p:grpSpPr>
          <a:xfrm>
            <a:off x="551520" y="4387320"/>
            <a:ext cx="5100480" cy="666720"/>
            <a:chOff x="551520" y="4387320"/>
            <a:chExt cx="5100480" cy="666720"/>
          </a:xfrm>
        </p:grpSpPr>
        <p:grpSp>
          <p:nvGrpSpPr>
            <p:cNvPr id="1778" name="Group 38"/>
            <p:cNvGrpSpPr/>
            <p:nvPr/>
          </p:nvGrpSpPr>
          <p:grpSpPr>
            <a:xfrm>
              <a:off x="4568040" y="4387680"/>
              <a:ext cx="983880" cy="268560"/>
              <a:chOff x="4568040" y="4387680"/>
              <a:chExt cx="983880" cy="268560"/>
            </a:xfrm>
          </p:grpSpPr>
          <p:grpSp>
            <p:nvGrpSpPr>
              <p:cNvPr id="1779" name="Group 39"/>
              <p:cNvGrpSpPr/>
              <p:nvPr/>
            </p:nvGrpSpPr>
            <p:grpSpPr>
              <a:xfrm>
                <a:off x="4568040" y="4387680"/>
                <a:ext cx="740880" cy="268560"/>
                <a:chOff x="4568040" y="4387680"/>
                <a:chExt cx="740880" cy="268560"/>
              </a:xfrm>
            </p:grpSpPr>
            <p:sp>
              <p:nvSpPr>
                <p:cNvPr id="1780" name="CustomShape 40"/>
                <p:cNvSpPr/>
                <p:nvPr/>
              </p:nvSpPr>
              <p:spPr>
                <a:xfrm>
                  <a:off x="4568040" y="438768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781" name="CustomShape 41"/>
                <p:cNvSpPr/>
                <p:nvPr/>
              </p:nvSpPr>
              <p:spPr>
                <a:xfrm>
                  <a:off x="5043960" y="438768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782" name="CustomShape 42"/>
              <p:cNvSpPr/>
              <p:nvPr/>
            </p:nvSpPr>
            <p:spPr>
              <a:xfrm>
                <a:off x="5172120" y="452520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783" name="Group 43"/>
            <p:cNvGrpSpPr/>
            <p:nvPr/>
          </p:nvGrpSpPr>
          <p:grpSpPr>
            <a:xfrm>
              <a:off x="5569560" y="4429080"/>
              <a:ext cx="82440" cy="186840"/>
              <a:chOff x="5569560" y="4429080"/>
              <a:chExt cx="82440" cy="186840"/>
            </a:xfrm>
          </p:grpSpPr>
          <p:sp>
            <p:nvSpPr>
              <p:cNvPr id="1784" name="Line 44"/>
              <p:cNvSpPr/>
              <p:nvPr/>
            </p:nvSpPr>
            <p:spPr>
              <a:xfrm>
                <a:off x="5569560" y="4429080"/>
                <a:ext cx="360" cy="186840"/>
              </a:xfrm>
              <a:prstGeom prst="line">
                <a:avLst/>
              </a:prstGeom>
              <a:ln>
                <a:round/>
              </a:ln>
            </p:spPr>
            <p:style>
              <a:lnRef idx="2">
                <a:schemeClr val="accent1"/>
              </a:lnRef>
              <a:fillRef idx="0">
                <a:schemeClr val="accent1"/>
              </a:fillRef>
              <a:effectRef idx="1">
                <a:schemeClr val="accent1"/>
              </a:effectRef>
              <a:fontRef idx="minor"/>
            </p:style>
          </p:sp>
          <p:sp>
            <p:nvSpPr>
              <p:cNvPr id="1785" name="Line 45"/>
              <p:cNvSpPr/>
              <p:nvPr/>
            </p:nvSpPr>
            <p:spPr>
              <a:xfrm>
                <a:off x="5610600" y="4456800"/>
                <a:ext cx="360" cy="131400"/>
              </a:xfrm>
              <a:prstGeom prst="line">
                <a:avLst/>
              </a:prstGeom>
              <a:ln>
                <a:round/>
              </a:ln>
            </p:spPr>
            <p:style>
              <a:lnRef idx="2">
                <a:schemeClr val="accent1"/>
              </a:lnRef>
              <a:fillRef idx="0">
                <a:schemeClr val="accent1"/>
              </a:fillRef>
              <a:effectRef idx="1">
                <a:schemeClr val="accent1"/>
              </a:effectRef>
              <a:fontRef idx="minor"/>
            </p:style>
          </p:sp>
          <p:sp>
            <p:nvSpPr>
              <p:cNvPr id="1786" name="Line 46"/>
              <p:cNvSpPr/>
              <p:nvPr/>
            </p:nvSpPr>
            <p:spPr>
              <a:xfrm>
                <a:off x="5651640" y="4476960"/>
                <a:ext cx="360" cy="91080"/>
              </a:xfrm>
              <a:prstGeom prst="line">
                <a:avLst/>
              </a:prstGeom>
              <a:ln>
                <a:round/>
              </a:ln>
            </p:spPr>
            <p:style>
              <a:lnRef idx="2">
                <a:schemeClr val="accent1"/>
              </a:lnRef>
              <a:fillRef idx="0">
                <a:schemeClr val="accent1"/>
              </a:fillRef>
              <a:effectRef idx="1">
                <a:schemeClr val="accent1"/>
              </a:effectRef>
              <a:fontRef idx="minor"/>
            </p:style>
          </p:sp>
        </p:grpSp>
        <p:sp>
          <p:nvSpPr>
            <p:cNvPr id="1787" name="CustomShape 47"/>
            <p:cNvSpPr/>
            <p:nvPr/>
          </p:nvSpPr>
          <p:spPr>
            <a:xfrm>
              <a:off x="1039320" y="4387680"/>
              <a:ext cx="388440" cy="2685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788" name="CustomShape 48"/>
            <p:cNvSpPr/>
            <p:nvPr/>
          </p:nvSpPr>
          <p:spPr>
            <a:xfrm>
              <a:off x="551520" y="440928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789" name="CustomShape 49"/>
            <p:cNvSpPr/>
            <p:nvPr/>
          </p:nvSpPr>
          <p:spPr>
            <a:xfrm>
              <a:off x="2397240" y="479592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790" name="CustomShape 50"/>
            <p:cNvSpPr/>
            <p:nvPr/>
          </p:nvSpPr>
          <p:spPr>
            <a:xfrm>
              <a:off x="1756080" y="4781160"/>
              <a:ext cx="7693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after</a:t>
              </a:r>
              <a:endParaRPr b="0" lang="en-GB" sz="1200" spc="-1" strike="noStrike">
                <a:latin typeface="Arial"/>
              </a:endParaRPr>
            </a:p>
          </p:txBody>
        </p:sp>
        <p:grpSp>
          <p:nvGrpSpPr>
            <p:cNvPr id="1791" name="Group 51"/>
            <p:cNvGrpSpPr/>
            <p:nvPr/>
          </p:nvGrpSpPr>
          <p:grpSpPr>
            <a:xfrm>
              <a:off x="3584160" y="4387680"/>
              <a:ext cx="983880" cy="268560"/>
              <a:chOff x="3584160" y="4387680"/>
              <a:chExt cx="983880" cy="268560"/>
            </a:xfrm>
          </p:grpSpPr>
          <p:grpSp>
            <p:nvGrpSpPr>
              <p:cNvPr id="1792" name="Group 52"/>
              <p:cNvGrpSpPr/>
              <p:nvPr/>
            </p:nvGrpSpPr>
            <p:grpSpPr>
              <a:xfrm>
                <a:off x="3584160" y="4387680"/>
                <a:ext cx="740880" cy="268560"/>
                <a:chOff x="3584160" y="4387680"/>
                <a:chExt cx="740880" cy="268560"/>
              </a:xfrm>
            </p:grpSpPr>
            <p:sp>
              <p:nvSpPr>
                <p:cNvPr id="1793" name="CustomShape 53"/>
                <p:cNvSpPr/>
                <p:nvPr/>
              </p:nvSpPr>
              <p:spPr>
                <a:xfrm>
                  <a:off x="3584160" y="438768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794" name="CustomShape 54"/>
                <p:cNvSpPr/>
                <p:nvPr/>
              </p:nvSpPr>
              <p:spPr>
                <a:xfrm>
                  <a:off x="4060080" y="438768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795" name="CustomShape 55"/>
              <p:cNvSpPr/>
              <p:nvPr/>
            </p:nvSpPr>
            <p:spPr>
              <a:xfrm>
                <a:off x="4188240" y="452520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796" name="Group 56"/>
            <p:cNvGrpSpPr/>
            <p:nvPr/>
          </p:nvGrpSpPr>
          <p:grpSpPr>
            <a:xfrm>
              <a:off x="2599920" y="4387680"/>
              <a:ext cx="741240" cy="268560"/>
              <a:chOff x="2599920" y="4387680"/>
              <a:chExt cx="741240" cy="268560"/>
            </a:xfrm>
          </p:grpSpPr>
          <p:sp>
            <p:nvSpPr>
              <p:cNvPr id="1797" name="CustomShape 57"/>
              <p:cNvSpPr/>
              <p:nvPr/>
            </p:nvSpPr>
            <p:spPr>
              <a:xfrm>
                <a:off x="2599920" y="438768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1798" name="CustomShape 58"/>
              <p:cNvSpPr/>
              <p:nvPr/>
            </p:nvSpPr>
            <p:spPr>
              <a:xfrm>
                <a:off x="3076200" y="438768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799" name="Group 59"/>
            <p:cNvGrpSpPr/>
            <p:nvPr/>
          </p:nvGrpSpPr>
          <p:grpSpPr>
            <a:xfrm>
              <a:off x="1236240" y="4387680"/>
              <a:ext cx="1363680" cy="268560"/>
              <a:chOff x="1236240" y="4387680"/>
              <a:chExt cx="1363680" cy="268560"/>
            </a:xfrm>
          </p:grpSpPr>
          <p:grpSp>
            <p:nvGrpSpPr>
              <p:cNvPr id="1800" name="Group 60"/>
              <p:cNvGrpSpPr/>
              <p:nvPr/>
            </p:nvGrpSpPr>
            <p:grpSpPr>
              <a:xfrm>
                <a:off x="1616040" y="4387680"/>
                <a:ext cx="740880" cy="268560"/>
                <a:chOff x="1616040" y="4387680"/>
                <a:chExt cx="740880" cy="268560"/>
              </a:xfrm>
            </p:grpSpPr>
            <p:sp>
              <p:nvSpPr>
                <p:cNvPr id="1801" name="CustomShape 61"/>
                <p:cNvSpPr/>
                <p:nvPr/>
              </p:nvSpPr>
              <p:spPr>
                <a:xfrm>
                  <a:off x="1616040" y="438768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1802" name="CustomShape 62"/>
                <p:cNvSpPr/>
                <p:nvPr/>
              </p:nvSpPr>
              <p:spPr>
                <a:xfrm>
                  <a:off x="2091960" y="438768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803" name="CustomShape 63"/>
              <p:cNvSpPr/>
              <p:nvPr/>
            </p:nvSpPr>
            <p:spPr>
              <a:xfrm>
                <a:off x="2220120" y="452520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804" name="CustomShape 64"/>
              <p:cNvSpPr/>
              <p:nvPr/>
            </p:nvSpPr>
            <p:spPr>
              <a:xfrm>
                <a:off x="1236240" y="452520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805" name="CustomShape 65"/>
            <p:cNvSpPr/>
            <p:nvPr/>
          </p:nvSpPr>
          <p:spPr>
            <a:xfrm flipV="1">
              <a:off x="2525760" y="4393440"/>
              <a:ext cx="128880" cy="262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806" name="CustomShape 66"/>
            <p:cNvSpPr/>
            <p:nvPr/>
          </p:nvSpPr>
          <p:spPr>
            <a:xfrm flipV="1">
              <a:off x="3222360" y="4252680"/>
              <a:ext cx="1464120" cy="134280"/>
            </a:xfrm>
            <a:prstGeom prst="bentConnector4">
              <a:avLst>
                <a:gd name="adj1" fmla="val -120"/>
                <a:gd name="adj2" fmla="val 205966"/>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807" name="CustomShape 67"/>
            <p:cNvSpPr/>
            <p:nvPr/>
          </p:nvSpPr>
          <p:spPr>
            <a:xfrm>
              <a:off x="3455640" y="479592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808" name="CustomShape 68"/>
            <p:cNvSpPr/>
            <p:nvPr/>
          </p:nvSpPr>
          <p:spPr>
            <a:xfrm>
              <a:off x="3222360" y="4781160"/>
              <a:ext cx="36108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809" name="CustomShape 69"/>
            <p:cNvSpPr/>
            <p:nvPr/>
          </p:nvSpPr>
          <p:spPr>
            <a:xfrm flipV="1">
              <a:off x="3584160" y="4393440"/>
              <a:ext cx="128880" cy="262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sp>
        <p:nvSpPr>
          <p:cNvPr id="1810" name="CustomShape 70"/>
          <p:cNvSpPr/>
          <p:nvPr/>
        </p:nvSpPr>
        <p:spPr>
          <a:xfrm>
            <a:off x="394560" y="3052080"/>
            <a:ext cx="8584920" cy="1101600"/>
          </a:xfrm>
          <a:prstGeom prst="rect">
            <a:avLst/>
          </a:prstGeom>
          <a:solidFill>
            <a:schemeClr val="bg1">
              <a:lumMod val="95000"/>
            </a:schemeClr>
          </a:solid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1811" name="Group 71"/>
          <p:cNvGrpSpPr/>
          <p:nvPr/>
        </p:nvGrpSpPr>
        <p:grpSpPr>
          <a:xfrm>
            <a:off x="551520" y="3267720"/>
            <a:ext cx="5100480" cy="666360"/>
            <a:chOff x="551520" y="3267720"/>
            <a:chExt cx="5100480" cy="666360"/>
          </a:xfrm>
        </p:grpSpPr>
        <p:grpSp>
          <p:nvGrpSpPr>
            <p:cNvPr id="1812" name="Group 72"/>
            <p:cNvGrpSpPr/>
            <p:nvPr/>
          </p:nvGrpSpPr>
          <p:grpSpPr>
            <a:xfrm>
              <a:off x="4568040" y="3267720"/>
              <a:ext cx="983880" cy="268560"/>
              <a:chOff x="4568040" y="3267720"/>
              <a:chExt cx="983880" cy="268560"/>
            </a:xfrm>
          </p:grpSpPr>
          <p:grpSp>
            <p:nvGrpSpPr>
              <p:cNvPr id="1813" name="Group 73"/>
              <p:cNvGrpSpPr/>
              <p:nvPr/>
            </p:nvGrpSpPr>
            <p:grpSpPr>
              <a:xfrm>
                <a:off x="4568040" y="3267720"/>
                <a:ext cx="740880" cy="268560"/>
                <a:chOff x="4568040" y="3267720"/>
                <a:chExt cx="740880" cy="268560"/>
              </a:xfrm>
            </p:grpSpPr>
            <p:sp>
              <p:nvSpPr>
                <p:cNvPr id="1814" name="CustomShape 74"/>
                <p:cNvSpPr/>
                <p:nvPr/>
              </p:nvSpPr>
              <p:spPr>
                <a:xfrm>
                  <a:off x="4568040" y="326772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815" name="CustomShape 75"/>
                <p:cNvSpPr/>
                <p:nvPr/>
              </p:nvSpPr>
              <p:spPr>
                <a:xfrm>
                  <a:off x="5043960" y="326772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816" name="CustomShape 76"/>
              <p:cNvSpPr/>
              <p:nvPr/>
            </p:nvSpPr>
            <p:spPr>
              <a:xfrm>
                <a:off x="5172120" y="340524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817" name="Group 77"/>
            <p:cNvGrpSpPr/>
            <p:nvPr/>
          </p:nvGrpSpPr>
          <p:grpSpPr>
            <a:xfrm>
              <a:off x="5569560" y="3309120"/>
              <a:ext cx="82440" cy="186840"/>
              <a:chOff x="5569560" y="3309120"/>
              <a:chExt cx="82440" cy="186840"/>
            </a:xfrm>
          </p:grpSpPr>
          <p:sp>
            <p:nvSpPr>
              <p:cNvPr id="1818" name="Line 78"/>
              <p:cNvSpPr/>
              <p:nvPr/>
            </p:nvSpPr>
            <p:spPr>
              <a:xfrm>
                <a:off x="5569560" y="3309120"/>
                <a:ext cx="360" cy="186840"/>
              </a:xfrm>
              <a:prstGeom prst="line">
                <a:avLst/>
              </a:prstGeom>
              <a:ln>
                <a:round/>
              </a:ln>
            </p:spPr>
            <p:style>
              <a:lnRef idx="2">
                <a:schemeClr val="accent1"/>
              </a:lnRef>
              <a:fillRef idx="0">
                <a:schemeClr val="accent1"/>
              </a:fillRef>
              <a:effectRef idx="1">
                <a:schemeClr val="accent1"/>
              </a:effectRef>
              <a:fontRef idx="minor"/>
            </p:style>
          </p:sp>
          <p:sp>
            <p:nvSpPr>
              <p:cNvPr id="1819" name="Line 79"/>
              <p:cNvSpPr/>
              <p:nvPr/>
            </p:nvSpPr>
            <p:spPr>
              <a:xfrm>
                <a:off x="5610600" y="3336840"/>
                <a:ext cx="360" cy="131400"/>
              </a:xfrm>
              <a:prstGeom prst="line">
                <a:avLst/>
              </a:prstGeom>
              <a:ln>
                <a:round/>
              </a:ln>
            </p:spPr>
            <p:style>
              <a:lnRef idx="2">
                <a:schemeClr val="accent1"/>
              </a:lnRef>
              <a:fillRef idx="0">
                <a:schemeClr val="accent1"/>
              </a:fillRef>
              <a:effectRef idx="1">
                <a:schemeClr val="accent1"/>
              </a:effectRef>
              <a:fontRef idx="minor"/>
            </p:style>
          </p:sp>
          <p:sp>
            <p:nvSpPr>
              <p:cNvPr id="1820" name="Line 80"/>
              <p:cNvSpPr/>
              <p:nvPr/>
            </p:nvSpPr>
            <p:spPr>
              <a:xfrm>
                <a:off x="5651640" y="3357000"/>
                <a:ext cx="360" cy="91080"/>
              </a:xfrm>
              <a:prstGeom prst="line">
                <a:avLst/>
              </a:prstGeom>
              <a:ln>
                <a:round/>
              </a:ln>
            </p:spPr>
            <p:style>
              <a:lnRef idx="2">
                <a:schemeClr val="accent1"/>
              </a:lnRef>
              <a:fillRef idx="0">
                <a:schemeClr val="accent1"/>
              </a:fillRef>
              <a:effectRef idx="1">
                <a:schemeClr val="accent1"/>
              </a:effectRef>
              <a:fontRef idx="minor"/>
            </p:style>
          </p:sp>
        </p:grpSp>
        <p:sp>
          <p:nvSpPr>
            <p:cNvPr id="1821" name="CustomShape 81"/>
            <p:cNvSpPr/>
            <p:nvPr/>
          </p:nvSpPr>
          <p:spPr>
            <a:xfrm>
              <a:off x="1039320" y="3267720"/>
              <a:ext cx="388440" cy="2685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822" name="CustomShape 82"/>
            <p:cNvSpPr/>
            <p:nvPr/>
          </p:nvSpPr>
          <p:spPr>
            <a:xfrm>
              <a:off x="551520" y="328932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823" name="CustomShape 83"/>
            <p:cNvSpPr/>
            <p:nvPr/>
          </p:nvSpPr>
          <p:spPr>
            <a:xfrm>
              <a:off x="2397240" y="367596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824" name="CustomShape 84"/>
            <p:cNvSpPr/>
            <p:nvPr/>
          </p:nvSpPr>
          <p:spPr>
            <a:xfrm>
              <a:off x="1756080" y="3661200"/>
              <a:ext cx="7693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after</a:t>
              </a:r>
              <a:endParaRPr b="0" lang="en-GB" sz="1200" spc="-1" strike="noStrike">
                <a:latin typeface="Arial"/>
              </a:endParaRPr>
            </a:p>
          </p:txBody>
        </p:sp>
        <p:grpSp>
          <p:nvGrpSpPr>
            <p:cNvPr id="1825" name="Group 85"/>
            <p:cNvGrpSpPr/>
            <p:nvPr/>
          </p:nvGrpSpPr>
          <p:grpSpPr>
            <a:xfrm>
              <a:off x="3584160" y="3267720"/>
              <a:ext cx="983880" cy="268560"/>
              <a:chOff x="3584160" y="3267720"/>
              <a:chExt cx="983880" cy="268560"/>
            </a:xfrm>
          </p:grpSpPr>
          <p:grpSp>
            <p:nvGrpSpPr>
              <p:cNvPr id="1826" name="Group 86"/>
              <p:cNvGrpSpPr/>
              <p:nvPr/>
            </p:nvGrpSpPr>
            <p:grpSpPr>
              <a:xfrm>
                <a:off x="3584160" y="3267720"/>
                <a:ext cx="740880" cy="268560"/>
                <a:chOff x="3584160" y="3267720"/>
                <a:chExt cx="740880" cy="268560"/>
              </a:xfrm>
            </p:grpSpPr>
            <p:sp>
              <p:nvSpPr>
                <p:cNvPr id="1827" name="CustomShape 87"/>
                <p:cNvSpPr/>
                <p:nvPr/>
              </p:nvSpPr>
              <p:spPr>
                <a:xfrm>
                  <a:off x="3584160" y="326772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828" name="CustomShape 88"/>
                <p:cNvSpPr/>
                <p:nvPr/>
              </p:nvSpPr>
              <p:spPr>
                <a:xfrm>
                  <a:off x="4060080" y="326772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829" name="CustomShape 89"/>
              <p:cNvSpPr/>
              <p:nvPr/>
            </p:nvSpPr>
            <p:spPr>
              <a:xfrm>
                <a:off x="4188240" y="340524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830" name="Group 90"/>
            <p:cNvGrpSpPr/>
            <p:nvPr/>
          </p:nvGrpSpPr>
          <p:grpSpPr>
            <a:xfrm>
              <a:off x="1236240" y="3267720"/>
              <a:ext cx="1363680" cy="268560"/>
              <a:chOff x="1236240" y="3267720"/>
              <a:chExt cx="1363680" cy="268560"/>
            </a:xfrm>
          </p:grpSpPr>
          <p:grpSp>
            <p:nvGrpSpPr>
              <p:cNvPr id="1831" name="Group 91"/>
              <p:cNvGrpSpPr/>
              <p:nvPr/>
            </p:nvGrpSpPr>
            <p:grpSpPr>
              <a:xfrm>
                <a:off x="1616040" y="3267720"/>
                <a:ext cx="740880" cy="268560"/>
                <a:chOff x="1616040" y="3267720"/>
                <a:chExt cx="740880" cy="268560"/>
              </a:xfrm>
            </p:grpSpPr>
            <p:sp>
              <p:nvSpPr>
                <p:cNvPr id="1832" name="CustomShape 92"/>
                <p:cNvSpPr/>
                <p:nvPr/>
              </p:nvSpPr>
              <p:spPr>
                <a:xfrm>
                  <a:off x="1616040" y="326772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1833" name="CustomShape 93"/>
                <p:cNvSpPr/>
                <p:nvPr/>
              </p:nvSpPr>
              <p:spPr>
                <a:xfrm>
                  <a:off x="2091960" y="326772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834" name="CustomShape 94"/>
              <p:cNvSpPr/>
              <p:nvPr/>
            </p:nvSpPr>
            <p:spPr>
              <a:xfrm>
                <a:off x="2220120" y="340524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835" name="CustomShape 95"/>
              <p:cNvSpPr/>
              <p:nvPr/>
            </p:nvSpPr>
            <p:spPr>
              <a:xfrm>
                <a:off x="1236240" y="340524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836" name="CustomShape 96"/>
            <p:cNvSpPr/>
            <p:nvPr/>
          </p:nvSpPr>
          <p:spPr>
            <a:xfrm flipV="1">
              <a:off x="2525760" y="3273480"/>
              <a:ext cx="128880" cy="262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837" name="CustomShape 97"/>
            <p:cNvSpPr/>
            <p:nvPr/>
          </p:nvSpPr>
          <p:spPr>
            <a:xfrm>
              <a:off x="3455640" y="367596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838" name="CustomShape 98"/>
            <p:cNvSpPr/>
            <p:nvPr/>
          </p:nvSpPr>
          <p:spPr>
            <a:xfrm>
              <a:off x="3222360" y="3661200"/>
              <a:ext cx="36108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839" name="CustomShape 99"/>
            <p:cNvSpPr/>
            <p:nvPr/>
          </p:nvSpPr>
          <p:spPr>
            <a:xfrm flipV="1">
              <a:off x="3584160" y="3273480"/>
              <a:ext cx="128880" cy="262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nvGrpSpPr>
            <p:cNvPr id="1840" name="Group 100"/>
            <p:cNvGrpSpPr/>
            <p:nvPr/>
          </p:nvGrpSpPr>
          <p:grpSpPr>
            <a:xfrm>
              <a:off x="2599920" y="3267720"/>
              <a:ext cx="974160" cy="268560"/>
              <a:chOff x="2599920" y="3267720"/>
              <a:chExt cx="974160" cy="268560"/>
            </a:xfrm>
          </p:grpSpPr>
          <p:grpSp>
            <p:nvGrpSpPr>
              <p:cNvPr id="1841" name="Group 101"/>
              <p:cNvGrpSpPr/>
              <p:nvPr/>
            </p:nvGrpSpPr>
            <p:grpSpPr>
              <a:xfrm>
                <a:off x="2599920" y="3267720"/>
                <a:ext cx="741240" cy="268560"/>
                <a:chOff x="2599920" y="3267720"/>
                <a:chExt cx="741240" cy="268560"/>
              </a:xfrm>
            </p:grpSpPr>
            <p:sp>
              <p:nvSpPr>
                <p:cNvPr id="1842" name="CustomShape 102"/>
                <p:cNvSpPr/>
                <p:nvPr/>
              </p:nvSpPr>
              <p:spPr>
                <a:xfrm>
                  <a:off x="2599920" y="326772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1843" name="CustomShape 103"/>
                <p:cNvSpPr/>
                <p:nvPr/>
              </p:nvSpPr>
              <p:spPr>
                <a:xfrm>
                  <a:off x="3076200" y="326772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844" name="CustomShape 104"/>
              <p:cNvSpPr/>
              <p:nvPr/>
            </p:nvSpPr>
            <p:spPr>
              <a:xfrm>
                <a:off x="3194280" y="340524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sp>
        <p:nvSpPr>
          <p:cNvPr id="1845" name="CustomShape 105"/>
          <p:cNvSpPr/>
          <p:nvPr/>
        </p:nvSpPr>
        <p:spPr>
          <a:xfrm>
            <a:off x="5816520" y="3303720"/>
            <a:ext cx="2803680" cy="4230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Node * p = after-&gt;next;  </a:t>
            </a:r>
            <a:endParaRPr b="0" lang="en-GB" sz="1400" spc="-1" strike="noStrike">
              <a:latin typeface="Arial"/>
            </a:endParaRPr>
          </a:p>
        </p:txBody>
      </p:sp>
      <p:sp>
        <p:nvSpPr>
          <p:cNvPr id="1846" name="CustomShape 106"/>
          <p:cNvSpPr/>
          <p:nvPr/>
        </p:nvSpPr>
        <p:spPr>
          <a:xfrm>
            <a:off x="5816520" y="5460480"/>
            <a:ext cx="2803680" cy="4230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delete p;</a:t>
            </a:r>
            <a:endParaRPr b="0" lang="en-GB" sz="1400" spc="-1" strike="noStrike">
              <a:latin typeface="Arial"/>
            </a:endParaRPr>
          </a:p>
        </p:txBody>
      </p:sp>
      <p:grpSp>
        <p:nvGrpSpPr>
          <p:cNvPr id="1847" name="Group 107"/>
          <p:cNvGrpSpPr/>
          <p:nvPr/>
        </p:nvGrpSpPr>
        <p:grpSpPr>
          <a:xfrm>
            <a:off x="551520" y="5491800"/>
            <a:ext cx="5100480" cy="666360"/>
            <a:chOff x="551520" y="5491800"/>
            <a:chExt cx="5100480" cy="666360"/>
          </a:xfrm>
        </p:grpSpPr>
        <p:grpSp>
          <p:nvGrpSpPr>
            <p:cNvPr id="1848" name="Group 108"/>
            <p:cNvGrpSpPr/>
            <p:nvPr/>
          </p:nvGrpSpPr>
          <p:grpSpPr>
            <a:xfrm>
              <a:off x="4568040" y="5491800"/>
              <a:ext cx="983880" cy="268560"/>
              <a:chOff x="4568040" y="5491800"/>
              <a:chExt cx="983880" cy="268560"/>
            </a:xfrm>
          </p:grpSpPr>
          <p:grpSp>
            <p:nvGrpSpPr>
              <p:cNvPr id="1849" name="Group 109"/>
              <p:cNvGrpSpPr/>
              <p:nvPr/>
            </p:nvGrpSpPr>
            <p:grpSpPr>
              <a:xfrm>
                <a:off x="4568040" y="5491800"/>
                <a:ext cx="740880" cy="268560"/>
                <a:chOff x="4568040" y="5491800"/>
                <a:chExt cx="740880" cy="268560"/>
              </a:xfrm>
            </p:grpSpPr>
            <p:sp>
              <p:nvSpPr>
                <p:cNvPr id="1850" name="CustomShape 110"/>
                <p:cNvSpPr/>
                <p:nvPr/>
              </p:nvSpPr>
              <p:spPr>
                <a:xfrm>
                  <a:off x="4568040" y="549180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851" name="CustomShape 111"/>
                <p:cNvSpPr/>
                <p:nvPr/>
              </p:nvSpPr>
              <p:spPr>
                <a:xfrm>
                  <a:off x="5043960" y="549180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852" name="CustomShape 112"/>
              <p:cNvSpPr/>
              <p:nvPr/>
            </p:nvSpPr>
            <p:spPr>
              <a:xfrm>
                <a:off x="5172120" y="562932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853" name="Group 113"/>
            <p:cNvGrpSpPr/>
            <p:nvPr/>
          </p:nvGrpSpPr>
          <p:grpSpPr>
            <a:xfrm>
              <a:off x="5569560" y="5532840"/>
              <a:ext cx="82440" cy="186840"/>
              <a:chOff x="5569560" y="5532840"/>
              <a:chExt cx="82440" cy="186840"/>
            </a:xfrm>
          </p:grpSpPr>
          <p:sp>
            <p:nvSpPr>
              <p:cNvPr id="1854" name="Line 114"/>
              <p:cNvSpPr/>
              <p:nvPr/>
            </p:nvSpPr>
            <p:spPr>
              <a:xfrm>
                <a:off x="5569560" y="5532840"/>
                <a:ext cx="360" cy="186840"/>
              </a:xfrm>
              <a:prstGeom prst="line">
                <a:avLst/>
              </a:prstGeom>
              <a:ln>
                <a:round/>
              </a:ln>
            </p:spPr>
            <p:style>
              <a:lnRef idx="2">
                <a:schemeClr val="accent1"/>
              </a:lnRef>
              <a:fillRef idx="0">
                <a:schemeClr val="accent1"/>
              </a:fillRef>
              <a:effectRef idx="1">
                <a:schemeClr val="accent1"/>
              </a:effectRef>
              <a:fontRef idx="minor"/>
            </p:style>
          </p:sp>
          <p:sp>
            <p:nvSpPr>
              <p:cNvPr id="1855" name="Line 115"/>
              <p:cNvSpPr/>
              <p:nvPr/>
            </p:nvSpPr>
            <p:spPr>
              <a:xfrm>
                <a:off x="5610600" y="5560920"/>
                <a:ext cx="360" cy="131040"/>
              </a:xfrm>
              <a:prstGeom prst="line">
                <a:avLst/>
              </a:prstGeom>
              <a:ln>
                <a:round/>
              </a:ln>
            </p:spPr>
            <p:style>
              <a:lnRef idx="2">
                <a:schemeClr val="accent1"/>
              </a:lnRef>
              <a:fillRef idx="0">
                <a:schemeClr val="accent1"/>
              </a:fillRef>
              <a:effectRef idx="1">
                <a:schemeClr val="accent1"/>
              </a:effectRef>
              <a:fontRef idx="minor"/>
            </p:style>
          </p:sp>
          <p:sp>
            <p:nvSpPr>
              <p:cNvPr id="1856" name="Line 116"/>
              <p:cNvSpPr/>
              <p:nvPr/>
            </p:nvSpPr>
            <p:spPr>
              <a:xfrm>
                <a:off x="5651640" y="5580720"/>
                <a:ext cx="360" cy="91440"/>
              </a:xfrm>
              <a:prstGeom prst="line">
                <a:avLst/>
              </a:prstGeom>
              <a:ln>
                <a:round/>
              </a:ln>
            </p:spPr>
            <p:style>
              <a:lnRef idx="2">
                <a:schemeClr val="accent1"/>
              </a:lnRef>
              <a:fillRef idx="0">
                <a:schemeClr val="accent1"/>
              </a:fillRef>
              <a:effectRef idx="1">
                <a:schemeClr val="accent1"/>
              </a:effectRef>
              <a:fontRef idx="minor"/>
            </p:style>
          </p:sp>
        </p:grpSp>
        <p:sp>
          <p:nvSpPr>
            <p:cNvPr id="1857" name="CustomShape 117"/>
            <p:cNvSpPr/>
            <p:nvPr/>
          </p:nvSpPr>
          <p:spPr>
            <a:xfrm>
              <a:off x="1039320" y="5491800"/>
              <a:ext cx="388440" cy="2685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858" name="CustomShape 118"/>
            <p:cNvSpPr/>
            <p:nvPr/>
          </p:nvSpPr>
          <p:spPr>
            <a:xfrm>
              <a:off x="551520" y="551304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859" name="CustomShape 119"/>
            <p:cNvSpPr/>
            <p:nvPr/>
          </p:nvSpPr>
          <p:spPr>
            <a:xfrm>
              <a:off x="2397240" y="589968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860" name="CustomShape 120"/>
            <p:cNvSpPr/>
            <p:nvPr/>
          </p:nvSpPr>
          <p:spPr>
            <a:xfrm>
              <a:off x="1756080" y="5885280"/>
              <a:ext cx="7693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after</a:t>
              </a:r>
              <a:endParaRPr b="0" lang="en-GB" sz="1200" spc="-1" strike="noStrike">
                <a:latin typeface="Arial"/>
              </a:endParaRPr>
            </a:p>
          </p:txBody>
        </p:sp>
        <p:grpSp>
          <p:nvGrpSpPr>
            <p:cNvPr id="1861" name="Group 121"/>
            <p:cNvGrpSpPr/>
            <p:nvPr/>
          </p:nvGrpSpPr>
          <p:grpSpPr>
            <a:xfrm>
              <a:off x="2599920" y="5491800"/>
              <a:ext cx="741240" cy="268560"/>
              <a:chOff x="2599920" y="5491800"/>
              <a:chExt cx="741240" cy="268560"/>
            </a:xfrm>
          </p:grpSpPr>
          <p:sp>
            <p:nvSpPr>
              <p:cNvPr id="1862" name="CustomShape 122"/>
              <p:cNvSpPr/>
              <p:nvPr/>
            </p:nvSpPr>
            <p:spPr>
              <a:xfrm>
                <a:off x="2599920" y="549180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1863" name="CustomShape 123"/>
              <p:cNvSpPr/>
              <p:nvPr/>
            </p:nvSpPr>
            <p:spPr>
              <a:xfrm>
                <a:off x="3076200" y="549180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864" name="Group 124"/>
            <p:cNvGrpSpPr/>
            <p:nvPr/>
          </p:nvGrpSpPr>
          <p:grpSpPr>
            <a:xfrm>
              <a:off x="1236240" y="5491800"/>
              <a:ext cx="1363680" cy="268560"/>
              <a:chOff x="1236240" y="5491800"/>
              <a:chExt cx="1363680" cy="268560"/>
            </a:xfrm>
          </p:grpSpPr>
          <p:grpSp>
            <p:nvGrpSpPr>
              <p:cNvPr id="1865" name="Group 125"/>
              <p:cNvGrpSpPr/>
              <p:nvPr/>
            </p:nvGrpSpPr>
            <p:grpSpPr>
              <a:xfrm>
                <a:off x="1616040" y="5491800"/>
                <a:ext cx="740880" cy="268560"/>
                <a:chOff x="1616040" y="5491800"/>
                <a:chExt cx="740880" cy="268560"/>
              </a:xfrm>
            </p:grpSpPr>
            <p:sp>
              <p:nvSpPr>
                <p:cNvPr id="1866" name="CustomShape 126"/>
                <p:cNvSpPr/>
                <p:nvPr/>
              </p:nvSpPr>
              <p:spPr>
                <a:xfrm>
                  <a:off x="1616040" y="549180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1867" name="CustomShape 127"/>
                <p:cNvSpPr/>
                <p:nvPr/>
              </p:nvSpPr>
              <p:spPr>
                <a:xfrm>
                  <a:off x="2091960" y="549180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868" name="CustomShape 128"/>
              <p:cNvSpPr/>
              <p:nvPr/>
            </p:nvSpPr>
            <p:spPr>
              <a:xfrm>
                <a:off x="2220120" y="562932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869" name="CustomShape 129"/>
              <p:cNvSpPr/>
              <p:nvPr/>
            </p:nvSpPr>
            <p:spPr>
              <a:xfrm>
                <a:off x="1236240" y="562932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870" name="CustomShape 130"/>
            <p:cNvSpPr/>
            <p:nvPr/>
          </p:nvSpPr>
          <p:spPr>
            <a:xfrm flipV="1">
              <a:off x="2525760" y="5497560"/>
              <a:ext cx="128880" cy="262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sp>
        <p:nvSpPr>
          <p:cNvPr id="1871" name="CustomShape 131"/>
          <p:cNvSpPr/>
          <p:nvPr/>
        </p:nvSpPr>
        <p:spPr>
          <a:xfrm>
            <a:off x="3222360" y="5629320"/>
            <a:ext cx="13453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872" name="TextShape 132"/>
          <p:cNvSpPr txBox="1"/>
          <p:nvPr/>
        </p:nvSpPr>
        <p:spPr>
          <a:xfrm>
            <a:off x="6553080" y="6356520"/>
            <a:ext cx="2133360" cy="364680"/>
          </a:xfrm>
          <a:prstGeom prst="rect">
            <a:avLst/>
          </a:prstGeom>
          <a:noFill/>
          <a:ln>
            <a:noFill/>
          </a:ln>
        </p:spPr>
        <p:txBody>
          <a:bodyPr anchor="ctr"/>
          <a:p>
            <a:pPr algn="r">
              <a:lnSpc>
                <a:spcPct val="100000"/>
              </a:lnSpc>
            </a:pPr>
            <a:fld id="{5B8242E4-C1CF-4C2D-8320-B3151D042DE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577" dur="indefinite" restart="never" nodeType="tmRoot">
          <p:childTnLst>
            <p:seq>
              <p:cTn id="1578" dur="indefinite" nodeType="mainSeq">
                <p:childTnLst>
                  <p:par>
                    <p:cTn id="1579" fill="hold">
                      <p:stCondLst>
                        <p:cond delay="indefinite"/>
                      </p:stCondLst>
                      <p:childTnLst>
                        <p:par>
                          <p:cTn id="1580" fill="hold">
                            <p:stCondLst>
                              <p:cond delay="0"/>
                            </p:stCondLst>
                            <p:childTnLst>
                              <p:par>
                                <p:cTn id="1581" nodeType="clickEffect" fill="hold" presetClass="entr" presetID="1">
                                  <p:stCondLst>
                                    <p:cond delay="0"/>
                                  </p:stCondLst>
                                  <p:childTnLst>
                                    <p:set>
                                      <p:cBhvr>
                                        <p:cTn id="1582" dur="1" fill="hold">
                                          <p:stCondLst>
                                            <p:cond delay="0"/>
                                          </p:stCondLst>
                                        </p:cTn>
                                        <p:tgtEl>
                                          <p:spTgt spid="1810"/>
                                        </p:tgtEl>
                                        <p:attrNameLst>
                                          <p:attrName>style.visibility</p:attrName>
                                        </p:attrNameLst>
                                      </p:cBhvr>
                                      <p:to>
                                        <p:strVal val="visible"/>
                                      </p:to>
                                    </p:set>
                                  </p:childTnLst>
                                </p:cTn>
                              </p:par>
                              <p:par>
                                <p:cTn id="1583" nodeType="withEffect" fill="hold" presetClass="entr" presetID="1">
                                  <p:stCondLst>
                                    <p:cond delay="0"/>
                                  </p:stCondLst>
                                  <p:childTnLst>
                                    <p:set>
                                      <p:cBhvr>
                                        <p:cTn id="1584" dur="1" fill="hold">
                                          <p:stCondLst>
                                            <p:cond delay="0"/>
                                          </p:stCondLst>
                                        </p:cTn>
                                        <p:tgtEl>
                                          <p:spTgt spid="1811"/>
                                        </p:tgtEl>
                                        <p:attrNameLst>
                                          <p:attrName>style.visibility</p:attrName>
                                        </p:attrNameLst>
                                      </p:cBhvr>
                                      <p:to>
                                        <p:strVal val="visible"/>
                                      </p:to>
                                    </p:set>
                                  </p:childTnLst>
                                </p:cTn>
                              </p:par>
                            </p:childTnLst>
                          </p:cTn>
                        </p:par>
                      </p:childTnLst>
                    </p:cTn>
                  </p:par>
                  <p:par>
                    <p:cTn id="1585" fill="hold">
                      <p:stCondLst>
                        <p:cond delay="indefinite"/>
                      </p:stCondLst>
                      <p:childTnLst>
                        <p:par>
                          <p:cTn id="1586" fill="hold">
                            <p:stCondLst>
                              <p:cond delay="0"/>
                            </p:stCondLst>
                            <p:childTnLst>
                              <p:par>
                                <p:cTn id="1587" nodeType="clickEffect" fill="hold" presetClass="entr" presetID="1">
                                  <p:stCondLst>
                                    <p:cond delay="0"/>
                                  </p:stCondLst>
                                  <p:childTnLst>
                                    <p:set>
                                      <p:cBhvr>
                                        <p:cTn id="1588" dur="1" fill="hold">
                                          <p:stCondLst>
                                            <p:cond delay="0"/>
                                          </p:stCondLst>
                                        </p:cTn>
                                        <p:tgtEl>
                                          <p:spTgt spid="1845"/>
                                        </p:tgtEl>
                                        <p:attrNameLst>
                                          <p:attrName>style.visibility</p:attrName>
                                        </p:attrNameLst>
                                      </p:cBhvr>
                                      <p:to>
                                        <p:strVal val="visible"/>
                                      </p:to>
                                    </p:set>
                                  </p:childTnLst>
                                </p:cTn>
                              </p:par>
                            </p:childTnLst>
                          </p:cTn>
                        </p:par>
                      </p:childTnLst>
                    </p:cTn>
                  </p:par>
                  <p:par>
                    <p:cTn id="1589" fill="hold">
                      <p:stCondLst>
                        <p:cond delay="indefinite"/>
                      </p:stCondLst>
                      <p:childTnLst>
                        <p:par>
                          <p:cTn id="1590" fill="hold">
                            <p:stCondLst>
                              <p:cond delay="0"/>
                            </p:stCondLst>
                            <p:childTnLst>
                              <p:par>
                                <p:cTn id="1591" nodeType="clickEffect" fill="hold" presetClass="entr" presetID="1">
                                  <p:stCondLst>
                                    <p:cond delay="0"/>
                                  </p:stCondLst>
                                  <p:childTnLst>
                                    <p:set>
                                      <p:cBhvr>
                                        <p:cTn id="1592" dur="1" fill="hold">
                                          <p:stCondLst>
                                            <p:cond delay="0"/>
                                          </p:stCondLst>
                                        </p:cTn>
                                        <p:tgtEl>
                                          <p:spTgt spid="1743"/>
                                        </p:tgtEl>
                                        <p:attrNameLst>
                                          <p:attrName>style.visibility</p:attrName>
                                        </p:attrNameLst>
                                      </p:cBhvr>
                                      <p:to>
                                        <p:strVal val="visible"/>
                                      </p:to>
                                    </p:set>
                                  </p:childTnLst>
                                </p:cTn>
                              </p:par>
                              <p:par>
                                <p:cTn id="1593" nodeType="withEffect" fill="hold" presetClass="entr" presetID="1">
                                  <p:stCondLst>
                                    <p:cond delay="0"/>
                                  </p:stCondLst>
                                  <p:childTnLst>
                                    <p:set>
                                      <p:cBhvr>
                                        <p:cTn id="1594" dur="1" fill="hold">
                                          <p:stCondLst>
                                            <p:cond delay="0"/>
                                          </p:stCondLst>
                                        </p:cTn>
                                        <p:tgtEl>
                                          <p:spTgt spid="1777"/>
                                        </p:tgtEl>
                                        <p:attrNameLst>
                                          <p:attrName>style.visibility</p:attrName>
                                        </p:attrNameLst>
                                      </p:cBhvr>
                                      <p:to>
                                        <p:strVal val="visible"/>
                                      </p:to>
                                    </p:set>
                                  </p:childTnLst>
                                </p:cTn>
                              </p:par>
                            </p:childTnLst>
                          </p:cTn>
                        </p:par>
                      </p:childTnLst>
                    </p:cTn>
                  </p:par>
                  <p:par>
                    <p:cTn id="1595" fill="hold">
                      <p:stCondLst>
                        <p:cond delay="indefinite"/>
                      </p:stCondLst>
                      <p:childTnLst>
                        <p:par>
                          <p:cTn id="1596" fill="hold">
                            <p:stCondLst>
                              <p:cond delay="0"/>
                            </p:stCondLst>
                            <p:childTnLst>
                              <p:par>
                                <p:cTn id="1597" nodeType="clickEffect" fill="hold" presetClass="entr" presetID="1">
                                  <p:stCondLst>
                                    <p:cond delay="0"/>
                                  </p:stCondLst>
                                  <p:childTnLst>
                                    <p:set>
                                      <p:cBhvr>
                                        <p:cTn id="1598" dur="1" fill="hold">
                                          <p:stCondLst>
                                            <p:cond delay="0"/>
                                          </p:stCondLst>
                                        </p:cTn>
                                        <p:tgtEl>
                                          <p:spTgt spid="1776"/>
                                        </p:tgtEl>
                                        <p:attrNameLst>
                                          <p:attrName>style.visibility</p:attrName>
                                        </p:attrNameLst>
                                      </p:cBhvr>
                                      <p:to>
                                        <p:strVal val="visible"/>
                                      </p:to>
                                    </p:set>
                                  </p:childTnLst>
                                </p:cTn>
                              </p:par>
                            </p:childTnLst>
                          </p:cTn>
                        </p:par>
                      </p:childTnLst>
                    </p:cTn>
                  </p:par>
                  <p:par>
                    <p:cTn id="1599" fill="hold">
                      <p:stCondLst>
                        <p:cond delay="indefinite"/>
                      </p:stCondLst>
                      <p:childTnLst>
                        <p:par>
                          <p:cTn id="1600" fill="hold">
                            <p:stCondLst>
                              <p:cond delay="0"/>
                            </p:stCondLst>
                            <p:childTnLst>
                              <p:par>
                                <p:cTn id="1601" nodeType="clickEffect" fill="hold" presetClass="entr" presetID="1">
                                  <p:stCondLst>
                                    <p:cond delay="0"/>
                                  </p:stCondLst>
                                  <p:childTnLst>
                                    <p:set>
                                      <p:cBhvr>
                                        <p:cTn id="1602" dur="1" fill="hold">
                                          <p:stCondLst>
                                            <p:cond delay="0"/>
                                          </p:stCondLst>
                                        </p:cTn>
                                        <p:tgtEl>
                                          <p:spTgt spid="1742"/>
                                        </p:tgtEl>
                                        <p:attrNameLst>
                                          <p:attrName>style.visibility</p:attrName>
                                        </p:attrNameLst>
                                      </p:cBhvr>
                                      <p:to>
                                        <p:strVal val="visible"/>
                                      </p:to>
                                    </p:set>
                                  </p:childTnLst>
                                </p:cTn>
                              </p:par>
                              <p:par>
                                <p:cTn id="1603" nodeType="withEffect" fill="hold" presetClass="entr" presetID="1">
                                  <p:stCondLst>
                                    <p:cond delay="0"/>
                                  </p:stCondLst>
                                  <p:childTnLst>
                                    <p:set>
                                      <p:cBhvr>
                                        <p:cTn id="1604" dur="1" fill="hold">
                                          <p:stCondLst>
                                            <p:cond delay="0"/>
                                          </p:stCondLst>
                                        </p:cTn>
                                        <p:tgtEl>
                                          <p:spTgt spid="1847"/>
                                        </p:tgtEl>
                                        <p:attrNameLst>
                                          <p:attrName>style.visibility</p:attrName>
                                        </p:attrNameLst>
                                      </p:cBhvr>
                                      <p:to>
                                        <p:strVal val="visible"/>
                                      </p:to>
                                    </p:set>
                                  </p:childTnLst>
                                </p:cTn>
                              </p:par>
                              <p:par>
                                <p:cTn id="1605" nodeType="withEffect" fill="hold" presetClass="entr" presetID="1">
                                  <p:stCondLst>
                                    <p:cond delay="0"/>
                                  </p:stCondLst>
                                  <p:childTnLst>
                                    <p:set>
                                      <p:cBhvr>
                                        <p:cTn id="1606" dur="1" fill="hold">
                                          <p:stCondLst>
                                            <p:cond delay="0"/>
                                          </p:stCondLst>
                                        </p:cTn>
                                        <p:tgtEl>
                                          <p:spTgt spid="1871"/>
                                        </p:tgtEl>
                                        <p:attrNameLst>
                                          <p:attrName>style.visibility</p:attrName>
                                        </p:attrNameLst>
                                      </p:cBhvr>
                                      <p:to>
                                        <p:strVal val="visible"/>
                                      </p:to>
                                    </p:set>
                                  </p:childTnLst>
                                </p:cTn>
                              </p:par>
                            </p:childTnLst>
                          </p:cTn>
                        </p:par>
                      </p:childTnLst>
                    </p:cTn>
                  </p:par>
                  <p:par>
                    <p:cTn id="1607" fill="hold">
                      <p:stCondLst>
                        <p:cond delay="indefinite"/>
                      </p:stCondLst>
                      <p:childTnLst>
                        <p:par>
                          <p:cTn id="1608" fill="hold">
                            <p:stCondLst>
                              <p:cond delay="0"/>
                            </p:stCondLst>
                            <p:childTnLst>
                              <p:par>
                                <p:cTn id="1609" nodeType="clickEffect" fill="hold" presetClass="entr" presetID="1">
                                  <p:stCondLst>
                                    <p:cond delay="0"/>
                                  </p:stCondLst>
                                  <p:childTnLst>
                                    <p:set>
                                      <p:cBhvr>
                                        <p:cTn id="1610" dur="1" fill="hold">
                                          <p:stCondLst>
                                            <p:cond delay="0"/>
                                          </p:stCondLst>
                                        </p:cTn>
                                        <p:tgtEl>
                                          <p:spTgt spid="184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Deleting a Node</a:t>
            </a:r>
            <a:endParaRPr b="0" lang="en-US" sz="4400" spc="-1" strike="noStrike">
              <a:solidFill>
                <a:srgbClr val="000000"/>
              </a:solidFill>
              <a:latin typeface="Calibri Light"/>
            </a:endParaRPr>
          </a:p>
        </p:txBody>
      </p:sp>
      <p:sp>
        <p:nvSpPr>
          <p:cNvPr id="1874"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 function to delete a number after the node pointed to by </a:t>
            </a:r>
            <a:r>
              <a:rPr b="0" lang="en-US" sz="2000" spc="-1" strike="noStrike">
                <a:solidFill>
                  <a:srgbClr val="000000"/>
                </a:solidFill>
                <a:latin typeface="Consolas"/>
                <a:ea typeface="Menlo"/>
              </a:rPr>
              <a:t>after </a:t>
            </a:r>
            <a:r>
              <a:rPr b="0" lang="en-US" sz="2400" spc="-1" strike="noStrike">
                <a:solidFill>
                  <a:srgbClr val="000000"/>
                </a:solidFill>
                <a:latin typeface="Calibri Light"/>
                <a:ea typeface="Calibri Light"/>
              </a:rPr>
              <a:t>in a linked list</a:t>
            </a:r>
            <a:endParaRPr b="0" lang="en-US" sz="2400" spc="-1" strike="noStrike">
              <a:solidFill>
                <a:srgbClr val="000000"/>
              </a:solidFill>
              <a:latin typeface="Calibri Light"/>
            </a:endParaRPr>
          </a:p>
        </p:txBody>
      </p:sp>
      <p:sp>
        <p:nvSpPr>
          <p:cNvPr id="1875" name="CustomShape 3"/>
          <p:cNvSpPr/>
          <p:nvPr/>
        </p:nvSpPr>
        <p:spPr>
          <a:xfrm>
            <a:off x="1515600" y="2873160"/>
            <a:ext cx="5833080" cy="26665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808080"/>
                </a:solidFill>
                <a:latin typeface="Consolas"/>
                <a:ea typeface="Menlo"/>
              </a:rPr>
              <a:t>// assume that after points to a node and is // i.e., after not equals null</a:t>
            </a:r>
            <a:endParaRPr b="0" lang="en-GB" sz="1600" spc="-1" strike="noStrike">
              <a:latin typeface="Arial"/>
            </a:endParaRPr>
          </a:p>
          <a:p>
            <a:pPr>
              <a:lnSpc>
                <a:spcPct val="100000"/>
              </a:lnSpc>
            </a:pPr>
            <a:r>
              <a:rPr b="0" lang="en-GB" sz="1600" spc="-1" strike="noStrike">
                <a:solidFill>
                  <a:srgbClr val="000000"/>
                </a:solidFill>
                <a:latin typeface="Consolas"/>
                <a:ea typeface="Menlo"/>
              </a:rPr>
              <a:t>void delete_node( Node * after)</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p = after-&gt;next;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after-&gt;next = p-&gt;next;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delete p;</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p:txBody>
      </p:sp>
      <p:sp>
        <p:nvSpPr>
          <p:cNvPr id="1876" name="TextShape 4"/>
          <p:cNvSpPr txBox="1"/>
          <p:nvPr/>
        </p:nvSpPr>
        <p:spPr>
          <a:xfrm>
            <a:off x="6553080" y="6356520"/>
            <a:ext cx="2133360" cy="364680"/>
          </a:xfrm>
          <a:prstGeom prst="rect">
            <a:avLst/>
          </a:prstGeom>
          <a:noFill/>
          <a:ln>
            <a:noFill/>
          </a:ln>
        </p:spPr>
        <p:txBody>
          <a:bodyPr anchor="ctr"/>
          <a:p>
            <a:pPr algn="r">
              <a:lnSpc>
                <a:spcPct val="100000"/>
              </a:lnSpc>
            </a:pPr>
            <a:fld id="{6C7774F8-91DB-4326-BF00-4DEBBE7D23E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877" name="CustomShape 5"/>
          <p:cNvSpPr/>
          <p:nvPr/>
        </p:nvSpPr>
        <p:spPr>
          <a:xfrm>
            <a:off x="1333440" y="5654160"/>
            <a:ext cx="25236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build_list_sorted.cpp</a:t>
            </a:r>
            <a:endParaRPr b="0" lang="en-GB" sz="1800" spc="-1" strike="noStrike">
              <a:latin typeface="Arial"/>
            </a:endParaRPr>
          </a:p>
        </p:txBody>
      </p:sp>
    </p:spTree>
  </p:cSld>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Searching for a Node</a:t>
            </a:r>
            <a:endParaRPr b="0" lang="en-US" sz="4400" spc="-1" strike="noStrike">
              <a:solidFill>
                <a:srgbClr val="000000"/>
              </a:solidFill>
              <a:latin typeface="Calibri Light"/>
            </a:endParaRPr>
          </a:p>
        </p:txBody>
      </p:sp>
      <p:sp>
        <p:nvSpPr>
          <p:cNvPr id="187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To search for an item in a linked list is similar to traversing a list:  </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starting from the first node, we go through the items one by one</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return the pointer to a found item, if found; or</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return NULL if we reach the end of a list and the item is not found</a:t>
            </a:r>
            <a:endParaRPr b="0" lang="en-US" sz="2000" spc="-1" strike="noStrike">
              <a:solidFill>
                <a:srgbClr val="000000"/>
              </a:solidFill>
              <a:latin typeface="Calibri Light"/>
            </a:endParaRPr>
          </a:p>
        </p:txBody>
      </p:sp>
      <p:sp>
        <p:nvSpPr>
          <p:cNvPr id="1880" name="CustomShape 3"/>
          <p:cNvSpPr/>
          <p:nvPr/>
        </p:nvSpPr>
        <p:spPr>
          <a:xfrm>
            <a:off x="1561680" y="3253320"/>
            <a:ext cx="5388840" cy="33296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e46c0a"/>
                </a:solidFill>
                <a:latin typeface="Consolas"/>
                <a:ea typeface="Menlo"/>
              </a:rPr>
              <a:t>Node * </a:t>
            </a:r>
            <a:r>
              <a:rPr b="0" lang="en-GB" sz="1600" spc="-1" strike="noStrike">
                <a:solidFill>
                  <a:srgbClr val="000000"/>
                </a:solidFill>
                <a:latin typeface="Consolas"/>
                <a:ea typeface="Menlo"/>
              </a:rPr>
              <a:t>find( Node * head, int num )</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current = head;</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while (current != NULL)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if (current-&gt;info == num)</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return current;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else</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current = current-&gt;next;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return NULL;</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p:txBody>
      </p:sp>
      <p:sp>
        <p:nvSpPr>
          <p:cNvPr id="1881" name="TextShape 4"/>
          <p:cNvSpPr txBox="1"/>
          <p:nvPr/>
        </p:nvSpPr>
        <p:spPr>
          <a:xfrm>
            <a:off x="6553080" y="6356520"/>
            <a:ext cx="2133360" cy="364680"/>
          </a:xfrm>
          <a:prstGeom prst="rect">
            <a:avLst/>
          </a:prstGeom>
          <a:noFill/>
          <a:ln>
            <a:noFill/>
          </a:ln>
        </p:spPr>
        <p:txBody>
          <a:bodyPr anchor="ctr"/>
          <a:p>
            <a:pPr algn="r">
              <a:lnSpc>
                <a:spcPct val="100000"/>
              </a:lnSpc>
            </a:pPr>
            <a:fld id="{04D2F62F-EA6F-4E1C-B384-38052E612DD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882" name="CustomShape 5"/>
          <p:cNvSpPr/>
          <p:nvPr/>
        </p:nvSpPr>
        <p:spPr>
          <a:xfrm>
            <a:off x="6722640" y="6027480"/>
            <a:ext cx="25236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build_list_sorted.cpp</a:t>
            </a:r>
            <a:endParaRPr b="0" lang="en-GB" sz="1800" spc="-1" strike="noStrike">
              <a:latin typeface="Arial"/>
            </a:endParaRPr>
          </a:p>
        </p:txBody>
      </p:sp>
    </p:spTree>
  </p:cSld>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3" name="CustomShape 1"/>
          <p:cNvSpPr/>
          <p:nvPr/>
        </p:nvSpPr>
        <p:spPr>
          <a:xfrm>
            <a:off x="760680" y="2532960"/>
            <a:ext cx="7784280" cy="1925640"/>
          </a:xfrm>
          <a:prstGeom prst="rect">
            <a:avLst/>
          </a:prstGeom>
          <a:solidFill>
            <a:schemeClr val="bg1">
              <a:lumMod val="95000"/>
            </a:schemeClr>
          </a:solid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84" name="TextShape 2"/>
          <p:cNvSpPr txBox="1"/>
          <p:nvPr/>
        </p:nvSpPr>
        <p:spPr>
          <a:xfrm>
            <a:off x="457200" y="1320840"/>
            <a:ext cx="8229240" cy="480492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To build a </a:t>
            </a:r>
            <a:r>
              <a:rPr b="1" lang="en-US" sz="2400" spc="-1" strike="noStrike">
                <a:solidFill>
                  <a:srgbClr val="e46c0a"/>
                </a:solidFill>
                <a:latin typeface="Calibri Light"/>
                <a:ea typeface="Calibri Light"/>
              </a:rPr>
              <a:t>sorted linked list </a:t>
            </a:r>
            <a:r>
              <a:rPr b="0" lang="en-US" sz="2400" spc="-1" strike="noStrike">
                <a:solidFill>
                  <a:srgbClr val="000000"/>
                </a:solidFill>
                <a:latin typeface="Calibri Light"/>
                <a:ea typeface="Calibri Light"/>
              </a:rPr>
              <a:t>in which the items are always maintained in order, we need to </a:t>
            </a:r>
            <a:r>
              <a:rPr b="0" lang="en-US" sz="2400" spc="-1" strike="noStrike">
                <a:solidFill>
                  <a:srgbClr val="31859c"/>
                </a:solidFill>
                <a:latin typeface="Calibri Light"/>
                <a:ea typeface="Calibri Light"/>
              </a:rPr>
              <a:t>search</a:t>
            </a:r>
            <a:r>
              <a:rPr b="0" lang="en-US" sz="2400" spc="-1" strike="noStrike">
                <a:solidFill>
                  <a:srgbClr val="000000"/>
                </a:solidFill>
                <a:latin typeface="Calibri Light"/>
                <a:ea typeface="Calibri Light"/>
              </a:rPr>
              <a:t> for an appropriate location to </a:t>
            </a:r>
            <a:r>
              <a:rPr b="0" lang="en-US" sz="2400" spc="-1" strike="noStrike">
                <a:solidFill>
                  <a:srgbClr val="31859c"/>
                </a:solidFill>
                <a:latin typeface="Calibri Light"/>
                <a:ea typeface="Calibri Light"/>
              </a:rPr>
              <a:t>insert</a:t>
            </a:r>
            <a:r>
              <a:rPr b="0" lang="en-US" sz="2400" spc="-1" strike="noStrike">
                <a:solidFill>
                  <a:srgbClr val="000000"/>
                </a:solidFill>
                <a:latin typeface="Calibri Light"/>
                <a:ea typeface="Calibri Light"/>
              </a:rPr>
              <a:t> before adding any new item to the list</a:t>
            </a:r>
            <a:endParaRPr b="0" lang="en-US" sz="2400" spc="-1" strike="noStrike">
              <a:solidFill>
                <a:srgbClr val="000000"/>
              </a:solidFill>
              <a:latin typeface="Calibri Light"/>
            </a:endParaRPr>
          </a:p>
        </p:txBody>
      </p:sp>
      <p:sp>
        <p:nvSpPr>
          <p:cNvPr id="1885" name="TextShape 3"/>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Building a Sorted Linked List</a:t>
            </a:r>
            <a:endParaRPr b="0" lang="en-US" sz="4400" spc="-1" strike="noStrike">
              <a:solidFill>
                <a:srgbClr val="000000"/>
              </a:solidFill>
              <a:latin typeface="Calibri Light"/>
            </a:endParaRPr>
          </a:p>
        </p:txBody>
      </p:sp>
      <p:grpSp>
        <p:nvGrpSpPr>
          <p:cNvPr id="1886" name="Group 4"/>
          <p:cNvGrpSpPr/>
          <p:nvPr/>
        </p:nvGrpSpPr>
        <p:grpSpPr>
          <a:xfrm>
            <a:off x="4941720" y="2791800"/>
            <a:ext cx="82440" cy="186840"/>
            <a:chOff x="4941720" y="2791800"/>
            <a:chExt cx="82440" cy="186840"/>
          </a:xfrm>
        </p:grpSpPr>
        <p:sp>
          <p:nvSpPr>
            <p:cNvPr id="1887" name="Line 5"/>
            <p:cNvSpPr/>
            <p:nvPr/>
          </p:nvSpPr>
          <p:spPr>
            <a:xfrm>
              <a:off x="4941720" y="2791800"/>
              <a:ext cx="360" cy="186840"/>
            </a:xfrm>
            <a:prstGeom prst="line">
              <a:avLst/>
            </a:prstGeom>
            <a:ln>
              <a:round/>
            </a:ln>
          </p:spPr>
          <p:style>
            <a:lnRef idx="2">
              <a:schemeClr val="accent1"/>
            </a:lnRef>
            <a:fillRef idx="0">
              <a:schemeClr val="accent1"/>
            </a:fillRef>
            <a:effectRef idx="1">
              <a:schemeClr val="accent1"/>
            </a:effectRef>
            <a:fontRef idx="minor"/>
          </p:style>
        </p:sp>
        <p:sp>
          <p:nvSpPr>
            <p:cNvPr id="1888" name="Line 6"/>
            <p:cNvSpPr/>
            <p:nvPr/>
          </p:nvSpPr>
          <p:spPr>
            <a:xfrm>
              <a:off x="4982760" y="2819520"/>
              <a:ext cx="360" cy="131400"/>
            </a:xfrm>
            <a:prstGeom prst="line">
              <a:avLst/>
            </a:prstGeom>
            <a:ln>
              <a:round/>
            </a:ln>
          </p:spPr>
          <p:style>
            <a:lnRef idx="2">
              <a:schemeClr val="accent1"/>
            </a:lnRef>
            <a:fillRef idx="0">
              <a:schemeClr val="accent1"/>
            </a:fillRef>
            <a:effectRef idx="1">
              <a:schemeClr val="accent1"/>
            </a:effectRef>
            <a:fontRef idx="minor"/>
          </p:style>
        </p:sp>
        <p:sp>
          <p:nvSpPr>
            <p:cNvPr id="1889" name="Line 7"/>
            <p:cNvSpPr/>
            <p:nvPr/>
          </p:nvSpPr>
          <p:spPr>
            <a:xfrm>
              <a:off x="5023800" y="2839680"/>
              <a:ext cx="360" cy="91080"/>
            </a:xfrm>
            <a:prstGeom prst="line">
              <a:avLst/>
            </a:prstGeom>
            <a:ln>
              <a:round/>
            </a:ln>
          </p:spPr>
          <p:style>
            <a:lnRef idx="2">
              <a:schemeClr val="accent1"/>
            </a:lnRef>
            <a:fillRef idx="0">
              <a:schemeClr val="accent1"/>
            </a:fillRef>
            <a:effectRef idx="1">
              <a:schemeClr val="accent1"/>
            </a:effectRef>
            <a:fontRef idx="minor"/>
          </p:style>
        </p:sp>
      </p:grpSp>
      <p:sp>
        <p:nvSpPr>
          <p:cNvPr id="1890" name="CustomShape 8"/>
          <p:cNvSpPr/>
          <p:nvPr/>
        </p:nvSpPr>
        <p:spPr>
          <a:xfrm>
            <a:off x="4347360" y="2750400"/>
            <a:ext cx="388440" cy="2685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891" name="CustomShape 9"/>
          <p:cNvSpPr/>
          <p:nvPr/>
        </p:nvSpPr>
        <p:spPr>
          <a:xfrm>
            <a:off x="3827160" y="27720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892" name="CustomShape 10"/>
          <p:cNvSpPr/>
          <p:nvPr/>
        </p:nvSpPr>
        <p:spPr>
          <a:xfrm>
            <a:off x="4332600" y="312264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893" name="CustomShape 11"/>
          <p:cNvSpPr/>
          <p:nvPr/>
        </p:nvSpPr>
        <p:spPr>
          <a:xfrm>
            <a:off x="3554640" y="3122640"/>
            <a:ext cx="96480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1894" name="CustomShape 12"/>
          <p:cNvSpPr/>
          <p:nvPr/>
        </p:nvSpPr>
        <p:spPr>
          <a:xfrm>
            <a:off x="4544280" y="288792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895" name="CustomShape 13"/>
          <p:cNvSpPr/>
          <p:nvPr/>
        </p:nvSpPr>
        <p:spPr>
          <a:xfrm flipV="1">
            <a:off x="4461120" y="2982600"/>
            <a:ext cx="128880" cy="262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896" name="CustomShape 14"/>
          <p:cNvSpPr/>
          <p:nvPr/>
        </p:nvSpPr>
        <p:spPr>
          <a:xfrm>
            <a:off x="804960" y="2732760"/>
            <a:ext cx="10620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Add 62:</a:t>
            </a:r>
            <a:endParaRPr b="0" lang="en-GB" sz="1800" spc="-1" strike="noStrike">
              <a:latin typeface="Arial"/>
            </a:endParaRPr>
          </a:p>
        </p:txBody>
      </p:sp>
      <p:grpSp>
        <p:nvGrpSpPr>
          <p:cNvPr id="1897" name="Group 15"/>
          <p:cNvGrpSpPr/>
          <p:nvPr/>
        </p:nvGrpSpPr>
        <p:grpSpPr>
          <a:xfrm>
            <a:off x="5937480" y="3725640"/>
            <a:ext cx="82440" cy="186840"/>
            <a:chOff x="5937480" y="3725640"/>
            <a:chExt cx="82440" cy="186840"/>
          </a:xfrm>
        </p:grpSpPr>
        <p:sp>
          <p:nvSpPr>
            <p:cNvPr id="1898" name="Line 16"/>
            <p:cNvSpPr/>
            <p:nvPr/>
          </p:nvSpPr>
          <p:spPr>
            <a:xfrm>
              <a:off x="5937480" y="3725640"/>
              <a:ext cx="360" cy="186840"/>
            </a:xfrm>
            <a:prstGeom prst="line">
              <a:avLst/>
            </a:prstGeom>
            <a:ln>
              <a:round/>
            </a:ln>
          </p:spPr>
          <p:style>
            <a:lnRef idx="2">
              <a:schemeClr val="accent1"/>
            </a:lnRef>
            <a:fillRef idx="0">
              <a:schemeClr val="accent1"/>
            </a:fillRef>
            <a:effectRef idx="1">
              <a:schemeClr val="accent1"/>
            </a:effectRef>
            <a:fontRef idx="minor"/>
          </p:style>
        </p:sp>
        <p:sp>
          <p:nvSpPr>
            <p:cNvPr id="1899" name="Line 17"/>
            <p:cNvSpPr/>
            <p:nvPr/>
          </p:nvSpPr>
          <p:spPr>
            <a:xfrm>
              <a:off x="5978520" y="3753360"/>
              <a:ext cx="360" cy="131400"/>
            </a:xfrm>
            <a:prstGeom prst="line">
              <a:avLst/>
            </a:prstGeom>
            <a:ln>
              <a:round/>
            </a:ln>
          </p:spPr>
          <p:style>
            <a:lnRef idx="2">
              <a:schemeClr val="accent1"/>
            </a:lnRef>
            <a:fillRef idx="0">
              <a:schemeClr val="accent1"/>
            </a:fillRef>
            <a:effectRef idx="1">
              <a:schemeClr val="accent1"/>
            </a:effectRef>
            <a:fontRef idx="minor"/>
          </p:style>
        </p:sp>
        <p:sp>
          <p:nvSpPr>
            <p:cNvPr id="1900" name="Line 18"/>
            <p:cNvSpPr/>
            <p:nvPr/>
          </p:nvSpPr>
          <p:spPr>
            <a:xfrm>
              <a:off x="6019560" y="3773160"/>
              <a:ext cx="360" cy="91440"/>
            </a:xfrm>
            <a:prstGeom prst="line">
              <a:avLst/>
            </a:prstGeom>
            <a:ln>
              <a:round/>
            </a:ln>
          </p:spPr>
          <p:style>
            <a:lnRef idx="2">
              <a:schemeClr val="accent1"/>
            </a:lnRef>
            <a:fillRef idx="0">
              <a:schemeClr val="accent1"/>
            </a:fillRef>
            <a:effectRef idx="1">
              <a:schemeClr val="accent1"/>
            </a:effectRef>
            <a:fontRef idx="minor"/>
          </p:style>
        </p:sp>
      </p:grpSp>
      <p:sp>
        <p:nvSpPr>
          <p:cNvPr id="1901" name="CustomShape 19"/>
          <p:cNvSpPr/>
          <p:nvPr/>
        </p:nvSpPr>
        <p:spPr>
          <a:xfrm>
            <a:off x="4349880" y="3676320"/>
            <a:ext cx="388440" cy="2685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902" name="CustomShape 20"/>
          <p:cNvSpPr/>
          <p:nvPr/>
        </p:nvSpPr>
        <p:spPr>
          <a:xfrm>
            <a:off x="3829680" y="369756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903" name="CustomShape 21"/>
          <p:cNvSpPr/>
          <p:nvPr/>
        </p:nvSpPr>
        <p:spPr>
          <a:xfrm>
            <a:off x="4335120" y="404820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904" name="CustomShape 22"/>
          <p:cNvSpPr/>
          <p:nvPr/>
        </p:nvSpPr>
        <p:spPr>
          <a:xfrm>
            <a:off x="3557160" y="4048200"/>
            <a:ext cx="96480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1905" name="CustomShape 23"/>
          <p:cNvSpPr/>
          <p:nvPr/>
        </p:nvSpPr>
        <p:spPr>
          <a:xfrm>
            <a:off x="4546800" y="381348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06" name="CustomShape 24"/>
          <p:cNvSpPr/>
          <p:nvPr/>
        </p:nvSpPr>
        <p:spPr>
          <a:xfrm flipV="1">
            <a:off x="4463640" y="3908160"/>
            <a:ext cx="128880" cy="262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907" name="CustomShape 25"/>
          <p:cNvSpPr/>
          <p:nvPr/>
        </p:nvSpPr>
        <p:spPr>
          <a:xfrm>
            <a:off x="2115720" y="2750400"/>
            <a:ext cx="9993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1. search</a:t>
            </a:r>
            <a:endParaRPr b="0" lang="en-GB" sz="1400" spc="-1" strike="noStrike">
              <a:latin typeface="Arial"/>
            </a:endParaRPr>
          </a:p>
        </p:txBody>
      </p:sp>
      <p:sp>
        <p:nvSpPr>
          <p:cNvPr id="1908" name="CustomShape 26"/>
          <p:cNvSpPr/>
          <p:nvPr/>
        </p:nvSpPr>
        <p:spPr>
          <a:xfrm>
            <a:off x="2130480" y="3676320"/>
            <a:ext cx="9154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2. insert</a:t>
            </a:r>
            <a:endParaRPr b="0" lang="en-GB" sz="1400" spc="-1" strike="noStrike">
              <a:latin typeface="Arial"/>
            </a:endParaRPr>
          </a:p>
        </p:txBody>
      </p:sp>
      <p:grpSp>
        <p:nvGrpSpPr>
          <p:cNvPr id="1909" name="Group 27"/>
          <p:cNvGrpSpPr/>
          <p:nvPr/>
        </p:nvGrpSpPr>
        <p:grpSpPr>
          <a:xfrm>
            <a:off x="4941720" y="3679200"/>
            <a:ext cx="983880" cy="268560"/>
            <a:chOff x="4941720" y="3679200"/>
            <a:chExt cx="983880" cy="268560"/>
          </a:xfrm>
        </p:grpSpPr>
        <p:grpSp>
          <p:nvGrpSpPr>
            <p:cNvPr id="1910" name="Group 28"/>
            <p:cNvGrpSpPr/>
            <p:nvPr/>
          </p:nvGrpSpPr>
          <p:grpSpPr>
            <a:xfrm>
              <a:off x="4941720" y="3679200"/>
              <a:ext cx="740880" cy="268560"/>
              <a:chOff x="4941720" y="3679200"/>
              <a:chExt cx="740880" cy="268560"/>
            </a:xfrm>
          </p:grpSpPr>
          <p:sp>
            <p:nvSpPr>
              <p:cNvPr id="1911" name="CustomShape 29"/>
              <p:cNvSpPr/>
              <p:nvPr/>
            </p:nvSpPr>
            <p:spPr>
              <a:xfrm>
                <a:off x="4941720" y="367920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912" name="CustomShape 30"/>
              <p:cNvSpPr/>
              <p:nvPr/>
            </p:nvSpPr>
            <p:spPr>
              <a:xfrm>
                <a:off x="5417640" y="367920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913" name="CustomShape 31"/>
            <p:cNvSpPr/>
            <p:nvPr/>
          </p:nvSpPr>
          <p:spPr>
            <a:xfrm>
              <a:off x="5545800" y="381672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914" name="Group 32"/>
          <p:cNvGrpSpPr/>
          <p:nvPr/>
        </p:nvGrpSpPr>
        <p:grpSpPr>
          <a:xfrm>
            <a:off x="760680" y="4458600"/>
            <a:ext cx="7784280" cy="1925640"/>
            <a:chOff x="760680" y="4458600"/>
            <a:chExt cx="7784280" cy="1925640"/>
          </a:xfrm>
        </p:grpSpPr>
        <p:sp>
          <p:nvSpPr>
            <p:cNvPr id="1915" name="CustomShape 33"/>
            <p:cNvSpPr/>
            <p:nvPr/>
          </p:nvSpPr>
          <p:spPr>
            <a:xfrm>
              <a:off x="760680" y="4458600"/>
              <a:ext cx="7784280" cy="1925640"/>
            </a:xfrm>
            <a:prstGeom prst="rect">
              <a:avLst/>
            </a:prstGeom>
            <a:no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16" name="CustomShape 34"/>
            <p:cNvSpPr/>
            <p:nvPr/>
          </p:nvSpPr>
          <p:spPr>
            <a:xfrm>
              <a:off x="4347360" y="4676400"/>
              <a:ext cx="388440" cy="2685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917" name="CustomShape 35"/>
            <p:cNvSpPr/>
            <p:nvPr/>
          </p:nvSpPr>
          <p:spPr>
            <a:xfrm>
              <a:off x="3827160" y="469764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918" name="CustomShape 36"/>
            <p:cNvSpPr/>
            <p:nvPr/>
          </p:nvSpPr>
          <p:spPr>
            <a:xfrm>
              <a:off x="4795560" y="504828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919" name="CustomShape 37"/>
            <p:cNvSpPr/>
            <p:nvPr/>
          </p:nvSpPr>
          <p:spPr>
            <a:xfrm>
              <a:off x="4017960" y="5048280"/>
              <a:ext cx="96480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1920" name="CustomShape 38"/>
            <p:cNvSpPr/>
            <p:nvPr/>
          </p:nvSpPr>
          <p:spPr>
            <a:xfrm>
              <a:off x="4544280" y="481392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21" name="CustomShape 39"/>
            <p:cNvSpPr/>
            <p:nvPr/>
          </p:nvSpPr>
          <p:spPr>
            <a:xfrm flipV="1">
              <a:off x="4924080" y="4646160"/>
              <a:ext cx="128880" cy="262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922" name="CustomShape 40"/>
            <p:cNvSpPr/>
            <p:nvPr/>
          </p:nvSpPr>
          <p:spPr>
            <a:xfrm>
              <a:off x="804960" y="4658760"/>
              <a:ext cx="10620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Add 89:</a:t>
              </a:r>
              <a:endParaRPr b="0" lang="en-GB" sz="1800" spc="-1" strike="noStrike">
                <a:latin typeface="Arial"/>
              </a:endParaRPr>
            </a:p>
          </p:txBody>
        </p:sp>
        <p:grpSp>
          <p:nvGrpSpPr>
            <p:cNvPr id="1923" name="Group 41"/>
            <p:cNvGrpSpPr/>
            <p:nvPr/>
          </p:nvGrpSpPr>
          <p:grpSpPr>
            <a:xfrm>
              <a:off x="6931080" y="5651640"/>
              <a:ext cx="82440" cy="186480"/>
              <a:chOff x="6931080" y="5651640"/>
              <a:chExt cx="82440" cy="186480"/>
            </a:xfrm>
          </p:grpSpPr>
          <p:sp>
            <p:nvSpPr>
              <p:cNvPr id="1924" name="Line 42"/>
              <p:cNvSpPr/>
              <p:nvPr/>
            </p:nvSpPr>
            <p:spPr>
              <a:xfrm>
                <a:off x="6931080" y="5651640"/>
                <a:ext cx="360" cy="186480"/>
              </a:xfrm>
              <a:prstGeom prst="line">
                <a:avLst/>
              </a:prstGeom>
              <a:ln>
                <a:round/>
              </a:ln>
            </p:spPr>
            <p:style>
              <a:lnRef idx="2">
                <a:schemeClr val="accent1"/>
              </a:lnRef>
              <a:fillRef idx="0">
                <a:schemeClr val="accent1"/>
              </a:fillRef>
              <a:effectRef idx="1">
                <a:schemeClr val="accent1"/>
              </a:effectRef>
              <a:fontRef idx="minor"/>
            </p:style>
          </p:sp>
          <p:sp>
            <p:nvSpPr>
              <p:cNvPr id="1925" name="Line 43"/>
              <p:cNvSpPr/>
              <p:nvPr/>
            </p:nvSpPr>
            <p:spPr>
              <a:xfrm>
                <a:off x="6972120" y="5679360"/>
                <a:ext cx="360" cy="131040"/>
              </a:xfrm>
              <a:prstGeom prst="line">
                <a:avLst/>
              </a:prstGeom>
              <a:ln>
                <a:round/>
              </a:ln>
            </p:spPr>
            <p:style>
              <a:lnRef idx="2">
                <a:schemeClr val="accent1"/>
              </a:lnRef>
              <a:fillRef idx="0">
                <a:schemeClr val="accent1"/>
              </a:fillRef>
              <a:effectRef idx="1">
                <a:schemeClr val="accent1"/>
              </a:effectRef>
              <a:fontRef idx="minor"/>
            </p:style>
          </p:sp>
          <p:sp>
            <p:nvSpPr>
              <p:cNvPr id="1926" name="Line 44"/>
              <p:cNvSpPr/>
              <p:nvPr/>
            </p:nvSpPr>
            <p:spPr>
              <a:xfrm>
                <a:off x="7013160" y="5699160"/>
                <a:ext cx="360" cy="91440"/>
              </a:xfrm>
              <a:prstGeom prst="line">
                <a:avLst/>
              </a:prstGeom>
              <a:ln>
                <a:round/>
              </a:ln>
            </p:spPr>
            <p:style>
              <a:lnRef idx="2">
                <a:schemeClr val="accent1"/>
              </a:lnRef>
              <a:fillRef idx="0">
                <a:schemeClr val="accent1"/>
              </a:fillRef>
              <a:effectRef idx="1">
                <a:schemeClr val="accent1"/>
              </a:effectRef>
              <a:fontRef idx="minor"/>
            </p:style>
          </p:sp>
        </p:grpSp>
        <p:sp>
          <p:nvSpPr>
            <p:cNvPr id="1927" name="CustomShape 45"/>
            <p:cNvSpPr/>
            <p:nvPr/>
          </p:nvSpPr>
          <p:spPr>
            <a:xfrm>
              <a:off x="4349880" y="5601960"/>
              <a:ext cx="388440" cy="2685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928" name="CustomShape 46"/>
            <p:cNvSpPr/>
            <p:nvPr/>
          </p:nvSpPr>
          <p:spPr>
            <a:xfrm>
              <a:off x="3829680" y="56232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929" name="CustomShape 47"/>
            <p:cNvSpPr/>
            <p:nvPr/>
          </p:nvSpPr>
          <p:spPr>
            <a:xfrm>
              <a:off x="4798080" y="597384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930" name="CustomShape 48"/>
            <p:cNvSpPr/>
            <p:nvPr/>
          </p:nvSpPr>
          <p:spPr>
            <a:xfrm>
              <a:off x="4020480" y="5973840"/>
              <a:ext cx="96480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1931" name="CustomShape 49"/>
            <p:cNvSpPr/>
            <p:nvPr/>
          </p:nvSpPr>
          <p:spPr>
            <a:xfrm>
              <a:off x="4546800" y="573948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32" name="CustomShape 50"/>
            <p:cNvSpPr/>
            <p:nvPr/>
          </p:nvSpPr>
          <p:spPr>
            <a:xfrm flipV="1">
              <a:off x="4926600" y="5571720"/>
              <a:ext cx="128880" cy="262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933" name="CustomShape 51"/>
            <p:cNvSpPr/>
            <p:nvPr/>
          </p:nvSpPr>
          <p:spPr>
            <a:xfrm>
              <a:off x="2115720" y="4676400"/>
              <a:ext cx="9993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1. search</a:t>
              </a:r>
              <a:endParaRPr b="0" lang="en-GB" sz="1400" spc="-1" strike="noStrike">
                <a:latin typeface="Arial"/>
              </a:endParaRPr>
            </a:p>
          </p:txBody>
        </p:sp>
        <p:sp>
          <p:nvSpPr>
            <p:cNvPr id="1934" name="CustomShape 52"/>
            <p:cNvSpPr/>
            <p:nvPr/>
          </p:nvSpPr>
          <p:spPr>
            <a:xfrm>
              <a:off x="2130480" y="5601960"/>
              <a:ext cx="9154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2. insert</a:t>
              </a:r>
              <a:endParaRPr b="0" lang="en-GB" sz="1400" spc="-1" strike="noStrike">
                <a:latin typeface="Arial"/>
              </a:endParaRPr>
            </a:p>
          </p:txBody>
        </p:sp>
        <p:grpSp>
          <p:nvGrpSpPr>
            <p:cNvPr id="1935" name="Group 53"/>
            <p:cNvGrpSpPr/>
            <p:nvPr/>
          </p:nvGrpSpPr>
          <p:grpSpPr>
            <a:xfrm>
              <a:off x="4941720" y="5605200"/>
              <a:ext cx="983880" cy="268560"/>
              <a:chOff x="4941720" y="5605200"/>
              <a:chExt cx="983880" cy="268560"/>
            </a:xfrm>
          </p:grpSpPr>
          <p:grpSp>
            <p:nvGrpSpPr>
              <p:cNvPr id="1936" name="Group 54"/>
              <p:cNvGrpSpPr/>
              <p:nvPr/>
            </p:nvGrpSpPr>
            <p:grpSpPr>
              <a:xfrm>
                <a:off x="4941720" y="5605200"/>
                <a:ext cx="740880" cy="268560"/>
                <a:chOff x="4941720" y="5605200"/>
                <a:chExt cx="740880" cy="268560"/>
              </a:xfrm>
            </p:grpSpPr>
            <p:sp>
              <p:nvSpPr>
                <p:cNvPr id="1937" name="CustomShape 55"/>
                <p:cNvSpPr/>
                <p:nvPr/>
              </p:nvSpPr>
              <p:spPr>
                <a:xfrm>
                  <a:off x="4941720" y="560520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938" name="CustomShape 56"/>
                <p:cNvSpPr/>
                <p:nvPr/>
              </p:nvSpPr>
              <p:spPr>
                <a:xfrm>
                  <a:off x="5417640" y="560520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939" name="CustomShape 57"/>
              <p:cNvSpPr/>
              <p:nvPr/>
            </p:nvSpPr>
            <p:spPr>
              <a:xfrm>
                <a:off x="5545800" y="574236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940" name="Group 58"/>
            <p:cNvGrpSpPr/>
            <p:nvPr/>
          </p:nvGrpSpPr>
          <p:grpSpPr>
            <a:xfrm>
              <a:off x="5937480" y="4720320"/>
              <a:ext cx="82440" cy="186840"/>
              <a:chOff x="5937480" y="4720320"/>
              <a:chExt cx="82440" cy="186840"/>
            </a:xfrm>
          </p:grpSpPr>
          <p:sp>
            <p:nvSpPr>
              <p:cNvPr id="1941" name="Line 59"/>
              <p:cNvSpPr/>
              <p:nvPr/>
            </p:nvSpPr>
            <p:spPr>
              <a:xfrm>
                <a:off x="5937480" y="4720320"/>
                <a:ext cx="360" cy="186840"/>
              </a:xfrm>
              <a:prstGeom prst="line">
                <a:avLst/>
              </a:prstGeom>
              <a:ln>
                <a:round/>
              </a:ln>
            </p:spPr>
            <p:style>
              <a:lnRef idx="2">
                <a:schemeClr val="accent1"/>
              </a:lnRef>
              <a:fillRef idx="0">
                <a:schemeClr val="accent1"/>
              </a:fillRef>
              <a:effectRef idx="1">
                <a:schemeClr val="accent1"/>
              </a:effectRef>
              <a:fontRef idx="minor"/>
            </p:style>
          </p:sp>
          <p:sp>
            <p:nvSpPr>
              <p:cNvPr id="1942" name="Line 60"/>
              <p:cNvSpPr/>
              <p:nvPr/>
            </p:nvSpPr>
            <p:spPr>
              <a:xfrm>
                <a:off x="5978520" y="4748040"/>
                <a:ext cx="360" cy="131400"/>
              </a:xfrm>
              <a:prstGeom prst="line">
                <a:avLst/>
              </a:prstGeom>
              <a:ln>
                <a:round/>
              </a:ln>
            </p:spPr>
            <p:style>
              <a:lnRef idx="2">
                <a:schemeClr val="accent1"/>
              </a:lnRef>
              <a:fillRef idx="0">
                <a:schemeClr val="accent1"/>
              </a:fillRef>
              <a:effectRef idx="1">
                <a:schemeClr val="accent1"/>
              </a:effectRef>
              <a:fontRef idx="minor"/>
            </p:style>
          </p:sp>
          <p:sp>
            <p:nvSpPr>
              <p:cNvPr id="1943" name="Line 61"/>
              <p:cNvSpPr/>
              <p:nvPr/>
            </p:nvSpPr>
            <p:spPr>
              <a:xfrm>
                <a:off x="6019560" y="4768200"/>
                <a:ext cx="360" cy="91080"/>
              </a:xfrm>
              <a:prstGeom prst="line">
                <a:avLst/>
              </a:prstGeom>
              <a:ln>
                <a:round/>
              </a:ln>
            </p:spPr>
            <p:style>
              <a:lnRef idx="2">
                <a:schemeClr val="accent1"/>
              </a:lnRef>
              <a:fillRef idx="0">
                <a:schemeClr val="accent1"/>
              </a:fillRef>
              <a:effectRef idx="1">
                <a:schemeClr val="accent1"/>
              </a:effectRef>
              <a:fontRef idx="minor"/>
            </p:style>
          </p:sp>
        </p:grpSp>
        <p:grpSp>
          <p:nvGrpSpPr>
            <p:cNvPr id="1944" name="Group 62"/>
            <p:cNvGrpSpPr/>
            <p:nvPr/>
          </p:nvGrpSpPr>
          <p:grpSpPr>
            <a:xfrm>
              <a:off x="4941720" y="4673880"/>
              <a:ext cx="983880" cy="268560"/>
              <a:chOff x="4941720" y="4673880"/>
              <a:chExt cx="983880" cy="268560"/>
            </a:xfrm>
          </p:grpSpPr>
          <p:grpSp>
            <p:nvGrpSpPr>
              <p:cNvPr id="1945" name="Group 63"/>
              <p:cNvGrpSpPr/>
              <p:nvPr/>
            </p:nvGrpSpPr>
            <p:grpSpPr>
              <a:xfrm>
                <a:off x="4941720" y="4673880"/>
                <a:ext cx="740880" cy="268560"/>
                <a:chOff x="4941720" y="4673880"/>
                <a:chExt cx="740880" cy="268560"/>
              </a:xfrm>
            </p:grpSpPr>
            <p:sp>
              <p:nvSpPr>
                <p:cNvPr id="1946" name="CustomShape 64"/>
                <p:cNvSpPr/>
                <p:nvPr/>
              </p:nvSpPr>
              <p:spPr>
                <a:xfrm>
                  <a:off x="4941720" y="467388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947" name="CustomShape 65"/>
                <p:cNvSpPr/>
                <p:nvPr/>
              </p:nvSpPr>
              <p:spPr>
                <a:xfrm>
                  <a:off x="5417640" y="467388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948" name="CustomShape 66"/>
              <p:cNvSpPr/>
              <p:nvPr/>
            </p:nvSpPr>
            <p:spPr>
              <a:xfrm>
                <a:off x="5545800" y="481140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949" name="Group 67"/>
            <p:cNvGrpSpPr/>
            <p:nvPr/>
          </p:nvGrpSpPr>
          <p:grpSpPr>
            <a:xfrm>
              <a:off x="5925600" y="5605200"/>
              <a:ext cx="983880" cy="268560"/>
              <a:chOff x="5925600" y="5605200"/>
              <a:chExt cx="983880" cy="268560"/>
            </a:xfrm>
          </p:grpSpPr>
          <p:grpSp>
            <p:nvGrpSpPr>
              <p:cNvPr id="1950" name="Group 68"/>
              <p:cNvGrpSpPr/>
              <p:nvPr/>
            </p:nvGrpSpPr>
            <p:grpSpPr>
              <a:xfrm>
                <a:off x="5925600" y="5605200"/>
                <a:ext cx="741240" cy="268560"/>
                <a:chOff x="5925600" y="5605200"/>
                <a:chExt cx="741240" cy="268560"/>
              </a:xfrm>
            </p:grpSpPr>
            <p:sp>
              <p:nvSpPr>
                <p:cNvPr id="1951" name="CustomShape 69"/>
                <p:cNvSpPr/>
                <p:nvPr/>
              </p:nvSpPr>
              <p:spPr>
                <a:xfrm>
                  <a:off x="5925600" y="560520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952" name="CustomShape 70"/>
                <p:cNvSpPr/>
                <p:nvPr/>
              </p:nvSpPr>
              <p:spPr>
                <a:xfrm>
                  <a:off x="6401880" y="560520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953" name="CustomShape 71"/>
              <p:cNvSpPr/>
              <p:nvPr/>
            </p:nvSpPr>
            <p:spPr>
              <a:xfrm>
                <a:off x="6529680" y="574236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sp>
        <p:nvSpPr>
          <p:cNvPr id="1954" name="TextShape 72"/>
          <p:cNvSpPr txBox="1"/>
          <p:nvPr/>
        </p:nvSpPr>
        <p:spPr>
          <a:xfrm>
            <a:off x="6553080" y="6356520"/>
            <a:ext cx="2133360" cy="364680"/>
          </a:xfrm>
          <a:prstGeom prst="rect">
            <a:avLst/>
          </a:prstGeom>
          <a:noFill/>
          <a:ln>
            <a:noFill/>
          </a:ln>
        </p:spPr>
        <p:txBody>
          <a:bodyPr anchor="ctr"/>
          <a:p>
            <a:pPr algn="r">
              <a:lnSpc>
                <a:spcPct val="100000"/>
              </a:lnSpc>
            </a:pPr>
            <a:fld id="{A9CDCF5B-59CF-4B85-80B5-8A22BF4A0E5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611" dur="indefinite" restart="never" nodeType="tmRoot">
          <p:childTnLst>
            <p:seq>
              <p:cTn id="1612" dur="indefinite" nodeType="mainSeq">
                <p:childTnLst>
                  <p:par>
                    <p:cTn id="1613" fill="hold">
                      <p:stCondLst>
                        <p:cond delay="indefinite"/>
                      </p:stCondLst>
                      <p:childTnLst>
                        <p:par>
                          <p:cTn id="1614" fill="hold">
                            <p:stCondLst>
                              <p:cond delay="0"/>
                            </p:stCondLst>
                            <p:childTnLst>
                              <p:par>
                                <p:cTn id="1615" nodeType="clickEffect" fill="hold" presetClass="entr" presetID="1">
                                  <p:stCondLst>
                                    <p:cond delay="0"/>
                                  </p:stCondLst>
                                  <p:childTnLst>
                                    <p:set>
                                      <p:cBhvr>
                                        <p:cTn id="1616" dur="1" fill="hold">
                                          <p:stCondLst>
                                            <p:cond delay="0"/>
                                          </p:stCondLst>
                                        </p:cTn>
                                        <p:tgtEl>
                                          <p:spTgt spid="191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Building a Sorted Linked List</a:t>
            </a:r>
            <a:endParaRPr b="0" lang="en-US" sz="4400" spc="-1" strike="noStrike">
              <a:solidFill>
                <a:srgbClr val="000000"/>
              </a:solidFill>
              <a:latin typeface="Calibri Light"/>
            </a:endParaRPr>
          </a:p>
        </p:txBody>
      </p:sp>
      <p:grpSp>
        <p:nvGrpSpPr>
          <p:cNvPr id="1956" name="Group 2"/>
          <p:cNvGrpSpPr/>
          <p:nvPr/>
        </p:nvGrpSpPr>
        <p:grpSpPr>
          <a:xfrm>
            <a:off x="760680" y="1351440"/>
            <a:ext cx="7784280" cy="1925640"/>
            <a:chOff x="760680" y="1351440"/>
            <a:chExt cx="7784280" cy="1925640"/>
          </a:xfrm>
        </p:grpSpPr>
        <p:sp>
          <p:nvSpPr>
            <p:cNvPr id="1957" name="CustomShape 3"/>
            <p:cNvSpPr/>
            <p:nvPr/>
          </p:nvSpPr>
          <p:spPr>
            <a:xfrm>
              <a:off x="760680" y="1351440"/>
              <a:ext cx="7784280" cy="1925640"/>
            </a:xfrm>
            <a:prstGeom prst="rect">
              <a:avLst/>
            </a:prstGeom>
            <a:solidFill>
              <a:schemeClr val="bg1">
                <a:lumMod val="95000"/>
              </a:schemeClr>
            </a:solid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58" name="CustomShape 4"/>
            <p:cNvSpPr/>
            <p:nvPr/>
          </p:nvSpPr>
          <p:spPr>
            <a:xfrm>
              <a:off x="3724560" y="1569240"/>
              <a:ext cx="388440" cy="2685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959" name="CustomShape 5"/>
            <p:cNvSpPr/>
            <p:nvPr/>
          </p:nvSpPr>
          <p:spPr>
            <a:xfrm>
              <a:off x="3204360" y="159048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960" name="CustomShape 6"/>
            <p:cNvSpPr/>
            <p:nvPr/>
          </p:nvSpPr>
          <p:spPr>
            <a:xfrm>
              <a:off x="3709440" y="194112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961" name="CustomShape 7"/>
            <p:cNvSpPr/>
            <p:nvPr/>
          </p:nvSpPr>
          <p:spPr>
            <a:xfrm>
              <a:off x="2931840" y="1941120"/>
              <a:ext cx="96480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1962" name="CustomShape 8"/>
            <p:cNvSpPr/>
            <p:nvPr/>
          </p:nvSpPr>
          <p:spPr>
            <a:xfrm>
              <a:off x="3921120" y="170640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63" name="CustomShape 9"/>
            <p:cNvSpPr/>
            <p:nvPr/>
          </p:nvSpPr>
          <p:spPr>
            <a:xfrm flipV="1">
              <a:off x="3837960" y="1539000"/>
              <a:ext cx="128880" cy="262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964" name="CustomShape 10"/>
            <p:cNvSpPr/>
            <p:nvPr/>
          </p:nvSpPr>
          <p:spPr>
            <a:xfrm>
              <a:off x="804960" y="1551240"/>
              <a:ext cx="10620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Add 23:</a:t>
              </a:r>
              <a:endParaRPr b="0" lang="en-GB" sz="1800" spc="-1" strike="noStrike">
                <a:latin typeface="Arial"/>
              </a:endParaRPr>
            </a:p>
          </p:txBody>
        </p:sp>
        <p:sp>
          <p:nvSpPr>
            <p:cNvPr id="1965" name="CustomShape 11"/>
            <p:cNvSpPr/>
            <p:nvPr/>
          </p:nvSpPr>
          <p:spPr>
            <a:xfrm>
              <a:off x="3727080" y="2494800"/>
              <a:ext cx="388440" cy="2685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966" name="CustomShape 12"/>
            <p:cNvSpPr/>
            <p:nvPr/>
          </p:nvSpPr>
          <p:spPr>
            <a:xfrm>
              <a:off x="3206880" y="251604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967" name="CustomShape 13"/>
            <p:cNvSpPr/>
            <p:nvPr/>
          </p:nvSpPr>
          <p:spPr>
            <a:xfrm>
              <a:off x="3711960" y="286668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968" name="CustomShape 14"/>
            <p:cNvSpPr/>
            <p:nvPr/>
          </p:nvSpPr>
          <p:spPr>
            <a:xfrm>
              <a:off x="2934360" y="2866680"/>
              <a:ext cx="96480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1969" name="CustomShape 15"/>
            <p:cNvSpPr/>
            <p:nvPr/>
          </p:nvSpPr>
          <p:spPr>
            <a:xfrm>
              <a:off x="3923640" y="263232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70" name="CustomShape 16"/>
            <p:cNvSpPr/>
            <p:nvPr/>
          </p:nvSpPr>
          <p:spPr>
            <a:xfrm flipV="1">
              <a:off x="3840480" y="2464560"/>
              <a:ext cx="128880" cy="262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971" name="CustomShape 17"/>
            <p:cNvSpPr/>
            <p:nvPr/>
          </p:nvSpPr>
          <p:spPr>
            <a:xfrm>
              <a:off x="1897200" y="1569240"/>
              <a:ext cx="9993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1. search</a:t>
              </a:r>
              <a:endParaRPr b="0" lang="en-GB" sz="1400" spc="-1" strike="noStrike">
                <a:latin typeface="Arial"/>
              </a:endParaRPr>
            </a:p>
          </p:txBody>
        </p:sp>
        <p:sp>
          <p:nvSpPr>
            <p:cNvPr id="1972" name="CustomShape 18"/>
            <p:cNvSpPr/>
            <p:nvPr/>
          </p:nvSpPr>
          <p:spPr>
            <a:xfrm>
              <a:off x="1911960" y="2494800"/>
              <a:ext cx="9154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2. insert</a:t>
              </a:r>
              <a:endParaRPr b="0" lang="en-GB" sz="1400" spc="-1" strike="noStrike">
                <a:latin typeface="Arial"/>
              </a:endParaRPr>
            </a:p>
          </p:txBody>
        </p:sp>
        <p:grpSp>
          <p:nvGrpSpPr>
            <p:cNvPr id="1973" name="Group 19"/>
            <p:cNvGrpSpPr/>
            <p:nvPr/>
          </p:nvGrpSpPr>
          <p:grpSpPr>
            <a:xfrm>
              <a:off x="6307920" y="1615680"/>
              <a:ext cx="82800" cy="186480"/>
              <a:chOff x="6307920" y="1615680"/>
              <a:chExt cx="82800" cy="186480"/>
            </a:xfrm>
          </p:grpSpPr>
          <p:sp>
            <p:nvSpPr>
              <p:cNvPr id="1974" name="Line 20"/>
              <p:cNvSpPr/>
              <p:nvPr/>
            </p:nvSpPr>
            <p:spPr>
              <a:xfrm>
                <a:off x="6307920" y="1615680"/>
                <a:ext cx="360" cy="186480"/>
              </a:xfrm>
              <a:prstGeom prst="line">
                <a:avLst/>
              </a:prstGeom>
              <a:ln>
                <a:round/>
              </a:ln>
            </p:spPr>
            <p:style>
              <a:lnRef idx="2">
                <a:schemeClr val="accent1"/>
              </a:lnRef>
              <a:fillRef idx="0">
                <a:schemeClr val="accent1"/>
              </a:fillRef>
              <a:effectRef idx="1">
                <a:schemeClr val="accent1"/>
              </a:effectRef>
              <a:fontRef idx="minor"/>
            </p:style>
          </p:sp>
          <p:sp>
            <p:nvSpPr>
              <p:cNvPr id="1975" name="Line 21"/>
              <p:cNvSpPr/>
              <p:nvPr/>
            </p:nvSpPr>
            <p:spPr>
              <a:xfrm>
                <a:off x="6348960" y="1643400"/>
                <a:ext cx="360" cy="131040"/>
              </a:xfrm>
              <a:prstGeom prst="line">
                <a:avLst/>
              </a:prstGeom>
              <a:ln>
                <a:round/>
              </a:ln>
            </p:spPr>
            <p:style>
              <a:lnRef idx="2">
                <a:schemeClr val="accent1"/>
              </a:lnRef>
              <a:fillRef idx="0">
                <a:schemeClr val="accent1"/>
              </a:fillRef>
              <a:effectRef idx="1">
                <a:schemeClr val="accent1"/>
              </a:effectRef>
              <a:fontRef idx="minor"/>
            </p:style>
          </p:sp>
          <p:sp>
            <p:nvSpPr>
              <p:cNvPr id="1976" name="Line 22"/>
              <p:cNvSpPr/>
              <p:nvPr/>
            </p:nvSpPr>
            <p:spPr>
              <a:xfrm>
                <a:off x="6390360" y="1663200"/>
                <a:ext cx="360" cy="91440"/>
              </a:xfrm>
              <a:prstGeom prst="line">
                <a:avLst/>
              </a:prstGeom>
              <a:ln>
                <a:round/>
              </a:ln>
            </p:spPr>
            <p:style>
              <a:lnRef idx="2">
                <a:schemeClr val="accent1"/>
              </a:lnRef>
              <a:fillRef idx="0">
                <a:schemeClr val="accent1"/>
              </a:fillRef>
              <a:effectRef idx="1">
                <a:schemeClr val="accent1"/>
              </a:effectRef>
              <a:fontRef idx="minor"/>
            </p:style>
          </p:sp>
        </p:grpSp>
        <p:grpSp>
          <p:nvGrpSpPr>
            <p:cNvPr id="1977" name="Group 23"/>
            <p:cNvGrpSpPr/>
            <p:nvPr/>
          </p:nvGrpSpPr>
          <p:grpSpPr>
            <a:xfrm>
              <a:off x="4318560" y="1569240"/>
              <a:ext cx="983880" cy="268560"/>
              <a:chOff x="4318560" y="1569240"/>
              <a:chExt cx="983880" cy="268560"/>
            </a:xfrm>
          </p:grpSpPr>
          <p:grpSp>
            <p:nvGrpSpPr>
              <p:cNvPr id="1978" name="Group 24"/>
              <p:cNvGrpSpPr/>
              <p:nvPr/>
            </p:nvGrpSpPr>
            <p:grpSpPr>
              <a:xfrm>
                <a:off x="4318560" y="1569240"/>
                <a:ext cx="741240" cy="268560"/>
                <a:chOff x="4318560" y="1569240"/>
                <a:chExt cx="741240" cy="268560"/>
              </a:xfrm>
            </p:grpSpPr>
            <p:sp>
              <p:nvSpPr>
                <p:cNvPr id="1979" name="CustomShape 25"/>
                <p:cNvSpPr/>
                <p:nvPr/>
              </p:nvSpPr>
              <p:spPr>
                <a:xfrm>
                  <a:off x="4318560" y="156924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980" name="CustomShape 26"/>
                <p:cNvSpPr/>
                <p:nvPr/>
              </p:nvSpPr>
              <p:spPr>
                <a:xfrm>
                  <a:off x="4794840" y="156924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981" name="CustomShape 27"/>
              <p:cNvSpPr/>
              <p:nvPr/>
            </p:nvSpPr>
            <p:spPr>
              <a:xfrm>
                <a:off x="4922640" y="170640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982" name="Group 28"/>
            <p:cNvGrpSpPr/>
            <p:nvPr/>
          </p:nvGrpSpPr>
          <p:grpSpPr>
            <a:xfrm>
              <a:off x="5302800" y="1569240"/>
              <a:ext cx="983520" cy="268560"/>
              <a:chOff x="5302800" y="1569240"/>
              <a:chExt cx="983520" cy="268560"/>
            </a:xfrm>
          </p:grpSpPr>
          <p:grpSp>
            <p:nvGrpSpPr>
              <p:cNvPr id="1983" name="Group 29"/>
              <p:cNvGrpSpPr/>
              <p:nvPr/>
            </p:nvGrpSpPr>
            <p:grpSpPr>
              <a:xfrm>
                <a:off x="5302800" y="1569240"/>
                <a:ext cx="740880" cy="268560"/>
                <a:chOff x="5302800" y="1569240"/>
                <a:chExt cx="740880" cy="268560"/>
              </a:xfrm>
            </p:grpSpPr>
            <p:sp>
              <p:nvSpPr>
                <p:cNvPr id="1984" name="CustomShape 30"/>
                <p:cNvSpPr/>
                <p:nvPr/>
              </p:nvSpPr>
              <p:spPr>
                <a:xfrm>
                  <a:off x="5302800" y="156924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1985" name="CustomShape 31"/>
                <p:cNvSpPr/>
                <p:nvPr/>
              </p:nvSpPr>
              <p:spPr>
                <a:xfrm>
                  <a:off x="5778720" y="156924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986" name="CustomShape 32"/>
              <p:cNvSpPr/>
              <p:nvPr/>
            </p:nvSpPr>
            <p:spPr>
              <a:xfrm>
                <a:off x="5906520" y="170640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987" name="Group 33"/>
            <p:cNvGrpSpPr/>
            <p:nvPr/>
          </p:nvGrpSpPr>
          <p:grpSpPr>
            <a:xfrm>
              <a:off x="4318560" y="2497680"/>
              <a:ext cx="983880" cy="268560"/>
              <a:chOff x="4318560" y="2497680"/>
              <a:chExt cx="983880" cy="268560"/>
            </a:xfrm>
          </p:grpSpPr>
          <p:grpSp>
            <p:nvGrpSpPr>
              <p:cNvPr id="1988" name="Group 34"/>
              <p:cNvGrpSpPr/>
              <p:nvPr/>
            </p:nvGrpSpPr>
            <p:grpSpPr>
              <a:xfrm>
                <a:off x="4318560" y="2497680"/>
                <a:ext cx="741240" cy="268560"/>
                <a:chOff x="4318560" y="2497680"/>
                <a:chExt cx="741240" cy="268560"/>
              </a:xfrm>
            </p:grpSpPr>
            <p:sp>
              <p:nvSpPr>
                <p:cNvPr id="1989" name="CustomShape 35"/>
                <p:cNvSpPr/>
                <p:nvPr/>
              </p:nvSpPr>
              <p:spPr>
                <a:xfrm>
                  <a:off x="4318560" y="249768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1990" name="CustomShape 36"/>
                <p:cNvSpPr/>
                <p:nvPr/>
              </p:nvSpPr>
              <p:spPr>
                <a:xfrm>
                  <a:off x="4794840" y="249768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991" name="CustomShape 37"/>
              <p:cNvSpPr/>
              <p:nvPr/>
            </p:nvSpPr>
            <p:spPr>
              <a:xfrm>
                <a:off x="4922640" y="263520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992" name="Group 38"/>
            <p:cNvGrpSpPr/>
            <p:nvPr/>
          </p:nvGrpSpPr>
          <p:grpSpPr>
            <a:xfrm>
              <a:off x="7292160" y="2546640"/>
              <a:ext cx="82440" cy="186840"/>
              <a:chOff x="7292160" y="2546640"/>
              <a:chExt cx="82440" cy="186840"/>
            </a:xfrm>
          </p:grpSpPr>
          <p:sp>
            <p:nvSpPr>
              <p:cNvPr id="1993" name="Line 39"/>
              <p:cNvSpPr/>
              <p:nvPr/>
            </p:nvSpPr>
            <p:spPr>
              <a:xfrm>
                <a:off x="7292160" y="2546640"/>
                <a:ext cx="360" cy="186840"/>
              </a:xfrm>
              <a:prstGeom prst="line">
                <a:avLst/>
              </a:prstGeom>
              <a:ln>
                <a:round/>
              </a:ln>
            </p:spPr>
            <p:style>
              <a:lnRef idx="2">
                <a:schemeClr val="accent1"/>
              </a:lnRef>
              <a:fillRef idx="0">
                <a:schemeClr val="accent1"/>
              </a:fillRef>
              <a:effectRef idx="1">
                <a:schemeClr val="accent1"/>
              </a:effectRef>
              <a:fontRef idx="minor"/>
            </p:style>
          </p:sp>
          <p:sp>
            <p:nvSpPr>
              <p:cNvPr id="1994" name="Line 40"/>
              <p:cNvSpPr/>
              <p:nvPr/>
            </p:nvSpPr>
            <p:spPr>
              <a:xfrm>
                <a:off x="7333200" y="2574360"/>
                <a:ext cx="360" cy="131400"/>
              </a:xfrm>
              <a:prstGeom prst="line">
                <a:avLst/>
              </a:prstGeom>
              <a:ln>
                <a:round/>
              </a:ln>
            </p:spPr>
            <p:style>
              <a:lnRef idx="2">
                <a:schemeClr val="accent1"/>
              </a:lnRef>
              <a:fillRef idx="0">
                <a:schemeClr val="accent1"/>
              </a:fillRef>
              <a:effectRef idx="1">
                <a:schemeClr val="accent1"/>
              </a:effectRef>
              <a:fontRef idx="minor"/>
            </p:style>
          </p:sp>
          <p:sp>
            <p:nvSpPr>
              <p:cNvPr id="1995" name="Line 41"/>
              <p:cNvSpPr/>
              <p:nvPr/>
            </p:nvSpPr>
            <p:spPr>
              <a:xfrm>
                <a:off x="7374240" y="2594520"/>
                <a:ext cx="360" cy="91080"/>
              </a:xfrm>
              <a:prstGeom prst="line">
                <a:avLst/>
              </a:prstGeom>
              <a:ln>
                <a:round/>
              </a:ln>
            </p:spPr>
            <p:style>
              <a:lnRef idx="2">
                <a:schemeClr val="accent1"/>
              </a:lnRef>
              <a:fillRef idx="0">
                <a:schemeClr val="accent1"/>
              </a:fillRef>
              <a:effectRef idx="1">
                <a:schemeClr val="accent1"/>
              </a:effectRef>
              <a:fontRef idx="minor"/>
            </p:style>
          </p:sp>
        </p:grpSp>
        <p:grpSp>
          <p:nvGrpSpPr>
            <p:cNvPr id="1996" name="Group 42"/>
            <p:cNvGrpSpPr/>
            <p:nvPr/>
          </p:nvGrpSpPr>
          <p:grpSpPr>
            <a:xfrm>
              <a:off x="5302800" y="2500200"/>
              <a:ext cx="983520" cy="268560"/>
              <a:chOff x="5302800" y="2500200"/>
              <a:chExt cx="983520" cy="268560"/>
            </a:xfrm>
          </p:grpSpPr>
          <p:grpSp>
            <p:nvGrpSpPr>
              <p:cNvPr id="1997" name="Group 43"/>
              <p:cNvGrpSpPr/>
              <p:nvPr/>
            </p:nvGrpSpPr>
            <p:grpSpPr>
              <a:xfrm>
                <a:off x="5302800" y="2500200"/>
                <a:ext cx="740880" cy="268560"/>
                <a:chOff x="5302800" y="2500200"/>
                <a:chExt cx="740880" cy="268560"/>
              </a:xfrm>
            </p:grpSpPr>
            <p:sp>
              <p:nvSpPr>
                <p:cNvPr id="1998" name="CustomShape 44"/>
                <p:cNvSpPr/>
                <p:nvPr/>
              </p:nvSpPr>
              <p:spPr>
                <a:xfrm>
                  <a:off x="5302800" y="250020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1999" name="CustomShape 45"/>
                <p:cNvSpPr/>
                <p:nvPr/>
              </p:nvSpPr>
              <p:spPr>
                <a:xfrm>
                  <a:off x="5778720" y="250020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000" name="CustomShape 46"/>
              <p:cNvSpPr/>
              <p:nvPr/>
            </p:nvSpPr>
            <p:spPr>
              <a:xfrm>
                <a:off x="5906520" y="263772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001" name="Group 47"/>
            <p:cNvGrpSpPr/>
            <p:nvPr/>
          </p:nvGrpSpPr>
          <p:grpSpPr>
            <a:xfrm>
              <a:off x="6286680" y="2500200"/>
              <a:ext cx="983880" cy="268560"/>
              <a:chOff x="6286680" y="2500200"/>
              <a:chExt cx="983880" cy="268560"/>
            </a:xfrm>
          </p:grpSpPr>
          <p:grpSp>
            <p:nvGrpSpPr>
              <p:cNvPr id="2002" name="Group 48"/>
              <p:cNvGrpSpPr/>
              <p:nvPr/>
            </p:nvGrpSpPr>
            <p:grpSpPr>
              <a:xfrm>
                <a:off x="6286680" y="2500200"/>
                <a:ext cx="740880" cy="268560"/>
                <a:chOff x="6286680" y="2500200"/>
                <a:chExt cx="740880" cy="268560"/>
              </a:xfrm>
            </p:grpSpPr>
            <p:sp>
              <p:nvSpPr>
                <p:cNvPr id="2003" name="CustomShape 49"/>
                <p:cNvSpPr/>
                <p:nvPr/>
              </p:nvSpPr>
              <p:spPr>
                <a:xfrm>
                  <a:off x="6286680" y="250020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2004" name="CustomShape 50"/>
                <p:cNvSpPr/>
                <p:nvPr/>
              </p:nvSpPr>
              <p:spPr>
                <a:xfrm>
                  <a:off x="6762600" y="250020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005" name="CustomShape 51"/>
              <p:cNvSpPr/>
              <p:nvPr/>
            </p:nvSpPr>
            <p:spPr>
              <a:xfrm>
                <a:off x="6890760" y="263772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grpSp>
        <p:nvGrpSpPr>
          <p:cNvPr id="2006" name="Group 52"/>
          <p:cNvGrpSpPr/>
          <p:nvPr/>
        </p:nvGrpSpPr>
        <p:grpSpPr>
          <a:xfrm>
            <a:off x="760680" y="3277440"/>
            <a:ext cx="7909200" cy="2611080"/>
            <a:chOff x="760680" y="3277440"/>
            <a:chExt cx="7909200" cy="2611080"/>
          </a:xfrm>
        </p:grpSpPr>
        <p:sp>
          <p:nvSpPr>
            <p:cNvPr id="2007" name="CustomShape 53"/>
            <p:cNvSpPr/>
            <p:nvPr/>
          </p:nvSpPr>
          <p:spPr>
            <a:xfrm>
              <a:off x="760680" y="3277440"/>
              <a:ext cx="7784280" cy="1925640"/>
            </a:xfrm>
            <a:prstGeom prst="rect">
              <a:avLst/>
            </a:prstGeom>
            <a:no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08" name="CustomShape 54"/>
            <p:cNvSpPr/>
            <p:nvPr/>
          </p:nvSpPr>
          <p:spPr>
            <a:xfrm>
              <a:off x="3724560" y="3494880"/>
              <a:ext cx="388440" cy="2685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2009" name="CustomShape 55"/>
            <p:cNvSpPr/>
            <p:nvPr/>
          </p:nvSpPr>
          <p:spPr>
            <a:xfrm>
              <a:off x="3204360" y="351648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2010" name="CustomShape 56"/>
            <p:cNvSpPr/>
            <p:nvPr/>
          </p:nvSpPr>
          <p:spPr>
            <a:xfrm>
              <a:off x="4172400" y="386712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2011" name="CustomShape 57"/>
            <p:cNvSpPr/>
            <p:nvPr/>
          </p:nvSpPr>
          <p:spPr>
            <a:xfrm>
              <a:off x="3394800" y="3867120"/>
              <a:ext cx="96480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2012" name="CustomShape 58"/>
            <p:cNvSpPr/>
            <p:nvPr/>
          </p:nvSpPr>
          <p:spPr>
            <a:xfrm>
              <a:off x="3921120" y="363240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13" name="CustomShape 59"/>
            <p:cNvSpPr/>
            <p:nvPr/>
          </p:nvSpPr>
          <p:spPr>
            <a:xfrm flipV="1">
              <a:off x="4300920" y="3464640"/>
              <a:ext cx="128880" cy="262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2014" name="CustomShape 60"/>
            <p:cNvSpPr/>
            <p:nvPr/>
          </p:nvSpPr>
          <p:spPr>
            <a:xfrm>
              <a:off x="804960" y="3477240"/>
              <a:ext cx="10620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Add 38:</a:t>
              </a:r>
              <a:endParaRPr b="0" lang="en-GB" sz="1800" spc="-1" strike="noStrike">
                <a:latin typeface="Arial"/>
              </a:endParaRPr>
            </a:p>
          </p:txBody>
        </p:sp>
        <p:sp>
          <p:nvSpPr>
            <p:cNvPr id="2015" name="CustomShape 61"/>
            <p:cNvSpPr/>
            <p:nvPr/>
          </p:nvSpPr>
          <p:spPr>
            <a:xfrm>
              <a:off x="3727080" y="4420800"/>
              <a:ext cx="388440" cy="2685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2016" name="CustomShape 62"/>
            <p:cNvSpPr/>
            <p:nvPr/>
          </p:nvSpPr>
          <p:spPr>
            <a:xfrm>
              <a:off x="3206880" y="444204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2017" name="CustomShape 63"/>
            <p:cNvSpPr/>
            <p:nvPr/>
          </p:nvSpPr>
          <p:spPr>
            <a:xfrm>
              <a:off x="4174920" y="479268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2018" name="CustomShape 64"/>
            <p:cNvSpPr/>
            <p:nvPr/>
          </p:nvSpPr>
          <p:spPr>
            <a:xfrm>
              <a:off x="3397320" y="4792680"/>
              <a:ext cx="96480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2019" name="CustomShape 65"/>
            <p:cNvSpPr/>
            <p:nvPr/>
          </p:nvSpPr>
          <p:spPr>
            <a:xfrm>
              <a:off x="3923640" y="455796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20" name="CustomShape 66"/>
            <p:cNvSpPr/>
            <p:nvPr/>
          </p:nvSpPr>
          <p:spPr>
            <a:xfrm flipV="1">
              <a:off x="4303800" y="4390200"/>
              <a:ext cx="128880" cy="262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2021" name="CustomShape 67"/>
            <p:cNvSpPr/>
            <p:nvPr/>
          </p:nvSpPr>
          <p:spPr>
            <a:xfrm>
              <a:off x="1897200" y="3494880"/>
              <a:ext cx="9993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1. search</a:t>
              </a:r>
              <a:endParaRPr b="0" lang="en-GB" sz="1400" spc="-1" strike="noStrike">
                <a:latin typeface="Arial"/>
              </a:endParaRPr>
            </a:p>
          </p:txBody>
        </p:sp>
        <p:sp>
          <p:nvSpPr>
            <p:cNvPr id="2022" name="CustomShape 68"/>
            <p:cNvSpPr/>
            <p:nvPr/>
          </p:nvSpPr>
          <p:spPr>
            <a:xfrm>
              <a:off x="1911960" y="4420800"/>
              <a:ext cx="9154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2. insert</a:t>
              </a:r>
              <a:endParaRPr b="0" lang="en-GB" sz="1400" spc="-1" strike="noStrike">
                <a:latin typeface="Arial"/>
              </a:endParaRPr>
            </a:p>
          </p:txBody>
        </p:sp>
        <p:grpSp>
          <p:nvGrpSpPr>
            <p:cNvPr id="2023" name="Group 69"/>
            <p:cNvGrpSpPr/>
            <p:nvPr/>
          </p:nvGrpSpPr>
          <p:grpSpPr>
            <a:xfrm>
              <a:off x="4318560" y="3492360"/>
              <a:ext cx="983880" cy="268560"/>
              <a:chOff x="4318560" y="3492360"/>
              <a:chExt cx="983880" cy="268560"/>
            </a:xfrm>
          </p:grpSpPr>
          <p:grpSp>
            <p:nvGrpSpPr>
              <p:cNvPr id="2024" name="Group 70"/>
              <p:cNvGrpSpPr/>
              <p:nvPr/>
            </p:nvGrpSpPr>
            <p:grpSpPr>
              <a:xfrm>
                <a:off x="4318560" y="3492360"/>
                <a:ext cx="741240" cy="268560"/>
                <a:chOff x="4318560" y="3492360"/>
                <a:chExt cx="741240" cy="268560"/>
              </a:xfrm>
            </p:grpSpPr>
            <p:sp>
              <p:nvSpPr>
                <p:cNvPr id="2025" name="CustomShape 71"/>
                <p:cNvSpPr/>
                <p:nvPr/>
              </p:nvSpPr>
              <p:spPr>
                <a:xfrm>
                  <a:off x="4318560" y="349236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2026" name="CustomShape 72"/>
                <p:cNvSpPr/>
                <p:nvPr/>
              </p:nvSpPr>
              <p:spPr>
                <a:xfrm>
                  <a:off x="4794840" y="349236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027" name="CustomShape 73"/>
              <p:cNvSpPr/>
              <p:nvPr/>
            </p:nvSpPr>
            <p:spPr>
              <a:xfrm>
                <a:off x="4922640" y="362988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028" name="Group 74"/>
            <p:cNvGrpSpPr/>
            <p:nvPr/>
          </p:nvGrpSpPr>
          <p:grpSpPr>
            <a:xfrm>
              <a:off x="7292160" y="3541320"/>
              <a:ext cx="82440" cy="186840"/>
              <a:chOff x="7292160" y="3541320"/>
              <a:chExt cx="82440" cy="186840"/>
            </a:xfrm>
          </p:grpSpPr>
          <p:sp>
            <p:nvSpPr>
              <p:cNvPr id="2029" name="Line 75"/>
              <p:cNvSpPr/>
              <p:nvPr/>
            </p:nvSpPr>
            <p:spPr>
              <a:xfrm>
                <a:off x="7292160" y="3541320"/>
                <a:ext cx="360" cy="186840"/>
              </a:xfrm>
              <a:prstGeom prst="line">
                <a:avLst/>
              </a:prstGeom>
              <a:ln>
                <a:round/>
              </a:ln>
            </p:spPr>
            <p:style>
              <a:lnRef idx="2">
                <a:schemeClr val="accent1"/>
              </a:lnRef>
              <a:fillRef idx="0">
                <a:schemeClr val="accent1"/>
              </a:fillRef>
              <a:effectRef idx="1">
                <a:schemeClr val="accent1"/>
              </a:effectRef>
              <a:fontRef idx="minor"/>
            </p:style>
          </p:sp>
          <p:sp>
            <p:nvSpPr>
              <p:cNvPr id="2030" name="Line 76"/>
              <p:cNvSpPr/>
              <p:nvPr/>
            </p:nvSpPr>
            <p:spPr>
              <a:xfrm>
                <a:off x="7333200" y="3569040"/>
                <a:ext cx="360" cy="131400"/>
              </a:xfrm>
              <a:prstGeom prst="line">
                <a:avLst/>
              </a:prstGeom>
              <a:ln>
                <a:round/>
              </a:ln>
            </p:spPr>
            <p:style>
              <a:lnRef idx="2">
                <a:schemeClr val="accent1"/>
              </a:lnRef>
              <a:fillRef idx="0">
                <a:schemeClr val="accent1"/>
              </a:fillRef>
              <a:effectRef idx="1">
                <a:schemeClr val="accent1"/>
              </a:effectRef>
              <a:fontRef idx="minor"/>
            </p:style>
          </p:sp>
          <p:sp>
            <p:nvSpPr>
              <p:cNvPr id="2031" name="Line 77"/>
              <p:cNvSpPr/>
              <p:nvPr/>
            </p:nvSpPr>
            <p:spPr>
              <a:xfrm>
                <a:off x="7374240" y="3589200"/>
                <a:ext cx="360" cy="91440"/>
              </a:xfrm>
              <a:prstGeom prst="line">
                <a:avLst/>
              </a:prstGeom>
              <a:ln>
                <a:round/>
              </a:ln>
            </p:spPr>
            <p:style>
              <a:lnRef idx="2">
                <a:schemeClr val="accent1"/>
              </a:lnRef>
              <a:fillRef idx="0">
                <a:schemeClr val="accent1"/>
              </a:fillRef>
              <a:effectRef idx="1">
                <a:schemeClr val="accent1"/>
              </a:effectRef>
              <a:fontRef idx="minor"/>
            </p:style>
          </p:sp>
        </p:grpSp>
        <p:grpSp>
          <p:nvGrpSpPr>
            <p:cNvPr id="2032" name="Group 78"/>
            <p:cNvGrpSpPr/>
            <p:nvPr/>
          </p:nvGrpSpPr>
          <p:grpSpPr>
            <a:xfrm>
              <a:off x="5302800" y="3494880"/>
              <a:ext cx="983520" cy="268560"/>
              <a:chOff x="5302800" y="3494880"/>
              <a:chExt cx="983520" cy="268560"/>
            </a:xfrm>
          </p:grpSpPr>
          <p:grpSp>
            <p:nvGrpSpPr>
              <p:cNvPr id="2033" name="Group 79"/>
              <p:cNvGrpSpPr/>
              <p:nvPr/>
            </p:nvGrpSpPr>
            <p:grpSpPr>
              <a:xfrm>
                <a:off x="5302800" y="3494880"/>
                <a:ext cx="740880" cy="268560"/>
                <a:chOff x="5302800" y="3494880"/>
                <a:chExt cx="740880" cy="268560"/>
              </a:xfrm>
            </p:grpSpPr>
            <p:sp>
              <p:nvSpPr>
                <p:cNvPr id="2034" name="CustomShape 80"/>
                <p:cNvSpPr/>
                <p:nvPr/>
              </p:nvSpPr>
              <p:spPr>
                <a:xfrm>
                  <a:off x="5302800" y="349488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2035" name="CustomShape 81"/>
                <p:cNvSpPr/>
                <p:nvPr/>
              </p:nvSpPr>
              <p:spPr>
                <a:xfrm>
                  <a:off x="5778720" y="349488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036" name="CustomShape 82"/>
              <p:cNvSpPr/>
              <p:nvPr/>
            </p:nvSpPr>
            <p:spPr>
              <a:xfrm>
                <a:off x="5906520" y="363240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037" name="Group 83"/>
            <p:cNvGrpSpPr/>
            <p:nvPr/>
          </p:nvGrpSpPr>
          <p:grpSpPr>
            <a:xfrm>
              <a:off x="6286680" y="3494880"/>
              <a:ext cx="983880" cy="268560"/>
              <a:chOff x="6286680" y="3494880"/>
              <a:chExt cx="983880" cy="268560"/>
            </a:xfrm>
          </p:grpSpPr>
          <p:grpSp>
            <p:nvGrpSpPr>
              <p:cNvPr id="2038" name="Group 84"/>
              <p:cNvGrpSpPr/>
              <p:nvPr/>
            </p:nvGrpSpPr>
            <p:grpSpPr>
              <a:xfrm>
                <a:off x="6286680" y="3494880"/>
                <a:ext cx="740880" cy="268560"/>
                <a:chOff x="6286680" y="3494880"/>
                <a:chExt cx="740880" cy="268560"/>
              </a:xfrm>
            </p:grpSpPr>
            <p:sp>
              <p:nvSpPr>
                <p:cNvPr id="2039" name="CustomShape 85"/>
                <p:cNvSpPr/>
                <p:nvPr/>
              </p:nvSpPr>
              <p:spPr>
                <a:xfrm>
                  <a:off x="6286680" y="349488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2040" name="CustomShape 86"/>
                <p:cNvSpPr/>
                <p:nvPr/>
              </p:nvSpPr>
              <p:spPr>
                <a:xfrm>
                  <a:off x="6762600" y="349488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041" name="CustomShape 87"/>
              <p:cNvSpPr/>
              <p:nvPr/>
            </p:nvSpPr>
            <p:spPr>
              <a:xfrm>
                <a:off x="6890760" y="363240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042" name="Group 88"/>
            <p:cNvGrpSpPr/>
            <p:nvPr/>
          </p:nvGrpSpPr>
          <p:grpSpPr>
            <a:xfrm>
              <a:off x="7270920" y="4420800"/>
              <a:ext cx="983880" cy="268560"/>
              <a:chOff x="7270920" y="4420800"/>
              <a:chExt cx="983880" cy="268560"/>
            </a:xfrm>
          </p:grpSpPr>
          <p:grpSp>
            <p:nvGrpSpPr>
              <p:cNvPr id="2043" name="Group 89"/>
              <p:cNvGrpSpPr/>
              <p:nvPr/>
            </p:nvGrpSpPr>
            <p:grpSpPr>
              <a:xfrm>
                <a:off x="7270920" y="4420800"/>
                <a:ext cx="741240" cy="268560"/>
                <a:chOff x="7270920" y="4420800"/>
                <a:chExt cx="741240" cy="268560"/>
              </a:xfrm>
            </p:grpSpPr>
            <p:sp>
              <p:nvSpPr>
                <p:cNvPr id="2044" name="CustomShape 90"/>
                <p:cNvSpPr/>
                <p:nvPr/>
              </p:nvSpPr>
              <p:spPr>
                <a:xfrm>
                  <a:off x="7270920" y="442080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2045" name="CustomShape 91"/>
                <p:cNvSpPr/>
                <p:nvPr/>
              </p:nvSpPr>
              <p:spPr>
                <a:xfrm>
                  <a:off x="7747200" y="442080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046" name="CustomShape 92"/>
              <p:cNvSpPr/>
              <p:nvPr/>
            </p:nvSpPr>
            <p:spPr>
              <a:xfrm>
                <a:off x="7875000" y="455796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047" name="Group 93"/>
            <p:cNvGrpSpPr/>
            <p:nvPr/>
          </p:nvGrpSpPr>
          <p:grpSpPr>
            <a:xfrm>
              <a:off x="8272440" y="4461840"/>
              <a:ext cx="82440" cy="186840"/>
              <a:chOff x="8272440" y="4461840"/>
              <a:chExt cx="82440" cy="186840"/>
            </a:xfrm>
          </p:grpSpPr>
          <p:sp>
            <p:nvSpPr>
              <p:cNvPr id="2048" name="Line 94"/>
              <p:cNvSpPr/>
              <p:nvPr/>
            </p:nvSpPr>
            <p:spPr>
              <a:xfrm>
                <a:off x="8272440" y="4461840"/>
                <a:ext cx="360" cy="186840"/>
              </a:xfrm>
              <a:prstGeom prst="line">
                <a:avLst/>
              </a:prstGeom>
              <a:ln>
                <a:round/>
              </a:ln>
            </p:spPr>
            <p:style>
              <a:lnRef idx="2">
                <a:schemeClr val="accent1"/>
              </a:lnRef>
              <a:fillRef idx="0">
                <a:schemeClr val="accent1"/>
              </a:fillRef>
              <a:effectRef idx="1">
                <a:schemeClr val="accent1"/>
              </a:effectRef>
              <a:fontRef idx="minor"/>
            </p:style>
          </p:sp>
          <p:sp>
            <p:nvSpPr>
              <p:cNvPr id="2049" name="Line 95"/>
              <p:cNvSpPr/>
              <p:nvPr/>
            </p:nvSpPr>
            <p:spPr>
              <a:xfrm>
                <a:off x="8313480" y="4489560"/>
                <a:ext cx="360" cy="131400"/>
              </a:xfrm>
              <a:prstGeom prst="line">
                <a:avLst/>
              </a:prstGeom>
              <a:ln>
                <a:round/>
              </a:ln>
            </p:spPr>
            <p:style>
              <a:lnRef idx="2">
                <a:schemeClr val="accent1"/>
              </a:lnRef>
              <a:fillRef idx="0">
                <a:schemeClr val="accent1"/>
              </a:fillRef>
              <a:effectRef idx="1">
                <a:schemeClr val="accent1"/>
              </a:effectRef>
              <a:fontRef idx="minor"/>
            </p:style>
          </p:sp>
          <p:sp>
            <p:nvSpPr>
              <p:cNvPr id="2050" name="Line 96"/>
              <p:cNvSpPr/>
              <p:nvPr/>
            </p:nvSpPr>
            <p:spPr>
              <a:xfrm>
                <a:off x="8354520" y="4509720"/>
                <a:ext cx="360" cy="91080"/>
              </a:xfrm>
              <a:prstGeom prst="line">
                <a:avLst/>
              </a:prstGeom>
              <a:ln>
                <a:round/>
              </a:ln>
            </p:spPr>
            <p:style>
              <a:lnRef idx="2">
                <a:schemeClr val="accent1"/>
              </a:lnRef>
              <a:fillRef idx="0">
                <a:schemeClr val="accent1"/>
              </a:fillRef>
              <a:effectRef idx="1">
                <a:schemeClr val="accent1"/>
              </a:effectRef>
              <a:fontRef idx="minor"/>
            </p:style>
          </p:sp>
        </p:grpSp>
        <p:grpSp>
          <p:nvGrpSpPr>
            <p:cNvPr id="2051" name="Group 97"/>
            <p:cNvGrpSpPr/>
            <p:nvPr/>
          </p:nvGrpSpPr>
          <p:grpSpPr>
            <a:xfrm>
              <a:off x="6287040" y="4420800"/>
              <a:ext cx="983880" cy="268560"/>
              <a:chOff x="6287040" y="4420800"/>
              <a:chExt cx="983880" cy="268560"/>
            </a:xfrm>
          </p:grpSpPr>
          <p:grpSp>
            <p:nvGrpSpPr>
              <p:cNvPr id="2052" name="Group 98"/>
              <p:cNvGrpSpPr/>
              <p:nvPr/>
            </p:nvGrpSpPr>
            <p:grpSpPr>
              <a:xfrm>
                <a:off x="6287040" y="4420800"/>
                <a:ext cx="740880" cy="268560"/>
                <a:chOff x="6287040" y="4420800"/>
                <a:chExt cx="740880" cy="268560"/>
              </a:xfrm>
            </p:grpSpPr>
            <p:sp>
              <p:nvSpPr>
                <p:cNvPr id="2053" name="CustomShape 99"/>
                <p:cNvSpPr/>
                <p:nvPr/>
              </p:nvSpPr>
              <p:spPr>
                <a:xfrm>
                  <a:off x="6287040" y="442080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2054" name="CustomShape 100"/>
                <p:cNvSpPr/>
                <p:nvPr/>
              </p:nvSpPr>
              <p:spPr>
                <a:xfrm>
                  <a:off x="6762960" y="442080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055" name="CustomShape 101"/>
              <p:cNvSpPr/>
              <p:nvPr/>
            </p:nvSpPr>
            <p:spPr>
              <a:xfrm>
                <a:off x="6891120" y="455796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056" name="Group 102"/>
            <p:cNvGrpSpPr/>
            <p:nvPr/>
          </p:nvGrpSpPr>
          <p:grpSpPr>
            <a:xfrm>
              <a:off x="5303160" y="4420800"/>
              <a:ext cx="983520" cy="268560"/>
              <a:chOff x="5303160" y="4420800"/>
              <a:chExt cx="983520" cy="268560"/>
            </a:xfrm>
          </p:grpSpPr>
          <p:grpSp>
            <p:nvGrpSpPr>
              <p:cNvPr id="2057" name="Group 103"/>
              <p:cNvGrpSpPr/>
              <p:nvPr/>
            </p:nvGrpSpPr>
            <p:grpSpPr>
              <a:xfrm>
                <a:off x="5303160" y="4420800"/>
                <a:ext cx="740880" cy="268560"/>
                <a:chOff x="5303160" y="4420800"/>
                <a:chExt cx="740880" cy="268560"/>
              </a:xfrm>
            </p:grpSpPr>
            <p:sp>
              <p:nvSpPr>
                <p:cNvPr id="2058" name="CustomShape 104"/>
                <p:cNvSpPr/>
                <p:nvPr/>
              </p:nvSpPr>
              <p:spPr>
                <a:xfrm>
                  <a:off x="5303160" y="442080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2059" name="CustomShape 105"/>
                <p:cNvSpPr/>
                <p:nvPr/>
              </p:nvSpPr>
              <p:spPr>
                <a:xfrm>
                  <a:off x="5779080" y="442080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060" name="CustomShape 106"/>
              <p:cNvSpPr/>
              <p:nvPr/>
            </p:nvSpPr>
            <p:spPr>
              <a:xfrm>
                <a:off x="5906880" y="455796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061" name="Group 107"/>
            <p:cNvGrpSpPr/>
            <p:nvPr/>
          </p:nvGrpSpPr>
          <p:grpSpPr>
            <a:xfrm>
              <a:off x="4318920" y="4420800"/>
              <a:ext cx="983880" cy="268560"/>
              <a:chOff x="4318920" y="4420800"/>
              <a:chExt cx="983880" cy="268560"/>
            </a:xfrm>
          </p:grpSpPr>
          <p:grpSp>
            <p:nvGrpSpPr>
              <p:cNvPr id="2062" name="Group 108"/>
              <p:cNvGrpSpPr/>
              <p:nvPr/>
            </p:nvGrpSpPr>
            <p:grpSpPr>
              <a:xfrm>
                <a:off x="4318920" y="4420800"/>
                <a:ext cx="741240" cy="268560"/>
                <a:chOff x="4318920" y="4420800"/>
                <a:chExt cx="741240" cy="268560"/>
              </a:xfrm>
            </p:grpSpPr>
            <p:sp>
              <p:nvSpPr>
                <p:cNvPr id="2063" name="CustomShape 109"/>
                <p:cNvSpPr/>
                <p:nvPr/>
              </p:nvSpPr>
              <p:spPr>
                <a:xfrm>
                  <a:off x="4318920" y="442080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2064" name="CustomShape 110"/>
                <p:cNvSpPr/>
                <p:nvPr/>
              </p:nvSpPr>
              <p:spPr>
                <a:xfrm>
                  <a:off x="4795200" y="442080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065" name="CustomShape 111"/>
              <p:cNvSpPr/>
              <p:nvPr/>
            </p:nvSpPr>
            <p:spPr>
              <a:xfrm>
                <a:off x="4923000" y="455796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2066" name="CustomShape 112"/>
            <p:cNvSpPr/>
            <p:nvPr/>
          </p:nvSpPr>
          <p:spPr>
            <a:xfrm>
              <a:off x="5060160" y="5069520"/>
              <a:ext cx="3609720" cy="81900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200" spc="-1" strike="noStrike">
                  <a:solidFill>
                    <a:srgbClr val="000000"/>
                  </a:solidFill>
                  <a:latin typeface="Segoe Print"/>
                </a:rPr>
                <a:t>Note that </a:t>
              </a:r>
              <a:r>
                <a:rPr b="0" lang="en-GB" sz="1200" spc="-1" strike="noStrike">
                  <a:solidFill>
                    <a:srgbClr val="000000"/>
                  </a:solidFill>
                  <a:latin typeface="Consolas"/>
                  <a:ea typeface="Menlo"/>
                </a:rPr>
                <a:t>current </a:t>
              </a:r>
              <a:r>
                <a:rPr b="0" lang="en-GB" sz="1200" spc="-1" strike="noStrike">
                  <a:solidFill>
                    <a:srgbClr val="000000"/>
                  </a:solidFill>
                  <a:latin typeface="Segoe Print"/>
                  <a:ea typeface="Menlo"/>
                </a:rPr>
                <a:t>should always point to the previous node of where the new node is supposed to be</a:t>
              </a:r>
              <a:endParaRPr b="0" lang="en-GB" sz="1200" spc="-1" strike="noStrike">
                <a:latin typeface="Arial"/>
              </a:endParaRPr>
            </a:p>
          </p:txBody>
        </p:sp>
      </p:grpSp>
      <p:sp>
        <p:nvSpPr>
          <p:cNvPr id="2067" name="TextShape 113"/>
          <p:cNvSpPr txBox="1"/>
          <p:nvPr/>
        </p:nvSpPr>
        <p:spPr>
          <a:xfrm>
            <a:off x="6553080" y="6356520"/>
            <a:ext cx="2133360" cy="364680"/>
          </a:xfrm>
          <a:prstGeom prst="rect">
            <a:avLst/>
          </a:prstGeom>
          <a:noFill/>
          <a:ln>
            <a:noFill/>
          </a:ln>
        </p:spPr>
        <p:txBody>
          <a:bodyPr anchor="ctr"/>
          <a:p>
            <a:pPr algn="r">
              <a:lnSpc>
                <a:spcPct val="100000"/>
              </a:lnSpc>
            </a:pPr>
            <a:fld id="{75EB215F-565B-4C7C-A7E6-E926E4B647E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617" dur="indefinite" restart="never" nodeType="tmRoot">
          <p:childTnLst>
            <p:seq>
              <p:cTn id="1618" dur="indefinite" nodeType="mainSeq">
                <p:childTnLst>
                  <p:par>
                    <p:cTn id="1619" fill="hold">
                      <p:stCondLst>
                        <p:cond delay="indefinite"/>
                      </p:stCondLst>
                      <p:childTnLst>
                        <p:par>
                          <p:cTn id="1620" fill="hold">
                            <p:stCondLst>
                              <p:cond delay="0"/>
                            </p:stCondLst>
                            <p:childTnLst>
                              <p:par>
                                <p:cTn id="1621" nodeType="clickEffect" fill="hold" presetClass="entr" presetID="1">
                                  <p:stCondLst>
                                    <p:cond delay="0"/>
                                  </p:stCondLst>
                                  <p:childTnLst>
                                    <p:set>
                                      <p:cBhvr>
                                        <p:cTn id="1622" dur="1" fill="hold">
                                          <p:stCondLst>
                                            <p:cond delay="0"/>
                                          </p:stCondLst>
                                        </p:cTn>
                                        <p:tgtEl>
                                          <p:spTgt spid="195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Building a Sorted Linked List</a:t>
            </a:r>
            <a:endParaRPr b="0" lang="en-US" sz="4400" spc="-1" strike="noStrike">
              <a:solidFill>
                <a:srgbClr val="000000"/>
              </a:solidFill>
              <a:latin typeface="Calibri Light"/>
            </a:endParaRPr>
          </a:p>
        </p:txBody>
      </p:sp>
      <p:sp>
        <p:nvSpPr>
          <p:cNvPr id="2069" name="CustomShape 2"/>
          <p:cNvSpPr/>
          <p:nvPr/>
        </p:nvSpPr>
        <p:spPr>
          <a:xfrm>
            <a:off x="477360" y="1373040"/>
            <a:ext cx="5541840" cy="48549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808080"/>
                </a:solidFill>
                <a:latin typeface="Consolas"/>
                <a:ea typeface="Menlo"/>
              </a:rPr>
              <a:t>// return the node which is the last one in </a:t>
            </a:r>
            <a:endParaRPr b="0" lang="en-GB" sz="1600" spc="-1" strike="noStrike">
              <a:latin typeface="Arial"/>
            </a:endParaRPr>
          </a:p>
          <a:p>
            <a:pPr>
              <a:lnSpc>
                <a:spcPct val="100000"/>
              </a:lnSpc>
            </a:pPr>
            <a:r>
              <a:rPr b="0" lang="en-GB" sz="1600" spc="-1" strike="noStrike">
                <a:solidFill>
                  <a:srgbClr val="808080"/>
                </a:solidFill>
                <a:latin typeface="Consolas"/>
                <a:ea typeface="Menlo"/>
              </a:rPr>
              <a:t>// the list that is smaller than num</a:t>
            </a:r>
            <a:endParaRPr b="0" lang="en-GB" sz="1600" spc="-1" strike="noStrike">
              <a:latin typeface="Arial"/>
            </a:endParaRPr>
          </a:p>
          <a:p>
            <a:pPr>
              <a:lnSpc>
                <a:spcPct val="100000"/>
              </a:lnSpc>
            </a:pPr>
            <a:r>
              <a:rPr b="0" lang="en-GB" sz="1600" spc="-1" strike="noStrike">
                <a:solidFill>
                  <a:srgbClr val="e46c0a"/>
                </a:solidFill>
                <a:latin typeface="Consolas"/>
                <a:ea typeface="Menlo"/>
              </a:rPr>
              <a:t>Node * </a:t>
            </a:r>
            <a:r>
              <a:rPr b="0" lang="en-GB" sz="1600" spc="-1" strike="noStrike">
                <a:solidFill>
                  <a:srgbClr val="000000"/>
                </a:solidFill>
                <a:latin typeface="Consolas"/>
                <a:ea typeface="Menlo"/>
              </a:rPr>
              <a:t>find_prev( Node * head, int num )</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if (head == NULL || head-&gt;info &gt;= num)</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return NULL;</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808080"/>
                </a:solidFill>
                <a:latin typeface="Consolas"/>
                <a:ea typeface="Menlo"/>
              </a:rPr>
              <a:t>// at least one node in the list now</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current = head;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while (current-&gt;next != NULL)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if (current-&gt;next-&gt;info &gt;= num)</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return current;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else</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current = current-&gt;next;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return current;</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p:txBody>
      </p:sp>
      <p:sp>
        <p:nvSpPr>
          <p:cNvPr id="2070" name="CustomShape 3"/>
          <p:cNvSpPr/>
          <p:nvPr/>
        </p:nvSpPr>
        <p:spPr>
          <a:xfrm>
            <a:off x="5407920" y="5583240"/>
            <a:ext cx="3609720" cy="51516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200" spc="-1" strike="noStrike">
                <a:solidFill>
                  <a:srgbClr val="000000"/>
                </a:solidFill>
                <a:latin typeface="Segoe Print"/>
              </a:rPr>
              <a:t>Compare this with the </a:t>
            </a:r>
            <a:r>
              <a:rPr b="0" lang="en-GB" sz="1200" spc="-1" strike="noStrike">
                <a:solidFill>
                  <a:srgbClr val="000000"/>
                </a:solidFill>
                <a:latin typeface="Consolas"/>
                <a:ea typeface="Menlo"/>
              </a:rPr>
              <a:t>find()</a:t>
            </a:r>
            <a:r>
              <a:rPr b="0" lang="en-GB" sz="1200" spc="-1" strike="noStrike">
                <a:solidFill>
                  <a:srgbClr val="000000"/>
                </a:solidFill>
                <a:latin typeface="Segoe Print"/>
                <a:ea typeface="Menlo"/>
              </a:rPr>
              <a:t> function</a:t>
            </a:r>
            <a:endParaRPr b="0" lang="en-GB" sz="1200" spc="-1" strike="noStrike">
              <a:latin typeface="Arial"/>
            </a:endParaRPr>
          </a:p>
        </p:txBody>
      </p:sp>
      <p:grpSp>
        <p:nvGrpSpPr>
          <p:cNvPr id="2071" name="Group 4"/>
          <p:cNvGrpSpPr/>
          <p:nvPr/>
        </p:nvGrpSpPr>
        <p:grpSpPr>
          <a:xfrm>
            <a:off x="5407920" y="2370960"/>
            <a:ext cx="3609720" cy="663120"/>
            <a:chOff x="5407920" y="2370960"/>
            <a:chExt cx="3609720" cy="663120"/>
          </a:xfrm>
        </p:grpSpPr>
        <p:sp>
          <p:nvSpPr>
            <p:cNvPr id="2072" name="CustomShape 5"/>
            <p:cNvSpPr/>
            <p:nvPr/>
          </p:nvSpPr>
          <p:spPr>
            <a:xfrm>
              <a:off x="5915160" y="2370960"/>
              <a:ext cx="3102480" cy="6631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200" spc="-1" strike="noStrike">
                  <a:solidFill>
                    <a:srgbClr val="000000"/>
                  </a:solidFill>
                  <a:latin typeface="Segoe Print"/>
                </a:rPr>
                <a:t>Return </a:t>
              </a:r>
              <a:r>
                <a:rPr b="0" lang="en-GB" sz="1200" spc="-1" strike="noStrike">
                  <a:solidFill>
                    <a:srgbClr val="000000"/>
                  </a:solidFill>
                  <a:latin typeface="Consolas"/>
                  <a:ea typeface="Menlo"/>
                </a:rPr>
                <a:t>NULL</a:t>
              </a:r>
              <a:r>
                <a:rPr b="0" lang="en-GB" sz="1200" spc="-1" strike="noStrike">
                  <a:solidFill>
                    <a:srgbClr val="000000"/>
                  </a:solidFill>
                  <a:latin typeface="Segoe Print"/>
                  <a:ea typeface="Menlo"/>
                </a:rPr>
                <a:t> if the list is empty or the first item is not smaller than </a:t>
              </a:r>
              <a:r>
                <a:rPr b="0" lang="en-GB" sz="1200" spc="-1" strike="noStrike">
                  <a:solidFill>
                    <a:srgbClr val="000000"/>
                  </a:solidFill>
                  <a:latin typeface="Consolas"/>
                  <a:ea typeface="Menlo"/>
                </a:rPr>
                <a:t>num</a:t>
              </a:r>
              <a:endParaRPr b="0" lang="en-GB" sz="1200" spc="-1" strike="noStrike">
                <a:latin typeface="Arial"/>
              </a:endParaRPr>
            </a:p>
          </p:txBody>
        </p:sp>
        <p:sp>
          <p:nvSpPr>
            <p:cNvPr id="2073" name="CustomShape 6"/>
            <p:cNvSpPr/>
            <p:nvPr/>
          </p:nvSpPr>
          <p:spPr>
            <a:xfrm flipH="1">
              <a:off x="5407920" y="2702880"/>
              <a:ext cx="506880" cy="75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grpSp>
        <p:nvGrpSpPr>
          <p:cNvPr id="2074" name="Group 7"/>
          <p:cNvGrpSpPr/>
          <p:nvPr/>
        </p:nvGrpSpPr>
        <p:grpSpPr>
          <a:xfrm>
            <a:off x="4879080" y="3465720"/>
            <a:ext cx="4138560" cy="693000"/>
            <a:chOff x="4879080" y="3465720"/>
            <a:chExt cx="4138560" cy="693000"/>
          </a:xfrm>
        </p:grpSpPr>
        <p:sp>
          <p:nvSpPr>
            <p:cNvPr id="2075" name="CustomShape 8"/>
            <p:cNvSpPr/>
            <p:nvPr/>
          </p:nvSpPr>
          <p:spPr>
            <a:xfrm>
              <a:off x="5407920" y="3465720"/>
              <a:ext cx="3609720" cy="69300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200" spc="-1" strike="noStrike">
                  <a:solidFill>
                    <a:srgbClr val="000000"/>
                  </a:solidFill>
                  <a:latin typeface="Segoe Print"/>
                </a:rPr>
                <a:t>Compare the next item with </a:t>
              </a:r>
              <a:r>
                <a:rPr b="0" lang="en-GB" sz="1200" spc="-1" strike="noStrike">
                  <a:solidFill>
                    <a:srgbClr val="000000"/>
                  </a:solidFill>
                  <a:latin typeface="Consolas"/>
                  <a:ea typeface="Menlo"/>
                </a:rPr>
                <a:t>num</a:t>
              </a:r>
              <a:r>
                <a:rPr b="0" lang="en-GB" sz="1200" spc="-1" strike="noStrike">
                  <a:solidFill>
                    <a:srgbClr val="000000"/>
                  </a:solidFill>
                  <a:latin typeface="Segoe Print"/>
                  <a:ea typeface="Menlo"/>
                </a:rPr>
                <a:t>, </a:t>
              </a:r>
              <a:r>
                <a:rPr b="0" lang="en-GB" sz="1200" spc="-1" strike="noStrike">
                  <a:solidFill>
                    <a:srgbClr val="000000"/>
                  </a:solidFill>
                  <a:latin typeface="Consolas"/>
                  <a:ea typeface="Menlo"/>
                </a:rPr>
                <a:t>&gt;=</a:t>
              </a:r>
              <a:r>
                <a:rPr b="0" lang="en-GB" sz="1200" spc="-1" strike="noStrike">
                  <a:solidFill>
                    <a:srgbClr val="000000"/>
                  </a:solidFill>
                  <a:latin typeface="Segoe Print"/>
                  <a:ea typeface="Menlo"/>
                </a:rPr>
                <a:t> makes sure that all items after </a:t>
              </a:r>
              <a:r>
                <a:rPr b="0" lang="en-GB" sz="1200" spc="-1" strike="noStrike">
                  <a:solidFill>
                    <a:srgbClr val="000000"/>
                  </a:solidFill>
                  <a:latin typeface="Consolas"/>
                  <a:ea typeface="Menlo"/>
                </a:rPr>
                <a:t>current</a:t>
              </a:r>
              <a:r>
                <a:rPr b="0" lang="en-GB" sz="1200" spc="-1" strike="noStrike">
                  <a:solidFill>
                    <a:srgbClr val="000000"/>
                  </a:solidFill>
                  <a:latin typeface="Segoe Print"/>
                  <a:ea typeface="Menlo"/>
                </a:rPr>
                <a:t> is larger than </a:t>
              </a:r>
              <a:r>
                <a:rPr b="0" lang="en-GB" sz="1200" spc="-1" strike="noStrike">
                  <a:solidFill>
                    <a:srgbClr val="000000"/>
                  </a:solidFill>
                  <a:latin typeface="Consolas"/>
                  <a:ea typeface="Menlo"/>
                </a:rPr>
                <a:t>num</a:t>
              </a:r>
              <a:endParaRPr b="0" lang="en-GB" sz="1200" spc="-1" strike="noStrike">
                <a:latin typeface="Arial"/>
              </a:endParaRPr>
            </a:p>
          </p:txBody>
        </p:sp>
        <p:sp>
          <p:nvSpPr>
            <p:cNvPr id="2076" name="CustomShape 9"/>
            <p:cNvSpPr/>
            <p:nvPr/>
          </p:nvSpPr>
          <p:spPr>
            <a:xfrm flipH="1">
              <a:off x="4878720" y="3812400"/>
              <a:ext cx="528120" cy="3463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grpSp>
        <p:nvGrpSpPr>
          <p:cNvPr id="2077" name="Group 10"/>
          <p:cNvGrpSpPr/>
          <p:nvPr/>
        </p:nvGrpSpPr>
        <p:grpSpPr>
          <a:xfrm>
            <a:off x="2872440" y="4679640"/>
            <a:ext cx="6145200" cy="1033200"/>
            <a:chOff x="2872440" y="4679640"/>
            <a:chExt cx="6145200" cy="1033200"/>
          </a:xfrm>
        </p:grpSpPr>
        <p:sp>
          <p:nvSpPr>
            <p:cNvPr id="2078" name="CustomShape 11"/>
            <p:cNvSpPr/>
            <p:nvPr/>
          </p:nvSpPr>
          <p:spPr>
            <a:xfrm>
              <a:off x="5407920" y="4679640"/>
              <a:ext cx="3609720" cy="67680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200" spc="-1" strike="noStrike">
                  <a:solidFill>
                    <a:srgbClr val="000000"/>
                  </a:solidFill>
                  <a:latin typeface="Segoe Print"/>
                </a:rPr>
                <a:t>Execution reaches this point only when </a:t>
              </a:r>
              <a:r>
                <a:rPr b="0" lang="en-GB" sz="1200" spc="-1" strike="noStrike">
                  <a:solidFill>
                    <a:srgbClr val="000000"/>
                  </a:solidFill>
                  <a:latin typeface="Consolas"/>
                  <a:ea typeface="Menlo"/>
                </a:rPr>
                <a:t>num</a:t>
              </a:r>
              <a:r>
                <a:rPr b="0" lang="en-GB" sz="1200" spc="-1" strike="noStrike">
                  <a:solidFill>
                    <a:srgbClr val="000000"/>
                  </a:solidFill>
                  <a:latin typeface="Segoe Print"/>
                  <a:ea typeface="Menlo"/>
                </a:rPr>
                <a:t> is larger than all the existing items in the list</a:t>
              </a:r>
              <a:endParaRPr b="0" lang="en-GB" sz="1200" spc="-1" strike="noStrike">
                <a:latin typeface="Arial"/>
              </a:endParaRPr>
            </a:p>
          </p:txBody>
        </p:sp>
        <p:sp>
          <p:nvSpPr>
            <p:cNvPr id="2079" name="CustomShape 12"/>
            <p:cNvSpPr/>
            <p:nvPr/>
          </p:nvSpPr>
          <p:spPr>
            <a:xfrm flipH="1">
              <a:off x="2872080" y="5018400"/>
              <a:ext cx="2534760" cy="6944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sp>
        <p:nvSpPr>
          <p:cNvPr id="2080" name="TextShape 13"/>
          <p:cNvSpPr txBox="1"/>
          <p:nvPr/>
        </p:nvSpPr>
        <p:spPr>
          <a:xfrm>
            <a:off x="6553080" y="6356520"/>
            <a:ext cx="2133360" cy="364680"/>
          </a:xfrm>
          <a:prstGeom prst="rect">
            <a:avLst/>
          </a:prstGeom>
          <a:noFill/>
          <a:ln>
            <a:noFill/>
          </a:ln>
        </p:spPr>
        <p:txBody>
          <a:bodyPr anchor="ctr"/>
          <a:p>
            <a:pPr algn="r">
              <a:lnSpc>
                <a:spcPct val="100000"/>
              </a:lnSpc>
            </a:pPr>
            <a:fld id="{801CA8FB-2BD6-4530-8CA0-0E3356C0D81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081" name="CustomShape 14"/>
          <p:cNvSpPr/>
          <p:nvPr/>
        </p:nvSpPr>
        <p:spPr>
          <a:xfrm>
            <a:off x="295200" y="6228360"/>
            <a:ext cx="25236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build_list_sorted.cpp</a:t>
            </a:r>
            <a:endParaRPr b="0" lang="en-GB" sz="1800" spc="-1" strike="noStrike">
              <a:latin typeface="Arial"/>
            </a:endParaRPr>
          </a:p>
        </p:txBody>
      </p:sp>
    </p:spTree>
  </p:cSld>
  <p:timing>
    <p:tnLst>
      <p:par>
        <p:cTn id="1623" dur="indefinite" restart="never" nodeType="tmRoot">
          <p:childTnLst>
            <p:seq>
              <p:cTn id="1624" dur="indefinite" nodeType="mainSeq">
                <p:childTnLst>
                  <p:par>
                    <p:cTn id="1625" fill="hold">
                      <p:stCondLst>
                        <p:cond delay="indefinite"/>
                      </p:stCondLst>
                      <p:childTnLst>
                        <p:par>
                          <p:cTn id="1626" fill="hold">
                            <p:stCondLst>
                              <p:cond delay="0"/>
                            </p:stCondLst>
                            <p:childTnLst>
                              <p:par>
                                <p:cTn id="1627" nodeType="clickEffect" fill="hold" presetClass="entr" presetID="1">
                                  <p:stCondLst>
                                    <p:cond delay="0"/>
                                  </p:stCondLst>
                                  <p:childTnLst>
                                    <p:set>
                                      <p:cBhvr>
                                        <p:cTn id="1628" dur="1" fill="hold">
                                          <p:stCondLst>
                                            <p:cond delay="0"/>
                                          </p:stCondLst>
                                        </p:cTn>
                                        <p:tgtEl>
                                          <p:spTgt spid="2071"/>
                                        </p:tgtEl>
                                        <p:attrNameLst>
                                          <p:attrName>style.visibility</p:attrName>
                                        </p:attrNameLst>
                                      </p:cBhvr>
                                      <p:to>
                                        <p:strVal val="visible"/>
                                      </p:to>
                                    </p:set>
                                  </p:childTnLst>
                                </p:cTn>
                              </p:par>
                            </p:childTnLst>
                          </p:cTn>
                        </p:par>
                      </p:childTnLst>
                    </p:cTn>
                  </p:par>
                  <p:par>
                    <p:cTn id="1629" fill="hold">
                      <p:stCondLst>
                        <p:cond delay="indefinite"/>
                      </p:stCondLst>
                      <p:childTnLst>
                        <p:par>
                          <p:cTn id="1630" fill="hold">
                            <p:stCondLst>
                              <p:cond delay="0"/>
                            </p:stCondLst>
                            <p:childTnLst>
                              <p:par>
                                <p:cTn id="1631" nodeType="clickEffect" fill="hold" presetClass="entr" presetID="1">
                                  <p:stCondLst>
                                    <p:cond delay="0"/>
                                  </p:stCondLst>
                                  <p:childTnLst>
                                    <p:set>
                                      <p:cBhvr>
                                        <p:cTn id="1632" dur="1" fill="hold">
                                          <p:stCondLst>
                                            <p:cond delay="0"/>
                                          </p:stCondLst>
                                        </p:cTn>
                                        <p:tgtEl>
                                          <p:spTgt spid="2074"/>
                                        </p:tgtEl>
                                        <p:attrNameLst>
                                          <p:attrName>style.visibility</p:attrName>
                                        </p:attrNameLst>
                                      </p:cBhvr>
                                      <p:to>
                                        <p:strVal val="visible"/>
                                      </p:to>
                                    </p:set>
                                  </p:childTnLst>
                                </p:cTn>
                              </p:par>
                            </p:childTnLst>
                          </p:cTn>
                        </p:par>
                      </p:childTnLst>
                    </p:cTn>
                  </p:par>
                  <p:par>
                    <p:cTn id="1633" fill="hold">
                      <p:stCondLst>
                        <p:cond delay="indefinite"/>
                      </p:stCondLst>
                      <p:childTnLst>
                        <p:par>
                          <p:cTn id="1634" fill="hold">
                            <p:stCondLst>
                              <p:cond delay="0"/>
                            </p:stCondLst>
                            <p:childTnLst>
                              <p:par>
                                <p:cTn id="1635" nodeType="clickEffect" fill="hold" presetClass="entr" presetID="1">
                                  <p:stCondLst>
                                    <p:cond delay="0"/>
                                  </p:stCondLst>
                                  <p:childTnLst>
                                    <p:set>
                                      <p:cBhvr>
                                        <p:cTn id="1636" dur="1" fill="hold">
                                          <p:stCondLst>
                                            <p:cond delay="0"/>
                                          </p:stCondLst>
                                        </p:cTn>
                                        <p:tgtEl>
                                          <p:spTgt spid="2077"/>
                                        </p:tgtEl>
                                        <p:attrNameLst>
                                          <p:attrName>style.visibility</p:attrName>
                                        </p:attrNameLst>
                                      </p:cBhvr>
                                      <p:to>
                                        <p:strVal val="visible"/>
                                      </p:to>
                                    </p:set>
                                  </p:childTnLst>
                                </p:cTn>
                              </p:par>
                              <p:par>
                                <p:cTn id="1637" nodeType="withEffect" fill="hold" presetClass="entr" presetID="1">
                                  <p:stCondLst>
                                    <p:cond delay="0"/>
                                  </p:stCondLst>
                                  <p:childTnLst>
                                    <p:set>
                                      <p:cBhvr>
                                        <p:cTn id="1638" dur="1" fill="hold">
                                          <p:stCondLst>
                                            <p:cond delay="0"/>
                                          </p:stCondLst>
                                        </p:cTn>
                                        <p:tgtEl>
                                          <p:spTgt spid="207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What are we going to learn?</a:t>
            </a:r>
            <a:endParaRPr b="0" lang="en-US" sz="4400" spc="-1" strike="noStrike">
              <a:solidFill>
                <a:srgbClr val="000000"/>
              </a:solidFill>
              <a:latin typeface="Calibri Light"/>
            </a:endParaRPr>
          </a:p>
        </p:txBody>
      </p:sp>
      <p:sp>
        <p:nvSpPr>
          <p:cNvPr id="155"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Memory addresses and pointers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Pointers and arrays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Pass-by-reference with pointers</a:t>
            </a:r>
            <a:endParaRPr b="0" lang="en-US" sz="2400" spc="-1" strike="noStrike">
              <a:solidFill>
                <a:srgbClr val="000000"/>
              </a:solidFill>
              <a:latin typeface="Calibri Light"/>
            </a:endParaRPr>
          </a:p>
        </p:txBody>
      </p:sp>
      <p:sp>
        <p:nvSpPr>
          <p:cNvPr id="156" name="TextShape 3"/>
          <p:cNvSpPr txBox="1"/>
          <p:nvPr/>
        </p:nvSpPr>
        <p:spPr>
          <a:xfrm>
            <a:off x="6553080" y="6356520"/>
            <a:ext cx="2133360" cy="364680"/>
          </a:xfrm>
          <a:prstGeom prst="rect">
            <a:avLst/>
          </a:prstGeom>
          <a:noFill/>
          <a:ln>
            <a:noFill/>
          </a:ln>
        </p:spPr>
        <p:txBody>
          <a:bodyPr anchor="ctr"/>
          <a:p>
            <a:pPr algn="r">
              <a:lnSpc>
                <a:spcPct val="100000"/>
              </a:lnSpc>
            </a:pPr>
            <a:fld id="{E7799A12-D971-43B3-9A95-93C79E8A6BD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Building a Sorted Linked List</a:t>
            </a:r>
            <a:endParaRPr b="0" lang="en-US" sz="4400" spc="-1" strike="noStrike">
              <a:solidFill>
                <a:srgbClr val="000000"/>
              </a:solidFill>
              <a:latin typeface="Calibri Light"/>
            </a:endParaRPr>
          </a:p>
        </p:txBody>
      </p:sp>
      <p:sp>
        <p:nvSpPr>
          <p:cNvPr id="2083" name="CustomShape 2"/>
          <p:cNvSpPr/>
          <p:nvPr/>
        </p:nvSpPr>
        <p:spPr>
          <a:xfrm>
            <a:off x="882000" y="1675080"/>
            <a:ext cx="5550840" cy="39970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head = NULL, * after_this;</a:t>
            </a:r>
            <a:r>
              <a:rPr b="0" lang="en-GB" sz="1600" spc="-1" strike="noStrike">
                <a:solidFill>
                  <a:srgbClr val="000000"/>
                </a:solidFill>
                <a:latin typeface="Consolas"/>
                <a:ea typeface="Menlo"/>
              </a:rPr>
              <a:t>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int num = 0;</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cin &gt;&gt; num;</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while ( num != -999 )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after_this = </a:t>
            </a:r>
            <a:r>
              <a:rPr b="0" lang="en-GB" sz="1600" spc="-1" strike="noStrike">
                <a:solidFill>
                  <a:srgbClr val="e46c0a"/>
                </a:solidFill>
                <a:latin typeface="Consolas"/>
                <a:ea typeface="Menlo"/>
              </a:rPr>
              <a:t>find_prev(head, num)</a:t>
            </a:r>
            <a:r>
              <a:rPr b="0" lang="en-GB" sz="1600" spc="-1" strike="noStrike">
                <a:solidFill>
                  <a:srgbClr val="000000"/>
                </a:solidFill>
                <a:latin typeface="Consolas"/>
                <a:ea typeface="Menlo"/>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if (</a:t>
            </a:r>
            <a:r>
              <a:rPr b="0" lang="en-GB" sz="1600" spc="-1" strike="noStrike">
                <a:solidFill>
                  <a:srgbClr val="ff0000"/>
                </a:solidFill>
                <a:latin typeface="Consolas"/>
                <a:ea typeface="Menlo"/>
              </a:rPr>
              <a:t>after_this == NULL</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31859c"/>
                </a:solidFill>
                <a:latin typeface="Consolas"/>
                <a:ea typeface="Menlo"/>
              </a:rPr>
              <a:t>head_insert(head, num);</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else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31859c"/>
                </a:solidFill>
                <a:latin typeface="Consolas"/>
                <a:ea typeface="Menlo"/>
              </a:rPr>
              <a:t>insert(after_this, num)</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cin &gt;&gt; num;</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p:txBody>
      </p:sp>
      <p:sp>
        <p:nvSpPr>
          <p:cNvPr id="2084" name="CustomShape 3"/>
          <p:cNvSpPr/>
          <p:nvPr/>
        </p:nvSpPr>
        <p:spPr>
          <a:xfrm>
            <a:off x="5682960" y="2168640"/>
            <a:ext cx="3187440" cy="111384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200" spc="-1" strike="noStrike">
                <a:solidFill>
                  <a:srgbClr val="000000"/>
                </a:solidFill>
                <a:latin typeface="Segoe Print"/>
              </a:rPr>
              <a:t>The comparison in </a:t>
            </a:r>
            <a:r>
              <a:rPr b="0" lang="en-GB" sz="1200" spc="-1" strike="noStrike">
                <a:solidFill>
                  <a:srgbClr val="000000"/>
                </a:solidFill>
                <a:latin typeface="Consolas"/>
                <a:ea typeface="Menlo"/>
              </a:rPr>
              <a:t>find_prev()</a:t>
            </a:r>
            <a:r>
              <a:rPr b="0" lang="en-GB" sz="1200" spc="-1" strike="noStrike">
                <a:solidFill>
                  <a:srgbClr val="000000"/>
                </a:solidFill>
                <a:latin typeface="Segoe Print"/>
                <a:ea typeface="Menlo"/>
              </a:rPr>
              <a:t> determines whether the resulting list is in increasing order or in decreasing order</a:t>
            </a:r>
            <a:endParaRPr b="0" lang="en-GB" sz="1200" spc="-1" strike="noStrike">
              <a:latin typeface="Arial"/>
            </a:endParaRPr>
          </a:p>
        </p:txBody>
      </p:sp>
      <p:sp>
        <p:nvSpPr>
          <p:cNvPr id="2085" name="CustomShape 4"/>
          <p:cNvSpPr/>
          <p:nvPr/>
        </p:nvSpPr>
        <p:spPr>
          <a:xfrm flipH="1">
            <a:off x="5153760" y="2725920"/>
            <a:ext cx="528120" cy="5569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2086" name="TextShape 5"/>
          <p:cNvSpPr txBox="1"/>
          <p:nvPr/>
        </p:nvSpPr>
        <p:spPr>
          <a:xfrm>
            <a:off x="6553080" y="6356520"/>
            <a:ext cx="2133360" cy="364680"/>
          </a:xfrm>
          <a:prstGeom prst="rect">
            <a:avLst/>
          </a:prstGeom>
          <a:noFill/>
          <a:ln>
            <a:noFill/>
          </a:ln>
        </p:spPr>
        <p:txBody>
          <a:bodyPr anchor="ctr"/>
          <a:p>
            <a:pPr algn="r">
              <a:lnSpc>
                <a:spcPct val="100000"/>
              </a:lnSpc>
            </a:pPr>
            <a:fld id="{16E00D20-DB1B-4444-A1B0-3CFE5D890B3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087" name="CustomShape 6"/>
          <p:cNvSpPr/>
          <p:nvPr/>
        </p:nvSpPr>
        <p:spPr>
          <a:xfrm>
            <a:off x="699840" y="5672520"/>
            <a:ext cx="25236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build_list_sorted.cpp</a:t>
            </a:r>
            <a:endParaRPr b="0" lang="en-GB" sz="1800" spc="-1" strike="noStrike">
              <a:latin typeface="Arial"/>
            </a:endParaRPr>
          </a:p>
        </p:txBody>
      </p:sp>
      <p:sp>
        <p:nvSpPr>
          <p:cNvPr id="2088" name="CustomShape 7"/>
          <p:cNvSpPr/>
          <p:nvPr/>
        </p:nvSpPr>
        <p:spPr>
          <a:xfrm>
            <a:off x="-1053360" y="1140120"/>
            <a:ext cx="184320" cy="369000"/>
          </a:xfrm>
          <a:prstGeom prst="rect">
            <a:avLst/>
          </a:prstGeom>
          <a:noFill/>
          <a:ln>
            <a:noFill/>
          </a:ln>
        </p:spPr>
        <p:style>
          <a:lnRef idx="0"/>
          <a:fillRef idx="0"/>
          <a:effectRef idx="0"/>
          <a:fontRef idx="minor"/>
        </p:style>
      </p:sp>
    </p:spTree>
  </p:cSld>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Deleting an Entire List</a:t>
            </a:r>
            <a:endParaRPr b="0" lang="en-US" sz="4400" spc="-1" strike="noStrike">
              <a:solidFill>
                <a:srgbClr val="000000"/>
              </a:solidFill>
              <a:latin typeface="Calibri Light"/>
            </a:endParaRPr>
          </a:p>
        </p:txBody>
      </p:sp>
      <p:sp>
        <p:nvSpPr>
          <p:cNvPr id="2090"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To delete an entire linked list, we may iteratively delete the head node from it.</a:t>
            </a:r>
            <a:endParaRPr b="0" lang="en-US" sz="2400" spc="-1" strike="noStrike">
              <a:solidFill>
                <a:srgbClr val="000000"/>
              </a:solidFill>
              <a:latin typeface="Calibri Light"/>
            </a:endParaRPr>
          </a:p>
        </p:txBody>
      </p:sp>
      <p:sp>
        <p:nvSpPr>
          <p:cNvPr id="2091" name="CustomShape 3"/>
          <p:cNvSpPr/>
          <p:nvPr/>
        </p:nvSpPr>
        <p:spPr>
          <a:xfrm>
            <a:off x="1917000" y="2605680"/>
            <a:ext cx="5550840" cy="19458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void delete_list(Node * </a:t>
            </a:r>
            <a:r>
              <a:rPr b="0" lang="en-GB" sz="1600" spc="-1" strike="noStrike">
                <a:solidFill>
                  <a:srgbClr val="e46c0a"/>
                </a:solidFill>
                <a:latin typeface="Consolas"/>
                <a:ea typeface="Menlo"/>
              </a:rPr>
              <a:t>&amp;</a:t>
            </a:r>
            <a:r>
              <a:rPr b="0" lang="en-GB" sz="1600" spc="-1" strike="noStrike">
                <a:solidFill>
                  <a:srgbClr val="000000"/>
                </a:solidFill>
                <a:latin typeface="Consolas"/>
                <a:ea typeface="Menlo"/>
              </a:rPr>
              <a:t> head)</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while ( head != NULL )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delete_head(head);</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p:txBody>
      </p:sp>
      <p:sp>
        <p:nvSpPr>
          <p:cNvPr id="2092" name="TextShape 4"/>
          <p:cNvSpPr txBox="1"/>
          <p:nvPr/>
        </p:nvSpPr>
        <p:spPr>
          <a:xfrm>
            <a:off x="6553080" y="6356520"/>
            <a:ext cx="2133360" cy="364680"/>
          </a:xfrm>
          <a:prstGeom prst="rect">
            <a:avLst/>
          </a:prstGeom>
          <a:noFill/>
          <a:ln>
            <a:noFill/>
          </a:ln>
        </p:spPr>
        <p:txBody>
          <a:bodyPr anchor="ctr"/>
          <a:p>
            <a:pPr algn="r">
              <a:lnSpc>
                <a:spcPct val="100000"/>
              </a:lnSpc>
            </a:pPr>
            <a:fld id="{3AFB4B91-7186-4548-973A-4150C06E59F3}"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093" name="CustomShape 5"/>
          <p:cNvSpPr/>
          <p:nvPr/>
        </p:nvSpPr>
        <p:spPr>
          <a:xfrm>
            <a:off x="1734840" y="4551840"/>
            <a:ext cx="25236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build_list_sorted.cpp</a:t>
            </a:r>
            <a:endParaRPr b="0" lang="en-GB" sz="1800" spc="-1" strike="noStrike">
              <a:latin typeface="Arial"/>
            </a:endParaRPr>
          </a:p>
        </p:txBody>
      </p:sp>
    </p:spTree>
  </p:cSld>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Variations of Linked Lists</a:t>
            </a:r>
            <a:endParaRPr b="0" lang="en-US" sz="4400" spc="-1" strike="noStrike">
              <a:solidFill>
                <a:srgbClr val="000000"/>
              </a:solidFill>
              <a:latin typeface="Calibri Light"/>
            </a:endParaRPr>
          </a:p>
        </p:txBody>
      </p:sp>
      <p:sp>
        <p:nvSpPr>
          <p:cNvPr id="2095"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Doubly-linked list</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Circularly-linked list</a:t>
            </a:r>
            <a:endParaRPr b="0" lang="en-US" sz="2400" spc="-1" strike="noStrike">
              <a:solidFill>
                <a:srgbClr val="000000"/>
              </a:solidFill>
              <a:latin typeface="Calibri Light"/>
            </a:endParaRPr>
          </a:p>
        </p:txBody>
      </p:sp>
      <p:sp>
        <p:nvSpPr>
          <p:cNvPr id="2096" name="CustomShape 3"/>
          <p:cNvSpPr/>
          <p:nvPr/>
        </p:nvSpPr>
        <p:spPr>
          <a:xfrm>
            <a:off x="2102760" y="258048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2097" name="CustomShape 4"/>
          <p:cNvSpPr/>
          <p:nvPr/>
        </p:nvSpPr>
        <p:spPr>
          <a:xfrm>
            <a:off x="2876040" y="2580480"/>
            <a:ext cx="21672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sp>
        <p:nvSpPr>
          <p:cNvPr id="2098" name="CustomShape 5"/>
          <p:cNvSpPr/>
          <p:nvPr/>
        </p:nvSpPr>
        <p:spPr>
          <a:xfrm>
            <a:off x="1885680" y="2580480"/>
            <a:ext cx="21672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sp>
        <p:nvSpPr>
          <p:cNvPr id="2099" name="CustomShape 6"/>
          <p:cNvSpPr/>
          <p:nvPr/>
        </p:nvSpPr>
        <p:spPr>
          <a:xfrm>
            <a:off x="3645000" y="258048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2100" name="CustomShape 7"/>
          <p:cNvSpPr/>
          <p:nvPr/>
        </p:nvSpPr>
        <p:spPr>
          <a:xfrm>
            <a:off x="4420440" y="2580480"/>
            <a:ext cx="21672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sp>
        <p:nvSpPr>
          <p:cNvPr id="2101" name="CustomShape 8"/>
          <p:cNvSpPr/>
          <p:nvPr/>
        </p:nvSpPr>
        <p:spPr>
          <a:xfrm>
            <a:off x="5191560" y="258048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2102" name="CustomShape 9"/>
          <p:cNvSpPr/>
          <p:nvPr/>
        </p:nvSpPr>
        <p:spPr>
          <a:xfrm>
            <a:off x="5964840" y="2580480"/>
            <a:ext cx="21672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sp>
        <p:nvSpPr>
          <p:cNvPr id="2103" name="CustomShape 10"/>
          <p:cNvSpPr/>
          <p:nvPr/>
        </p:nvSpPr>
        <p:spPr>
          <a:xfrm>
            <a:off x="4974480" y="2580480"/>
            <a:ext cx="21672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sp>
        <p:nvSpPr>
          <p:cNvPr id="2104" name="CustomShape 11"/>
          <p:cNvSpPr/>
          <p:nvPr/>
        </p:nvSpPr>
        <p:spPr>
          <a:xfrm>
            <a:off x="6735960" y="258048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2105" name="CustomShape 12"/>
          <p:cNvSpPr/>
          <p:nvPr/>
        </p:nvSpPr>
        <p:spPr>
          <a:xfrm>
            <a:off x="7511400" y="2580480"/>
            <a:ext cx="21456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sp>
        <p:nvSpPr>
          <p:cNvPr id="2106" name="CustomShape 13"/>
          <p:cNvSpPr/>
          <p:nvPr/>
        </p:nvSpPr>
        <p:spPr>
          <a:xfrm>
            <a:off x="1962360" y="2093760"/>
            <a:ext cx="432000" cy="32868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2107" name="CustomShape 14"/>
          <p:cNvSpPr/>
          <p:nvPr/>
        </p:nvSpPr>
        <p:spPr>
          <a:xfrm>
            <a:off x="1421280" y="211968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2108" name="CustomShape 15"/>
          <p:cNvSpPr/>
          <p:nvPr/>
        </p:nvSpPr>
        <p:spPr>
          <a:xfrm>
            <a:off x="3430080" y="2580480"/>
            <a:ext cx="21672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sp>
        <p:nvSpPr>
          <p:cNvPr id="2109" name="CustomShape 16"/>
          <p:cNvSpPr/>
          <p:nvPr/>
        </p:nvSpPr>
        <p:spPr>
          <a:xfrm>
            <a:off x="6518880" y="2580480"/>
            <a:ext cx="21672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nvGrpSpPr>
          <p:cNvPr id="2110" name="Group 17"/>
          <p:cNvGrpSpPr/>
          <p:nvPr/>
        </p:nvGrpSpPr>
        <p:grpSpPr>
          <a:xfrm>
            <a:off x="2972880" y="2692440"/>
            <a:ext cx="5083200" cy="228600"/>
            <a:chOff x="2972880" y="2692440"/>
            <a:chExt cx="5083200" cy="228600"/>
          </a:xfrm>
        </p:grpSpPr>
        <p:sp>
          <p:nvSpPr>
            <p:cNvPr id="2111" name="CustomShape 18"/>
            <p:cNvSpPr/>
            <p:nvPr/>
          </p:nvSpPr>
          <p:spPr>
            <a:xfrm flipV="1">
              <a:off x="4517280" y="2802600"/>
              <a:ext cx="45684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12" name="CustomShape 19"/>
            <p:cNvSpPr/>
            <p:nvPr/>
          </p:nvSpPr>
          <p:spPr>
            <a:xfrm flipV="1">
              <a:off x="6061680" y="2802600"/>
              <a:ext cx="45684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13" name="CustomShape 20"/>
            <p:cNvSpPr/>
            <p:nvPr/>
          </p:nvSpPr>
          <p:spPr>
            <a:xfrm>
              <a:off x="7581960" y="2806560"/>
              <a:ext cx="36540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114" name="Group 21"/>
            <p:cNvGrpSpPr/>
            <p:nvPr/>
          </p:nvGrpSpPr>
          <p:grpSpPr>
            <a:xfrm>
              <a:off x="7964280" y="2692440"/>
              <a:ext cx="91800" cy="228600"/>
              <a:chOff x="7964280" y="2692440"/>
              <a:chExt cx="91800" cy="228600"/>
            </a:xfrm>
          </p:grpSpPr>
          <p:sp>
            <p:nvSpPr>
              <p:cNvPr id="2115" name="Line 22"/>
              <p:cNvSpPr/>
              <p:nvPr/>
            </p:nvSpPr>
            <p:spPr>
              <a:xfrm>
                <a:off x="7964280" y="2692440"/>
                <a:ext cx="360" cy="228600"/>
              </a:xfrm>
              <a:prstGeom prst="line">
                <a:avLst/>
              </a:prstGeom>
              <a:ln>
                <a:round/>
              </a:ln>
            </p:spPr>
            <p:style>
              <a:lnRef idx="2">
                <a:schemeClr val="accent1"/>
              </a:lnRef>
              <a:fillRef idx="0">
                <a:schemeClr val="accent1"/>
              </a:fillRef>
              <a:effectRef idx="1">
                <a:schemeClr val="accent1"/>
              </a:effectRef>
              <a:fontRef idx="minor"/>
            </p:style>
          </p:sp>
          <p:sp>
            <p:nvSpPr>
              <p:cNvPr id="2116" name="Line 23"/>
              <p:cNvSpPr/>
              <p:nvPr/>
            </p:nvSpPr>
            <p:spPr>
              <a:xfrm>
                <a:off x="8010000" y="2726640"/>
                <a:ext cx="360" cy="160560"/>
              </a:xfrm>
              <a:prstGeom prst="line">
                <a:avLst/>
              </a:prstGeom>
              <a:ln>
                <a:round/>
              </a:ln>
            </p:spPr>
            <p:style>
              <a:lnRef idx="2">
                <a:schemeClr val="accent1"/>
              </a:lnRef>
              <a:fillRef idx="0">
                <a:schemeClr val="accent1"/>
              </a:fillRef>
              <a:effectRef idx="1">
                <a:schemeClr val="accent1"/>
              </a:effectRef>
              <a:fontRef idx="minor"/>
            </p:style>
          </p:sp>
          <p:sp>
            <p:nvSpPr>
              <p:cNvPr id="2117" name="Line 24"/>
              <p:cNvSpPr/>
              <p:nvPr/>
            </p:nvSpPr>
            <p:spPr>
              <a:xfrm>
                <a:off x="8055720" y="2751120"/>
                <a:ext cx="360" cy="111600"/>
              </a:xfrm>
              <a:prstGeom prst="line">
                <a:avLst/>
              </a:prstGeom>
              <a:ln>
                <a:round/>
              </a:ln>
            </p:spPr>
            <p:style>
              <a:lnRef idx="2">
                <a:schemeClr val="accent1"/>
              </a:lnRef>
              <a:fillRef idx="0">
                <a:schemeClr val="accent1"/>
              </a:fillRef>
              <a:effectRef idx="1">
                <a:schemeClr val="accent1"/>
              </a:effectRef>
              <a:fontRef idx="minor"/>
            </p:style>
          </p:sp>
        </p:grpSp>
        <p:sp>
          <p:nvSpPr>
            <p:cNvPr id="2118" name="CustomShape 25"/>
            <p:cNvSpPr/>
            <p:nvPr/>
          </p:nvSpPr>
          <p:spPr>
            <a:xfrm flipV="1">
              <a:off x="2972880" y="2802600"/>
              <a:ext cx="45684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119" name="Group 26"/>
          <p:cNvGrpSpPr/>
          <p:nvPr/>
        </p:nvGrpSpPr>
        <p:grpSpPr>
          <a:xfrm>
            <a:off x="1571760" y="2591280"/>
            <a:ext cx="5083560" cy="228600"/>
            <a:chOff x="1571760" y="2591280"/>
            <a:chExt cx="5083560" cy="228600"/>
          </a:xfrm>
        </p:grpSpPr>
        <p:sp>
          <p:nvSpPr>
            <p:cNvPr id="2120" name="CustomShape 27"/>
            <p:cNvSpPr/>
            <p:nvPr/>
          </p:nvSpPr>
          <p:spPr>
            <a:xfrm flipV="1" rot="10800000">
              <a:off x="5110920" y="2705760"/>
              <a:ext cx="45684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21" name="CustomShape 28"/>
            <p:cNvSpPr/>
            <p:nvPr/>
          </p:nvSpPr>
          <p:spPr>
            <a:xfrm flipV="1" rot="10800000">
              <a:off x="3566520" y="2705760"/>
              <a:ext cx="45684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22" name="CustomShape 29"/>
            <p:cNvSpPr/>
            <p:nvPr/>
          </p:nvSpPr>
          <p:spPr>
            <a:xfrm rot="10800000">
              <a:off x="1680840" y="2703240"/>
              <a:ext cx="36540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123" name="Group 30"/>
            <p:cNvGrpSpPr/>
            <p:nvPr/>
          </p:nvGrpSpPr>
          <p:grpSpPr>
            <a:xfrm>
              <a:off x="1571760" y="2591280"/>
              <a:ext cx="91800" cy="228600"/>
              <a:chOff x="1571760" y="2591280"/>
              <a:chExt cx="91800" cy="228600"/>
            </a:xfrm>
          </p:grpSpPr>
          <p:sp>
            <p:nvSpPr>
              <p:cNvPr id="2124" name="Line 31"/>
              <p:cNvSpPr/>
              <p:nvPr/>
            </p:nvSpPr>
            <p:spPr>
              <a:xfrm flipV="1">
                <a:off x="1663200" y="2591280"/>
                <a:ext cx="360" cy="228600"/>
              </a:xfrm>
              <a:prstGeom prst="line">
                <a:avLst/>
              </a:prstGeom>
              <a:ln>
                <a:round/>
              </a:ln>
            </p:spPr>
            <p:style>
              <a:lnRef idx="2">
                <a:schemeClr val="accent1"/>
              </a:lnRef>
              <a:fillRef idx="0">
                <a:schemeClr val="accent1"/>
              </a:fillRef>
              <a:effectRef idx="1">
                <a:schemeClr val="accent1"/>
              </a:effectRef>
              <a:fontRef idx="minor"/>
            </p:style>
          </p:sp>
          <p:sp>
            <p:nvSpPr>
              <p:cNvPr id="2125" name="Line 32"/>
              <p:cNvSpPr/>
              <p:nvPr/>
            </p:nvSpPr>
            <p:spPr>
              <a:xfrm flipV="1">
                <a:off x="1617480" y="2625480"/>
                <a:ext cx="360" cy="160560"/>
              </a:xfrm>
              <a:prstGeom prst="line">
                <a:avLst/>
              </a:prstGeom>
              <a:ln>
                <a:round/>
              </a:ln>
            </p:spPr>
            <p:style>
              <a:lnRef idx="2">
                <a:schemeClr val="accent1"/>
              </a:lnRef>
              <a:fillRef idx="0">
                <a:schemeClr val="accent1"/>
              </a:fillRef>
              <a:effectRef idx="1">
                <a:schemeClr val="accent1"/>
              </a:effectRef>
              <a:fontRef idx="minor"/>
            </p:style>
          </p:sp>
          <p:sp>
            <p:nvSpPr>
              <p:cNvPr id="2126" name="Line 33"/>
              <p:cNvSpPr/>
              <p:nvPr/>
            </p:nvSpPr>
            <p:spPr>
              <a:xfrm flipV="1">
                <a:off x="1571760" y="2649960"/>
                <a:ext cx="360" cy="111600"/>
              </a:xfrm>
              <a:prstGeom prst="line">
                <a:avLst/>
              </a:prstGeom>
              <a:ln>
                <a:round/>
              </a:ln>
            </p:spPr>
            <p:style>
              <a:lnRef idx="2">
                <a:schemeClr val="accent1"/>
              </a:lnRef>
              <a:fillRef idx="0">
                <a:schemeClr val="accent1"/>
              </a:fillRef>
              <a:effectRef idx="1">
                <a:schemeClr val="accent1"/>
              </a:effectRef>
              <a:fontRef idx="minor"/>
            </p:style>
          </p:sp>
        </p:grpSp>
        <p:sp>
          <p:nvSpPr>
            <p:cNvPr id="2127" name="CustomShape 34"/>
            <p:cNvSpPr/>
            <p:nvPr/>
          </p:nvSpPr>
          <p:spPr>
            <a:xfrm flipV="1" rot="10800000">
              <a:off x="6655320" y="2705760"/>
              <a:ext cx="45684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2128" name="CustomShape 35"/>
          <p:cNvSpPr/>
          <p:nvPr/>
        </p:nvSpPr>
        <p:spPr>
          <a:xfrm>
            <a:off x="2204640" y="2257560"/>
            <a:ext cx="360" cy="3225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129" name="Group 36"/>
          <p:cNvGrpSpPr/>
          <p:nvPr/>
        </p:nvGrpSpPr>
        <p:grpSpPr>
          <a:xfrm>
            <a:off x="1794240" y="4847040"/>
            <a:ext cx="1207080" cy="328680"/>
            <a:chOff x="1794240" y="4847040"/>
            <a:chExt cx="1207080" cy="328680"/>
          </a:xfrm>
        </p:grpSpPr>
        <p:sp>
          <p:nvSpPr>
            <p:cNvPr id="2130" name="CustomShape 37"/>
            <p:cNvSpPr/>
            <p:nvPr/>
          </p:nvSpPr>
          <p:spPr>
            <a:xfrm>
              <a:off x="1794240" y="48470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2131" name="CustomShape 38"/>
            <p:cNvSpPr/>
            <p:nvPr/>
          </p:nvSpPr>
          <p:spPr>
            <a:xfrm>
              <a:off x="2569320" y="48470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132" name="Group 39"/>
          <p:cNvGrpSpPr/>
          <p:nvPr/>
        </p:nvGrpSpPr>
        <p:grpSpPr>
          <a:xfrm>
            <a:off x="3338640" y="4847040"/>
            <a:ext cx="1207440" cy="328680"/>
            <a:chOff x="3338640" y="4847040"/>
            <a:chExt cx="1207440" cy="328680"/>
          </a:xfrm>
        </p:grpSpPr>
        <p:sp>
          <p:nvSpPr>
            <p:cNvPr id="2133" name="CustomShape 40"/>
            <p:cNvSpPr/>
            <p:nvPr/>
          </p:nvSpPr>
          <p:spPr>
            <a:xfrm>
              <a:off x="3338640" y="48470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2134" name="CustomShape 41"/>
            <p:cNvSpPr/>
            <p:nvPr/>
          </p:nvSpPr>
          <p:spPr>
            <a:xfrm>
              <a:off x="4114080" y="48470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135" name="Group 42"/>
          <p:cNvGrpSpPr/>
          <p:nvPr/>
        </p:nvGrpSpPr>
        <p:grpSpPr>
          <a:xfrm>
            <a:off x="4883040" y="4847040"/>
            <a:ext cx="1207440" cy="328680"/>
            <a:chOff x="4883040" y="4847040"/>
            <a:chExt cx="1207440" cy="328680"/>
          </a:xfrm>
        </p:grpSpPr>
        <p:sp>
          <p:nvSpPr>
            <p:cNvPr id="2136" name="CustomShape 43"/>
            <p:cNvSpPr/>
            <p:nvPr/>
          </p:nvSpPr>
          <p:spPr>
            <a:xfrm>
              <a:off x="4883040" y="48470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2137" name="CustomShape 44"/>
            <p:cNvSpPr/>
            <p:nvPr/>
          </p:nvSpPr>
          <p:spPr>
            <a:xfrm>
              <a:off x="5658480" y="48470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138" name="Group 45"/>
          <p:cNvGrpSpPr/>
          <p:nvPr/>
        </p:nvGrpSpPr>
        <p:grpSpPr>
          <a:xfrm>
            <a:off x="6427440" y="4847040"/>
            <a:ext cx="1207440" cy="328680"/>
            <a:chOff x="6427440" y="4847040"/>
            <a:chExt cx="1207440" cy="328680"/>
          </a:xfrm>
        </p:grpSpPr>
        <p:sp>
          <p:nvSpPr>
            <p:cNvPr id="2139" name="CustomShape 46"/>
            <p:cNvSpPr/>
            <p:nvPr/>
          </p:nvSpPr>
          <p:spPr>
            <a:xfrm>
              <a:off x="6427440" y="4847040"/>
              <a:ext cx="77508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2140" name="CustomShape 47"/>
            <p:cNvSpPr/>
            <p:nvPr/>
          </p:nvSpPr>
          <p:spPr>
            <a:xfrm>
              <a:off x="7202880" y="4847040"/>
              <a:ext cx="432000" cy="32868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141" name="CustomShape 48"/>
          <p:cNvSpPr/>
          <p:nvPr/>
        </p:nvSpPr>
        <p:spPr>
          <a:xfrm flipV="1">
            <a:off x="2784600" y="501084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42" name="CustomShape 49"/>
          <p:cNvSpPr/>
          <p:nvPr/>
        </p:nvSpPr>
        <p:spPr>
          <a:xfrm flipV="1">
            <a:off x="4329000" y="501084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43" name="CustomShape 50"/>
          <p:cNvSpPr/>
          <p:nvPr/>
        </p:nvSpPr>
        <p:spPr>
          <a:xfrm flipV="1">
            <a:off x="5873400" y="5010840"/>
            <a:ext cx="553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44" name="CustomShape 51"/>
          <p:cNvSpPr/>
          <p:nvPr/>
        </p:nvSpPr>
        <p:spPr>
          <a:xfrm>
            <a:off x="1920960" y="4302000"/>
            <a:ext cx="432000" cy="32868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2145" name="CustomShape 52"/>
          <p:cNvSpPr/>
          <p:nvPr/>
        </p:nvSpPr>
        <p:spPr>
          <a:xfrm>
            <a:off x="2128680" y="4483080"/>
            <a:ext cx="360" cy="3639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46" name="CustomShape 53"/>
          <p:cNvSpPr/>
          <p:nvPr/>
        </p:nvSpPr>
        <p:spPr>
          <a:xfrm>
            <a:off x="1390320" y="4328280"/>
            <a:ext cx="55620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2147" name="CustomShape 54"/>
          <p:cNvSpPr/>
          <p:nvPr/>
        </p:nvSpPr>
        <p:spPr>
          <a:xfrm flipV="1" rot="10800000">
            <a:off x="7425360" y="5176440"/>
            <a:ext cx="5243040" cy="159840"/>
          </a:xfrm>
          <a:prstGeom prst="bentConnector4">
            <a:avLst>
              <a:gd name="adj1" fmla="val -149"/>
              <a:gd name="adj2" fmla="val 242788"/>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48" name="TextShape 55"/>
          <p:cNvSpPr txBox="1"/>
          <p:nvPr/>
        </p:nvSpPr>
        <p:spPr>
          <a:xfrm>
            <a:off x="6553080" y="6356520"/>
            <a:ext cx="2133360" cy="364680"/>
          </a:xfrm>
          <a:prstGeom prst="rect">
            <a:avLst/>
          </a:prstGeom>
          <a:noFill/>
          <a:ln>
            <a:noFill/>
          </a:ln>
        </p:spPr>
        <p:txBody>
          <a:bodyPr anchor="ctr"/>
          <a:p>
            <a:pPr algn="r">
              <a:lnSpc>
                <a:spcPct val="100000"/>
              </a:lnSpc>
            </a:pPr>
            <a:fld id="{5584FBCF-7513-460A-989A-E57533F90D9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9"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3600" spc="-1" strike="noStrike">
                <a:solidFill>
                  <a:srgbClr val="000000"/>
                </a:solidFill>
                <a:latin typeface="Avenir Next"/>
                <a:ea typeface="Avenir Next"/>
              </a:rPr>
              <a:t>Printing a Linked List in Reverse </a:t>
            </a:r>
            <a:br/>
            <a:r>
              <a:rPr b="0" lang="en-US" sz="3600" spc="-1" strike="noStrike">
                <a:solidFill>
                  <a:srgbClr val="e46c0a"/>
                </a:solidFill>
                <a:latin typeface="Avenir Next"/>
                <a:ea typeface="Avenir Next"/>
              </a:rPr>
              <a:t>using Recursion</a:t>
            </a:r>
            <a:endParaRPr b="0" lang="en-US" sz="3600" spc="-1" strike="noStrike">
              <a:solidFill>
                <a:srgbClr val="000000"/>
              </a:solidFill>
              <a:latin typeface="Calibri Light"/>
            </a:endParaRPr>
          </a:p>
        </p:txBody>
      </p:sp>
      <p:sp>
        <p:nvSpPr>
          <p:cNvPr id="2150" name="TextShape 2"/>
          <p:cNvSpPr txBox="1"/>
          <p:nvPr/>
        </p:nvSpPr>
        <p:spPr>
          <a:xfrm>
            <a:off x="6553080" y="6356520"/>
            <a:ext cx="2133360" cy="364680"/>
          </a:xfrm>
          <a:prstGeom prst="rect">
            <a:avLst/>
          </a:prstGeom>
          <a:noFill/>
          <a:ln>
            <a:noFill/>
          </a:ln>
        </p:spPr>
        <p:txBody>
          <a:bodyPr anchor="ctr"/>
          <a:p>
            <a:pPr algn="r">
              <a:lnSpc>
                <a:spcPct val="100000"/>
              </a:lnSpc>
            </a:pPr>
            <a:fld id="{B00AA7DE-7326-445B-9FF4-B8E00E3C17D8}"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pSp>
        <p:nvGrpSpPr>
          <p:cNvPr id="2151" name="Group 3"/>
          <p:cNvGrpSpPr/>
          <p:nvPr/>
        </p:nvGrpSpPr>
        <p:grpSpPr>
          <a:xfrm>
            <a:off x="7386840" y="1575360"/>
            <a:ext cx="983520" cy="268560"/>
            <a:chOff x="7386840" y="1575360"/>
            <a:chExt cx="983520" cy="268560"/>
          </a:xfrm>
        </p:grpSpPr>
        <p:grpSp>
          <p:nvGrpSpPr>
            <p:cNvPr id="2152" name="Group 4"/>
            <p:cNvGrpSpPr/>
            <p:nvPr/>
          </p:nvGrpSpPr>
          <p:grpSpPr>
            <a:xfrm>
              <a:off x="7386840" y="1575360"/>
              <a:ext cx="740880" cy="268560"/>
              <a:chOff x="7386840" y="1575360"/>
              <a:chExt cx="740880" cy="268560"/>
            </a:xfrm>
          </p:grpSpPr>
          <p:sp>
            <p:nvSpPr>
              <p:cNvPr id="2153" name="CustomShape 5"/>
              <p:cNvSpPr/>
              <p:nvPr/>
            </p:nvSpPr>
            <p:spPr>
              <a:xfrm>
                <a:off x="7386840" y="157536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89</a:t>
                </a:r>
                <a:endParaRPr b="0" lang="en-GB" sz="1800" spc="-1" strike="noStrike">
                  <a:latin typeface="Arial"/>
                </a:endParaRPr>
              </a:p>
            </p:txBody>
          </p:sp>
          <p:sp>
            <p:nvSpPr>
              <p:cNvPr id="2154" name="CustomShape 6"/>
              <p:cNvSpPr/>
              <p:nvPr/>
            </p:nvSpPr>
            <p:spPr>
              <a:xfrm>
                <a:off x="7862760" y="157536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155" name="CustomShape 7"/>
            <p:cNvSpPr/>
            <p:nvPr/>
          </p:nvSpPr>
          <p:spPr>
            <a:xfrm>
              <a:off x="7990560" y="171288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156" name="Group 8"/>
          <p:cNvGrpSpPr/>
          <p:nvPr/>
        </p:nvGrpSpPr>
        <p:grpSpPr>
          <a:xfrm>
            <a:off x="8388000" y="1616760"/>
            <a:ext cx="82800" cy="186840"/>
            <a:chOff x="8388000" y="1616760"/>
            <a:chExt cx="82800" cy="186840"/>
          </a:xfrm>
        </p:grpSpPr>
        <p:sp>
          <p:nvSpPr>
            <p:cNvPr id="2157" name="Line 9"/>
            <p:cNvSpPr/>
            <p:nvPr/>
          </p:nvSpPr>
          <p:spPr>
            <a:xfrm>
              <a:off x="8388000" y="1616760"/>
              <a:ext cx="360" cy="186840"/>
            </a:xfrm>
            <a:prstGeom prst="line">
              <a:avLst/>
            </a:prstGeom>
            <a:ln>
              <a:round/>
            </a:ln>
          </p:spPr>
          <p:style>
            <a:lnRef idx="2">
              <a:schemeClr val="accent1"/>
            </a:lnRef>
            <a:fillRef idx="0">
              <a:schemeClr val="accent1"/>
            </a:fillRef>
            <a:effectRef idx="1">
              <a:schemeClr val="accent1"/>
            </a:effectRef>
            <a:fontRef idx="minor"/>
          </p:style>
        </p:sp>
        <p:sp>
          <p:nvSpPr>
            <p:cNvPr id="2158" name="Line 10"/>
            <p:cNvSpPr/>
            <p:nvPr/>
          </p:nvSpPr>
          <p:spPr>
            <a:xfrm>
              <a:off x="8429400" y="1644480"/>
              <a:ext cx="360" cy="131400"/>
            </a:xfrm>
            <a:prstGeom prst="line">
              <a:avLst/>
            </a:prstGeom>
            <a:ln>
              <a:round/>
            </a:ln>
          </p:spPr>
          <p:style>
            <a:lnRef idx="2">
              <a:schemeClr val="accent1"/>
            </a:lnRef>
            <a:fillRef idx="0">
              <a:schemeClr val="accent1"/>
            </a:fillRef>
            <a:effectRef idx="1">
              <a:schemeClr val="accent1"/>
            </a:effectRef>
            <a:fontRef idx="minor"/>
          </p:style>
        </p:sp>
        <p:sp>
          <p:nvSpPr>
            <p:cNvPr id="2159" name="Line 11"/>
            <p:cNvSpPr/>
            <p:nvPr/>
          </p:nvSpPr>
          <p:spPr>
            <a:xfrm>
              <a:off x="8470440" y="1664640"/>
              <a:ext cx="360" cy="91080"/>
            </a:xfrm>
            <a:prstGeom prst="line">
              <a:avLst/>
            </a:prstGeom>
            <a:ln>
              <a:round/>
            </a:ln>
          </p:spPr>
          <p:style>
            <a:lnRef idx="2">
              <a:schemeClr val="accent1"/>
            </a:lnRef>
            <a:fillRef idx="0">
              <a:schemeClr val="accent1"/>
            </a:fillRef>
            <a:effectRef idx="1">
              <a:schemeClr val="accent1"/>
            </a:effectRef>
            <a:fontRef idx="minor"/>
          </p:style>
        </p:sp>
      </p:grpSp>
      <p:sp>
        <p:nvSpPr>
          <p:cNvPr id="2160" name="CustomShape 12"/>
          <p:cNvSpPr/>
          <p:nvPr/>
        </p:nvSpPr>
        <p:spPr>
          <a:xfrm>
            <a:off x="3858120" y="1575360"/>
            <a:ext cx="388440" cy="2685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2161" name="CustomShape 13"/>
          <p:cNvSpPr/>
          <p:nvPr/>
        </p:nvSpPr>
        <p:spPr>
          <a:xfrm>
            <a:off x="3341520" y="1596600"/>
            <a:ext cx="5454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grpSp>
        <p:nvGrpSpPr>
          <p:cNvPr id="2162" name="Group 14"/>
          <p:cNvGrpSpPr/>
          <p:nvPr/>
        </p:nvGrpSpPr>
        <p:grpSpPr>
          <a:xfrm>
            <a:off x="6402600" y="1575360"/>
            <a:ext cx="983880" cy="268560"/>
            <a:chOff x="6402600" y="1575360"/>
            <a:chExt cx="983880" cy="268560"/>
          </a:xfrm>
        </p:grpSpPr>
        <p:grpSp>
          <p:nvGrpSpPr>
            <p:cNvPr id="2163" name="Group 15"/>
            <p:cNvGrpSpPr/>
            <p:nvPr/>
          </p:nvGrpSpPr>
          <p:grpSpPr>
            <a:xfrm>
              <a:off x="6402600" y="1575360"/>
              <a:ext cx="741240" cy="268560"/>
              <a:chOff x="6402600" y="1575360"/>
              <a:chExt cx="741240" cy="268560"/>
            </a:xfrm>
          </p:grpSpPr>
          <p:sp>
            <p:nvSpPr>
              <p:cNvPr id="2164" name="CustomShape 16"/>
              <p:cNvSpPr/>
              <p:nvPr/>
            </p:nvSpPr>
            <p:spPr>
              <a:xfrm>
                <a:off x="6402600" y="157536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62</a:t>
                </a:r>
                <a:endParaRPr b="0" lang="en-GB" sz="1800" spc="-1" strike="noStrike">
                  <a:latin typeface="Arial"/>
                </a:endParaRPr>
              </a:p>
            </p:txBody>
          </p:sp>
          <p:sp>
            <p:nvSpPr>
              <p:cNvPr id="2165" name="CustomShape 17"/>
              <p:cNvSpPr/>
              <p:nvPr/>
            </p:nvSpPr>
            <p:spPr>
              <a:xfrm>
                <a:off x="6878880" y="157536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166" name="CustomShape 18"/>
            <p:cNvSpPr/>
            <p:nvPr/>
          </p:nvSpPr>
          <p:spPr>
            <a:xfrm>
              <a:off x="7006680" y="171288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167" name="Group 19"/>
          <p:cNvGrpSpPr/>
          <p:nvPr/>
        </p:nvGrpSpPr>
        <p:grpSpPr>
          <a:xfrm>
            <a:off x="5418720" y="1575360"/>
            <a:ext cx="983880" cy="268560"/>
            <a:chOff x="5418720" y="1575360"/>
            <a:chExt cx="983880" cy="268560"/>
          </a:xfrm>
        </p:grpSpPr>
        <p:grpSp>
          <p:nvGrpSpPr>
            <p:cNvPr id="2168" name="Group 20"/>
            <p:cNvGrpSpPr/>
            <p:nvPr/>
          </p:nvGrpSpPr>
          <p:grpSpPr>
            <a:xfrm>
              <a:off x="5418720" y="1575360"/>
              <a:ext cx="740880" cy="268560"/>
              <a:chOff x="5418720" y="1575360"/>
              <a:chExt cx="740880" cy="268560"/>
            </a:xfrm>
          </p:grpSpPr>
          <p:sp>
            <p:nvSpPr>
              <p:cNvPr id="2169" name="CustomShape 21"/>
              <p:cNvSpPr/>
              <p:nvPr/>
            </p:nvSpPr>
            <p:spPr>
              <a:xfrm>
                <a:off x="5418720" y="157536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38</a:t>
                </a:r>
                <a:endParaRPr b="0" lang="en-GB" sz="1800" spc="-1" strike="noStrike">
                  <a:latin typeface="Arial"/>
                </a:endParaRPr>
              </a:p>
            </p:txBody>
          </p:sp>
          <p:sp>
            <p:nvSpPr>
              <p:cNvPr id="2170" name="CustomShape 22"/>
              <p:cNvSpPr/>
              <p:nvPr/>
            </p:nvSpPr>
            <p:spPr>
              <a:xfrm>
                <a:off x="5894640" y="157536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171" name="CustomShape 23"/>
            <p:cNvSpPr/>
            <p:nvPr/>
          </p:nvSpPr>
          <p:spPr>
            <a:xfrm>
              <a:off x="6022800" y="171288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172" name="Group 24"/>
          <p:cNvGrpSpPr/>
          <p:nvPr/>
        </p:nvGrpSpPr>
        <p:grpSpPr>
          <a:xfrm>
            <a:off x="4054680" y="1575360"/>
            <a:ext cx="1364040" cy="268560"/>
            <a:chOff x="4054680" y="1575360"/>
            <a:chExt cx="1364040" cy="268560"/>
          </a:xfrm>
        </p:grpSpPr>
        <p:grpSp>
          <p:nvGrpSpPr>
            <p:cNvPr id="2173" name="Group 25"/>
            <p:cNvGrpSpPr/>
            <p:nvPr/>
          </p:nvGrpSpPr>
          <p:grpSpPr>
            <a:xfrm>
              <a:off x="4434840" y="1575360"/>
              <a:ext cx="740880" cy="268560"/>
              <a:chOff x="4434840" y="1575360"/>
              <a:chExt cx="740880" cy="268560"/>
            </a:xfrm>
          </p:grpSpPr>
          <p:sp>
            <p:nvSpPr>
              <p:cNvPr id="2174" name="CustomShape 26"/>
              <p:cNvSpPr/>
              <p:nvPr/>
            </p:nvSpPr>
            <p:spPr>
              <a:xfrm>
                <a:off x="4434840" y="1575360"/>
                <a:ext cx="4755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23</a:t>
                </a:r>
                <a:endParaRPr b="0" lang="en-GB" sz="1800" spc="-1" strike="noStrike">
                  <a:latin typeface="Arial"/>
                </a:endParaRPr>
              </a:p>
            </p:txBody>
          </p:sp>
          <p:sp>
            <p:nvSpPr>
              <p:cNvPr id="2175" name="CustomShape 27"/>
              <p:cNvSpPr/>
              <p:nvPr/>
            </p:nvSpPr>
            <p:spPr>
              <a:xfrm>
                <a:off x="4910760" y="1575360"/>
                <a:ext cx="264960" cy="26856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176" name="CustomShape 28"/>
            <p:cNvSpPr/>
            <p:nvPr/>
          </p:nvSpPr>
          <p:spPr>
            <a:xfrm>
              <a:off x="5038920" y="171288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77" name="CustomShape 29"/>
            <p:cNvSpPr/>
            <p:nvPr/>
          </p:nvSpPr>
          <p:spPr>
            <a:xfrm>
              <a:off x="4054680" y="1712880"/>
              <a:ext cx="379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2178" name="CustomShape 30"/>
          <p:cNvSpPr/>
          <p:nvPr/>
        </p:nvSpPr>
        <p:spPr>
          <a:xfrm>
            <a:off x="515520" y="1981080"/>
            <a:ext cx="7612200" cy="1522440"/>
          </a:xfrm>
          <a:prstGeom prst="rect">
            <a:avLst/>
          </a:prstGeom>
          <a:solidFill>
            <a:schemeClr val="accent4">
              <a:lumMod val="20000"/>
              <a:lumOff val="80000"/>
            </a:schemeClr>
          </a:solidFill>
          <a:ln>
            <a:round/>
          </a:ln>
        </p:spPr>
        <p:style>
          <a:lnRef idx="2">
            <a:schemeClr val="accent4">
              <a:shade val="50000"/>
            </a:schemeClr>
          </a:lnRef>
          <a:fillRef idx="1">
            <a:schemeClr val="accent4"/>
          </a:fillRef>
          <a:effectRef idx="0">
            <a:schemeClr val="accent4"/>
          </a:effectRef>
          <a:fontRef idx="minor"/>
        </p:style>
        <p:txBody>
          <a:bodyPr lIns="90000" rIns="90000" tIns="45000" bIns="45000"/>
          <a:p>
            <a:pPr>
              <a:lnSpc>
                <a:spcPct val="100000"/>
              </a:lnSpc>
            </a:pPr>
            <a:r>
              <a:rPr b="0" lang="en-GB" sz="1800" spc="-1" strike="noStrike">
                <a:solidFill>
                  <a:srgbClr val="000000"/>
                </a:solidFill>
                <a:latin typeface="Calibri Light"/>
              </a:rPr>
              <a:t>To print a linked list pointed to by </a:t>
            </a:r>
            <a:r>
              <a:rPr b="0" lang="en-GB" sz="1600" spc="-1" strike="noStrike">
                <a:solidFill>
                  <a:srgbClr val="000000"/>
                </a:solidFill>
                <a:latin typeface="Consolas"/>
                <a:ea typeface="Menlo"/>
              </a:rPr>
              <a:t>head</a:t>
            </a:r>
            <a:r>
              <a:rPr b="0" lang="en-GB" sz="1600" spc="-1" strike="noStrike">
                <a:solidFill>
                  <a:srgbClr val="000000"/>
                </a:solidFill>
                <a:latin typeface="Calibri Light"/>
                <a:ea typeface="Menlo"/>
              </a:rPr>
              <a:t> </a:t>
            </a:r>
            <a:r>
              <a:rPr b="0" lang="en-GB" sz="1800" spc="-1" strike="noStrike">
                <a:solidFill>
                  <a:srgbClr val="000000"/>
                </a:solidFill>
                <a:latin typeface="Calibri Light"/>
                <a:ea typeface="Menlo"/>
              </a:rPr>
              <a:t>in reverse</a:t>
            </a:r>
            <a:endParaRPr b="0" lang="en-GB" sz="1800" spc="-1" strike="noStrike">
              <a:latin typeface="Arial"/>
            </a:endParaRPr>
          </a:p>
          <a:p>
            <a:pPr marL="685800" indent="-342720">
              <a:lnSpc>
                <a:spcPct val="100000"/>
              </a:lnSpc>
              <a:buClr>
                <a:srgbClr val="000000"/>
              </a:buClr>
              <a:buFont typeface="StarSymbol"/>
              <a:buAutoNum type="arabicPeriod"/>
            </a:pPr>
            <a:r>
              <a:rPr b="0" lang="en-GB" sz="1800" spc="-1" strike="noStrike">
                <a:solidFill>
                  <a:srgbClr val="000000"/>
                </a:solidFill>
                <a:latin typeface="Calibri Light"/>
                <a:ea typeface="Menlo"/>
              </a:rPr>
              <a:t>If linked list is empty, print nothing.</a:t>
            </a:r>
            <a:endParaRPr b="0" lang="en-GB" sz="1800" spc="-1" strike="noStrike">
              <a:latin typeface="Arial"/>
            </a:endParaRPr>
          </a:p>
          <a:p>
            <a:pPr marL="685800" indent="-342720">
              <a:lnSpc>
                <a:spcPct val="100000"/>
              </a:lnSpc>
              <a:buClr>
                <a:srgbClr val="000000"/>
              </a:buClr>
              <a:buFont typeface="StarSymbol"/>
              <a:buAutoNum type="arabicPeriod"/>
            </a:pPr>
            <a:r>
              <a:rPr b="0" lang="en-GB" sz="1800" spc="-1" strike="noStrike">
                <a:solidFill>
                  <a:srgbClr val="000000"/>
                </a:solidFill>
                <a:latin typeface="Calibri Light"/>
                <a:ea typeface="Menlo"/>
              </a:rPr>
              <a:t>Otherwise,</a:t>
            </a:r>
            <a:endParaRPr b="0" lang="en-GB" sz="1800" spc="-1" strike="noStrike">
              <a:latin typeface="Arial"/>
            </a:endParaRPr>
          </a:p>
          <a:p>
            <a:pPr lvl="1" marL="1257480" indent="-456840">
              <a:lnSpc>
                <a:spcPct val="100000"/>
              </a:lnSpc>
              <a:buClr>
                <a:srgbClr val="000000"/>
              </a:buClr>
              <a:buFont typeface="Calibri"/>
              <a:buAutoNum type="alphaLcParenR"/>
            </a:pPr>
            <a:r>
              <a:rPr b="0" lang="en-GB" sz="1800" spc="-1" strike="noStrike">
                <a:solidFill>
                  <a:srgbClr val="000000"/>
                </a:solidFill>
                <a:latin typeface="Calibri Light"/>
                <a:ea typeface="Menlo"/>
              </a:rPr>
              <a:t>Print the linked list pointed to by </a:t>
            </a:r>
            <a:r>
              <a:rPr b="0" lang="en-GB" sz="1600" spc="-1" strike="noStrike">
                <a:solidFill>
                  <a:srgbClr val="000000"/>
                </a:solidFill>
                <a:latin typeface="Consolas"/>
                <a:ea typeface="Menlo"/>
              </a:rPr>
              <a:t>head-&gt;next</a:t>
            </a:r>
            <a:r>
              <a:rPr b="0" lang="en-GB" sz="1800" spc="-1" strike="noStrike">
                <a:solidFill>
                  <a:srgbClr val="000000"/>
                </a:solidFill>
                <a:latin typeface="Calibri Light"/>
                <a:ea typeface="Menlo"/>
              </a:rPr>
              <a:t> in reverse</a:t>
            </a:r>
            <a:endParaRPr b="0" lang="en-GB" sz="1800" spc="-1" strike="noStrike">
              <a:latin typeface="Arial"/>
            </a:endParaRPr>
          </a:p>
          <a:p>
            <a:pPr lvl="1" marL="1257480" indent="-456840">
              <a:lnSpc>
                <a:spcPct val="100000"/>
              </a:lnSpc>
              <a:buClr>
                <a:srgbClr val="000000"/>
              </a:buClr>
              <a:buFont typeface="Calibri"/>
              <a:buAutoNum type="alphaLcParenR"/>
            </a:pPr>
            <a:r>
              <a:rPr b="0" lang="en-GB" sz="1800" spc="-1" strike="noStrike">
                <a:solidFill>
                  <a:srgbClr val="000000"/>
                </a:solidFill>
                <a:latin typeface="Calibri Light"/>
                <a:ea typeface="Menlo"/>
              </a:rPr>
              <a:t>Print the node pointed to by </a:t>
            </a:r>
            <a:r>
              <a:rPr b="0" lang="en-GB" sz="1600" spc="-1" strike="noStrike">
                <a:solidFill>
                  <a:srgbClr val="000000"/>
                </a:solidFill>
                <a:latin typeface="Consolas"/>
                <a:ea typeface="Menlo"/>
              </a:rPr>
              <a:t>head</a:t>
            </a:r>
            <a:endParaRPr b="0" lang="en-GB" sz="1600" spc="-1" strike="noStrike">
              <a:latin typeface="Arial"/>
            </a:endParaRPr>
          </a:p>
        </p:txBody>
      </p:sp>
      <p:sp>
        <p:nvSpPr>
          <p:cNvPr id="2179" name="CustomShape 31"/>
          <p:cNvSpPr/>
          <p:nvPr/>
        </p:nvSpPr>
        <p:spPr>
          <a:xfrm>
            <a:off x="479520" y="1688760"/>
            <a:ext cx="19670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rPr>
              <a:t>Recursive algorithm</a:t>
            </a:r>
            <a:endParaRPr b="0" lang="en-GB" sz="1400" spc="-1" strike="noStrike">
              <a:latin typeface="Arial"/>
            </a:endParaRPr>
          </a:p>
        </p:txBody>
      </p:sp>
      <p:sp>
        <p:nvSpPr>
          <p:cNvPr id="2180" name="CustomShape 32"/>
          <p:cNvSpPr/>
          <p:nvPr/>
        </p:nvSpPr>
        <p:spPr>
          <a:xfrm>
            <a:off x="5296320" y="1171440"/>
            <a:ext cx="187560" cy="247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2181" name="CustomShape 33"/>
          <p:cNvSpPr/>
          <p:nvPr/>
        </p:nvSpPr>
        <p:spPr>
          <a:xfrm>
            <a:off x="4246920" y="1142280"/>
            <a:ext cx="123696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head-&gt;next</a:t>
            </a:r>
            <a:endParaRPr b="0" lang="en-GB" sz="1200" spc="-1" strike="noStrike">
              <a:latin typeface="Arial"/>
            </a:endParaRPr>
          </a:p>
        </p:txBody>
      </p:sp>
      <p:sp>
        <p:nvSpPr>
          <p:cNvPr id="2182" name="CustomShape 34"/>
          <p:cNvSpPr/>
          <p:nvPr/>
        </p:nvSpPr>
        <p:spPr>
          <a:xfrm>
            <a:off x="5419080" y="1308600"/>
            <a:ext cx="128880" cy="262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2183" name="CustomShape 35"/>
          <p:cNvSpPr/>
          <p:nvPr/>
        </p:nvSpPr>
        <p:spPr>
          <a:xfrm>
            <a:off x="1558440" y="3772080"/>
            <a:ext cx="6303960" cy="25268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void print_list_reverse(Node * head)</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Menlo"/>
              </a:rPr>
              <a:t>}</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endParaRPr b="0" lang="en-GB" sz="1600" spc="-1" strike="noStrike">
              <a:latin typeface="Arial"/>
            </a:endParaRPr>
          </a:p>
        </p:txBody>
      </p:sp>
      <p:sp>
        <p:nvSpPr>
          <p:cNvPr id="2184" name="CustomShape 36"/>
          <p:cNvSpPr/>
          <p:nvPr/>
        </p:nvSpPr>
        <p:spPr>
          <a:xfrm>
            <a:off x="2185200" y="4297320"/>
            <a:ext cx="4314960" cy="57708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onsolas"/>
                <a:ea typeface="Menlo"/>
              </a:rPr>
              <a:t>if (head == NULL)</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cout &lt;&lt; "NULL" &lt;&lt; endl;</a:t>
            </a:r>
            <a:endParaRPr b="0" lang="en-GB" sz="1600" spc="-1" strike="noStrike">
              <a:latin typeface="Arial"/>
            </a:endParaRPr>
          </a:p>
        </p:txBody>
      </p:sp>
      <p:sp>
        <p:nvSpPr>
          <p:cNvPr id="2185" name="CustomShape 37"/>
          <p:cNvSpPr/>
          <p:nvPr/>
        </p:nvSpPr>
        <p:spPr>
          <a:xfrm>
            <a:off x="2158560" y="4943520"/>
            <a:ext cx="911160" cy="13071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Menlo"/>
              </a:rPr>
              <a:t>else {</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endParaRPr b="0" lang="en-GB" sz="1600" spc="-1" strike="noStrike">
              <a:latin typeface="Arial"/>
            </a:endParaRPr>
          </a:p>
        </p:txBody>
      </p:sp>
      <p:sp>
        <p:nvSpPr>
          <p:cNvPr id="2186" name="CustomShape 38"/>
          <p:cNvSpPr/>
          <p:nvPr/>
        </p:nvSpPr>
        <p:spPr>
          <a:xfrm>
            <a:off x="2635920" y="5192640"/>
            <a:ext cx="4554000" cy="317160"/>
          </a:xfrm>
          <a:prstGeom prst="rect">
            <a:avLst/>
          </a:prstGeom>
          <a:solidFill>
            <a:schemeClr val="accent1">
              <a:lumMod val="20000"/>
              <a:lumOff val="80000"/>
            </a:schemeClr>
          </a:solidFill>
          <a:ln>
            <a:noFill/>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e46c0a"/>
                </a:solidFill>
                <a:latin typeface="Consolas"/>
                <a:ea typeface="Menlo"/>
              </a:rPr>
              <a:t>print_list_reverse( head-&gt;next );</a:t>
            </a:r>
            <a:endParaRPr b="0" lang="en-GB" sz="1600" spc="-1" strike="noStrike">
              <a:latin typeface="Arial"/>
            </a:endParaRPr>
          </a:p>
        </p:txBody>
      </p:sp>
      <p:sp>
        <p:nvSpPr>
          <p:cNvPr id="2187" name="CustomShape 39"/>
          <p:cNvSpPr/>
          <p:nvPr/>
        </p:nvSpPr>
        <p:spPr>
          <a:xfrm>
            <a:off x="2635920" y="5481360"/>
            <a:ext cx="4554000" cy="317160"/>
          </a:xfrm>
          <a:prstGeom prst="rect">
            <a:avLst/>
          </a:prstGeom>
          <a:solidFill>
            <a:schemeClr val="accent1">
              <a:lumMod val="20000"/>
              <a:lumOff val="80000"/>
            </a:schemeClr>
          </a:solidFill>
          <a:ln>
            <a:noFill/>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cout &lt;&lt; " &lt;- " &lt;&lt; head-&gt;info;</a:t>
            </a:r>
            <a:endParaRPr b="0" lang="en-GB" sz="1600" spc="-1" strike="noStrike">
              <a:latin typeface="Arial"/>
            </a:endParaRPr>
          </a:p>
        </p:txBody>
      </p:sp>
      <p:sp>
        <p:nvSpPr>
          <p:cNvPr id="2188" name="CustomShape 40"/>
          <p:cNvSpPr/>
          <p:nvPr/>
        </p:nvSpPr>
        <p:spPr>
          <a:xfrm>
            <a:off x="5792040" y="6267240"/>
            <a:ext cx="23515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print_list_reverse.cpp</a:t>
            </a:r>
            <a:endParaRPr b="0" lang="en-GB" sz="1600" spc="-1" strike="noStrike">
              <a:latin typeface="Arial"/>
            </a:endParaRPr>
          </a:p>
        </p:txBody>
      </p:sp>
      <p:sp>
        <p:nvSpPr>
          <p:cNvPr id="2189" name="CustomShape 41"/>
          <p:cNvSpPr/>
          <p:nvPr/>
        </p:nvSpPr>
        <p:spPr>
          <a:xfrm>
            <a:off x="-1225800" y="6458040"/>
            <a:ext cx="8165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rPr>
              <a:t>Compare this to the iterative function for traversing a linked list here.</a:t>
            </a:r>
            <a:endParaRPr b="0" lang="en-GB" sz="1800" spc="-1" strike="noStrike">
              <a:latin typeface="Arial"/>
            </a:endParaRPr>
          </a:p>
        </p:txBody>
      </p:sp>
    </p:spTree>
  </p:cSld>
  <p:timing>
    <p:tnLst>
      <p:par>
        <p:cTn id="1639" dur="indefinite" restart="never" nodeType="tmRoot">
          <p:childTnLst>
            <p:seq>
              <p:cTn id="1640" dur="indefinite" nodeType="mainSeq">
                <p:childTnLst>
                  <p:par>
                    <p:cTn id="1641" fill="hold">
                      <p:stCondLst>
                        <p:cond delay="indefinite"/>
                      </p:stCondLst>
                      <p:childTnLst>
                        <p:par>
                          <p:cTn id="1642" fill="hold">
                            <p:stCondLst>
                              <p:cond delay="0"/>
                            </p:stCondLst>
                            <p:childTnLst>
                              <p:par>
                                <p:cTn id="1643" nodeType="clickEffect" fill="hold" presetClass="entr" presetID="1">
                                  <p:stCondLst>
                                    <p:cond delay="0"/>
                                  </p:stCondLst>
                                  <p:childTnLst>
                                    <p:set>
                                      <p:cBhvr>
                                        <p:cTn id="1644" dur="1" fill="hold">
                                          <p:stCondLst>
                                            <p:cond delay="0"/>
                                          </p:stCondLst>
                                        </p:cTn>
                                        <p:tgtEl>
                                          <p:spTgt spid="218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Exercise 3</a:t>
            </a:r>
            <a:endParaRPr b="0" lang="en-US" sz="4400" spc="-1" strike="noStrike">
              <a:solidFill>
                <a:srgbClr val="000000"/>
              </a:solidFill>
              <a:latin typeface="Calibri Light"/>
            </a:endParaRPr>
          </a:p>
        </p:txBody>
      </p:sp>
      <p:sp>
        <p:nvSpPr>
          <p:cNvPr id="2191" name="TextShape 2"/>
          <p:cNvSpPr txBox="1"/>
          <p:nvPr/>
        </p:nvSpPr>
        <p:spPr>
          <a:xfrm>
            <a:off x="457200" y="1600200"/>
            <a:ext cx="8229240" cy="4525560"/>
          </a:xfrm>
          <a:prstGeom prst="rect">
            <a:avLst/>
          </a:prstGeom>
          <a:noFill/>
          <a:ln>
            <a:noFill/>
          </a:ln>
        </p:spPr>
        <p:txBody>
          <a:bodyPr/>
          <a:p>
            <a:pPr>
              <a:lnSpc>
                <a:spcPct val="100000"/>
              </a:lnSpc>
              <a:spcBef>
                <a:spcPts val="479"/>
              </a:spcBef>
            </a:pPr>
            <a:r>
              <a:rPr b="0" lang="en-US" sz="2400" spc="-1" strike="noStrike">
                <a:solidFill>
                  <a:srgbClr val="000000"/>
                </a:solidFill>
                <a:latin typeface="Calibri Light"/>
                <a:ea typeface="Calibri Light"/>
              </a:rPr>
              <a:t>How to sort a linked list?</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Idea:  remove a node from the given list one by one, and built a new sorted linked list.  You should have all the functions ready from the previous discussions.</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Change the program build_list_backward.cpp and build_list_forward.cpp so that after a list is built, sort the list and output the contents</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2192" name="TextShape 3"/>
          <p:cNvSpPr txBox="1"/>
          <p:nvPr/>
        </p:nvSpPr>
        <p:spPr>
          <a:xfrm>
            <a:off x="6553080" y="6356520"/>
            <a:ext cx="2133360" cy="364680"/>
          </a:xfrm>
          <a:prstGeom prst="rect">
            <a:avLst/>
          </a:prstGeom>
          <a:noFill/>
          <a:ln>
            <a:noFill/>
          </a:ln>
        </p:spPr>
        <p:txBody>
          <a:bodyPr anchor="ctr"/>
          <a:p>
            <a:pPr algn="r">
              <a:lnSpc>
                <a:spcPct val="100000"/>
              </a:lnSpc>
            </a:pPr>
            <a:fld id="{9E0EE56F-845B-468E-BEEC-C7462582148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Exercise 4</a:t>
            </a:r>
            <a:endParaRPr b="0" lang="en-US" sz="4400" spc="-1" strike="noStrike">
              <a:solidFill>
                <a:srgbClr val="000000"/>
              </a:solidFill>
              <a:latin typeface="Calibri Light"/>
            </a:endParaRPr>
          </a:p>
        </p:txBody>
      </p:sp>
      <p:sp>
        <p:nvSpPr>
          <p:cNvPr id="2194" name="TextShape 2"/>
          <p:cNvSpPr txBox="1"/>
          <p:nvPr/>
        </p:nvSpPr>
        <p:spPr>
          <a:xfrm>
            <a:off x="457200" y="1600200"/>
            <a:ext cx="8229240" cy="4525560"/>
          </a:xfrm>
          <a:prstGeom prst="rect">
            <a:avLst/>
          </a:prstGeom>
          <a:noFill/>
          <a:ln>
            <a:noFill/>
          </a:ln>
        </p:spPr>
        <p:txBody>
          <a:bodyPr/>
          <a:p>
            <a:pPr>
              <a:lnSpc>
                <a:spcPct val="100000"/>
              </a:lnSpc>
              <a:spcBef>
                <a:spcPts val="479"/>
              </a:spcBef>
            </a:pPr>
            <a:r>
              <a:rPr b="0" lang="en-US" sz="2400" spc="-1" strike="noStrike">
                <a:solidFill>
                  <a:srgbClr val="000000"/>
                </a:solidFill>
                <a:latin typeface="Calibri Light"/>
                <a:ea typeface="Calibri Light"/>
              </a:rPr>
              <a:t>Add a function </a:t>
            </a:r>
            <a:r>
              <a:rPr b="0" lang="en-US" sz="2000" spc="-1" strike="noStrike">
                <a:solidFill>
                  <a:srgbClr val="000000"/>
                </a:solidFill>
                <a:latin typeface="Consolas"/>
                <a:ea typeface="Menlo"/>
              </a:rPr>
              <a:t>reverse()</a:t>
            </a:r>
            <a:r>
              <a:rPr b="0" lang="en-US" sz="2400" spc="-1" strike="noStrike">
                <a:solidFill>
                  <a:srgbClr val="000000"/>
                </a:solidFill>
                <a:latin typeface="Calibri Light"/>
                <a:ea typeface="Calibri Light"/>
              </a:rPr>
              <a:t> to </a:t>
            </a:r>
            <a:r>
              <a:rPr b="0" lang="en-US" sz="2000" spc="-1" strike="noStrike">
                <a:solidFill>
                  <a:srgbClr val="000000"/>
                </a:solidFill>
                <a:latin typeface="Consolas"/>
                <a:ea typeface="Menlo"/>
              </a:rPr>
              <a:t>build_list_sorted.cpp</a:t>
            </a:r>
            <a:r>
              <a:rPr b="0" lang="en-US" sz="2400" spc="-1" strike="noStrike">
                <a:solidFill>
                  <a:srgbClr val="000000"/>
                </a:solidFill>
                <a:latin typeface="Calibri Light"/>
                <a:ea typeface="Calibri Light"/>
              </a:rPr>
              <a:t> to reverse a linked list.  Add a user option in the main function to test this new function.  A sample call of the function is (where head is the pointer to the first node of a linked list:</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00"/>
              </a:spcBef>
            </a:pPr>
            <a:r>
              <a:rPr b="0" lang="en-US" sz="2000" spc="-1" strike="noStrike">
                <a:solidFill>
                  <a:srgbClr val="000000"/>
                </a:solidFill>
                <a:latin typeface="Consolas"/>
                <a:ea typeface="Menlo"/>
              </a:rPr>
              <a:t>	</a:t>
            </a:r>
            <a:r>
              <a:rPr b="0" lang="en-US" sz="2000" spc="-1" strike="noStrike">
                <a:solidFill>
                  <a:srgbClr val="000000"/>
                </a:solidFill>
                <a:latin typeface="Consolas"/>
                <a:ea typeface="Menlo"/>
              </a:rPr>
              <a:t>reverse(head);</a:t>
            </a:r>
            <a:endParaRPr b="0" lang="en-US" sz="2000" spc="-1" strike="noStrike">
              <a:solidFill>
                <a:srgbClr val="000000"/>
              </a:solidFill>
              <a:latin typeface="Calibri Light"/>
            </a:endParaRPr>
          </a:p>
        </p:txBody>
      </p:sp>
      <p:sp>
        <p:nvSpPr>
          <p:cNvPr id="2195" name="TextShape 3"/>
          <p:cNvSpPr txBox="1"/>
          <p:nvPr/>
        </p:nvSpPr>
        <p:spPr>
          <a:xfrm>
            <a:off x="6553080" y="6356520"/>
            <a:ext cx="2133360" cy="364680"/>
          </a:xfrm>
          <a:prstGeom prst="rect">
            <a:avLst/>
          </a:prstGeom>
          <a:noFill/>
          <a:ln>
            <a:noFill/>
          </a:ln>
        </p:spPr>
        <p:txBody>
          <a:bodyPr anchor="ctr"/>
          <a:p>
            <a:pPr algn="r">
              <a:lnSpc>
                <a:spcPct val="100000"/>
              </a:lnSpc>
            </a:pPr>
            <a:fld id="{1BBC5482-34DF-45DF-9896-303EB1839CB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196" name="CustomShape 4"/>
          <p:cNvSpPr/>
          <p:nvPr/>
        </p:nvSpPr>
        <p:spPr>
          <a:xfrm>
            <a:off x="205560" y="5450040"/>
            <a:ext cx="26593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f79646"/>
                </a:solidFill>
                <a:latin typeface="Calibri Light"/>
              </a:rPr>
              <a:t>Solution:  ex4ex5.cpp</a:t>
            </a:r>
            <a:endParaRPr b="0" lang="en-GB" sz="1800" spc="-1" strike="noStrike">
              <a:latin typeface="Arial"/>
            </a:endParaRPr>
          </a:p>
        </p:txBody>
      </p:sp>
    </p:spTree>
  </p:cSld>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Exercise 5</a:t>
            </a:r>
            <a:endParaRPr b="0" lang="en-US" sz="4400" spc="-1" strike="noStrike">
              <a:solidFill>
                <a:srgbClr val="000000"/>
              </a:solidFill>
              <a:latin typeface="Calibri Light"/>
            </a:endParaRPr>
          </a:p>
        </p:txBody>
      </p:sp>
      <p:sp>
        <p:nvSpPr>
          <p:cNvPr id="2198" name="TextShape 2"/>
          <p:cNvSpPr txBox="1"/>
          <p:nvPr/>
        </p:nvSpPr>
        <p:spPr>
          <a:xfrm>
            <a:off x="457200" y="1600200"/>
            <a:ext cx="8229240" cy="4525560"/>
          </a:xfrm>
          <a:prstGeom prst="rect">
            <a:avLst/>
          </a:prstGeom>
          <a:noFill/>
          <a:ln>
            <a:noFill/>
          </a:ln>
        </p:spPr>
        <p:txBody>
          <a:bodyPr/>
          <a:p>
            <a:pPr>
              <a:lnSpc>
                <a:spcPct val="100000"/>
              </a:lnSpc>
              <a:spcBef>
                <a:spcPts val="479"/>
              </a:spcBef>
            </a:pPr>
            <a:r>
              <a:rPr b="0" lang="en-US" sz="2400" spc="-1" strike="noStrike">
                <a:solidFill>
                  <a:srgbClr val="000000"/>
                </a:solidFill>
                <a:latin typeface="Calibri Light"/>
                <a:ea typeface="Calibri Light"/>
              </a:rPr>
              <a:t>Add a function </a:t>
            </a:r>
            <a:r>
              <a:rPr b="0" lang="en-US" sz="2000" spc="-1" strike="noStrike">
                <a:solidFill>
                  <a:srgbClr val="000000"/>
                </a:solidFill>
                <a:latin typeface="Consolas"/>
                <a:ea typeface="Menlo"/>
              </a:rPr>
              <a:t>get_item()</a:t>
            </a:r>
            <a:r>
              <a:rPr b="0" lang="en-US" sz="2400" spc="-1" strike="noStrike">
                <a:solidFill>
                  <a:srgbClr val="000000"/>
                </a:solidFill>
                <a:latin typeface="Calibri Light"/>
                <a:ea typeface="Calibri Light"/>
              </a:rPr>
              <a:t> to </a:t>
            </a:r>
            <a:r>
              <a:rPr b="0" lang="en-US" sz="2000" spc="-1" strike="noStrike">
                <a:solidFill>
                  <a:srgbClr val="000000"/>
                </a:solidFill>
                <a:latin typeface="Consolas"/>
                <a:ea typeface="Menlo"/>
              </a:rPr>
              <a:t>build_list_sorted.cpp </a:t>
            </a:r>
            <a:r>
              <a:rPr b="0" lang="en-US" sz="2400" spc="-1" strike="noStrike">
                <a:solidFill>
                  <a:srgbClr val="000000"/>
                </a:solidFill>
                <a:latin typeface="Calibri Light"/>
                <a:ea typeface="Calibri Light"/>
              </a:rPr>
              <a:t>to return the pointer to the k</a:t>
            </a:r>
            <a:r>
              <a:rPr b="0" lang="en-US" sz="2400" spc="-1" strike="noStrike" baseline="30000">
                <a:solidFill>
                  <a:srgbClr val="000000"/>
                </a:solidFill>
                <a:latin typeface="Calibri Light"/>
                <a:ea typeface="Calibri Light"/>
              </a:rPr>
              <a:t>th</a:t>
            </a:r>
            <a:r>
              <a:rPr b="0" lang="en-US" sz="2400" spc="-1" strike="noStrike">
                <a:solidFill>
                  <a:srgbClr val="000000"/>
                </a:solidFill>
                <a:latin typeface="Calibri Light"/>
                <a:ea typeface="Calibri Light"/>
              </a:rPr>
              <a:t> item in the linked list.  If no such item exists, return </a:t>
            </a:r>
            <a:r>
              <a:rPr b="0" lang="en-US" sz="2000" spc="-1" strike="noStrike">
                <a:solidFill>
                  <a:srgbClr val="000000"/>
                </a:solidFill>
                <a:latin typeface="Consolas"/>
                <a:ea typeface="Menlo"/>
              </a:rPr>
              <a:t>NULL</a:t>
            </a:r>
            <a:r>
              <a:rPr b="0" lang="en-US" sz="2400" spc="-1" strike="noStrike">
                <a:solidFill>
                  <a:srgbClr val="000000"/>
                </a:solidFill>
                <a:latin typeface="Calibri Light"/>
                <a:ea typeface="Calibri Light"/>
              </a:rPr>
              <a:t>.  Add a user option in the main function to test this new function.  A sample call of the function is:</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360"/>
              </a:spcBef>
            </a:pPr>
            <a:r>
              <a:rPr b="0" lang="en-US" sz="1800" spc="-1" strike="noStrike">
                <a:solidFill>
                  <a:srgbClr val="000000"/>
                </a:solidFill>
                <a:latin typeface="Consolas"/>
                <a:ea typeface="Menlo"/>
              </a:rPr>
              <a:t>	</a:t>
            </a:r>
            <a:r>
              <a:rPr b="0" lang="en-US" sz="1800" spc="-1" strike="noStrike">
                <a:solidFill>
                  <a:srgbClr val="000000"/>
                </a:solidFill>
                <a:latin typeface="Consolas"/>
                <a:ea typeface="Menlo"/>
              </a:rPr>
              <a:t>	</a:t>
            </a:r>
            <a:r>
              <a:rPr b="0" lang="en-US" sz="1800" spc="-1" strike="noStrike">
                <a:solidFill>
                  <a:srgbClr val="000000"/>
                </a:solidFill>
                <a:latin typeface="Consolas"/>
                <a:ea typeface="Menlo"/>
              </a:rPr>
              <a:t>Node * p = get_item(head, k);</a:t>
            </a:r>
            <a:endParaRPr b="0" lang="en-US" sz="1800" spc="-1" strike="noStrike">
              <a:solidFill>
                <a:srgbClr val="000000"/>
              </a:solidFill>
              <a:latin typeface="Calibri Light"/>
            </a:endParaRPr>
          </a:p>
          <a:p>
            <a:pPr>
              <a:lnSpc>
                <a:spcPct val="100000"/>
              </a:lnSpc>
              <a:spcBef>
                <a:spcPts val="360"/>
              </a:spcBef>
            </a:pPr>
            <a:r>
              <a:rPr b="0" lang="en-US" sz="1800" spc="-1" strike="noStrike">
                <a:solidFill>
                  <a:srgbClr val="000000"/>
                </a:solidFill>
                <a:latin typeface="Consolas"/>
                <a:ea typeface="Menlo"/>
              </a:rPr>
              <a:t>	</a:t>
            </a:r>
            <a:r>
              <a:rPr b="0" lang="en-US" sz="1800" spc="-1" strike="noStrike">
                <a:solidFill>
                  <a:srgbClr val="000000"/>
                </a:solidFill>
                <a:latin typeface="Consolas"/>
                <a:ea typeface="Menlo"/>
              </a:rPr>
              <a:t>	</a:t>
            </a:r>
            <a:r>
              <a:rPr b="0" lang="en-US" sz="1800" spc="-1" strike="noStrike">
                <a:solidFill>
                  <a:srgbClr val="000000"/>
                </a:solidFill>
                <a:latin typeface="Consolas"/>
                <a:ea typeface="Menlo"/>
              </a:rPr>
              <a:t>if (p != NULL)</a:t>
            </a:r>
            <a:endParaRPr b="0" lang="en-US" sz="1800" spc="-1" strike="noStrike">
              <a:solidFill>
                <a:srgbClr val="000000"/>
              </a:solidFill>
              <a:latin typeface="Calibri Light"/>
            </a:endParaRPr>
          </a:p>
          <a:p>
            <a:pPr>
              <a:lnSpc>
                <a:spcPct val="100000"/>
              </a:lnSpc>
              <a:spcBef>
                <a:spcPts val="360"/>
              </a:spcBef>
            </a:pPr>
            <a:r>
              <a:rPr b="0" lang="en-US" sz="1800" spc="-1" strike="noStrike">
                <a:solidFill>
                  <a:srgbClr val="000000"/>
                </a:solidFill>
                <a:latin typeface="Consolas"/>
                <a:ea typeface="Menlo"/>
              </a:rPr>
              <a:t>	</a:t>
            </a:r>
            <a:r>
              <a:rPr b="0" lang="en-US" sz="1800" spc="-1" strike="noStrike">
                <a:solidFill>
                  <a:srgbClr val="000000"/>
                </a:solidFill>
                <a:latin typeface="Consolas"/>
                <a:ea typeface="Menlo"/>
              </a:rPr>
              <a:t>	</a:t>
            </a:r>
            <a:r>
              <a:rPr b="0" lang="en-US" sz="1800" spc="-1" strike="noStrike">
                <a:solidFill>
                  <a:srgbClr val="000000"/>
                </a:solidFill>
                <a:latin typeface="Consolas"/>
                <a:ea typeface="Menlo"/>
              </a:rPr>
              <a:t>	</a:t>
            </a:r>
            <a:r>
              <a:rPr b="0" lang="en-US" sz="1800" spc="-1" strike="noStrike">
                <a:solidFill>
                  <a:srgbClr val="000000"/>
                </a:solidFill>
                <a:latin typeface="Consolas"/>
                <a:ea typeface="Menlo"/>
              </a:rPr>
              <a:t>cout &lt;&lt; p-&gt;info &lt;&lt; endl;</a:t>
            </a:r>
            <a:endParaRPr b="0" lang="en-US" sz="1800" spc="-1" strike="noStrike">
              <a:solidFill>
                <a:srgbClr val="000000"/>
              </a:solidFill>
              <a:latin typeface="Calibri Light"/>
            </a:endParaRPr>
          </a:p>
          <a:p>
            <a:pPr>
              <a:lnSpc>
                <a:spcPct val="100000"/>
              </a:lnSpc>
              <a:spcBef>
                <a:spcPts val="360"/>
              </a:spcBef>
            </a:pPr>
            <a:r>
              <a:rPr b="0" lang="en-US" sz="1800" spc="-1" strike="noStrike">
                <a:solidFill>
                  <a:srgbClr val="000000"/>
                </a:solidFill>
                <a:latin typeface="Consolas"/>
                <a:ea typeface="Menlo"/>
              </a:rPr>
              <a:t>	</a:t>
            </a:r>
            <a:r>
              <a:rPr b="0" lang="en-US" sz="1800" spc="-1" strike="noStrike">
                <a:solidFill>
                  <a:srgbClr val="000000"/>
                </a:solidFill>
                <a:latin typeface="Consolas"/>
                <a:ea typeface="Menlo"/>
              </a:rPr>
              <a:t>	</a:t>
            </a:r>
            <a:r>
              <a:rPr b="0" lang="en-US" sz="1800" spc="-1" strike="noStrike">
                <a:solidFill>
                  <a:srgbClr val="000000"/>
                </a:solidFill>
                <a:latin typeface="Consolas"/>
                <a:ea typeface="Menlo"/>
              </a:rPr>
              <a:t>else</a:t>
            </a:r>
            <a:endParaRPr b="0" lang="en-US" sz="1800" spc="-1" strike="noStrike">
              <a:solidFill>
                <a:srgbClr val="000000"/>
              </a:solidFill>
              <a:latin typeface="Calibri Light"/>
            </a:endParaRPr>
          </a:p>
          <a:p>
            <a:pPr>
              <a:lnSpc>
                <a:spcPct val="100000"/>
              </a:lnSpc>
              <a:spcBef>
                <a:spcPts val="360"/>
              </a:spcBef>
            </a:pPr>
            <a:r>
              <a:rPr b="0" lang="en-US" sz="1800" spc="-1" strike="noStrike">
                <a:solidFill>
                  <a:srgbClr val="000000"/>
                </a:solidFill>
                <a:latin typeface="Consolas"/>
                <a:ea typeface="Menlo"/>
              </a:rPr>
              <a:t>	</a:t>
            </a:r>
            <a:r>
              <a:rPr b="0" lang="en-US" sz="1800" spc="-1" strike="noStrike">
                <a:solidFill>
                  <a:srgbClr val="000000"/>
                </a:solidFill>
                <a:latin typeface="Consolas"/>
                <a:ea typeface="Menlo"/>
              </a:rPr>
              <a:t>	</a:t>
            </a:r>
            <a:r>
              <a:rPr b="0" lang="en-US" sz="1800" spc="-1" strike="noStrike">
                <a:solidFill>
                  <a:srgbClr val="000000"/>
                </a:solidFill>
                <a:latin typeface="Consolas"/>
                <a:ea typeface="Menlo"/>
              </a:rPr>
              <a:t>	</a:t>
            </a:r>
            <a:r>
              <a:rPr b="0" lang="en-US" sz="1800" spc="-1" strike="noStrike">
                <a:solidFill>
                  <a:srgbClr val="000000"/>
                </a:solidFill>
                <a:latin typeface="Consolas"/>
                <a:ea typeface="Menlo"/>
              </a:rPr>
              <a:t>cout &lt;&lt; "Item does not exist." &lt;&lt; endl;</a:t>
            </a:r>
            <a:endParaRPr b="0" lang="en-US" sz="1800" spc="-1" strike="noStrike">
              <a:solidFill>
                <a:srgbClr val="000000"/>
              </a:solidFill>
              <a:latin typeface="Calibri Light"/>
            </a:endParaRPr>
          </a:p>
          <a:p>
            <a:pPr>
              <a:lnSpc>
                <a:spcPct val="100000"/>
              </a:lnSpc>
              <a:spcBef>
                <a:spcPts val="479"/>
              </a:spcBef>
            </a:pPr>
            <a:endParaRPr b="0" lang="en-US" sz="1800" spc="-1" strike="noStrike">
              <a:solidFill>
                <a:srgbClr val="000000"/>
              </a:solidFill>
              <a:latin typeface="Calibri Light"/>
            </a:endParaRPr>
          </a:p>
        </p:txBody>
      </p:sp>
      <p:sp>
        <p:nvSpPr>
          <p:cNvPr id="2199" name="TextShape 3"/>
          <p:cNvSpPr txBox="1"/>
          <p:nvPr/>
        </p:nvSpPr>
        <p:spPr>
          <a:xfrm>
            <a:off x="6553080" y="6356520"/>
            <a:ext cx="2133360" cy="364680"/>
          </a:xfrm>
          <a:prstGeom prst="rect">
            <a:avLst/>
          </a:prstGeom>
          <a:noFill/>
          <a:ln>
            <a:noFill/>
          </a:ln>
        </p:spPr>
        <p:txBody>
          <a:bodyPr anchor="ctr"/>
          <a:p>
            <a:pPr algn="r">
              <a:lnSpc>
                <a:spcPct val="100000"/>
              </a:lnSpc>
            </a:pPr>
            <a:fld id="{1E874F73-A094-47F3-85AF-824BFEA9492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200" name="CustomShape 4"/>
          <p:cNvSpPr/>
          <p:nvPr/>
        </p:nvSpPr>
        <p:spPr>
          <a:xfrm>
            <a:off x="205560" y="5756760"/>
            <a:ext cx="26593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f79646"/>
                </a:solidFill>
                <a:latin typeface="Calibri Light"/>
              </a:rPr>
              <a:t>Solution:  ex4ex5.cpp</a:t>
            </a:r>
            <a:endParaRPr b="0" lang="en-GB" sz="1800" spc="-1" strike="noStrike">
              <a:latin typeface="Arial"/>
            </a:endParaRPr>
          </a:p>
        </p:txBody>
      </p:sp>
    </p:spTree>
  </p:cSld>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Exercise 6</a:t>
            </a:r>
            <a:endParaRPr b="0" lang="en-US" sz="4400" spc="-1" strike="noStrike">
              <a:solidFill>
                <a:srgbClr val="000000"/>
              </a:solidFill>
              <a:latin typeface="Calibri Light"/>
            </a:endParaRPr>
          </a:p>
        </p:txBody>
      </p:sp>
      <p:sp>
        <p:nvSpPr>
          <p:cNvPr id="2202" name="TextShape 2"/>
          <p:cNvSpPr txBox="1"/>
          <p:nvPr/>
        </p:nvSpPr>
        <p:spPr>
          <a:xfrm>
            <a:off x="457200" y="1600200"/>
            <a:ext cx="8229240" cy="4525560"/>
          </a:xfrm>
          <a:prstGeom prst="rect">
            <a:avLst/>
          </a:prstGeom>
          <a:noFill/>
          <a:ln>
            <a:noFill/>
          </a:ln>
        </p:spPr>
        <p:txBody>
          <a:bodyPr>
            <a:normAutofit/>
          </a:bodyPr>
          <a:p>
            <a:pPr>
              <a:lnSpc>
                <a:spcPct val="100000"/>
              </a:lnSpc>
              <a:spcBef>
                <a:spcPts val="400"/>
              </a:spcBef>
            </a:pPr>
            <a:r>
              <a:rPr b="0" lang="en-US" sz="2000" spc="-1" strike="noStrike">
                <a:solidFill>
                  <a:srgbClr val="000000"/>
                </a:solidFill>
                <a:latin typeface="Calibri Light"/>
                <a:ea typeface="Calibri Light"/>
              </a:rPr>
              <a:t>Add a function to </a:t>
            </a:r>
            <a:r>
              <a:rPr b="0" lang="en-US" sz="1800" spc="-1" strike="noStrike">
                <a:solidFill>
                  <a:srgbClr val="000000"/>
                </a:solidFill>
                <a:latin typeface="Consolas"/>
                <a:ea typeface="Menlo"/>
              </a:rPr>
              <a:t>build_list_forward.cpp</a:t>
            </a:r>
            <a:r>
              <a:rPr b="0" lang="en-US" sz="2000" spc="-1" strike="noStrike">
                <a:solidFill>
                  <a:srgbClr val="000000"/>
                </a:solidFill>
                <a:latin typeface="Calibri Light"/>
                <a:ea typeface="Calibri Light"/>
              </a:rPr>
              <a:t> to divide the linked list into two sublists of almost equal sizes.  For example, if a list points to the elements </a:t>
            </a:r>
            <a:r>
              <a:rPr b="0" lang="en-US" sz="1800" spc="-1" strike="noStrike">
                <a:solidFill>
                  <a:srgbClr val="000000"/>
                </a:solidFill>
                <a:latin typeface="Consolas"/>
                <a:ea typeface="Menlo"/>
              </a:rPr>
              <a:t>1 -&gt; 2 -&gt; 3 -&gt; 4 -&gt; 5 -&gt; NULL</a:t>
            </a:r>
            <a:r>
              <a:rPr b="0" lang="en-US" sz="2000" spc="-1" strike="noStrike">
                <a:solidFill>
                  <a:srgbClr val="000000"/>
                </a:solidFill>
                <a:latin typeface="Calibri Light"/>
                <a:ea typeface="Calibri Light"/>
              </a:rPr>
              <a:t>, after division, the first list should be </a:t>
            </a:r>
            <a:r>
              <a:rPr b="0" lang="en-US" sz="1800" spc="-1" strike="noStrike">
                <a:solidFill>
                  <a:srgbClr val="000000"/>
                </a:solidFill>
                <a:latin typeface="Consolas"/>
                <a:ea typeface="Menlo"/>
              </a:rPr>
              <a:t>1</a:t>
            </a:r>
            <a:r>
              <a:rPr b="0" lang="en-US" sz="2000" spc="-1" strike="noStrike">
                <a:solidFill>
                  <a:srgbClr val="000000"/>
                </a:solidFill>
                <a:latin typeface="Calibri Light"/>
                <a:ea typeface="Calibri Light"/>
              </a:rPr>
              <a:t> </a:t>
            </a:r>
            <a:r>
              <a:rPr b="0" lang="en-US" sz="1800" spc="-1" strike="noStrike">
                <a:solidFill>
                  <a:srgbClr val="000000"/>
                </a:solidFill>
                <a:latin typeface="Consolas"/>
                <a:ea typeface="Menlo"/>
              </a:rPr>
              <a:t>-&gt; 2 -&gt; 3 -&gt; NULL </a:t>
            </a:r>
            <a:r>
              <a:rPr b="0" lang="en-US" sz="2000" spc="-1" strike="noStrike">
                <a:solidFill>
                  <a:srgbClr val="000000"/>
                </a:solidFill>
                <a:latin typeface="Calibri Light"/>
                <a:ea typeface="Calibri Light"/>
              </a:rPr>
              <a:t>and the second list should be </a:t>
            </a:r>
            <a:r>
              <a:rPr b="0" lang="en-US" sz="1800" spc="-1" strike="noStrike">
                <a:solidFill>
                  <a:srgbClr val="000000"/>
                </a:solidFill>
                <a:latin typeface="Consolas"/>
                <a:ea typeface="Menlo"/>
              </a:rPr>
              <a:t>4 -&gt; 5 -&gt; NULL</a:t>
            </a:r>
            <a:r>
              <a:rPr b="0" lang="en-US" sz="2000" spc="-1" strike="noStrike">
                <a:solidFill>
                  <a:srgbClr val="000000"/>
                </a:solidFill>
                <a:latin typeface="Calibri Light"/>
                <a:ea typeface="Calibri Light"/>
              </a:rPr>
              <a:t>.  Modify the main function to call this new function and print out the two resulting lists.  A sample call of the function is:</a:t>
            </a:r>
            <a:endParaRPr b="0" lang="en-US" sz="2000" spc="-1" strike="noStrike">
              <a:solidFill>
                <a:srgbClr val="000000"/>
              </a:solidFill>
              <a:latin typeface="Calibri Light"/>
            </a:endParaRPr>
          </a:p>
          <a:p>
            <a:pPr>
              <a:lnSpc>
                <a:spcPct val="100000"/>
              </a:lnSpc>
              <a:spcBef>
                <a:spcPts val="400"/>
              </a:spcBef>
            </a:pPr>
            <a:endParaRPr b="0" lang="en-US" sz="2000" spc="-1" strike="noStrike">
              <a:solidFill>
                <a:srgbClr val="000000"/>
              </a:solidFill>
              <a:latin typeface="Calibri Light"/>
            </a:endParaRPr>
          </a:p>
          <a:p>
            <a:pPr>
              <a:lnSpc>
                <a:spcPct val="100000"/>
              </a:lnSpc>
              <a:spcBef>
                <a:spcPts val="360"/>
              </a:spcBef>
            </a:pPr>
            <a:r>
              <a:rPr b="0" lang="en-US" sz="1800" spc="-1" strike="noStrike">
                <a:solidFill>
                  <a:srgbClr val="000000"/>
                </a:solidFill>
                <a:latin typeface="Consolas"/>
                <a:ea typeface="Menlo"/>
              </a:rPr>
              <a:t>	</a:t>
            </a:r>
            <a:r>
              <a:rPr b="0" lang="en-US" sz="1800" spc="-1" strike="noStrike">
                <a:solidFill>
                  <a:srgbClr val="000000"/>
                </a:solidFill>
                <a:latin typeface="Consolas"/>
                <a:ea typeface="Menlo"/>
              </a:rPr>
              <a:t>divide(head, second);</a:t>
            </a:r>
            <a:endParaRPr b="0" lang="en-US" sz="1800" spc="-1" strike="noStrike">
              <a:solidFill>
                <a:srgbClr val="000000"/>
              </a:solidFill>
              <a:latin typeface="Calibri Light"/>
            </a:endParaRPr>
          </a:p>
          <a:p>
            <a:pPr>
              <a:lnSpc>
                <a:spcPct val="100000"/>
              </a:lnSpc>
              <a:spcBef>
                <a:spcPts val="400"/>
              </a:spcBef>
            </a:pPr>
            <a:endParaRPr b="0" lang="en-US" sz="1800" spc="-1" strike="noStrike">
              <a:solidFill>
                <a:srgbClr val="000000"/>
              </a:solidFill>
              <a:latin typeface="Calibri Light"/>
            </a:endParaRPr>
          </a:p>
          <a:p>
            <a:pPr>
              <a:lnSpc>
                <a:spcPct val="100000"/>
              </a:lnSpc>
              <a:spcBef>
                <a:spcPts val="400"/>
              </a:spcBef>
            </a:pPr>
            <a:r>
              <a:rPr b="0" lang="en-US" sz="2000" spc="-1" strike="noStrike">
                <a:solidFill>
                  <a:srgbClr val="000000"/>
                </a:solidFill>
                <a:latin typeface="Calibri Light"/>
                <a:ea typeface="Calibri Light"/>
              </a:rPr>
              <a:t>where </a:t>
            </a:r>
            <a:r>
              <a:rPr b="0" lang="en-US" sz="1800" spc="-1" strike="noStrike">
                <a:solidFill>
                  <a:srgbClr val="000000"/>
                </a:solidFill>
                <a:latin typeface="Consolas"/>
                <a:ea typeface="Menlo"/>
              </a:rPr>
              <a:t>head</a:t>
            </a:r>
            <a:r>
              <a:rPr b="0" lang="en-US" sz="2000" spc="-1" strike="noStrike">
                <a:solidFill>
                  <a:srgbClr val="000000"/>
                </a:solidFill>
                <a:latin typeface="Calibri Light"/>
                <a:ea typeface="Calibri Light"/>
              </a:rPr>
              <a:t> points to a linked list to be divided, and after completion of the function, </a:t>
            </a:r>
            <a:r>
              <a:rPr b="0" lang="en-US" sz="1800" spc="-1" strike="noStrike">
                <a:solidFill>
                  <a:srgbClr val="000000"/>
                </a:solidFill>
                <a:latin typeface="Consolas"/>
                <a:ea typeface="Menlo"/>
              </a:rPr>
              <a:t>head</a:t>
            </a:r>
            <a:r>
              <a:rPr b="0" lang="en-US" sz="2000" spc="-1" strike="noStrike">
                <a:solidFill>
                  <a:srgbClr val="000000"/>
                </a:solidFill>
                <a:latin typeface="Calibri Light"/>
                <a:ea typeface="Calibri Light"/>
              </a:rPr>
              <a:t> points to the first sublist, and </a:t>
            </a:r>
            <a:r>
              <a:rPr b="0" lang="en-US" sz="1800" spc="-1" strike="noStrike">
                <a:solidFill>
                  <a:srgbClr val="000000"/>
                </a:solidFill>
                <a:latin typeface="Consolas"/>
                <a:ea typeface="Menlo"/>
              </a:rPr>
              <a:t>second</a:t>
            </a:r>
            <a:r>
              <a:rPr b="0" lang="en-US" sz="2000" spc="-1" strike="noStrike">
                <a:solidFill>
                  <a:srgbClr val="000000"/>
                </a:solidFill>
                <a:latin typeface="Calibri Light"/>
                <a:ea typeface="Calibri Light"/>
              </a:rPr>
              <a:t> points to the second sublist. </a:t>
            </a:r>
            <a:endParaRPr b="0" lang="en-US" sz="2000" spc="-1" strike="noStrike">
              <a:solidFill>
                <a:srgbClr val="000000"/>
              </a:solidFill>
              <a:latin typeface="Calibri Light"/>
            </a:endParaRPr>
          </a:p>
          <a:p>
            <a:pPr>
              <a:lnSpc>
                <a:spcPct val="100000"/>
              </a:lnSpc>
              <a:spcBef>
                <a:spcPts val="479"/>
              </a:spcBef>
            </a:pPr>
            <a:endParaRPr b="0" lang="en-US" sz="2000" spc="-1" strike="noStrike">
              <a:solidFill>
                <a:srgbClr val="000000"/>
              </a:solidFill>
              <a:latin typeface="Calibri Light"/>
            </a:endParaRPr>
          </a:p>
          <a:p>
            <a:pPr>
              <a:lnSpc>
                <a:spcPct val="100000"/>
              </a:lnSpc>
              <a:spcBef>
                <a:spcPts val="479"/>
              </a:spcBef>
            </a:pPr>
            <a:endParaRPr b="0" lang="en-US" sz="2000" spc="-1" strike="noStrike">
              <a:solidFill>
                <a:srgbClr val="000000"/>
              </a:solidFill>
              <a:latin typeface="Calibri Light"/>
            </a:endParaRPr>
          </a:p>
        </p:txBody>
      </p:sp>
      <p:sp>
        <p:nvSpPr>
          <p:cNvPr id="2203" name="TextShape 3"/>
          <p:cNvSpPr txBox="1"/>
          <p:nvPr/>
        </p:nvSpPr>
        <p:spPr>
          <a:xfrm>
            <a:off x="6553080" y="6356520"/>
            <a:ext cx="2133360" cy="364680"/>
          </a:xfrm>
          <a:prstGeom prst="rect">
            <a:avLst/>
          </a:prstGeom>
          <a:noFill/>
          <a:ln>
            <a:noFill/>
          </a:ln>
        </p:spPr>
        <p:txBody>
          <a:bodyPr anchor="ctr"/>
          <a:p>
            <a:pPr algn="r">
              <a:lnSpc>
                <a:spcPct val="100000"/>
              </a:lnSpc>
            </a:pPr>
            <a:fld id="{75C578B3-44BA-41D2-8E8D-ADF5512C29A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204" name="CustomShape 4"/>
          <p:cNvSpPr/>
          <p:nvPr/>
        </p:nvSpPr>
        <p:spPr>
          <a:xfrm>
            <a:off x="252360" y="5941440"/>
            <a:ext cx="22417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f79646"/>
                </a:solidFill>
                <a:latin typeface="Calibri Light"/>
              </a:rPr>
              <a:t>Solution:  ex6.cpp</a:t>
            </a:r>
            <a:endParaRPr b="0" lang="en-GB" sz="1800" spc="-1" strike="noStrike">
              <a:latin typeface="Arial"/>
            </a:endParaRPr>
          </a:p>
        </p:txBody>
      </p:sp>
    </p:spTree>
  </p:cSld>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5"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Large Numbers</a:t>
            </a:r>
            <a:endParaRPr b="0" lang="en-US" sz="4000" spc="-1" strike="noStrike">
              <a:solidFill>
                <a:srgbClr val="000000"/>
              </a:solidFill>
              <a:latin typeface="Calibri Light"/>
            </a:endParaRPr>
          </a:p>
        </p:txBody>
      </p:sp>
      <p:sp>
        <p:nvSpPr>
          <p:cNvPr id="2206" name="TextShape 2"/>
          <p:cNvSpPr txBox="1"/>
          <p:nvPr/>
        </p:nvSpPr>
        <p:spPr>
          <a:xfrm>
            <a:off x="722160" y="2906640"/>
            <a:ext cx="7772040" cy="1499760"/>
          </a:xfrm>
          <a:prstGeom prst="rect">
            <a:avLst/>
          </a:prstGeom>
          <a:noFill/>
          <a:ln>
            <a:noFill/>
          </a:ln>
        </p:spPr>
        <p:txBody>
          <a:bodyPr anchor="b"/>
          <a:p>
            <a:pPr>
              <a:lnSpc>
                <a:spcPct val="100000"/>
              </a:lnSpc>
              <a:spcBef>
                <a:spcPts val="400"/>
              </a:spcBef>
            </a:pPr>
            <a:r>
              <a:rPr b="0" lang="en-US" sz="2000" spc="-1" strike="noStrike">
                <a:solidFill>
                  <a:srgbClr val="8b8b8b"/>
                </a:solidFill>
                <a:latin typeface="Calibri Light"/>
                <a:ea typeface="Calibri Light"/>
              </a:rPr>
              <a:t>Tutorial Problems – Linked Lists</a:t>
            </a:r>
            <a:endParaRPr b="0" lang="en-US" sz="2000" spc="-1" strike="noStrike">
              <a:solidFill>
                <a:srgbClr val="000000"/>
              </a:solidFill>
              <a:latin typeface="Calibri Light"/>
            </a:endParaRPr>
          </a:p>
        </p:txBody>
      </p:sp>
      <p:sp>
        <p:nvSpPr>
          <p:cNvPr id="2207" name="TextShape 3"/>
          <p:cNvSpPr txBox="1"/>
          <p:nvPr/>
        </p:nvSpPr>
        <p:spPr>
          <a:xfrm>
            <a:off x="6553080" y="6356520"/>
            <a:ext cx="2133360" cy="364680"/>
          </a:xfrm>
          <a:prstGeom prst="rect">
            <a:avLst/>
          </a:prstGeom>
          <a:noFill/>
          <a:ln>
            <a:noFill/>
          </a:ln>
        </p:spPr>
        <p:txBody>
          <a:bodyPr anchor="ctr"/>
          <a:p>
            <a:pPr algn="r">
              <a:lnSpc>
                <a:spcPct val="100000"/>
              </a:lnSpc>
            </a:pPr>
            <a:fld id="{9370218A-EDD4-4EEC-9A7D-EB9F0BABE35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Large Numbers</a:t>
            </a:r>
            <a:endParaRPr b="0" lang="en-US" sz="4400" spc="-1" strike="noStrike">
              <a:solidFill>
                <a:srgbClr val="000000"/>
              </a:solidFill>
              <a:latin typeface="Calibri Light"/>
            </a:endParaRPr>
          </a:p>
        </p:txBody>
      </p:sp>
      <p:sp>
        <p:nvSpPr>
          <p:cNvPr id="2209" name="TextShape 2"/>
          <p:cNvSpPr txBox="1"/>
          <p:nvPr/>
        </p:nvSpPr>
        <p:spPr>
          <a:xfrm>
            <a:off x="457200" y="1401480"/>
            <a:ext cx="8229240" cy="5165280"/>
          </a:xfrm>
          <a:prstGeom prst="rect">
            <a:avLst/>
          </a:prstGeom>
          <a:noFill/>
          <a:ln>
            <a:noFill/>
          </a:ln>
        </p:spPr>
        <p:txBody>
          <a:bodyPr>
            <a:normAutofit/>
          </a:bodyPr>
          <a:p>
            <a:pPr marL="343080" indent="-342720">
              <a:lnSpc>
                <a:spcPct val="100000"/>
              </a:lnSpc>
              <a:spcBef>
                <a:spcPts val="439"/>
              </a:spcBef>
              <a:buClr>
                <a:srgbClr val="000000"/>
              </a:buClr>
              <a:buFont typeface="Arial"/>
              <a:buChar char="•"/>
            </a:pPr>
            <a:r>
              <a:rPr b="0" lang="en-US" sz="2200" spc="-1" strike="noStrike">
                <a:solidFill>
                  <a:srgbClr val="000000"/>
                </a:solidFill>
                <a:latin typeface="Calibri Light"/>
                <a:ea typeface="Calibri Light"/>
              </a:rPr>
              <a:t>The largest integer that can be stored using a 32-bit </a:t>
            </a:r>
            <a:r>
              <a:rPr b="0" lang="en-US" sz="2200" spc="-1" strike="noStrike">
                <a:solidFill>
                  <a:srgbClr val="000000"/>
                </a:solidFill>
                <a:latin typeface="Consolas"/>
                <a:ea typeface="Calibri Light"/>
              </a:rPr>
              <a:t>int</a:t>
            </a:r>
            <a:r>
              <a:rPr b="0" lang="en-US" sz="2200" spc="-1" strike="noStrike">
                <a:solidFill>
                  <a:srgbClr val="000000"/>
                </a:solidFill>
                <a:latin typeface="Calibri Light"/>
                <a:ea typeface="Calibri Light"/>
              </a:rPr>
              <a:t> data type is 2,147,483,647.  </a:t>
            </a:r>
            <a:endParaRPr b="0" lang="en-US" sz="2200" spc="-1" strike="noStrike">
              <a:solidFill>
                <a:srgbClr val="000000"/>
              </a:solidFill>
              <a:latin typeface="Calibri Light"/>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Calibri Light"/>
                <a:ea typeface="Calibri Light"/>
              </a:rPr>
              <a:t>We are going to implement a linked list to store an arbitrarily large number.  Making use of the linked list data structure, we write a program to determine if a larger number is bigger than the other one.</a:t>
            </a:r>
            <a:endParaRPr b="0" lang="en-US" sz="2200" spc="-1" strike="noStrike">
              <a:solidFill>
                <a:srgbClr val="000000"/>
              </a:solidFill>
              <a:latin typeface="Calibri Light"/>
            </a:endParaRPr>
          </a:p>
          <a:p>
            <a:pPr>
              <a:lnSpc>
                <a:spcPct val="100000"/>
              </a:lnSpc>
              <a:spcBef>
                <a:spcPts val="479"/>
              </a:spcBef>
            </a:pPr>
            <a:endParaRPr b="0" lang="en-US" sz="2200" spc="-1" strike="noStrike">
              <a:solidFill>
                <a:srgbClr val="000000"/>
              </a:solidFill>
              <a:latin typeface="Calibri Light"/>
            </a:endParaRPr>
          </a:p>
          <a:p>
            <a:pPr>
              <a:lnSpc>
                <a:spcPct val="100000"/>
              </a:lnSpc>
              <a:spcBef>
                <a:spcPts val="479"/>
              </a:spcBef>
            </a:pPr>
            <a:endParaRPr b="0" lang="en-US" sz="2200" spc="-1" strike="noStrike">
              <a:solidFill>
                <a:srgbClr val="000000"/>
              </a:solidFill>
              <a:latin typeface="Calibri Light"/>
            </a:endParaRPr>
          </a:p>
          <a:p>
            <a:pPr>
              <a:lnSpc>
                <a:spcPct val="100000"/>
              </a:lnSpc>
              <a:spcBef>
                <a:spcPts val="479"/>
              </a:spcBef>
            </a:pPr>
            <a:endParaRPr b="0" lang="en-US" sz="2200" spc="-1" strike="noStrike">
              <a:solidFill>
                <a:srgbClr val="000000"/>
              </a:solidFill>
              <a:latin typeface="Calibri Light"/>
            </a:endParaRPr>
          </a:p>
          <a:p>
            <a:pPr>
              <a:lnSpc>
                <a:spcPct val="100000"/>
              </a:lnSpc>
              <a:spcBef>
                <a:spcPts val="479"/>
              </a:spcBef>
            </a:pPr>
            <a:endParaRPr b="0" lang="en-US" sz="2200" spc="-1" strike="noStrike">
              <a:solidFill>
                <a:srgbClr val="000000"/>
              </a:solidFill>
              <a:latin typeface="Calibri Light"/>
            </a:endParaRPr>
          </a:p>
          <a:p>
            <a:pPr>
              <a:lnSpc>
                <a:spcPct val="100000"/>
              </a:lnSpc>
              <a:spcBef>
                <a:spcPts val="479"/>
              </a:spcBef>
            </a:pPr>
            <a:endParaRPr b="0" lang="en-US" sz="2200" spc="-1" strike="noStrike">
              <a:solidFill>
                <a:srgbClr val="000000"/>
              </a:solidFill>
              <a:latin typeface="Calibri Light"/>
            </a:endParaRPr>
          </a:p>
          <a:p>
            <a:pPr marL="343080" indent="-342720">
              <a:lnSpc>
                <a:spcPct val="100000"/>
              </a:lnSpc>
              <a:spcBef>
                <a:spcPts val="439"/>
              </a:spcBef>
              <a:buClr>
                <a:srgbClr val="000000"/>
              </a:buClr>
              <a:buFont typeface="Arial"/>
              <a:buChar char="•"/>
            </a:pPr>
            <a:r>
              <a:rPr b="0" lang="en-US" sz="2200" spc="-1" strike="noStrike">
                <a:solidFill>
                  <a:srgbClr val="ff0000"/>
                </a:solidFill>
                <a:latin typeface="Calibri Light"/>
                <a:ea typeface="Calibri Light"/>
              </a:rPr>
              <a:t>A template program </a:t>
            </a:r>
            <a:r>
              <a:rPr b="1" lang="en-US" sz="2200" spc="-1" strike="noStrike">
                <a:solidFill>
                  <a:srgbClr val="ff0000"/>
                </a:solidFill>
                <a:latin typeface="Calibri Light"/>
                <a:ea typeface="Calibri Light"/>
              </a:rPr>
              <a:t>largenum_incomplete.cpp</a:t>
            </a:r>
            <a:r>
              <a:rPr b="0" lang="en-US" sz="2200" spc="-1" strike="noStrike">
                <a:solidFill>
                  <a:srgbClr val="ff0000"/>
                </a:solidFill>
                <a:latin typeface="Calibri Light"/>
                <a:ea typeface="Calibri Light"/>
              </a:rPr>
              <a:t> is provided to you.</a:t>
            </a:r>
            <a:endParaRPr b="0" lang="en-US" sz="2200" spc="-1" strike="noStrike">
              <a:solidFill>
                <a:srgbClr val="000000"/>
              </a:solidFill>
              <a:latin typeface="Calibri Light"/>
            </a:endParaRPr>
          </a:p>
          <a:p>
            <a:pPr>
              <a:lnSpc>
                <a:spcPct val="100000"/>
              </a:lnSpc>
              <a:spcBef>
                <a:spcPts val="439"/>
              </a:spcBef>
            </a:pPr>
            <a:endParaRPr b="0" lang="en-US" sz="2200" spc="-1" strike="noStrike">
              <a:solidFill>
                <a:srgbClr val="000000"/>
              </a:solidFill>
              <a:latin typeface="Calibri Light"/>
            </a:endParaRPr>
          </a:p>
          <a:p>
            <a:pPr>
              <a:lnSpc>
                <a:spcPct val="100000"/>
              </a:lnSpc>
              <a:spcBef>
                <a:spcPts val="479"/>
              </a:spcBef>
            </a:pPr>
            <a:endParaRPr b="0" lang="en-US" sz="2200" spc="-1" strike="noStrike">
              <a:solidFill>
                <a:srgbClr val="000000"/>
              </a:solidFill>
              <a:latin typeface="Calibri Light"/>
            </a:endParaRPr>
          </a:p>
          <a:p>
            <a:pPr>
              <a:lnSpc>
                <a:spcPct val="100000"/>
              </a:lnSpc>
              <a:spcBef>
                <a:spcPts val="479"/>
              </a:spcBef>
            </a:pPr>
            <a:endParaRPr b="0" lang="en-US" sz="2200" spc="-1" strike="noStrike">
              <a:solidFill>
                <a:srgbClr val="000000"/>
              </a:solidFill>
              <a:latin typeface="Calibri Light"/>
            </a:endParaRPr>
          </a:p>
        </p:txBody>
      </p:sp>
      <p:sp>
        <p:nvSpPr>
          <p:cNvPr id="2210" name="TextShape 3"/>
          <p:cNvSpPr txBox="1"/>
          <p:nvPr/>
        </p:nvSpPr>
        <p:spPr>
          <a:xfrm>
            <a:off x="6553080" y="6356520"/>
            <a:ext cx="2133360" cy="364680"/>
          </a:xfrm>
          <a:prstGeom prst="rect">
            <a:avLst/>
          </a:prstGeom>
          <a:noFill/>
          <a:ln>
            <a:noFill/>
          </a:ln>
        </p:spPr>
        <p:txBody>
          <a:bodyPr anchor="ctr"/>
          <a:p>
            <a:pPr algn="r">
              <a:lnSpc>
                <a:spcPct val="100000"/>
              </a:lnSpc>
            </a:pPr>
            <a:fld id="{2DA66113-A12E-40A3-8326-22C8DBAB890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211" name="CustomShape 4"/>
          <p:cNvSpPr/>
          <p:nvPr/>
        </p:nvSpPr>
        <p:spPr>
          <a:xfrm>
            <a:off x="679320" y="4256280"/>
            <a:ext cx="8007120" cy="595080"/>
          </a:xfrm>
          <a:prstGeom prst="rect">
            <a:avLst/>
          </a:prstGeom>
          <a:solidFill>
            <a:schemeClr val="accent3">
              <a:lumMod val="40000"/>
              <a:lumOff val="6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200" spc="-1" strike="noStrike">
                <a:solidFill>
                  <a:srgbClr val="000000"/>
                </a:solidFill>
                <a:latin typeface="Consolas"/>
              </a:rPr>
              <a:t>expr&gt; </a:t>
            </a:r>
            <a:r>
              <a:rPr b="0" lang="en-GB" sz="1200" spc="-1" strike="noStrike">
                <a:solidFill>
                  <a:srgbClr val="e46c0a"/>
                </a:solidFill>
                <a:latin typeface="Consolas"/>
              </a:rPr>
              <a:t>379821468310123801270301238974908123098 &gt; 232378221392038248429490840198341389</a:t>
            </a:r>
            <a:endParaRPr b="0" lang="en-GB" sz="1200" spc="-1" strike="noStrike">
              <a:latin typeface="Arial"/>
            </a:endParaRPr>
          </a:p>
          <a:p>
            <a:pPr>
              <a:lnSpc>
                <a:spcPct val="100000"/>
              </a:lnSpc>
            </a:pPr>
            <a:r>
              <a:rPr b="0" lang="en-GB" sz="1200" spc="-1" strike="noStrike">
                <a:solidFill>
                  <a:srgbClr val="000000"/>
                </a:solidFill>
                <a:latin typeface="Consolas"/>
              </a:rPr>
              <a:t>Yes, 379821468310123801270301238974908123098 is larger.</a:t>
            </a:r>
            <a:endParaRPr b="0" lang="en-GB" sz="1200" spc="-1" strike="noStrike">
              <a:latin typeface="Arial"/>
            </a:endParaRPr>
          </a:p>
          <a:p>
            <a:pPr>
              <a:lnSpc>
                <a:spcPct val="100000"/>
              </a:lnSpc>
            </a:pPr>
            <a:endParaRPr b="0" lang="en-GB" sz="1200" spc="-1" strike="noStrike">
              <a:latin typeface="Arial"/>
            </a:endParaRPr>
          </a:p>
        </p:txBody>
      </p:sp>
      <p:sp>
        <p:nvSpPr>
          <p:cNvPr id="2212" name="CustomShape 5"/>
          <p:cNvSpPr/>
          <p:nvPr/>
        </p:nvSpPr>
        <p:spPr>
          <a:xfrm>
            <a:off x="645480" y="3886920"/>
            <a:ext cx="45154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Segoe Print"/>
              </a:rPr>
              <a:t>Sample output (user input in </a:t>
            </a:r>
            <a:r>
              <a:rPr b="0" lang="en-GB" sz="1800" spc="-1" strike="noStrike">
                <a:solidFill>
                  <a:srgbClr val="e46c0a"/>
                </a:solidFill>
                <a:latin typeface="Segoe Print"/>
              </a:rPr>
              <a:t>orange</a:t>
            </a:r>
            <a:r>
              <a:rPr b="0" lang="en-GB" sz="1800" spc="-1" strike="noStrike">
                <a:solidFill>
                  <a:srgbClr val="000000"/>
                </a:solidFill>
                <a:latin typeface="Segoe Print"/>
              </a:rPr>
              <a:t>):</a:t>
            </a:r>
            <a:endParaRPr b="0" lang="en-GB" sz="1800" spc="-1" strike="noStrike">
              <a:latin typeface="Arial"/>
            </a:endParaRPr>
          </a:p>
        </p:txBody>
      </p:sp>
      <p:sp>
        <p:nvSpPr>
          <p:cNvPr id="2213" name="CustomShape 6"/>
          <p:cNvSpPr/>
          <p:nvPr/>
        </p:nvSpPr>
        <p:spPr>
          <a:xfrm>
            <a:off x="5347440" y="3636000"/>
            <a:ext cx="3516120" cy="501840"/>
          </a:xfrm>
          <a:prstGeom prst="roundRect">
            <a:avLst>
              <a:gd name="adj" fmla="val 16667"/>
            </a:avLst>
          </a:prstGeom>
          <a:solidFill>
            <a:schemeClr val="accent4">
              <a:lumMod val="40000"/>
              <a:lumOff val="60000"/>
            </a:schemeClr>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200" spc="-1" strike="noStrike">
                <a:solidFill>
                  <a:srgbClr val="000000"/>
                </a:solidFill>
                <a:latin typeface="Segoe Print"/>
              </a:rPr>
              <a:t>The two input numbers are separated by "</a:t>
            </a:r>
            <a:r>
              <a:rPr b="0" lang="en-GB" sz="1200" spc="-1" strike="noStrike">
                <a:solidFill>
                  <a:srgbClr val="000000"/>
                </a:solidFill>
                <a:latin typeface="Consolas"/>
              </a:rPr>
              <a:t> &gt; </a:t>
            </a:r>
            <a:r>
              <a:rPr b="0" lang="en-GB" sz="1200" spc="-1" strike="noStrike">
                <a:solidFill>
                  <a:srgbClr val="000000"/>
                </a:solidFill>
                <a:latin typeface="Segoe Print"/>
              </a:rPr>
              <a:t>"</a:t>
            </a:r>
            <a:endParaRPr b="0" lang="en-GB" sz="1200" spc="-1" strike="noStrike">
              <a:latin typeface="Arial"/>
            </a:endParaRPr>
          </a:p>
        </p:txBody>
      </p:sp>
      <p:sp>
        <p:nvSpPr>
          <p:cNvPr id="2214" name="CustomShape 7"/>
          <p:cNvSpPr/>
          <p:nvPr/>
        </p:nvSpPr>
        <p:spPr>
          <a:xfrm>
            <a:off x="679320" y="4886280"/>
            <a:ext cx="8007120" cy="595080"/>
          </a:xfrm>
          <a:prstGeom prst="rect">
            <a:avLst/>
          </a:prstGeom>
          <a:solidFill>
            <a:schemeClr val="accent3">
              <a:lumMod val="40000"/>
              <a:lumOff val="6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200" spc="-1" strike="noStrike">
                <a:solidFill>
                  <a:srgbClr val="000000"/>
                </a:solidFill>
                <a:latin typeface="Consolas"/>
              </a:rPr>
              <a:t>expr&gt; </a:t>
            </a:r>
            <a:r>
              <a:rPr b="0" lang="en-GB" sz="1200" spc="-1" strike="noStrike">
                <a:solidFill>
                  <a:srgbClr val="e46c0a"/>
                </a:solidFill>
                <a:latin typeface="Consolas"/>
              </a:rPr>
              <a:t>232378221392038248429490840198341389 &gt; 379821468310123801270301238974908123098</a:t>
            </a:r>
            <a:endParaRPr b="0" lang="en-GB" sz="1200" spc="-1" strike="noStrike">
              <a:latin typeface="Arial"/>
            </a:endParaRPr>
          </a:p>
          <a:p>
            <a:pPr>
              <a:lnSpc>
                <a:spcPct val="100000"/>
              </a:lnSpc>
            </a:pPr>
            <a:r>
              <a:rPr b="0" lang="en-GB" sz="1200" spc="-1" strike="noStrike">
                <a:solidFill>
                  <a:srgbClr val="000000"/>
                </a:solidFill>
                <a:latin typeface="Consolas"/>
              </a:rPr>
              <a:t>No, 379821468310123801270301238974908123098 is not larger.</a:t>
            </a:r>
            <a:endParaRPr b="0" lang="en-GB" sz="1200" spc="-1" strike="noStrike">
              <a:latin typeface="Arial"/>
            </a:endParaRPr>
          </a:p>
          <a:p>
            <a:pPr>
              <a:lnSpc>
                <a:spcPct val="100000"/>
              </a:lnSpc>
            </a:pPr>
            <a:endParaRPr b="0" lang="en-GB" sz="1200" spc="-1" strike="noStrike">
              <a:latin typeface="Arial"/>
            </a:endParaRPr>
          </a:p>
        </p:txBody>
      </p:sp>
      <p:sp>
        <p:nvSpPr>
          <p:cNvPr id="2215" name="CustomShape 8"/>
          <p:cNvSpPr/>
          <p:nvPr/>
        </p:nvSpPr>
        <p:spPr>
          <a:xfrm>
            <a:off x="457200" y="6211800"/>
            <a:ext cx="7485480" cy="118692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e46c0a"/>
                </a:solidFill>
                <a:latin typeface="Calibri Light"/>
              </a:rPr>
              <a:t>largenum.cpp provides the completed version of this tutorial problem.  </a:t>
            </a:r>
            <a:br/>
            <a:r>
              <a:rPr b="1" lang="en-GB" sz="1800" spc="-1" strike="noStrike">
                <a:solidFill>
                  <a:srgbClr val="e46c0a"/>
                </a:solidFill>
                <a:latin typeface="Calibri Light"/>
              </a:rPr>
              <a:t>You may compile and run it to see the expected results first.</a:t>
            </a:r>
            <a:endParaRPr b="0" lang="en-GB" sz="18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11569</TotalTime>
  <Application>LibreOffice/6.0.7.3$Linux_X86_64 LibreOffice_project/00m0$Build-3</Application>
  <Words>11907</Words>
  <Paragraphs>2076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2014-07-29T08:55:03Z</dcterms:created>
  <dc:creator>ykchoi</dc:creator>
  <dc:description/>
  <dc:language>en-GB</dc:language>
  <cp:lastModifiedBy/>
  <cp:lastPrinted>2017-09-13T13:37:06Z</cp:lastPrinted>
  <dcterms:modified xsi:type="dcterms:W3CDTF">2020-11-05T13:04:51Z</dcterms:modified>
  <cp:revision>769</cp:revision>
  <dc:subject/>
  <dc:title>ENGG1340 Computer Programming II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115</vt:i4>
  </property>
</Properties>
</file>